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6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3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9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2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3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7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8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F5D3-32ED-40AB-9362-BB3C530C03F1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1.bp.blogspot.com/-YKVVrJqtbQE/UAA-e5rhxJI/AAAAAAAABgg/7hZ7Xx-Qris/s1600/Poe-The+Murders+in+the+Rue+Morgue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564" y="1"/>
            <a:ext cx="11702472" cy="10067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American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Gothic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Brockden</a:t>
            </a:r>
            <a:r>
              <a:rPr lang="cs-CZ" sz="3600" dirty="0" smtClean="0">
                <a:latin typeface="Arial Black" panose="020B0A04020102020204" pitchFamily="34" charset="0"/>
              </a:rPr>
              <a:t> Brown and </a:t>
            </a:r>
            <a:r>
              <a:rPr lang="cs-CZ" sz="3600" dirty="0" err="1" smtClean="0">
                <a:latin typeface="Arial Black" panose="020B0A04020102020204" pitchFamily="34" charset="0"/>
              </a:rPr>
              <a:t>Poe</a:t>
            </a: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200" b="1" dirty="0" err="1" smtClean="0">
                <a:latin typeface="Arial Black" panose="020B0A04020102020204" pitchFamily="34" charset="0"/>
              </a:rPr>
              <a:t>Specific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Form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of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American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Gothic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923637"/>
            <a:ext cx="9282544" cy="59343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 smtClean="0"/>
              <a:t>“The terror of many these […] works is not of Germany but of the soul</a:t>
            </a:r>
            <a:r>
              <a:rPr lang="cs-CZ" sz="2600" b="1" dirty="0" smtClean="0"/>
              <a:t>,</a:t>
            </a:r>
            <a:r>
              <a:rPr lang="en-GB" sz="2600" b="1" dirty="0" smtClean="0"/>
              <a:t>” </a:t>
            </a:r>
            <a:r>
              <a:rPr lang="en-GB" sz="2600" dirty="0" smtClean="0"/>
              <a:t>wrote </a:t>
            </a:r>
            <a:r>
              <a:rPr lang="cs-CZ" sz="2600" b="1" dirty="0" smtClean="0"/>
              <a:t>Edgar Allan </a:t>
            </a:r>
            <a:r>
              <a:rPr lang="en-GB" sz="2600" b="1" dirty="0" smtClean="0"/>
              <a:t>Poe</a:t>
            </a:r>
            <a:r>
              <a:rPr lang="en-GB" sz="2600" dirty="0" smtClean="0"/>
              <a:t> in the preface to his first collection of stories </a:t>
            </a:r>
            <a:r>
              <a:rPr lang="en-GB" sz="2600" b="1" i="1" dirty="0" smtClean="0"/>
              <a:t>Tales of the Grotesque and the Arabesque </a:t>
            </a:r>
            <a:r>
              <a:rPr lang="en-GB" sz="2600" dirty="0" smtClean="0"/>
              <a:t>(1839). Instead of imitating English and German Gothic novels and tales </a:t>
            </a:r>
            <a:r>
              <a:rPr lang="en-GB" sz="2600" b="1" dirty="0" smtClean="0"/>
              <a:t>he focused on psychic life</a:t>
            </a:r>
            <a:r>
              <a:rPr lang="en-GB" sz="2600" dirty="0" smtClean="0"/>
              <a:t>, and especially on </a:t>
            </a:r>
            <a:r>
              <a:rPr lang="en-GB" sz="2600" b="1" dirty="0" smtClean="0"/>
              <a:t>its fragmentation</a:t>
            </a:r>
            <a:r>
              <a:rPr lang="en-GB" sz="2600" dirty="0" smtClean="0"/>
              <a:t>: the </a:t>
            </a:r>
            <a:r>
              <a:rPr lang="en-GB" sz="2600" b="1" dirty="0" smtClean="0"/>
              <a:t>split between reason and imagination, or between consciousness and the unconscious</a:t>
            </a:r>
            <a:r>
              <a:rPr lang="en-GB" sz="2600" dirty="0" smtClean="0"/>
              <a:t>. </a:t>
            </a:r>
            <a:endParaRPr lang="cs-CZ" sz="2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 smtClean="0"/>
              <a:t>The </a:t>
            </a:r>
            <a:r>
              <a:rPr lang="cs-CZ" sz="2600" dirty="0" err="1" smtClean="0"/>
              <a:t>artistic</a:t>
            </a:r>
            <a:r>
              <a:rPr lang="cs-CZ" sz="2600" dirty="0" smtClean="0"/>
              <a:t> </a:t>
            </a:r>
            <a:r>
              <a:rPr lang="en-GB" sz="2600" dirty="0" smtClean="0"/>
              <a:t>hero of one of Poe‘s most popular tales, </a:t>
            </a:r>
            <a:r>
              <a:rPr lang="en-GB" sz="2600" b="1" dirty="0" smtClean="0"/>
              <a:t>“The Fall of the House of Usher</a:t>
            </a:r>
            <a:r>
              <a:rPr lang="cs-CZ" sz="2600" b="1" dirty="0" smtClean="0"/>
              <a:t>,</a:t>
            </a:r>
            <a:r>
              <a:rPr lang="en-GB" sz="2600" b="1" dirty="0" smtClean="0"/>
              <a:t>”</a:t>
            </a:r>
            <a:r>
              <a:rPr lang="en-GB" sz="2600" dirty="0" smtClean="0"/>
              <a:t> </a:t>
            </a:r>
            <a:r>
              <a:rPr lang="en-GB" sz="2600" b="1" dirty="0" smtClean="0"/>
              <a:t>carries the horrors of the psychic life to the utmost</a:t>
            </a:r>
            <a:r>
              <a:rPr lang="en-GB" sz="2600" dirty="0" smtClean="0"/>
              <a:t>: </a:t>
            </a:r>
            <a:r>
              <a:rPr lang="en-GB" sz="2600" b="1" dirty="0" smtClean="0"/>
              <a:t>he can represent what </a:t>
            </a:r>
            <a:r>
              <a:rPr lang="cs-CZ" sz="2600" b="1" dirty="0" err="1" smtClean="0"/>
              <a:t>escape</a:t>
            </a:r>
            <a:r>
              <a:rPr lang="en-GB" sz="2600" b="1" dirty="0" smtClean="0"/>
              <a:t>s representation</a:t>
            </a:r>
            <a:r>
              <a:rPr lang="en-GB" sz="2600" dirty="0" smtClean="0"/>
              <a:t>,</a:t>
            </a:r>
            <a:r>
              <a:rPr lang="cs-CZ" sz="2600" dirty="0" smtClean="0"/>
              <a:t> he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able</a:t>
            </a:r>
            <a:r>
              <a:rPr lang="cs-CZ" sz="2600" dirty="0" smtClean="0"/>
              <a:t> </a:t>
            </a:r>
            <a:r>
              <a:rPr lang="cs-CZ" sz="2600" b="1" dirty="0" smtClean="0"/>
              <a:t>to</a:t>
            </a:r>
            <a:r>
              <a:rPr lang="en-GB" sz="2600" b="1" dirty="0" smtClean="0"/>
              <a:t> </a:t>
            </a:r>
            <a:r>
              <a:rPr lang="en-GB" sz="2600" dirty="0" smtClean="0"/>
              <a:t>“</a:t>
            </a:r>
            <a:r>
              <a:rPr lang="en-GB" sz="2600" b="1" dirty="0" smtClean="0"/>
              <a:t>paint the idea</a:t>
            </a:r>
            <a:r>
              <a:rPr lang="en-GB" sz="2600" dirty="0" smtClean="0"/>
              <a:t>”. This</a:t>
            </a:r>
            <a:r>
              <a:rPr lang="cs-CZ" sz="2600" dirty="0" smtClean="0"/>
              <a:t> idea</a:t>
            </a:r>
            <a:r>
              <a:rPr lang="en-GB" sz="2600" dirty="0" smtClean="0"/>
              <a:t> is the basis of a claustrophobic nightmare, a burial alive, </a:t>
            </a:r>
            <a:r>
              <a:rPr lang="en-GB" sz="2600" dirty="0" err="1" smtClean="0"/>
              <a:t>experi</a:t>
            </a:r>
            <a:r>
              <a:rPr lang="cs-CZ" sz="2600" dirty="0" smtClean="0"/>
              <a:t>e</a:t>
            </a:r>
            <a:r>
              <a:rPr lang="en-GB" sz="2600" dirty="0" err="1" smtClean="0"/>
              <a:t>nced</a:t>
            </a:r>
            <a:r>
              <a:rPr lang="en-GB" sz="2600" dirty="0" smtClean="0"/>
              <a:t> by the hero‘s sister and revealed in the denouement of the </a:t>
            </a:r>
            <a:r>
              <a:rPr lang="cs-CZ" sz="2600" dirty="0" smtClean="0"/>
              <a:t>plot</a:t>
            </a:r>
            <a:r>
              <a:rPr lang="en-GB" sz="2600" dirty="0" smtClean="0"/>
              <a:t>.</a:t>
            </a:r>
            <a:r>
              <a:rPr lang="cs-CZ" sz="26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This quality of Gothic writing, the focus on the symbols of liminal states of the </a:t>
            </a:r>
            <a:r>
              <a:rPr lang="en-US" sz="2600" b="1" dirty="0" smtClean="0"/>
              <a:t>human</a:t>
            </a:r>
            <a:r>
              <a:rPr lang="cs-CZ" sz="2600" b="1" dirty="0" smtClean="0"/>
              <a:t> </a:t>
            </a:r>
            <a:r>
              <a:rPr lang="en-US" sz="2600" b="1" dirty="0" smtClean="0"/>
              <a:t>mind</a:t>
            </a:r>
            <a:r>
              <a:rPr lang="en-US" sz="2600" dirty="0"/>
              <a:t>, on the bodiless, spiritual existence and, on the other hand, </a:t>
            </a:r>
            <a:r>
              <a:rPr lang="en-US" sz="2600" b="1" dirty="0"/>
              <a:t>on the extreme suffering </a:t>
            </a:r>
            <a:r>
              <a:rPr lang="en-US" sz="2600" b="1" dirty="0" smtClean="0"/>
              <a:t>of</a:t>
            </a:r>
            <a:r>
              <a:rPr lang="cs-CZ" sz="2600" b="1" dirty="0" smtClean="0"/>
              <a:t> </a:t>
            </a:r>
            <a:r>
              <a:rPr lang="en-US" sz="2600" b="1" dirty="0" smtClean="0"/>
              <a:t>living </a:t>
            </a:r>
            <a:r>
              <a:rPr lang="en-US" sz="2600" b="1" dirty="0"/>
              <a:t>bodies</a:t>
            </a:r>
            <a:r>
              <a:rPr lang="en-US" sz="2600" dirty="0"/>
              <a:t>, is, according to Marshall Brown, </a:t>
            </a:r>
            <a:r>
              <a:rPr lang="en-US" sz="2600" b="1" dirty="0"/>
              <a:t>the sublime</a:t>
            </a:r>
            <a:r>
              <a:rPr lang="en-US" sz="2600" dirty="0"/>
              <a:t> feature of this mode. </a:t>
            </a:r>
            <a:endParaRPr lang="cs-CZ" sz="2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/>
              <a:t>The sublime,</a:t>
            </a:r>
            <a:r>
              <a:rPr lang="cs-CZ" sz="2600" dirty="0" smtClean="0"/>
              <a:t> </a:t>
            </a:r>
            <a:r>
              <a:rPr lang="en-US" sz="2600" dirty="0" smtClean="0"/>
              <a:t>in </a:t>
            </a:r>
            <a:r>
              <a:rPr lang="en-US" sz="2600" dirty="0"/>
              <a:t>the sense of </a:t>
            </a:r>
            <a:r>
              <a:rPr lang="en-US" sz="2600" b="1" dirty="0"/>
              <a:t>awe felt before an unknown power</a:t>
            </a:r>
            <a:r>
              <a:rPr lang="en-US" sz="2600" dirty="0"/>
              <a:t> as well as of the incommensurability </a:t>
            </a:r>
            <a:r>
              <a:rPr lang="en-US" sz="2600" dirty="0" smtClean="0"/>
              <a:t>of</a:t>
            </a:r>
            <a:r>
              <a:rPr lang="cs-CZ" sz="2600" dirty="0" smtClean="0"/>
              <a:t> </a:t>
            </a:r>
            <a:r>
              <a:rPr lang="en-US" sz="2600" dirty="0" smtClean="0"/>
              <a:t>great </a:t>
            </a:r>
            <a:r>
              <a:rPr lang="en-US" sz="2600" dirty="0"/>
              <a:t>things (mountains, waterfalls, oceans, the universe) to human cognitive and </a:t>
            </a:r>
            <a:r>
              <a:rPr lang="en-US" sz="2600" dirty="0" smtClean="0"/>
              <a:t>affective</a:t>
            </a:r>
            <a:r>
              <a:rPr lang="cs-CZ" sz="2600" dirty="0" smtClean="0"/>
              <a:t> a</a:t>
            </a:r>
            <a:r>
              <a:rPr lang="en-US" sz="2600" dirty="0" err="1" smtClean="0"/>
              <a:t>bilities</a:t>
            </a:r>
            <a:r>
              <a:rPr lang="en-US" sz="2600" dirty="0"/>
              <a:t>, </a:t>
            </a:r>
            <a:r>
              <a:rPr lang="en-US" sz="2600" b="1" dirty="0"/>
              <a:t>is a standard feature of </a:t>
            </a:r>
            <a:r>
              <a:rPr lang="en-US" sz="2600" b="1" dirty="0" smtClean="0"/>
              <a:t>romantic </a:t>
            </a:r>
            <a:r>
              <a:rPr lang="en-US" sz="2600" b="1" dirty="0"/>
              <a:t>aesthetic</a:t>
            </a:r>
            <a:r>
              <a:rPr lang="en-US" sz="2600" dirty="0"/>
              <a:t>. But only Poe and </a:t>
            </a:r>
            <a:r>
              <a:rPr lang="en-US" sz="2600" b="1" dirty="0"/>
              <a:t>his </a:t>
            </a:r>
            <a:r>
              <a:rPr lang="en-US" sz="2600" b="1" dirty="0" smtClean="0"/>
              <a:t>predecessor</a:t>
            </a:r>
            <a:r>
              <a:rPr lang="en-US" sz="2600" dirty="0" smtClean="0"/>
              <a:t>,</a:t>
            </a:r>
            <a:r>
              <a:rPr lang="cs-CZ" sz="2600" dirty="0" smtClean="0"/>
              <a:t> </a:t>
            </a:r>
            <a:r>
              <a:rPr lang="en-US" sz="2600" b="1" dirty="0" smtClean="0"/>
              <a:t>Charles </a:t>
            </a:r>
            <a:r>
              <a:rPr lang="en-US" sz="2600" b="1" dirty="0" err="1"/>
              <a:t>Brockden</a:t>
            </a:r>
            <a:r>
              <a:rPr lang="en-US" sz="2600" b="1" dirty="0"/>
              <a:t> Brown</a:t>
            </a:r>
            <a:r>
              <a:rPr lang="en-US" sz="2600" dirty="0"/>
              <a:t>, </a:t>
            </a:r>
            <a:r>
              <a:rPr lang="en-US" sz="2600" dirty="0" smtClean="0"/>
              <a:t>writing </a:t>
            </a:r>
            <a:r>
              <a:rPr lang="en-US" sz="2600" dirty="0"/>
              <a:t>at the turn of the eighteenth </a:t>
            </a:r>
            <a:r>
              <a:rPr lang="en-US" sz="2600" dirty="0" smtClean="0"/>
              <a:t>and</a:t>
            </a:r>
            <a:r>
              <a:rPr lang="cs-CZ" sz="2600" dirty="0" smtClean="0"/>
              <a:t> </a:t>
            </a:r>
            <a:r>
              <a:rPr lang="en-US" sz="2600" dirty="0" smtClean="0"/>
              <a:t>nineteenth </a:t>
            </a:r>
            <a:r>
              <a:rPr lang="en-US" sz="2600" dirty="0"/>
              <a:t>centuries, </a:t>
            </a:r>
            <a:r>
              <a:rPr lang="en-US" sz="2600" b="1" dirty="0"/>
              <a:t>transferred the Romantic sublime</a:t>
            </a:r>
            <a:r>
              <a:rPr lang="en-US" sz="2600" dirty="0"/>
              <a:t> from the vast spaces of nature, </a:t>
            </a:r>
            <a:r>
              <a:rPr lang="en-US" sz="2600" dirty="0" smtClean="0"/>
              <a:t>haunted</a:t>
            </a:r>
            <a:r>
              <a:rPr lang="cs-CZ" sz="2600" dirty="0" smtClean="0"/>
              <a:t> </a:t>
            </a:r>
            <a:r>
              <a:rPr lang="en-US" sz="2600" dirty="0" smtClean="0"/>
              <a:t>castles </a:t>
            </a:r>
            <a:r>
              <a:rPr lang="en-US" sz="2600" dirty="0"/>
              <a:t>and horrid dungeons </a:t>
            </a:r>
            <a:r>
              <a:rPr lang="en-US" sz="2600" b="1" dirty="0"/>
              <a:t>to the dark recesses of the human mind.</a:t>
            </a:r>
            <a:r>
              <a:rPr lang="en-US" sz="2600" dirty="0"/>
              <a:t> While </a:t>
            </a:r>
            <a:r>
              <a:rPr lang="en-US" sz="2600" b="1" dirty="0" err="1"/>
              <a:t>Brockden</a:t>
            </a:r>
            <a:r>
              <a:rPr lang="en-US" sz="2600" b="1" dirty="0"/>
              <a:t> </a:t>
            </a:r>
            <a:r>
              <a:rPr lang="en-US" sz="2600" b="1" dirty="0" smtClean="0"/>
              <a:t>Brown</a:t>
            </a:r>
            <a:r>
              <a:rPr lang="cs-CZ" sz="2600" dirty="0" smtClean="0"/>
              <a:t> </a:t>
            </a:r>
            <a:r>
              <a:rPr lang="en-US" sz="2600" dirty="0" smtClean="0"/>
              <a:t>may </a:t>
            </a:r>
            <a:r>
              <a:rPr lang="en-US" sz="2600" dirty="0"/>
              <a:t>be said to have </a:t>
            </a:r>
            <a:r>
              <a:rPr lang="en-US" sz="2600" b="1" dirty="0"/>
              <a:t>invented a specific form of American Gothic</a:t>
            </a:r>
            <a:r>
              <a:rPr lang="en-US" sz="2600" dirty="0"/>
              <a:t>, </a:t>
            </a:r>
            <a:r>
              <a:rPr lang="en-US" sz="2600" b="1" dirty="0"/>
              <a:t>Poe carried </a:t>
            </a:r>
            <a:r>
              <a:rPr lang="en-US" sz="2600" b="1" dirty="0" smtClean="0"/>
              <a:t>his</a:t>
            </a:r>
            <a:r>
              <a:rPr lang="cs-CZ" sz="2600" b="1" dirty="0" smtClean="0"/>
              <a:t> </a:t>
            </a:r>
            <a:r>
              <a:rPr lang="en-US" sz="2600" b="1" dirty="0" err="1" smtClean="0"/>
              <a:t>psychologism</a:t>
            </a:r>
            <a:r>
              <a:rPr lang="en-US" sz="2600" b="1" dirty="0" smtClean="0"/>
              <a:t> </a:t>
            </a:r>
            <a:r>
              <a:rPr lang="en-US" sz="2600" b="1" dirty="0"/>
              <a:t>and his powerful style</a:t>
            </a:r>
            <a:r>
              <a:rPr lang="en-US" sz="2600" dirty="0"/>
              <a:t> subjugating the reader’s emotions and mind </a:t>
            </a:r>
            <a:r>
              <a:rPr lang="en-US" sz="2600" b="1" dirty="0"/>
              <a:t>to </a:t>
            </a:r>
            <a:r>
              <a:rPr lang="en-US" sz="2600" b="1" dirty="0" smtClean="0"/>
              <a:t>perfection</a:t>
            </a:r>
            <a:r>
              <a:rPr lang="cs-CZ" sz="2600" b="1" dirty="0" smtClean="0"/>
              <a:t> </a:t>
            </a:r>
            <a:r>
              <a:rPr lang="en-US" sz="2600" b="1" dirty="0" smtClean="0"/>
              <a:t>in </a:t>
            </a:r>
            <a:r>
              <a:rPr lang="en-US" sz="2600" b="1" dirty="0"/>
              <a:t>his </a:t>
            </a:r>
            <a:r>
              <a:rPr lang="en-US" sz="2600" b="1" dirty="0" smtClean="0"/>
              <a:t>“mathematics </a:t>
            </a:r>
            <a:r>
              <a:rPr lang="en-US" sz="2600" b="1" dirty="0"/>
              <a:t>of horror</a:t>
            </a:r>
            <a:r>
              <a:rPr lang="en-US" sz="2600" b="1" dirty="0" smtClean="0"/>
              <a:t>.”</a:t>
            </a:r>
            <a:endParaRPr lang="cs-CZ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7" name="Zástupný symbol pro obsah 6" descr="https://explore.lib.virginia.edu/files/original/37a19534533010e181314a64de5f4099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" t="4345" r="5602" b="9581"/>
          <a:stretch/>
        </p:blipFill>
        <p:spPr bwMode="auto">
          <a:xfrm>
            <a:off x="9217886" y="1117599"/>
            <a:ext cx="2962990" cy="40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9199032" y="5214510"/>
            <a:ext cx="306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Edmund </a:t>
            </a:r>
            <a:r>
              <a:rPr lang="en-GB" dirty="0" err="1" smtClean="0"/>
              <a:t>Dulac</a:t>
            </a:r>
            <a:r>
              <a:rPr lang="en-GB" dirty="0" smtClean="0"/>
              <a:t>, illustration to</a:t>
            </a:r>
          </a:p>
          <a:p>
            <a:pPr algn="ctr"/>
            <a:r>
              <a:rPr lang="en-GB" dirty="0" smtClean="0"/>
              <a:t>Poe‘s poem “The Haunted</a:t>
            </a:r>
          </a:p>
          <a:p>
            <a:pPr algn="ctr"/>
            <a:r>
              <a:rPr lang="en-GB" dirty="0" smtClean="0"/>
              <a:t>Palace” (1912)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poem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en-GB" dirty="0" smtClean="0"/>
              <a:t>inserted to</a:t>
            </a:r>
            <a:r>
              <a:rPr lang="cs-CZ" dirty="0" smtClean="0"/>
              <a:t> </a:t>
            </a:r>
            <a:r>
              <a:rPr lang="en-GB" dirty="0" smtClean="0"/>
              <a:t>the 2nd edition of “The Fall of</a:t>
            </a:r>
            <a:r>
              <a:rPr lang="cs-CZ" dirty="0" smtClean="0"/>
              <a:t> t</a:t>
            </a:r>
            <a:r>
              <a:rPr lang="en-GB" dirty="0" smtClean="0"/>
              <a:t>he House of Usher”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728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Charles </a:t>
            </a:r>
            <a:r>
              <a:rPr lang="cs-CZ" sz="3600" dirty="0" err="1" smtClean="0">
                <a:latin typeface="Arial Black" panose="020B0A04020102020204" pitchFamily="34" charset="0"/>
              </a:rPr>
              <a:t>Brockden</a:t>
            </a:r>
            <a:r>
              <a:rPr lang="cs-CZ" sz="3600" dirty="0" smtClean="0">
                <a:latin typeface="Arial Black" panose="020B0A04020102020204" pitchFamily="34" charset="0"/>
              </a:rPr>
              <a:t> Brown (1771-1810)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891" y="803564"/>
            <a:ext cx="8968509" cy="5883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Born in a </a:t>
            </a:r>
            <a:r>
              <a:rPr lang="en-GB" sz="1900" b="1" dirty="0" smtClean="0"/>
              <a:t>Philadelphia Quaker merchant family affected by the government repercussions in 1777 </a:t>
            </a:r>
            <a:r>
              <a:rPr lang="en-GB" sz="1900" dirty="0" smtClean="0"/>
              <a:t>against the Quakers for their pacifism during the War of Independence (Brown‘s father was </a:t>
            </a:r>
            <a:r>
              <a:rPr lang="cs-CZ" sz="1900" dirty="0" smtClean="0"/>
              <a:t>deport</a:t>
            </a:r>
            <a:r>
              <a:rPr lang="en-GB" sz="1900" dirty="0" err="1" smtClean="0"/>
              <a:t>ed</a:t>
            </a:r>
            <a:r>
              <a:rPr lang="en-GB" sz="1900" dirty="0" smtClean="0"/>
              <a:t> to the outback). The family wanted him to become a lawyer but he </a:t>
            </a:r>
            <a:r>
              <a:rPr lang="en-GB" sz="1900" b="1" dirty="0" smtClean="0"/>
              <a:t>left for New York at the age of 22 to pursue </a:t>
            </a:r>
            <a:r>
              <a:rPr lang="cs-CZ" sz="1900" b="1" dirty="0" smtClean="0"/>
              <a:t>a </a:t>
            </a:r>
            <a:r>
              <a:rPr lang="en-GB" sz="1900" b="1" dirty="0" smtClean="0"/>
              <a:t>literary career</a:t>
            </a:r>
            <a:r>
              <a:rPr lang="en-GB" sz="19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Brown‘s </a:t>
            </a:r>
            <a:r>
              <a:rPr lang="en-GB" sz="1900" b="1" dirty="0" smtClean="0"/>
              <a:t>eight novels and the utopian dialogue </a:t>
            </a:r>
            <a:r>
              <a:rPr lang="en-GB" sz="1900" b="1" i="1" dirty="0" smtClean="0"/>
              <a:t>Alcuin</a:t>
            </a:r>
            <a:r>
              <a:rPr lang="en-GB" sz="1900" dirty="0" smtClean="0"/>
              <a:t> were published </a:t>
            </a:r>
            <a:r>
              <a:rPr lang="en-GB" sz="1900" b="1" dirty="0" smtClean="0"/>
              <a:t>between 1798 and 1801</a:t>
            </a:r>
            <a:r>
              <a:rPr lang="en-GB" sz="1900" dirty="0" smtClean="0"/>
              <a:t>. They were </a:t>
            </a:r>
            <a:r>
              <a:rPr lang="en-GB" sz="1900" b="1" dirty="0" smtClean="0"/>
              <a:t>influenced by the anarchist philosophy of William Godwin, feminism of Mary Wollstonecraft and other radical English authors</a:t>
            </a:r>
            <a:r>
              <a:rPr lang="en-GB" sz="1900" dirty="0" smtClean="0"/>
              <a:t> (Thomas </a:t>
            </a:r>
            <a:r>
              <a:rPr lang="en-GB" sz="1900" dirty="0" err="1" smtClean="0"/>
              <a:t>Holcroft</a:t>
            </a:r>
            <a:r>
              <a:rPr lang="en-GB" sz="1900" dirty="0" smtClean="0"/>
              <a:t>). </a:t>
            </a:r>
            <a:r>
              <a:rPr lang="en-GB" sz="1900" b="1" dirty="0" smtClean="0"/>
              <a:t>Brown was the first fully professional writer in the U.S</a:t>
            </a:r>
            <a:r>
              <a:rPr lang="en-GB" sz="1900" dirty="0" smtClean="0"/>
              <a:t>., and one of the first American novelists translated into French and German. He significantly influenced the English Romantics, </a:t>
            </a:r>
            <a:r>
              <a:rPr lang="en-GB" sz="1900" b="1" dirty="0" smtClean="0"/>
              <a:t>Mary Shelley‘s novel </a:t>
            </a:r>
            <a:r>
              <a:rPr lang="en-GB" sz="1900" b="1" i="1" dirty="0" smtClean="0"/>
              <a:t>Frankenstein</a:t>
            </a:r>
            <a:r>
              <a:rPr lang="en-GB" sz="1900" b="1" dirty="0" smtClean="0"/>
              <a:t> </a:t>
            </a:r>
            <a:r>
              <a:rPr lang="cs-CZ" sz="1900" dirty="0" smtClean="0"/>
              <a:t>(1818)</a:t>
            </a:r>
            <a:r>
              <a:rPr lang="cs-CZ" sz="1900" b="1" dirty="0" smtClean="0"/>
              <a:t> </a:t>
            </a:r>
            <a:r>
              <a:rPr lang="en-GB" sz="1900" dirty="0" smtClean="0"/>
              <a:t>and the work</a:t>
            </a:r>
            <a:r>
              <a:rPr lang="cs-CZ" sz="1900" dirty="0" smtClean="0"/>
              <a:t>s</a:t>
            </a:r>
            <a:r>
              <a:rPr lang="en-GB" sz="1900" dirty="0" smtClean="0"/>
              <a:t> of Percy Bysshe Shelley.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Brown‘s novels and short stories are distinguished by </a:t>
            </a:r>
            <a:r>
              <a:rPr lang="en-GB" sz="1900" b="1" dirty="0" smtClean="0"/>
              <a:t>a psychological narrative technique which does not convey </a:t>
            </a:r>
            <a:r>
              <a:rPr lang="en-GB" sz="1900" b="1" i="1" dirty="0" smtClean="0"/>
              <a:t>ideas </a:t>
            </a:r>
            <a:r>
              <a:rPr lang="en-GB" sz="1900" b="1" dirty="0" smtClean="0"/>
              <a:t>but evokes </a:t>
            </a:r>
            <a:r>
              <a:rPr lang="en-GB" sz="1900" b="1" i="1" dirty="0" smtClean="0"/>
              <a:t>moods </a:t>
            </a:r>
            <a:r>
              <a:rPr lang="en-GB" sz="1900" b="1" dirty="0" smtClean="0"/>
              <a:t>which </a:t>
            </a:r>
            <a:r>
              <a:rPr lang="en-GB" sz="1900" b="1" i="1" dirty="0" smtClean="0"/>
              <a:t>take possession </a:t>
            </a:r>
            <a:r>
              <a:rPr lang="en-GB" sz="1900" b="1" dirty="0" smtClean="0"/>
              <a:t>of the reader</a:t>
            </a:r>
            <a:r>
              <a:rPr lang="en-GB" sz="1900" dirty="0" smtClean="0"/>
              <a:t>. The characters often represent more than their minds and bodies can bear. Therefore especially Brown’s heroines become </a:t>
            </a:r>
            <a:r>
              <a:rPr lang="en-GB" sz="1900" b="1" dirty="0" smtClean="0"/>
              <a:t>“victims of his stories” telling of male lust, cruelty, and crime</a:t>
            </a:r>
            <a:r>
              <a:rPr lang="en-GB" sz="19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Brown‘s writing is also marked by </a:t>
            </a:r>
            <a:r>
              <a:rPr lang="en-GB" sz="1900" b="1" dirty="0" smtClean="0"/>
              <a:t>an interest in the workings of abstract reason and the creation of utopias</a:t>
            </a:r>
            <a:r>
              <a:rPr lang="en-GB" sz="1900" dirty="0" smtClean="0"/>
              <a:t>. Brown </a:t>
            </a:r>
            <a:r>
              <a:rPr lang="en-GB" sz="1900" b="1" dirty="0" smtClean="0"/>
              <a:t>ironized the idealism of American utopias</a:t>
            </a:r>
            <a:r>
              <a:rPr lang="en-GB" sz="1900" dirty="0" smtClean="0"/>
              <a:t> and showed </a:t>
            </a:r>
            <a:r>
              <a:rPr lang="en-GB" sz="1900" b="1" dirty="0" smtClean="0"/>
              <a:t>the paradoxes of utopian ideologies incorporated in contemporary political discourse</a:t>
            </a:r>
            <a:r>
              <a:rPr lang="en-GB" sz="1900" dirty="0" smtClean="0"/>
              <a:t>. The </a:t>
            </a:r>
            <a:r>
              <a:rPr lang="en-GB" sz="1900" b="1" dirty="0" smtClean="0"/>
              <a:t>dialogue </a:t>
            </a:r>
            <a:r>
              <a:rPr lang="en-GB" sz="1900" b="1" i="1" dirty="0" smtClean="0"/>
              <a:t>Alcuin</a:t>
            </a:r>
            <a:r>
              <a:rPr lang="en-GB" sz="1900" b="1" dirty="0" smtClean="0"/>
              <a:t> </a:t>
            </a:r>
            <a:r>
              <a:rPr lang="cs-CZ" sz="1900" b="1" dirty="0" smtClean="0"/>
              <a:t>(1798)</a:t>
            </a:r>
            <a:r>
              <a:rPr lang="cs-CZ" sz="1900" dirty="0" smtClean="0"/>
              <a:t> </a:t>
            </a:r>
            <a:r>
              <a:rPr lang="en-GB" sz="1900" dirty="0" smtClean="0"/>
              <a:t>is </a:t>
            </a:r>
            <a:r>
              <a:rPr lang="en-GB" sz="1900" b="1" dirty="0" smtClean="0"/>
              <a:t>a parody of utopia that shows the weaknesses of utopian discourses</a:t>
            </a:r>
            <a:r>
              <a:rPr lang="en-GB" sz="1900" dirty="0" smtClean="0"/>
              <a:t> whose main aims were </a:t>
            </a:r>
            <a:r>
              <a:rPr lang="en-GB" sz="1900" b="1" dirty="0" smtClean="0"/>
              <a:t>unification and consolidation of the US </a:t>
            </a:r>
            <a:r>
              <a:rPr lang="en-GB" sz="1900" dirty="0" smtClean="0"/>
              <a:t>(see the presentation “Revolution and the Early Republic”). The major problem of these is </a:t>
            </a:r>
            <a:r>
              <a:rPr lang="en-GB" sz="1900" b="1" dirty="0" smtClean="0"/>
              <a:t>the marginalization of the sexual, as well as racial, other.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151232" y="5734878"/>
            <a:ext cx="280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Charles </a:t>
            </a:r>
            <a:r>
              <a:rPr lang="en-US" dirty="0" err="1"/>
              <a:t>Brockden</a:t>
            </a:r>
            <a:r>
              <a:rPr lang="en-US" dirty="0"/>
              <a:t> Brown by </a:t>
            </a:r>
            <a:endParaRPr lang="cs-CZ" dirty="0" smtClean="0"/>
          </a:p>
          <a:p>
            <a:pPr algn="ctr"/>
            <a:r>
              <a:rPr lang="en-US" dirty="0" smtClean="0"/>
              <a:t>James </a:t>
            </a:r>
            <a:r>
              <a:rPr lang="en-US" dirty="0" err="1"/>
              <a:t>Sharples</a:t>
            </a:r>
            <a:r>
              <a:rPr lang="en-US" dirty="0"/>
              <a:t>, c. 1798</a:t>
            </a:r>
            <a:endParaRPr lang="cs-CZ" dirty="0"/>
          </a:p>
        </p:txBody>
      </p:sp>
      <p:pic>
        <p:nvPicPr>
          <p:cNvPr id="7" name="Zástupný symbol pro obsah 6" descr="https://s3.amazonaws.com/loa-production-23ffs35gui41a/writers/images/000/000/197/big/brown_charles_brockden_WD.jpg?1459802698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24566"/>
          <a:stretch/>
        </p:blipFill>
        <p:spPr bwMode="auto">
          <a:xfrm>
            <a:off x="9042400" y="945717"/>
            <a:ext cx="3020292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3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090"/>
          </a:xfrm>
        </p:spPr>
        <p:txBody>
          <a:bodyPr/>
          <a:lstStyle/>
          <a:p>
            <a:pPr algn="ctr"/>
            <a:r>
              <a:rPr lang="cs-CZ" sz="3600" i="1" dirty="0" err="1" smtClean="0">
                <a:latin typeface="Arial Black" panose="020B0A04020102020204" pitchFamily="34" charset="0"/>
              </a:rPr>
              <a:t>Wieland</a:t>
            </a:r>
            <a:r>
              <a:rPr lang="cs-CZ" sz="3600" i="1" dirty="0" smtClean="0">
                <a:latin typeface="Arial Black" panose="020B0A04020102020204" pitchFamily="34" charset="0"/>
              </a:rPr>
              <a:t>, </a:t>
            </a:r>
            <a:r>
              <a:rPr lang="cs-CZ" sz="3600" i="1" dirty="0" err="1" smtClean="0">
                <a:latin typeface="Arial Black" panose="020B0A04020102020204" pitchFamily="34" charset="0"/>
              </a:rPr>
              <a:t>or</a:t>
            </a:r>
            <a:r>
              <a:rPr lang="cs-CZ" sz="3600" i="1" dirty="0" smtClean="0">
                <a:latin typeface="Arial Black" panose="020B0A04020102020204" pitchFamily="34" charset="0"/>
              </a:rPr>
              <a:t>,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Transformation</a:t>
            </a:r>
            <a:r>
              <a:rPr lang="cs-CZ" sz="3600" dirty="0" smtClean="0">
                <a:latin typeface="Arial Black" panose="020B0A04020102020204" pitchFamily="34" charset="0"/>
              </a:rPr>
              <a:t> (1798)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46545"/>
            <a:ext cx="9550400" cy="644698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/>
              <a:t>Brown‘s most important novel</a:t>
            </a:r>
            <a:r>
              <a:rPr lang="en-GB" sz="1800" dirty="0" smtClean="0"/>
              <a:t>, subtitled </a:t>
            </a:r>
            <a:r>
              <a:rPr lang="en-GB" sz="1800" i="1" dirty="0" smtClean="0"/>
              <a:t>An American Tale, </a:t>
            </a:r>
            <a:r>
              <a:rPr lang="en-GB" sz="1800" dirty="0" smtClean="0"/>
              <a:t>is </a:t>
            </a:r>
            <a:r>
              <a:rPr lang="en-GB" sz="1800" b="1" dirty="0" smtClean="0"/>
              <a:t>based on an actual event, a religiously motivated murder</a:t>
            </a:r>
            <a:r>
              <a:rPr lang="en-GB" sz="1800" dirty="0" smtClean="0"/>
              <a:t>. The father of a newly settled Pennsylvanian family, a </a:t>
            </a:r>
            <a:r>
              <a:rPr lang="en-GB" sz="1800" b="1" dirty="0" smtClean="0"/>
              <a:t>German mystic Wieland, dies of spontaneous combustion</a:t>
            </a:r>
            <a:r>
              <a:rPr lang="en-GB" sz="1800" dirty="0" smtClean="0"/>
              <a:t> in his temple built on the verge of wilderness. Though this event may have a scientific explanation, it strikes other characters as </a:t>
            </a:r>
            <a:r>
              <a:rPr lang="en-GB" sz="1800" b="1" dirty="0" smtClean="0"/>
              <a:t>a symbol representing possibly a heretic </a:t>
            </a:r>
            <a:r>
              <a:rPr lang="en-GB" sz="1800" dirty="0" smtClean="0"/>
              <a:t>(Anabaptist) </a:t>
            </a:r>
            <a:r>
              <a:rPr lang="en-GB" sz="1800" b="1" dirty="0" smtClean="0"/>
              <a:t>belief in the unmediated communication of the soul with God</a:t>
            </a:r>
            <a:r>
              <a:rPr lang="en-GB" sz="1800" dirty="0" smtClean="0"/>
              <a:t> </a:t>
            </a:r>
            <a:r>
              <a:rPr lang="en-GB" sz="1800" b="1" dirty="0" smtClean="0"/>
              <a:t>and in the self-annihilation as the ultimate acceptance of His absolute power</a:t>
            </a:r>
            <a:r>
              <a:rPr lang="en-GB" sz="1800" dirty="0" smtClean="0"/>
              <a:t>. It is quite likely that </a:t>
            </a:r>
            <a:r>
              <a:rPr lang="en-GB" sz="1800" b="1" dirty="0" smtClean="0"/>
              <a:t>Brown was aware of the influence</a:t>
            </a:r>
            <a:r>
              <a:rPr lang="en-GB" sz="1800" dirty="0" smtClean="0"/>
              <a:t> of the Anabaptists and </a:t>
            </a:r>
            <a:r>
              <a:rPr lang="en-GB" sz="1800" b="1" dirty="0" smtClean="0"/>
              <a:t>other utopian religious communities</a:t>
            </a:r>
            <a:r>
              <a:rPr lang="en-GB" sz="1800" dirty="0" smtClean="0"/>
              <a:t> in his native Pennsylvania as well as in early modern </a:t>
            </a:r>
            <a:r>
              <a:rPr lang="cs-CZ" sz="1800" dirty="0" smtClean="0"/>
              <a:t>France</a:t>
            </a:r>
            <a:r>
              <a:rPr lang="en-GB" sz="1800" dirty="0" smtClean="0"/>
              <a:t> </a:t>
            </a:r>
            <a:r>
              <a:rPr lang="en-GB" sz="1800" dirty="0"/>
              <a:t>(in the </a:t>
            </a:r>
            <a:r>
              <a:rPr lang="en-GB" sz="1800" dirty="0" smtClean="0"/>
              <a:t>novel</a:t>
            </a:r>
            <a:r>
              <a:rPr lang="cs-CZ" sz="1800" dirty="0" smtClean="0"/>
              <a:t>, </a:t>
            </a:r>
            <a:r>
              <a:rPr lang="en-GB" sz="1800" dirty="0" smtClean="0"/>
              <a:t>he mentions the </a:t>
            </a:r>
            <a:r>
              <a:rPr lang="cs-CZ" sz="1800" dirty="0" err="1" smtClean="0"/>
              <a:t>rebellious</a:t>
            </a:r>
            <a:r>
              <a:rPr lang="cs-CZ" sz="1800" dirty="0" smtClean="0"/>
              <a:t> </a:t>
            </a:r>
            <a:r>
              <a:rPr lang="cs-CZ" sz="1800" dirty="0" err="1" smtClean="0"/>
              <a:t>French</a:t>
            </a:r>
            <a:r>
              <a:rPr lang="cs-CZ" sz="1800" dirty="0" smtClean="0"/>
              <a:t> Hugenot </a:t>
            </a:r>
            <a:r>
              <a:rPr lang="cs-CZ" sz="1800" dirty="0" err="1" smtClean="0"/>
              <a:t>movement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en-GB" sz="1800" dirty="0" err="1" smtClean="0"/>
              <a:t>Camisards</a:t>
            </a:r>
            <a:r>
              <a:rPr lang="en-GB" sz="1800" dirty="0" smtClean="0"/>
              <a:t>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/>
              <a:t>Despite their father‘s ominous death, </a:t>
            </a:r>
            <a:r>
              <a:rPr lang="en-GB" sz="1800" b="1" dirty="0" smtClean="0"/>
              <a:t>Wieland’s children Clara and Charles lead a relatively happy life.</a:t>
            </a:r>
            <a:r>
              <a:rPr lang="en-GB" sz="1800" dirty="0" smtClean="0"/>
              <a:t> </a:t>
            </a:r>
            <a:r>
              <a:rPr lang="en-GB" sz="1800" b="1" dirty="0" smtClean="0"/>
              <a:t>This idyll is destroyed by the arrival of </a:t>
            </a:r>
            <a:r>
              <a:rPr lang="en-GB" sz="1800" b="1" dirty="0" err="1" smtClean="0"/>
              <a:t>Carwin</a:t>
            </a:r>
            <a:r>
              <a:rPr lang="en-GB" sz="1800" dirty="0" smtClean="0"/>
              <a:t>, a mysterious stranger. Some time after his appearance the young Wieland, Clara, and </a:t>
            </a:r>
            <a:r>
              <a:rPr lang="en-GB" sz="1800" dirty="0" smtClean="0"/>
              <a:t>Henry</a:t>
            </a:r>
            <a:r>
              <a:rPr lang="cs-CZ" sz="1800" dirty="0" smtClean="0"/>
              <a:t> (</a:t>
            </a:r>
            <a:r>
              <a:rPr lang="cs-CZ" sz="1800" dirty="0" err="1" smtClean="0"/>
              <a:t>W‘s</a:t>
            </a:r>
            <a:r>
              <a:rPr lang="cs-CZ" sz="1800" dirty="0" smtClean="0"/>
              <a:t> </a:t>
            </a:r>
            <a:r>
              <a:rPr lang="cs-CZ" sz="1800" dirty="0" err="1" smtClean="0"/>
              <a:t>brother</a:t>
            </a:r>
            <a:r>
              <a:rPr lang="cs-CZ" sz="1800" dirty="0" smtClean="0"/>
              <a:t> in </a:t>
            </a:r>
            <a:r>
              <a:rPr lang="cs-CZ" sz="1800" dirty="0" err="1" smtClean="0"/>
              <a:t>law</a:t>
            </a:r>
            <a:r>
              <a:rPr lang="cs-CZ" sz="1800" dirty="0" smtClean="0"/>
              <a:t>)</a:t>
            </a:r>
            <a:r>
              <a:rPr lang="en-GB" sz="1800" dirty="0" smtClean="0"/>
              <a:t> </a:t>
            </a:r>
            <a:r>
              <a:rPr lang="en-GB" sz="1800" dirty="0" smtClean="0"/>
              <a:t>begin to </a:t>
            </a:r>
            <a:r>
              <a:rPr lang="en-GB" sz="1800" b="1" dirty="0" smtClean="0"/>
              <a:t>hear unearthly voices, as if God or a guardian angel spoke in their consciousness</a:t>
            </a:r>
            <a:r>
              <a:rPr lang="en-GB" sz="1800" dirty="0" smtClean="0"/>
              <a:t>,</a:t>
            </a:r>
            <a:r>
              <a:rPr lang="en-GB" sz="1800" b="1" dirty="0" smtClean="0"/>
              <a:t> giving them orders.</a:t>
            </a:r>
            <a:r>
              <a:rPr lang="en-GB" sz="1800" dirty="0" smtClean="0"/>
              <a:t> </a:t>
            </a:r>
            <a:r>
              <a:rPr lang="en-GB" sz="1800" b="1" dirty="0" smtClean="0"/>
              <a:t>These voices drive Wieland, believing they come directly from God, to murder his wife and children.</a:t>
            </a:r>
            <a:r>
              <a:rPr lang="en-GB" sz="1800" dirty="0" smtClean="0"/>
              <a:t> As a criminal madman he is locked up in an asylum.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/>
              <a:t>Towards the end of the novel it becomes evident that </a:t>
            </a:r>
            <a:r>
              <a:rPr lang="en-GB" sz="1800" b="1" dirty="0" smtClean="0"/>
              <a:t>the voices are produced by </a:t>
            </a:r>
            <a:r>
              <a:rPr lang="en-GB" sz="1800" b="1" dirty="0" err="1" smtClean="0"/>
              <a:t>Carwin</a:t>
            </a:r>
            <a:r>
              <a:rPr lang="en-GB" sz="1800" b="1" dirty="0" smtClean="0"/>
              <a:t>, because of his ventriloquist skills</a:t>
            </a:r>
            <a:r>
              <a:rPr lang="en-GB" sz="1800" dirty="0" smtClean="0"/>
              <a:t>. </a:t>
            </a:r>
            <a:r>
              <a:rPr lang="en-GB" sz="1800" b="1" dirty="0" err="1" smtClean="0"/>
              <a:t>Carwin</a:t>
            </a:r>
            <a:r>
              <a:rPr lang="en-GB" sz="1800" dirty="0" smtClean="0"/>
              <a:t> then</a:t>
            </a:r>
            <a:r>
              <a:rPr lang="en-GB" sz="1800" b="1" dirty="0" smtClean="0"/>
              <a:t> prevents Wieland</a:t>
            </a:r>
            <a:r>
              <a:rPr lang="en-GB" sz="1800" dirty="0" smtClean="0"/>
              <a:t>, who has escaped from the asylum, </a:t>
            </a:r>
            <a:r>
              <a:rPr lang="en-GB" sz="1800" b="1" dirty="0" smtClean="0"/>
              <a:t>from murdering his sister</a:t>
            </a:r>
            <a:r>
              <a:rPr lang="en-GB" sz="1800" dirty="0" smtClean="0"/>
              <a:t>, and having earlier told Clara the secrets of his ventriloquism he </a:t>
            </a:r>
            <a:r>
              <a:rPr lang="en-GB" sz="1800" b="1" dirty="0" smtClean="0"/>
              <a:t>flies to a remote corner of Pennsylvania</a:t>
            </a:r>
            <a:r>
              <a:rPr lang="en-GB" sz="18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/>
              <a:t>The novel‘s ending is marked by the </a:t>
            </a:r>
            <a:r>
              <a:rPr lang="en-GB" sz="1800" b="1" dirty="0" smtClean="0"/>
              <a:t>final dissolution of Wieland’s faith in predestination </a:t>
            </a:r>
            <a:r>
              <a:rPr lang="en-GB" sz="1800" dirty="0" smtClean="0"/>
              <a:t>and the Divine order of existence. Significantly, </a:t>
            </a:r>
            <a:r>
              <a:rPr lang="en-GB" sz="1800" b="1" dirty="0" smtClean="0"/>
              <a:t>God is transformed into a vengeful voice of one part of Wieland‘s hopelessly split personality</a:t>
            </a:r>
            <a:r>
              <a:rPr lang="en-GB" sz="1800" dirty="0" smtClean="0"/>
              <a:t> and </a:t>
            </a:r>
            <a:r>
              <a:rPr lang="en-GB" sz="1800" b="1" dirty="0" smtClean="0"/>
              <a:t>becomes a hallucination of the hero‘s insane mind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5" name="Zástupný symbol pro obsah 4" descr="https://i1.wp.com/www.horrorhomeroom.com/wp-content/uploads/2020/05/Newhouse-wieland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5"/>
          <a:stretch/>
        </p:blipFill>
        <p:spPr bwMode="auto">
          <a:xfrm>
            <a:off x="9465832" y="785091"/>
            <a:ext cx="2726168" cy="44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369125" y="5351637"/>
            <a:ext cx="2919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Charles </a:t>
            </a:r>
            <a:r>
              <a:rPr lang="cs-CZ" dirty="0" err="1" smtClean="0"/>
              <a:t>Wieland</a:t>
            </a:r>
            <a:r>
              <a:rPr lang="cs-CZ" dirty="0" smtClean="0"/>
              <a:t> </a:t>
            </a:r>
            <a:r>
              <a:rPr lang="cs-CZ" dirty="0" err="1" smtClean="0"/>
              <a:t>watching</a:t>
            </a:r>
            <a:endParaRPr lang="cs-CZ" dirty="0" smtClean="0"/>
          </a:p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spontaneous</a:t>
            </a:r>
            <a:r>
              <a:rPr lang="cs-CZ" dirty="0" smtClean="0"/>
              <a:t> </a:t>
            </a:r>
            <a:r>
              <a:rPr lang="cs-CZ" dirty="0" err="1" smtClean="0"/>
              <a:t>combustion</a:t>
            </a:r>
            <a:endParaRPr lang="cs-CZ" dirty="0" smtClean="0"/>
          </a:p>
          <a:p>
            <a:pPr algn="ctr"/>
            <a:r>
              <a:rPr lang="cs-CZ" dirty="0" err="1"/>
              <a:t>o</a:t>
            </a:r>
            <a:r>
              <a:rPr lang="cs-CZ" dirty="0" err="1" smtClean="0"/>
              <a:t>f</a:t>
            </a:r>
            <a:r>
              <a:rPr lang="cs-CZ" dirty="0" smtClean="0"/>
              <a:t> his </a:t>
            </a:r>
            <a:r>
              <a:rPr lang="cs-CZ" dirty="0" err="1" smtClean="0"/>
              <a:t>father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3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789" y="1"/>
            <a:ext cx="11527603" cy="945221"/>
          </a:xfrm>
        </p:spPr>
        <p:txBody>
          <a:bodyPr/>
          <a:lstStyle/>
          <a:p>
            <a:r>
              <a:rPr lang="cs-CZ" sz="3600" i="1" dirty="0" err="1" smtClean="0">
                <a:latin typeface="Arial Black" panose="020B0A04020102020204" pitchFamily="34" charset="0"/>
              </a:rPr>
              <a:t>Memoirs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of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Carwin</a:t>
            </a:r>
            <a:r>
              <a:rPr lang="cs-CZ" sz="3600" i="1" dirty="0" smtClean="0">
                <a:latin typeface="Arial Black" panose="020B0A04020102020204" pitchFamily="34" charset="0"/>
              </a:rPr>
              <a:t>,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Biloquist</a:t>
            </a:r>
            <a:r>
              <a:rPr lang="cs-CZ" sz="3600" dirty="0" smtClean="0">
                <a:latin typeface="Arial Black" panose="020B0A04020102020204" pitchFamily="34" charset="0"/>
              </a:rPr>
              <a:t> (1804-1805)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467" y="801384"/>
            <a:ext cx="8907695" cy="6056616"/>
          </a:xfrm>
        </p:spPr>
        <p:txBody>
          <a:bodyPr>
            <a:normAutofit/>
          </a:bodyPr>
          <a:lstStyle/>
          <a:p>
            <a:r>
              <a:rPr lang="en-GB" sz="2200" b="1" dirty="0" err="1" smtClean="0"/>
              <a:t>Carwin’s</a:t>
            </a:r>
            <a:r>
              <a:rPr lang="en-GB" sz="2200" b="1" dirty="0" smtClean="0"/>
              <a:t> disembodied voices</a:t>
            </a:r>
            <a:r>
              <a:rPr lang="en-GB" sz="2200" dirty="0" smtClean="0"/>
              <a:t> affect the lives, marriages and friendships of all characters, they also </a:t>
            </a:r>
            <a:r>
              <a:rPr lang="en-GB" sz="2200" b="1" dirty="0" smtClean="0"/>
              <a:t>show the weakness of the basic prerequisites of individual personality and communal life</a:t>
            </a:r>
            <a:r>
              <a:rPr lang="en-GB" sz="2200" dirty="0" smtClean="0"/>
              <a:t> in the Early Republic.</a:t>
            </a:r>
          </a:p>
          <a:p>
            <a:r>
              <a:rPr lang="en-GB" sz="2200" dirty="0" smtClean="0"/>
              <a:t>This is even more apparent in the sequel to </a:t>
            </a:r>
            <a:r>
              <a:rPr lang="en-GB" sz="2200" i="1" dirty="0" smtClean="0"/>
              <a:t>Wieland</a:t>
            </a:r>
            <a:r>
              <a:rPr lang="en-GB" sz="2200" dirty="0" smtClean="0"/>
              <a:t>, </a:t>
            </a:r>
            <a:r>
              <a:rPr lang="en-GB" sz="2200" b="1" i="1" dirty="0" smtClean="0"/>
              <a:t>Memoirs of </a:t>
            </a:r>
            <a:r>
              <a:rPr lang="en-GB" sz="2200" b="1" i="1" dirty="0" err="1" smtClean="0"/>
              <a:t>Carwin</a:t>
            </a:r>
            <a:r>
              <a:rPr lang="en-GB" sz="2200" b="1" i="1" dirty="0" smtClean="0"/>
              <a:t> the </a:t>
            </a:r>
            <a:r>
              <a:rPr lang="en-GB" sz="2200" b="1" i="1" dirty="0" err="1" smtClean="0"/>
              <a:t>Biloquist</a:t>
            </a:r>
            <a:r>
              <a:rPr lang="en-GB" sz="2200" dirty="0" smtClean="0"/>
              <a:t> (meaning Ventriloquist) where the hero’s seemingly supernatural, ventriloquist power is explained as his natural skill which becomes crucial in </a:t>
            </a:r>
            <a:r>
              <a:rPr lang="en-GB" sz="2200" b="1" dirty="0" smtClean="0"/>
              <a:t>the process of self-made-</a:t>
            </a:r>
            <a:r>
              <a:rPr lang="en-GB" sz="2200" b="1" dirty="0" err="1" smtClean="0"/>
              <a:t>manship</a:t>
            </a:r>
            <a:r>
              <a:rPr lang="en-GB" sz="2200" dirty="0" smtClean="0"/>
              <a:t> and </a:t>
            </a:r>
            <a:r>
              <a:rPr lang="en-GB" sz="2200" b="1" dirty="0" smtClean="0"/>
              <a:t>creation of new personal identities</a:t>
            </a:r>
            <a:r>
              <a:rPr lang="en-GB" sz="2200" dirty="0" smtClean="0"/>
              <a:t>.</a:t>
            </a:r>
          </a:p>
          <a:p>
            <a:r>
              <a:rPr lang="en-GB" sz="2200" b="1" dirty="0" err="1" smtClean="0"/>
              <a:t>Carwin</a:t>
            </a:r>
            <a:r>
              <a:rPr lang="en-GB" sz="2200" b="1" dirty="0" smtClean="0"/>
              <a:t> the manipulator also falls prey to a more ambitious and skilful manipulator</a:t>
            </a:r>
            <a:r>
              <a:rPr lang="en-GB" sz="2200" dirty="0" smtClean="0"/>
              <a:t>: he is nearly </a:t>
            </a:r>
            <a:r>
              <a:rPr lang="en-GB" sz="2200" b="1" dirty="0" smtClean="0"/>
              <a:t>misused in the attempt to establish a new Utopian empire of reason </a:t>
            </a:r>
            <a:r>
              <a:rPr lang="en-GB" sz="2200" dirty="0" smtClean="0"/>
              <a:t>and virtue, resembling the state dreamt of by </a:t>
            </a:r>
            <a:r>
              <a:rPr lang="en-GB" sz="2200" b="1" dirty="0" smtClean="0"/>
              <a:t>Benjamin Franklin </a:t>
            </a:r>
            <a:r>
              <a:rPr lang="en-GB" sz="2200" dirty="0" smtClean="0"/>
              <a:t>in his </a:t>
            </a:r>
            <a:r>
              <a:rPr lang="en-GB" sz="2200" i="1" dirty="0" smtClean="0"/>
              <a:t>Autobiography </a:t>
            </a:r>
            <a:r>
              <a:rPr lang="en-GB" sz="2200" dirty="0" smtClean="0"/>
              <a:t>but in fact based on the </a:t>
            </a:r>
            <a:r>
              <a:rPr lang="en-GB" sz="2200" b="1" dirty="0" smtClean="0"/>
              <a:t>manipulation of the people by an elitist intellectual, Mr </a:t>
            </a:r>
            <a:r>
              <a:rPr lang="en-GB" sz="2200" b="1" dirty="0" err="1" smtClean="0"/>
              <a:t>Ludloe</a:t>
            </a:r>
            <a:r>
              <a:rPr lang="en-GB" sz="2200" b="1" dirty="0" smtClean="0"/>
              <a:t>.</a:t>
            </a:r>
            <a:r>
              <a:rPr lang="en-GB" sz="2200" dirty="0" smtClean="0"/>
              <a:t> </a:t>
            </a:r>
          </a:p>
          <a:p>
            <a:r>
              <a:rPr lang="en-GB" sz="2200" b="1" dirty="0" err="1" smtClean="0"/>
              <a:t>Ludloe</a:t>
            </a:r>
            <a:r>
              <a:rPr lang="en-GB" sz="2200" b="1" dirty="0" smtClean="0"/>
              <a:t> is modelled according to the criminal aristocrat, Mr Falkland,</a:t>
            </a:r>
            <a:r>
              <a:rPr lang="en-GB" sz="2200" dirty="0" smtClean="0"/>
              <a:t> a hero of </a:t>
            </a:r>
            <a:r>
              <a:rPr lang="en-GB" sz="2200" b="1" dirty="0" smtClean="0"/>
              <a:t>William Godwin‘s</a:t>
            </a:r>
            <a:r>
              <a:rPr lang="en-GB" sz="2200" dirty="0" smtClean="0"/>
              <a:t> popular “persecutory romance” </a:t>
            </a:r>
            <a:r>
              <a:rPr lang="en-GB" sz="2200" b="1" i="1" dirty="0" smtClean="0"/>
              <a:t>Caleb Williams</a:t>
            </a:r>
            <a:r>
              <a:rPr lang="en-GB" sz="2200" dirty="0" smtClean="0"/>
              <a:t> (1794). While Godwin criticizes the power and corruption of English aristocracy, </a:t>
            </a:r>
            <a:r>
              <a:rPr lang="en-GB" sz="2200" b="1" dirty="0" smtClean="0"/>
              <a:t>Brown turns his satire against the elitism and corruption on the American political scene</a:t>
            </a:r>
            <a:r>
              <a:rPr lang="en-GB" sz="2200" dirty="0" smtClean="0"/>
              <a:t>.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5" name="Zástupný symbol pro obsah 4" descr="9783962722487 medium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34198" r="19025" b="12735"/>
          <a:stretch/>
        </p:blipFill>
        <p:spPr bwMode="auto">
          <a:xfrm>
            <a:off x="9063207" y="945222"/>
            <a:ext cx="3128793" cy="363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000162" y="5064778"/>
            <a:ext cx="3241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A </a:t>
            </a:r>
            <a:r>
              <a:rPr lang="cs-CZ" dirty="0" err="1" smtClean="0"/>
              <a:t>modern</a:t>
            </a:r>
            <a:r>
              <a:rPr lang="cs-CZ" dirty="0" smtClean="0"/>
              <a:t> vision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algn="ctr"/>
            <a:r>
              <a:rPr lang="cs-CZ" dirty="0" err="1"/>
              <a:t>o</a:t>
            </a:r>
            <a:r>
              <a:rPr lang="cs-CZ" dirty="0" err="1" smtClean="0"/>
              <a:t>f</a:t>
            </a:r>
            <a:r>
              <a:rPr lang="cs-CZ" dirty="0" smtClean="0"/>
              <a:t> </a:t>
            </a:r>
            <a:r>
              <a:rPr lang="cs-CZ" dirty="0" err="1" smtClean="0"/>
              <a:t>Carwin‘s</a:t>
            </a:r>
            <a:r>
              <a:rPr lang="cs-CZ" dirty="0" smtClean="0"/>
              <a:t> </a:t>
            </a:r>
            <a:r>
              <a:rPr lang="cs-CZ" dirty="0" err="1" smtClean="0"/>
              <a:t>ventriloquist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.</a:t>
            </a:r>
          </a:p>
          <a:p>
            <a:pPr algn="ctr"/>
            <a:r>
              <a:rPr lang="cs-CZ" dirty="0" err="1" smtClean="0"/>
              <a:t>From</a:t>
            </a:r>
            <a:r>
              <a:rPr lang="cs-CZ" dirty="0" smtClean="0"/>
              <a:t> a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32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Edgar Allan </a:t>
            </a:r>
            <a:r>
              <a:rPr lang="cs-CZ" sz="3600" dirty="0" err="1" smtClean="0">
                <a:latin typeface="Arial Black" panose="020B0A04020102020204" pitchFamily="34" charset="0"/>
              </a:rPr>
              <a:t>Poe</a:t>
            </a:r>
            <a:r>
              <a:rPr lang="cs-CZ" sz="3600" dirty="0" smtClean="0">
                <a:latin typeface="Arial Black" panose="020B0A04020102020204" pitchFamily="34" charset="0"/>
              </a:rPr>
              <a:t> (1809-1849)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72" y="692726"/>
            <a:ext cx="9301019" cy="62484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 smtClean="0"/>
              <a:t>Poe differs from Brown</a:t>
            </a:r>
            <a:r>
              <a:rPr lang="en-GB" sz="2200" dirty="0" smtClean="0"/>
              <a:t> at least in two respects indicated by the title of his book of short stories </a:t>
            </a:r>
            <a:r>
              <a:rPr lang="en-GB" sz="2200" i="1" dirty="0" smtClean="0"/>
              <a:t>Tales of Grotesque and Arabesque: </a:t>
            </a:r>
            <a:r>
              <a:rPr lang="en-GB" sz="2200" b="1" dirty="0" smtClean="0"/>
              <a:t>the use of grotesque and the free play of imagination</a:t>
            </a:r>
            <a:r>
              <a:rPr lang="en-GB" sz="2200" dirty="0" smtClean="0"/>
              <a:t> (arabesque).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/>
              <a:t>After his discharge from the army and dismissal from the military academy at West Point, NY, he </a:t>
            </a:r>
            <a:r>
              <a:rPr lang="en-GB" sz="2200" b="1" dirty="0" smtClean="0"/>
              <a:t>made his living by</a:t>
            </a:r>
            <a:r>
              <a:rPr lang="en-GB" sz="2200" dirty="0" smtClean="0"/>
              <a:t> </a:t>
            </a:r>
            <a:r>
              <a:rPr lang="en-GB" sz="2200" b="1" dirty="0" smtClean="0"/>
              <a:t>magazine fiction, hack writing and editing</a:t>
            </a:r>
            <a:r>
              <a:rPr lang="en-GB" sz="2200" dirty="0" smtClean="0"/>
              <a:t>. He was assistant editor of </a:t>
            </a:r>
            <a:r>
              <a:rPr lang="en-GB" sz="2200" b="1" i="1" dirty="0" smtClean="0"/>
              <a:t>Southern Literary Messenger</a:t>
            </a:r>
            <a:r>
              <a:rPr lang="en-GB" sz="2200" i="1" dirty="0" smtClean="0"/>
              <a:t> </a:t>
            </a:r>
            <a:r>
              <a:rPr lang="en-GB" sz="2200" dirty="0" smtClean="0"/>
              <a:t>in Richmond, VA</a:t>
            </a:r>
            <a:r>
              <a:rPr lang="en-GB" sz="2200" i="1" dirty="0" smtClean="0"/>
              <a:t>, </a:t>
            </a:r>
            <a:r>
              <a:rPr lang="en-GB" sz="2200" dirty="0" smtClean="0"/>
              <a:t>where he had </a:t>
            </a:r>
            <a:r>
              <a:rPr lang="en-GB" sz="2200" b="1" dirty="0" smtClean="0"/>
              <a:t>established his reputation as a literary critic</a:t>
            </a:r>
            <a:r>
              <a:rPr lang="en-GB" sz="2200" dirty="0" smtClean="0"/>
              <a:t>, of </a:t>
            </a:r>
            <a:r>
              <a:rPr lang="en-GB" sz="2200" i="1" dirty="0" smtClean="0"/>
              <a:t>Burton‘s Gentleman‘s Magazine</a:t>
            </a:r>
            <a:r>
              <a:rPr lang="en-GB" sz="2200" dirty="0" smtClean="0"/>
              <a:t> and </a:t>
            </a:r>
            <a:r>
              <a:rPr lang="en-GB" sz="2200" i="1" dirty="0" smtClean="0"/>
              <a:t>Graham‘s Magazine </a:t>
            </a:r>
            <a:r>
              <a:rPr lang="cs-CZ" sz="2200" dirty="0" smtClean="0"/>
              <a:t>in</a:t>
            </a:r>
            <a:r>
              <a:rPr lang="en-GB" sz="2200" dirty="0" smtClean="0"/>
              <a:t> </a:t>
            </a:r>
            <a:r>
              <a:rPr lang="en-GB" sz="2200" dirty="0" smtClean="0"/>
              <a:t>Philadelphia, and, towards the end of his life, editor and owner of </a:t>
            </a:r>
            <a:r>
              <a:rPr lang="en-GB" sz="2200" b="1" i="1" dirty="0" smtClean="0"/>
              <a:t>Broadway Journal</a:t>
            </a:r>
            <a:r>
              <a:rPr lang="en-GB" sz="2200" i="1" dirty="0" smtClean="0"/>
              <a:t> </a:t>
            </a:r>
            <a:r>
              <a:rPr lang="en-GB" sz="2200" dirty="0" smtClean="0"/>
              <a:t>in New York. Due to his extensive work for periodicals, during his lifetime Poe published only </a:t>
            </a:r>
            <a:r>
              <a:rPr lang="en-GB" sz="2200" b="1" dirty="0" smtClean="0"/>
              <a:t>a single book of poetr</a:t>
            </a:r>
            <a:r>
              <a:rPr lang="en-GB" sz="2200" dirty="0" smtClean="0"/>
              <a:t>y (</a:t>
            </a:r>
            <a:r>
              <a:rPr lang="en-GB" sz="2200" i="1" dirty="0" smtClean="0"/>
              <a:t>Poems</a:t>
            </a:r>
            <a:r>
              <a:rPr lang="en-GB" sz="2200" dirty="0" smtClean="0"/>
              <a:t>, 1831),</a:t>
            </a:r>
            <a:r>
              <a:rPr lang="en-GB" sz="2200" b="1" dirty="0" smtClean="0"/>
              <a:t> a single book of short stories </a:t>
            </a:r>
            <a:r>
              <a:rPr lang="en-GB" sz="2200" dirty="0" smtClean="0"/>
              <a:t>(</a:t>
            </a:r>
            <a:r>
              <a:rPr lang="en-GB" sz="2200" i="1" dirty="0" smtClean="0"/>
              <a:t>Tales of the Grotesque and the </a:t>
            </a:r>
            <a:r>
              <a:rPr lang="en-GB" sz="2200" dirty="0" smtClean="0"/>
              <a:t>Arabesque</a:t>
            </a:r>
            <a:r>
              <a:rPr lang="en-GB" sz="2200" i="1" dirty="0" smtClean="0"/>
              <a:t>, </a:t>
            </a:r>
            <a:r>
              <a:rPr lang="en-GB" sz="2200" dirty="0" smtClean="0"/>
              <a:t>1839), and, anonymously, </a:t>
            </a:r>
            <a:r>
              <a:rPr lang="en-GB" sz="2200" b="1" dirty="0" smtClean="0"/>
              <a:t>a naval novel of horror</a:t>
            </a:r>
            <a:r>
              <a:rPr lang="en-GB" sz="2200" dirty="0" smtClean="0"/>
              <a:t> </a:t>
            </a:r>
            <a:r>
              <a:rPr lang="en-GB" sz="2200" i="1" dirty="0" smtClean="0"/>
              <a:t>A Narrative of Arthur Gordon Pym of Nantucket </a:t>
            </a:r>
            <a:r>
              <a:rPr lang="en-GB" sz="2200" dirty="0" smtClean="0"/>
              <a:t>(1838).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/>
              <a:t>Poe is </a:t>
            </a:r>
            <a:r>
              <a:rPr lang="en-GB" sz="2200" b="1" dirty="0" smtClean="0"/>
              <a:t>the founder of two sub-genres of short story</a:t>
            </a:r>
            <a:r>
              <a:rPr lang="en-GB" sz="2200" dirty="0" smtClean="0"/>
              <a:t>: </a:t>
            </a:r>
            <a:r>
              <a:rPr lang="en-GB" sz="2200" b="1" dirty="0" smtClean="0"/>
              <a:t>science-fiction and detective story</a:t>
            </a:r>
            <a:r>
              <a:rPr lang="en-GB" sz="2200" dirty="0" smtClean="0"/>
              <a:t> (“The Unparalleled Adventure of One Hans </a:t>
            </a:r>
            <a:r>
              <a:rPr lang="en-GB" sz="2200" dirty="0" err="1" smtClean="0"/>
              <a:t>Pfaal</a:t>
            </a:r>
            <a:r>
              <a:rPr lang="en-GB" sz="2200" dirty="0" smtClean="0"/>
              <a:t>,” “The Balloon Hoax;” “The Murders in the Rue Morgue,” “The Purloined Letter”).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/>
              <a:t>Poe was also a </a:t>
            </a:r>
            <a:r>
              <a:rPr lang="en-GB" sz="2200" b="1" dirty="0" smtClean="0"/>
              <a:t>brilliant essayist</a:t>
            </a:r>
            <a:r>
              <a:rPr lang="en-GB" sz="2200" dirty="0" smtClean="0"/>
              <a:t>: his </a:t>
            </a:r>
            <a:r>
              <a:rPr lang="en-GB" sz="2200" i="1" dirty="0" smtClean="0"/>
              <a:t>Eureka: A Prose Poem </a:t>
            </a:r>
            <a:r>
              <a:rPr lang="en-GB" sz="2200" dirty="0" smtClean="0"/>
              <a:t>(1848) develops an original cosmological hypothesis of expanding and shrinking universe. </a:t>
            </a:r>
            <a:r>
              <a:rPr lang="en-GB" sz="2200" b="1" dirty="0" smtClean="0"/>
              <a:t>This universe can expand only when driven by God’s will</a:t>
            </a:r>
            <a:r>
              <a:rPr lang="en-GB" sz="2200" dirty="0" smtClean="0"/>
              <a:t>: when His volition is withdrawn at the moment of maximum expansion, </a:t>
            </a:r>
            <a:r>
              <a:rPr lang="en-GB" sz="2200" b="1" dirty="0" smtClean="0"/>
              <a:t>it collapses and returns to the unity of the original particle</a:t>
            </a:r>
            <a:r>
              <a:rPr lang="en-GB" sz="2200" dirty="0" smtClean="0"/>
              <a:t>. This of course means annihilation, but </a:t>
            </a:r>
            <a:r>
              <a:rPr lang="en-GB" sz="2200" b="1" dirty="0" smtClean="0"/>
              <a:t>the end is already predetermined in the beginning</a:t>
            </a:r>
            <a:r>
              <a:rPr lang="en-GB" sz="2200" dirty="0" smtClean="0"/>
              <a:t>. Because of this, </a:t>
            </a:r>
            <a:r>
              <a:rPr lang="en-GB" sz="2200" b="1" dirty="0" smtClean="0"/>
              <a:t>Poe calls the universe “God’s plot,” and compares its pulsation with the process of artistic creation.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 smtClean="0"/>
              <a:t>As a literary critic</a:t>
            </a:r>
            <a:r>
              <a:rPr lang="en-GB" sz="2200" dirty="0" smtClean="0"/>
              <a:t>, Poe was </a:t>
            </a:r>
            <a:r>
              <a:rPr lang="en-GB" sz="2200" b="1" dirty="0" smtClean="0"/>
              <a:t>against the Romantic theory of poetry as a “spontaneous overflow of feeling” (</a:t>
            </a:r>
            <a:r>
              <a:rPr lang="en-GB" sz="2200" dirty="0" smtClean="0"/>
              <a:t>William Wordsworth). His essay </a:t>
            </a:r>
            <a:r>
              <a:rPr lang="en-GB" sz="2200" b="1" dirty="0" smtClean="0"/>
              <a:t>“The Philosophy of Composition”</a:t>
            </a:r>
            <a:r>
              <a:rPr lang="en-GB" sz="2200" dirty="0" smtClean="0"/>
              <a:t> (1845) claims that </a:t>
            </a:r>
            <a:r>
              <a:rPr lang="en-GB" sz="2200" b="1" dirty="0" smtClean="0"/>
              <a:t>Beauty </a:t>
            </a:r>
            <a:r>
              <a:rPr lang="en-GB" sz="2200" dirty="0" smtClean="0"/>
              <a:t>in poetry can originate only from </a:t>
            </a:r>
            <a:r>
              <a:rPr lang="en-GB" sz="2200" b="1" dirty="0" smtClean="0"/>
              <a:t>the conflict between “Passion” represented by speech rhythms and Truth implied in the precise numerical patterns of the metre</a:t>
            </a:r>
            <a:r>
              <a:rPr lang="en-GB" sz="2200" dirty="0" smtClean="0"/>
              <a:t>. </a:t>
            </a:r>
          </a:p>
          <a:p>
            <a:endParaRPr lang="en-GB" sz="1800" dirty="0"/>
          </a:p>
        </p:txBody>
      </p:sp>
      <p:pic>
        <p:nvPicPr>
          <p:cNvPr id="7" name="Zástupný symbol pro obsah 6" descr="https://1.bp.blogspot.com/-YKVVrJqtbQE/UAA-e5rhxJI/AAAAAAAABgg/7hZ7Xx-Qris/s640/Poe-The+Murders+in+the+Rue+Morgue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29" y="897068"/>
            <a:ext cx="2838771" cy="3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9332872" y="5357091"/>
            <a:ext cx="2756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 smtClean="0"/>
              <a:t>Harry</a:t>
            </a:r>
            <a:r>
              <a:rPr lang="cs-CZ" sz="1600" dirty="0" smtClean="0"/>
              <a:t> </a:t>
            </a:r>
            <a:r>
              <a:rPr lang="cs-CZ" sz="1600" dirty="0" err="1" smtClean="0"/>
              <a:t>Clarke‘s</a:t>
            </a:r>
            <a:r>
              <a:rPr lang="cs-CZ" sz="1600" dirty="0" smtClean="0"/>
              <a:t> (1889-1931)</a:t>
            </a:r>
          </a:p>
          <a:p>
            <a:pPr algn="ctr"/>
            <a:r>
              <a:rPr lang="cs-CZ" sz="1600" dirty="0" err="1"/>
              <a:t>i</a:t>
            </a:r>
            <a:r>
              <a:rPr lang="cs-CZ" sz="1600" dirty="0" err="1" smtClean="0"/>
              <a:t>llustration</a:t>
            </a:r>
            <a:r>
              <a:rPr lang="cs-CZ" sz="1600" dirty="0" smtClean="0"/>
              <a:t> to </a:t>
            </a:r>
            <a:r>
              <a:rPr lang="cs-CZ" sz="1600" dirty="0"/>
              <a:t>“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Murders</a:t>
            </a:r>
            <a:r>
              <a:rPr lang="cs-CZ" sz="1600" dirty="0"/>
              <a:t> in </a:t>
            </a:r>
            <a:endParaRPr lang="cs-CZ" sz="1600" dirty="0" smtClean="0"/>
          </a:p>
          <a:p>
            <a:pPr algn="ctr"/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/>
              <a:t>Rue</a:t>
            </a:r>
            <a:r>
              <a:rPr lang="cs-CZ" sz="1600" dirty="0"/>
              <a:t> </a:t>
            </a:r>
            <a:r>
              <a:rPr lang="cs-CZ" sz="1600" dirty="0" err="1" smtClean="0"/>
              <a:t>Morgue</a:t>
            </a:r>
            <a:r>
              <a:rPr lang="cs-CZ" sz="1600" dirty="0" smtClean="0"/>
              <a:t>.</a:t>
            </a:r>
            <a:r>
              <a:rPr lang="cs-CZ" sz="1600" smtClean="0"/>
              <a:t>”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39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3490"/>
          </a:xfrm>
        </p:spPr>
        <p:txBody>
          <a:bodyPr/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Poe’s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Sublime</a:t>
            </a:r>
            <a:r>
              <a:rPr lang="cs-CZ" sz="3600" dirty="0" smtClean="0">
                <a:latin typeface="Arial Black" panose="020B0A04020102020204" pitchFamily="34" charset="0"/>
              </a:rPr>
              <a:t>: Horror </a:t>
            </a:r>
            <a:r>
              <a:rPr lang="cs-CZ" sz="3600" dirty="0" err="1" smtClean="0">
                <a:latin typeface="Arial Black" panose="020B0A04020102020204" pitchFamily="34" charset="0"/>
              </a:rPr>
              <a:t>Stories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835" y="683491"/>
            <a:ext cx="9362529" cy="60405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I</a:t>
            </a:r>
            <a:r>
              <a:rPr lang="cs-CZ" sz="3000" dirty="0" smtClean="0"/>
              <a:t>n </a:t>
            </a:r>
            <a:r>
              <a:rPr lang="cs-CZ" sz="3000" dirty="0" err="1" smtClean="0"/>
              <a:t>Poe‘s</a:t>
            </a:r>
            <a:r>
              <a:rPr lang="cs-CZ" sz="3000" dirty="0" smtClean="0"/>
              <a:t> fiction and </a:t>
            </a:r>
            <a:r>
              <a:rPr lang="cs-CZ" sz="3000" dirty="0" err="1" smtClean="0"/>
              <a:t>poetry</a:t>
            </a:r>
            <a:r>
              <a:rPr lang="cs-CZ" sz="3000" dirty="0" smtClean="0"/>
              <a:t>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sublime</a:t>
            </a:r>
            <a:r>
              <a:rPr lang="cs-CZ" sz="3000" dirty="0" smtClean="0"/>
              <a:t> </a:t>
            </a:r>
            <a:r>
              <a:rPr lang="cs-CZ" sz="3000" dirty="0" err="1" smtClean="0"/>
              <a:t>is</a:t>
            </a:r>
            <a:r>
              <a:rPr lang="cs-CZ" sz="3000" dirty="0" smtClean="0"/>
              <a:t> </a:t>
            </a:r>
            <a:r>
              <a:rPr lang="en-US" sz="3000" dirty="0" smtClean="0"/>
              <a:t>no </a:t>
            </a:r>
            <a:r>
              <a:rPr lang="en-US" sz="3000" dirty="0"/>
              <a:t>longer connected with </a:t>
            </a:r>
            <a:r>
              <a:rPr lang="en-US" sz="3000" dirty="0" smtClean="0"/>
              <a:t>moral </a:t>
            </a:r>
            <a:r>
              <a:rPr lang="en-US" sz="3000" dirty="0"/>
              <a:t>or existential questions, </a:t>
            </a:r>
            <a:r>
              <a:rPr lang="en-US" sz="3000" dirty="0" smtClean="0"/>
              <a:t>as </a:t>
            </a:r>
            <a:r>
              <a:rPr lang="en-US" sz="3000" dirty="0"/>
              <a:t>in </a:t>
            </a:r>
            <a:r>
              <a:rPr lang="en-US" sz="3000" dirty="0" smtClean="0"/>
              <a:t>Brown’s</a:t>
            </a:r>
            <a:r>
              <a:rPr lang="cs-CZ" sz="3000" dirty="0" smtClean="0"/>
              <a:t> </a:t>
            </a:r>
            <a:r>
              <a:rPr lang="cs-CZ" sz="3000" dirty="0" err="1" smtClean="0"/>
              <a:t>works</a:t>
            </a:r>
            <a:r>
              <a:rPr lang="en-US" sz="3000" dirty="0" smtClean="0"/>
              <a:t>, </a:t>
            </a:r>
            <a:r>
              <a:rPr lang="en-US" sz="3000" dirty="0"/>
              <a:t>but </a:t>
            </a:r>
            <a:r>
              <a:rPr lang="en-US" sz="3000" b="1" dirty="0"/>
              <a:t>becomes important </a:t>
            </a:r>
            <a:r>
              <a:rPr lang="en-US" sz="3000" b="1" i="1" dirty="0"/>
              <a:t>in itself </a:t>
            </a:r>
            <a:r>
              <a:rPr lang="en-US" sz="3000" b="1" dirty="0"/>
              <a:t>as an artistic effect in Poe’s writing</a:t>
            </a:r>
            <a:r>
              <a:rPr lang="en-US" sz="3000" dirty="0"/>
              <a:t>.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 err="1" smtClean="0"/>
              <a:t>This</a:t>
            </a:r>
            <a:r>
              <a:rPr lang="cs-CZ" sz="3000" dirty="0" smtClean="0"/>
              <a:t> </a:t>
            </a:r>
            <a:r>
              <a:rPr lang="cs-CZ" sz="3000" dirty="0" err="1" smtClean="0"/>
              <a:t>sublime</a:t>
            </a:r>
            <a:r>
              <a:rPr lang="cs-CZ" sz="3000" dirty="0" smtClean="0"/>
              <a:t> </a:t>
            </a:r>
            <a:r>
              <a:rPr lang="cs-CZ" sz="3000" dirty="0" err="1" smtClean="0"/>
              <a:t>effect</a:t>
            </a:r>
            <a:r>
              <a:rPr lang="cs-CZ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/>
              <a:t>is achieved by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000" dirty="0" smtClean="0"/>
              <a:t>an </a:t>
            </a:r>
            <a:r>
              <a:rPr lang="en-US" sz="3000" b="1" dirty="0"/>
              <a:t>ironical detachment</a:t>
            </a:r>
            <a:r>
              <a:rPr lang="en-US" sz="3000" dirty="0"/>
              <a:t> </a:t>
            </a:r>
            <a:r>
              <a:rPr lang="en-US" sz="3000" b="1" dirty="0"/>
              <a:t>from the horror story </a:t>
            </a:r>
            <a:r>
              <a:rPr lang="en-US" sz="3000" dirty="0" smtClean="0"/>
              <a:t>(“Tales </a:t>
            </a:r>
            <a:r>
              <a:rPr lang="en-US" sz="3000" dirty="0"/>
              <a:t>of </a:t>
            </a:r>
            <a:r>
              <a:rPr lang="en-US" sz="3000" dirty="0" smtClean="0"/>
              <a:t>the</a:t>
            </a:r>
            <a:r>
              <a:rPr lang="cs-CZ" sz="3000" dirty="0" smtClean="0"/>
              <a:t> </a:t>
            </a:r>
            <a:r>
              <a:rPr lang="en-US" sz="3000" dirty="0" smtClean="0"/>
              <a:t>Grotesque</a:t>
            </a:r>
            <a:r>
              <a:rPr lang="en-US" sz="3000" dirty="0"/>
              <a:t>”</a:t>
            </a:r>
            <a:r>
              <a:rPr lang="en-US" sz="3000" dirty="0" smtClean="0"/>
              <a:t>) </a:t>
            </a:r>
            <a:r>
              <a:rPr lang="en-US" sz="3000" dirty="0"/>
              <a:t>or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000" dirty="0" smtClean="0"/>
              <a:t>the </a:t>
            </a:r>
            <a:r>
              <a:rPr lang="en-US" sz="3000" b="1" dirty="0"/>
              <a:t>suggestiveness of imagination</a:t>
            </a:r>
            <a:r>
              <a:rPr lang="en-US" sz="3000" dirty="0"/>
              <a:t> </a:t>
            </a:r>
            <a:r>
              <a:rPr lang="en-US" sz="3000" dirty="0" smtClean="0"/>
              <a:t>(“Tales </a:t>
            </a:r>
            <a:r>
              <a:rPr lang="en-US" sz="3000" dirty="0"/>
              <a:t>of the </a:t>
            </a:r>
            <a:r>
              <a:rPr lang="en-US" sz="3000" dirty="0" smtClean="0"/>
              <a:t>Arabesque</a:t>
            </a:r>
            <a:r>
              <a:rPr lang="cs-CZ" sz="3000" dirty="0"/>
              <a:t>”</a:t>
            </a:r>
            <a:r>
              <a:rPr lang="en-US" sz="3000" dirty="0" smtClean="0"/>
              <a:t>)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 err="1" smtClean="0"/>
              <a:t>It</a:t>
            </a:r>
            <a:r>
              <a:rPr lang="cs-CZ" sz="3000" dirty="0" smtClean="0"/>
              <a:t> </a:t>
            </a:r>
            <a:r>
              <a:rPr lang="en-US" sz="3000" dirty="0" smtClean="0"/>
              <a:t>is linked </a:t>
            </a:r>
            <a:r>
              <a:rPr lang="en-US" sz="3000" dirty="0"/>
              <a:t>with </a:t>
            </a:r>
            <a:endParaRPr lang="cs-CZ" sz="3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/>
              <a:t> </a:t>
            </a:r>
            <a:r>
              <a:rPr lang="cs-CZ" sz="3000" dirty="0" smtClean="0"/>
              <a:t>   - </a:t>
            </a:r>
            <a:r>
              <a:rPr lang="en-US" sz="3000" b="1" dirty="0" smtClean="0"/>
              <a:t>an </a:t>
            </a:r>
            <a:r>
              <a:rPr lang="en-US" sz="3000" b="1" dirty="0"/>
              <a:t>abnormal psychic state of </a:t>
            </a:r>
            <a:r>
              <a:rPr lang="en-US" sz="3000" b="1" dirty="0" smtClean="0"/>
              <a:t>hallucination</a:t>
            </a:r>
            <a:r>
              <a:rPr lang="cs-CZ" sz="3000" b="1" dirty="0" smtClean="0"/>
              <a:t> </a:t>
            </a:r>
            <a:r>
              <a:rPr lang="cs-CZ" sz="3000" dirty="0"/>
              <a:t>(“</a:t>
            </a:r>
            <a:r>
              <a:rPr lang="cs-CZ" sz="3000" dirty="0" err="1"/>
              <a:t>The</a:t>
            </a:r>
            <a:r>
              <a:rPr lang="cs-CZ" sz="3000" dirty="0"/>
              <a:t> </a:t>
            </a:r>
            <a:r>
              <a:rPr lang="cs-CZ" sz="3000" dirty="0" err="1"/>
              <a:t>Fall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the</a:t>
            </a:r>
            <a:r>
              <a:rPr lang="cs-CZ" sz="3000" dirty="0"/>
              <a:t> House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Usher</a:t>
            </a:r>
            <a:r>
              <a:rPr lang="cs-CZ" sz="3000" dirty="0"/>
              <a:t>,” </a:t>
            </a:r>
            <a:r>
              <a:rPr lang="cs-CZ" sz="3000" dirty="0" smtClean="0"/>
              <a:t>   1839)</a:t>
            </a:r>
            <a:r>
              <a:rPr lang="en-US" sz="3000" b="1" dirty="0" smtClean="0"/>
              <a:t>, </a:t>
            </a:r>
            <a:r>
              <a:rPr lang="en-US" sz="3000" b="1" dirty="0"/>
              <a:t>hypnosis</a:t>
            </a:r>
            <a:r>
              <a:rPr lang="en-US" sz="3000" dirty="0"/>
              <a:t> </a:t>
            </a:r>
            <a:r>
              <a:rPr lang="en-US" sz="3000" dirty="0" smtClean="0"/>
              <a:t>(“mesmerism”</a:t>
            </a:r>
            <a:r>
              <a:rPr lang="cs-CZ" sz="3000" dirty="0"/>
              <a:t> </a:t>
            </a:r>
            <a:r>
              <a:rPr lang="cs-CZ" sz="3000" dirty="0" smtClean="0"/>
              <a:t>- </a:t>
            </a:r>
            <a:r>
              <a:rPr lang="en-US" sz="3000" dirty="0" smtClean="0"/>
              <a:t>“The </a:t>
            </a:r>
            <a:r>
              <a:rPr lang="en-US" sz="3000" dirty="0"/>
              <a:t>Facts in the Case of M. </a:t>
            </a:r>
            <a:r>
              <a:rPr lang="en-US" sz="3000" dirty="0" err="1" smtClean="0"/>
              <a:t>Valdema</a:t>
            </a:r>
            <a:r>
              <a:rPr lang="cs-CZ" sz="3000" dirty="0" smtClean="0"/>
              <a:t>r,” 1845</a:t>
            </a:r>
            <a:r>
              <a:rPr lang="en-US" sz="3000" dirty="0" smtClean="0"/>
              <a:t>), or</a:t>
            </a:r>
            <a:endParaRPr lang="cs-CZ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     - </a:t>
            </a:r>
            <a:r>
              <a:rPr lang="en-US" sz="3000" b="1" dirty="0" smtClean="0"/>
              <a:t>incipient </a:t>
            </a:r>
            <a:r>
              <a:rPr lang="en-US" sz="3000" b="1" dirty="0"/>
              <a:t>madness </a:t>
            </a:r>
            <a:r>
              <a:rPr lang="cs-CZ" sz="3000" b="1" dirty="0" smtClean="0"/>
              <a:t> </a:t>
            </a:r>
            <a:r>
              <a:rPr lang="cs-CZ" sz="3000" dirty="0" smtClean="0"/>
              <a:t>(</a:t>
            </a:r>
            <a:r>
              <a:rPr lang="cs-CZ" sz="3000" dirty="0"/>
              <a:t>“</a:t>
            </a:r>
            <a:r>
              <a:rPr lang="cs-CZ" sz="3000" dirty="0" err="1"/>
              <a:t>Ligeia</a:t>
            </a:r>
            <a:r>
              <a:rPr lang="cs-CZ" sz="3000" dirty="0"/>
              <a:t>,” </a:t>
            </a:r>
            <a:r>
              <a:rPr lang="cs-CZ" sz="3000" dirty="0" smtClean="0"/>
              <a:t>1838; “Eleonora,” 1842)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 err="1" smtClean="0"/>
              <a:t>It</a:t>
            </a:r>
            <a:r>
              <a:rPr lang="cs-CZ" sz="3000" b="1" dirty="0" smtClean="0"/>
              <a:t> t</a:t>
            </a:r>
            <a:r>
              <a:rPr lang="en-US" sz="3000" b="1" dirty="0" err="1" smtClean="0"/>
              <a:t>hreatens</a:t>
            </a:r>
            <a:r>
              <a:rPr lang="en-US" sz="3000" b="1" dirty="0" smtClean="0"/>
              <a:t> </a:t>
            </a:r>
            <a:r>
              <a:rPr lang="en-US" sz="3000" b="1" dirty="0"/>
              <a:t>readers if </a:t>
            </a:r>
            <a:r>
              <a:rPr lang="en-US" sz="3000" b="1" dirty="0" smtClean="0"/>
              <a:t>they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focus</a:t>
            </a:r>
            <a:r>
              <a:rPr lang="cs-CZ" sz="3000" b="1" dirty="0"/>
              <a:t> </a:t>
            </a:r>
            <a:r>
              <a:rPr lang="cs-CZ" sz="3000" b="1" dirty="0" err="1" smtClean="0"/>
              <a:t>merely</a:t>
            </a:r>
            <a:r>
              <a:rPr lang="cs-CZ" sz="3000" b="1" dirty="0" smtClean="0"/>
              <a:t> on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horror </a:t>
            </a:r>
            <a:r>
              <a:rPr lang="cs-CZ" sz="3000" b="1" dirty="0" err="1" smtClean="0"/>
              <a:t>events</a:t>
            </a:r>
            <a:r>
              <a:rPr lang="cs-CZ" sz="3000" dirty="0" smtClean="0"/>
              <a:t> </a:t>
            </a:r>
            <a:r>
              <a:rPr lang="en-US" sz="3000" dirty="0" smtClean="0"/>
              <a:t>and </a:t>
            </a:r>
            <a:r>
              <a:rPr lang="en-US" sz="3000" dirty="0"/>
              <a:t>do </a:t>
            </a:r>
            <a:r>
              <a:rPr lang="cs-CZ" sz="3000" dirty="0" smtClean="0"/>
              <a:t>not </a:t>
            </a:r>
            <a:r>
              <a:rPr lang="cs-CZ" sz="3000" b="1" dirty="0" err="1" smtClean="0"/>
              <a:t>perceive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stories</a:t>
            </a:r>
            <a:r>
              <a:rPr lang="cs-CZ" sz="3000" b="1" dirty="0" smtClean="0"/>
              <a:t> as</a:t>
            </a:r>
            <a:r>
              <a:rPr lang="en-US" sz="3000" b="1" dirty="0" smtClean="0"/>
              <a:t> </a:t>
            </a:r>
            <a:r>
              <a:rPr lang="en-US" sz="3000" b="1" dirty="0"/>
              <a:t>interesting </a:t>
            </a:r>
            <a:r>
              <a:rPr lang="en-US" sz="3000" b="1" dirty="0" smtClean="0"/>
              <a:t>artistic</a:t>
            </a:r>
            <a:r>
              <a:rPr lang="cs-CZ" sz="3000" b="1" dirty="0" smtClean="0"/>
              <a:t> </a:t>
            </a:r>
            <a:r>
              <a:rPr lang="en-US" sz="3000" b="1" dirty="0" smtClean="0"/>
              <a:t>constructs</a:t>
            </a:r>
            <a:r>
              <a:rPr lang="en-US" sz="3000" dirty="0"/>
              <a:t>.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The </a:t>
            </a:r>
            <a:r>
              <a:rPr lang="en-US" sz="3000" b="1" dirty="0"/>
              <a:t>machine-like construction of the </a:t>
            </a:r>
            <a:r>
              <a:rPr lang="en-US" sz="3000" b="1" dirty="0" smtClean="0"/>
              <a:t>plot</a:t>
            </a:r>
            <a:r>
              <a:rPr lang="cs-CZ" sz="3000" b="1" dirty="0" smtClean="0"/>
              <a:t> </a:t>
            </a:r>
            <a:r>
              <a:rPr lang="en-US" sz="3000" b="1" dirty="0" smtClean="0"/>
              <a:t>utilizes </a:t>
            </a:r>
            <a:r>
              <a:rPr lang="en-US" sz="3000" b="1" dirty="0"/>
              <a:t>analytical </a:t>
            </a:r>
            <a:r>
              <a:rPr lang="en-US" sz="3000" b="1" dirty="0" smtClean="0"/>
              <a:t>reasoning</a:t>
            </a:r>
            <a:r>
              <a:rPr lang="cs-CZ" sz="3000" dirty="0" smtClean="0"/>
              <a:t>. </a:t>
            </a:r>
            <a:r>
              <a:rPr lang="cs-CZ" sz="3000" dirty="0" err="1" smtClean="0"/>
              <a:t>It</a:t>
            </a:r>
            <a:r>
              <a:rPr lang="cs-CZ" sz="3000" dirty="0" smtClean="0"/>
              <a:t> </a:t>
            </a:r>
            <a:r>
              <a:rPr lang="en-US" sz="3000" dirty="0" err="1" smtClean="0"/>
              <a:t>i</a:t>
            </a:r>
            <a:r>
              <a:rPr lang="cs-CZ" sz="3000" dirty="0" smtClean="0"/>
              <a:t>s </a:t>
            </a:r>
            <a:r>
              <a:rPr lang="en-US" sz="3000" dirty="0" smtClean="0"/>
              <a:t>best </a:t>
            </a:r>
            <a:r>
              <a:rPr lang="en-US" sz="3000" dirty="0"/>
              <a:t>apparent </a:t>
            </a:r>
            <a:r>
              <a:rPr lang="en-US" sz="3000" dirty="0" smtClean="0"/>
              <a:t>in </a:t>
            </a:r>
            <a:r>
              <a:rPr lang="en-US" sz="3000" dirty="0"/>
              <a:t>horror stories as </a:t>
            </a:r>
            <a:r>
              <a:rPr lang="cs-CZ" sz="3000" b="1" dirty="0" smtClean="0"/>
              <a:t>“</a:t>
            </a:r>
            <a:r>
              <a:rPr lang="cs-CZ" sz="3000" b="1" dirty="0"/>
              <a:t>A</a:t>
            </a:r>
            <a:r>
              <a:rPr lang="en-US" sz="3000" b="1" dirty="0" smtClean="0"/>
              <a:t> </a:t>
            </a:r>
            <a:r>
              <a:rPr lang="en-US" sz="3000" b="1" dirty="0"/>
              <a:t>Descent into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en-US" sz="3000" b="1" dirty="0" err="1" smtClean="0"/>
              <a:t>Maelström</a:t>
            </a:r>
            <a:r>
              <a:rPr lang="en-US" sz="3000" b="1" dirty="0" smtClean="0"/>
              <a:t>”</a:t>
            </a:r>
            <a:r>
              <a:rPr lang="cs-CZ" sz="3000" dirty="0" smtClean="0"/>
              <a:t> (1841), </a:t>
            </a:r>
            <a:r>
              <a:rPr lang="cs-CZ" sz="3000" dirty="0" err="1" smtClean="0"/>
              <a:t>where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b="1" dirty="0" err="1" smtClean="0"/>
              <a:t>hydrodynamic</a:t>
            </a:r>
            <a:r>
              <a:rPr lang="en-US" sz="3000" b="1" dirty="0" smtClean="0"/>
              <a:t> </a:t>
            </a:r>
            <a:r>
              <a:rPr lang="cs-CZ" sz="3000" b="1" dirty="0" err="1" smtClean="0"/>
              <a:t>principles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of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streaming</a:t>
            </a:r>
            <a:r>
              <a:rPr lang="cs-CZ" sz="3000" b="1" dirty="0" smtClean="0"/>
              <a:t> in </a:t>
            </a:r>
            <a:r>
              <a:rPr lang="cs-CZ" sz="3000" b="1" dirty="0" err="1" smtClean="0"/>
              <a:t>whirlpools</a:t>
            </a:r>
            <a:r>
              <a:rPr lang="cs-CZ" sz="3000" b="1" dirty="0" smtClean="0"/>
              <a:t> are </a:t>
            </a:r>
            <a:r>
              <a:rPr lang="cs-CZ" sz="3000" b="1" dirty="0" err="1" smtClean="0"/>
              <a:t>derived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from</a:t>
            </a:r>
            <a:r>
              <a:rPr lang="cs-CZ" sz="3000" b="1" dirty="0" smtClean="0"/>
              <a:t> Archimedes</a:t>
            </a:r>
            <a:r>
              <a:rPr lang="cs-CZ" sz="3000" dirty="0" smtClean="0"/>
              <a:t>‘ </a:t>
            </a:r>
            <a:r>
              <a:rPr lang="cs-CZ" sz="3000" dirty="0" err="1" smtClean="0"/>
              <a:t>treatise</a:t>
            </a:r>
            <a:r>
              <a:rPr lang="cs-CZ" sz="3000" dirty="0" smtClean="0"/>
              <a:t> </a:t>
            </a:r>
            <a:r>
              <a:rPr lang="cs-CZ" sz="3000" i="1" dirty="0" smtClean="0"/>
              <a:t>On </a:t>
            </a:r>
            <a:r>
              <a:rPr lang="cs-CZ" sz="3000" i="1" dirty="0" err="1" smtClean="0"/>
              <a:t>Incidents</a:t>
            </a:r>
            <a:r>
              <a:rPr lang="cs-CZ" sz="3000" i="1" dirty="0" smtClean="0"/>
              <a:t> in Fluid</a:t>
            </a:r>
            <a:r>
              <a:rPr lang="cs-CZ" sz="3000" dirty="0" smtClean="0"/>
              <a:t>) </a:t>
            </a:r>
            <a:r>
              <a:rPr lang="cs-CZ" sz="3000" dirty="0" err="1" smtClean="0"/>
              <a:t>or</a:t>
            </a:r>
            <a:r>
              <a:rPr lang="cs-CZ" sz="3000" dirty="0"/>
              <a:t> </a:t>
            </a:r>
            <a:r>
              <a:rPr lang="cs-CZ" sz="3000" b="1" dirty="0"/>
              <a:t>“</a:t>
            </a:r>
            <a:r>
              <a:rPr lang="en-US" sz="3000" b="1" dirty="0" smtClean="0"/>
              <a:t>The </a:t>
            </a:r>
            <a:r>
              <a:rPr lang="en-US" sz="3000" b="1" dirty="0"/>
              <a:t>Pit and the </a:t>
            </a:r>
            <a:r>
              <a:rPr lang="en-US" sz="3000" b="1" dirty="0" smtClean="0"/>
              <a:t>Pendulum”</a:t>
            </a:r>
            <a:r>
              <a:rPr lang="en-US" sz="3000" dirty="0" smtClean="0"/>
              <a:t> </a:t>
            </a:r>
            <a:r>
              <a:rPr lang="cs-CZ" sz="3000" dirty="0" smtClean="0"/>
              <a:t>(1842) </a:t>
            </a:r>
            <a:r>
              <a:rPr lang="en-US" sz="3000" dirty="0" smtClean="0"/>
              <a:t>where </a:t>
            </a:r>
            <a:r>
              <a:rPr lang="en-US" sz="3000" b="1" dirty="0"/>
              <a:t>the mathematical game of horror is simulated </a:t>
            </a:r>
            <a:r>
              <a:rPr lang="en-US" sz="3000" b="1" dirty="0" smtClean="0"/>
              <a:t>by</a:t>
            </a:r>
            <a:r>
              <a:rPr lang="cs-CZ" sz="3000" b="1" dirty="0" smtClean="0"/>
              <a:t> </a:t>
            </a:r>
            <a:r>
              <a:rPr lang="en-US" sz="3000" b="1" dirty="0" smtClean="0"/>
              <a:t>the </a:t>
            </a:r>
            <a:r>
              <a:rPr lang="en-US" sz="3000" b="1" dirty="0"/>
              <a:t>changes of the movement of the </a:t>
            </a:r>
            <a:r>
              <a:rPr lang="en-US" sz="3000" b="1" dirty="0" smtClean="0"/>
              <a:t>pendulum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or</a:t>
            </a:r>
            <a:r>
              <a:rPr lang="cs-CZ" sz="3000" b="1" dirty="0" smtClean="0"/>
              <a:t> </a:t>
            </a:r>
            <a:r>
              <a:rPr lang="en-US" sz="3000" b="1" dirty="0" smtClean="0"/>
              <a:t>sliding </a:t>
            </a:r>
            <a:r>
              <a:rPr lang="en-US" sz="3000" b="1" dirty="0"/>
              <a:t>of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en-US" sz="3000" b="1" dirty="0" smtClean="0"/>
              <a:t>prison walls</a:t>
            </a:r>
            <a:r>
              <a:rPr lang="cs-CZ" sz="3000" dirty="0"/>
              <a:t>.</a:t>
            </a:r>
          </a:p>
        </p:txBody>
      </p:sp>
      <p:pic>
        <p:nvPicPr>
          <p:cNvPr id="1026" name="Picture 2" descr="https://upload.wikimedia.org/wikipedia/commons/4/45/Maelstrom-Clark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b="9945"/>
          <a:stretch/>
        </p:blipFill>
        <p:spPr bwMode="auto">
          <a:xfrm>
            <a:off x="9759692" y="683491"/>
            <a:ext cx="2432308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310254" y="5840211"/>
            <a:ext cx="316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/>
              <a:t>Harry</a:t>
            </a:r>
            <a:r>
              <a:rPr lang="cs-CZ" sz="1600" dirty="0" smtClean="0"/>
              <a:t> </a:t>
            </a:r>
            <a:r>
              <a:rPr lang="cs-CZ" sz="1600" dirty="0" err="1" smtClean="0"/>
              <a:t>Clarke‘s</a:t>
            </a:r>
            <a:r>
              <a:rPr lang="cs-CZ" sz="1600" dirty="0" smtClean="0"/>
              <a:t>  </a:t>
            </a:r>
            <a:r>
              <a:rPr lang="cs-CZ" sz="1600" dirty="0" err="1" smtClean="0"/>
              <a:t>illustrations</a:t>
            </a:r>
            <a:r>
              <a:rPr lang="cs-CZ" sz="1600" dirty="0" smtClean="0"/>
              <a:t> to </a:t>
            </a:r>
          </a:p>
          <a:p>
            <a:pPr algn="ctr"/>
            <a:r>
              <a:rPr lang="cs-CZ" sz="1600" dirty="0" smtClean="0"/>
              <a:t>“</a:t>
            </a:r>
            <a:r>
              <a:rPr lang="cs-CZ" sz="1600" dirty="0"/>
              <a:t>A </a:t>
            </a:r>
            <a:r>
              <a:rPr lang="cs-CZ" sz="1600" dirty="0" err="1" smtClean="0"/>
              <a:t>Descent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Maelström</a:t>
            </a:r>
            <a:r>
              <a:rPr lang="cs-CZ" sz="1600" dirty="0" smtClean="0"/>
              <a:t>” (</a:t>
            </a:r>
            <a:r>
              <a:rPr lang="cs-CZ" sz="1600" dirty="0" err="1" smtClean="0"/>
              <a:t>above</a:t>
            </a:r>
            <a:r>
              <a:rPr lang="cs-CZ" sz="1600" dirty="0" smtClean="0"/>
              <a:t>) and “</a:t>
            </a:r>
            <a:r>
              <a:rPr lang="cs-CZ" sz="1600" dirty="0" err="1" smtClean="0"/>
              <a:t>The</a:t>
            </a:r>
            <a:r>
              <a:rPr lang="cs-CZ" sz="1600" dirty="0" smtClean="0"/>
              <a:t> Pit and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err="1" smtClean="0"/>
              <a:t>Pendulum</a:t>
            </a:r>
            <a:r>
              <a:rPr lang="cs-CZ" sz="1600" dirty="0" smtClean="0"/>
              <a:t> (</a:t>
            </a:r>
            <a:r>
              <a:rPr lang="cs-CZ" sz="1600" dirty="0" err="1" smtClean="0"/>
              <a:t>below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7" name="Obrázek 6" descr="https://upload.wikimedia.org/wikipedia/commons/3/31/PitandthePendulum-Clark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b="32064"/>
          <a:stretch/>
        </p:blipFill>
        <p:spPr bwMode="auto">
          <a:xfrm>
            <a:off x="9759692" y="3288146"/>
            <a:ext cx="2432308" cy="2552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2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382"/>
          </a:xfrm>
        </p:spPr>
        <p:txBody>
          <a:bodyPr/>
          <a:lstStyle/>
          <a:p>
            <a:r>
              <a:rPr lang="cs-CZ" sz="3600" dirty="0" err="1" smtClean="0">
                <a:latin typeface="Arial Black" panose="020B0A04020102020204" pitchFamily="34" charset="0"/>
              </a:rPr>
              <a:t>Poe’s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Poetry</a:t>
            </a:r>
            <a:r>
              <a:rPr lang="cs-CZ" sz="3600" dirty="0" smtClean="0">
                <a:latin typeface="Arial Black" panose="020B0A04020102020204" pitchFamily="34" charset="0"/>
              </a:rPr>
              <a:t>: “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Raven</a:t>
            </a:r>
            <a:r>
              <a:rPr lang="cs-CZ" sz="3600" dirty="0" smtClean="0">
                <a:latin typeface="Arial Black" panose="020B0A04020102020204" pitchFamily="34" charset="0"/>
              </a:rPr>
              <a:t>” (1845)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95366"/>
            <a:ext cx="9264073" cy="63176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The key to the meaning of Poe’s poetry is not </a:t>
            </a:r>
            <a:r>
              <a:rPr lang="cs-CZ" sz="1600" dirty="0" smtClean="0"/>
              <a:t>in </a:t>
            </a:r>
            <a:r>
              <a:rPr lang="cs-CZ" sz="1600" dirty="0" err="1" smtClean="0"/>
              <a:t>its</a:t>
            </a:r>
            <a:r>
              <a:rPr lang="cs-CZ" sz="1600" dirty="0" smtClean="0"/>
              <a:t> </a:t>
            </a:r>
            <a:r>
              <a:rPr lang="en-US" sz="1600" dirty="0" smtClean="0"/>
              <a:t>melancholic </a:t>
            </a:r>
            <a:r>
              <a:rPr lang="en-US" sz="1600" dirty="0"/>
              <a:t>imagery </a:t>
            </a:r>
            <a:r>
              <a:rPr lang="en-US" sz="1600" dirty="0" smtClean="0"/>
              <a:t>but</a:t>
            </a:r>
            <a:r>
              <a:rPr lang="cs-CZ" sz="1600" dirty="0" smtClean="0"/>
              <a:t> </a:t>
            </a:r>
            <a:r>
              <a:rPr lang="en-US" sz="1600" dirty="0" smtClean="0"/>
              <a:t>rather </a:t>
            </a:r>
            <a:r>
              <a:rPr lang="en-US" sz="1600" dirty="0"/>
              <a:t>in </a:t>
            </a:r>
            <a:r>
              <a:rPr lang="cs-CZ" sz="1600" b="1" dirty="0" err="1" smtClean="0"/>
              <a:t>the</a:t>
            </a:r>
            <a:r>
              <a:rPr lang="cs-CZ" sz="1600" b="1" dirty="0" smtClean="0"/>
              <a:t> </a:t>
            </a:r>
            <a:r>
              <a:rPr lang="en-US" sz="1600" b="1" dirty="0" smtClean="0"/>
              <a:t>steady </a:t>
            </a:r>
            <a:r>
              <a:rPr lang="en-US" sz="1600" b="1" dirty="0"/>
              <a:t>and mathematically precise rhythmic patterns</a:t>
            </a:r>
            <a:r>
              <a:rPr lang="en-US" sz="1600" dirty="0"/>
              <a:t>. </a:t>
            </a:r>
            <a:r>
              <a:rPr lang="en-US" sz="1600" b="1" dirty="0"/>
              <a:t>Their main principle </a:t>
            </a:r>
            <a:r>
              <a:rPr lang="en-US" sz="1600" b="1" dirty="0" smtClean="0"/>
              <a:t>is</a:t>
            </a:r>
            <a:r>
              <a:rPr lang="cs-CZ" sz="1600" b="1" dirty="0" smtClean="0"/>
              <a:t> </a:t>
            </a:r>
            <a:r>
              <a:rPr lang="en-US" sz="1600" b="1" dirty="0" smtClean="0"/>
              <a:t>balance </a:t>
            </a:r>
            <a:r>
              <a:rPr lang="en-US" sz="1600" b="1" dirty="0"/>
              <a:t>and proportion</a:t>
            </a:r>
            <a:r>
              <a:rPr lang="en-US" sz="1600" dirty="0"/>
              <a:t>: like the whole poem, the </a:t>
            </a:r>
            <a:r>
              <a:rPr lang="en-US" sz="1600" b="1" dirty="0"/>
              <a:t>line must have an adequate length and </a:t>
            </a:r>
            <a:r>
              <a:rPr lang="en-US" sz="1600" b="1" dirty="0" smtClean="0"/>
              <a:t>an</a:t>
            </a:r>
            <a:r>
              <a:rPr lang="cs-CZ" sz="1600" b="1" dirty="0" smtClean="0"/>
              <a:t> </a:t>
            </a:r>
            <a:r>
              <a:rPr lang="en-US" sz="1600" b="1" dirty="0" smtClean="0"/>
              <a:t>appropriate</a:t>
            </a:r>
            <a:r>
              <a:rPr lang="en-US" sz="1600" b="1" dirty="0"/>
              <a:t>, mostly rhymed, ending</a:t>
            </a:r>
            <a:r>
              <a:rPr lang="en-US" sz="1600" dirty="0"/>
              <a:t>, which falls into a certain </a:t>
            </a:r>
            <a:r>
              <a:rPr lang="en-US" sz="1600" b="1" dirty="0" err="1"/>
              <a:t>stanzaic</a:t>
            </a:r>
            <a:r>
              <a:rPr lang="en-US" sz="1600" b="1" dirty="0"/>
              <a:t> structure</a:t>
            </a:r>
            <a:r>
              <a:rPr lang="en-US" sz="1600" dirty="0"/>
              <a:t>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Both </a:t>
            </a:r>
            <a:r>
              <a:rPr lang="en-US" sz="1600" dirty="0"/>
              <a:t>the </a:t>
            </a:r>
            <a:r>
              <a:rPr lang="en-US" sz="1600" dirty="0" smtClean="0"/>
              <a:t>line</a:t>
            </a:r>
            <a:r>
              <a:rPr lang="cs-CZ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the stanza then should produce </a:t>
            </a:r>
            <a:r>
              <a:rPr lang="en-US" sz="1600" b="1" dirty="0"/>
              <a:t>emotional tension by contrasting the regularity of </a:t>
            </a:r>
            <a:r>
              <a:rPr lang="en-US" sz="1600" b="1" dirty="0" err="1" smtClean="0"/>
              <a:t>metr</a:t>
            </a:r>
            <a:r>
              <a:rPr lang="cs-CZ" sz="1600" b="1" dirty="0" smtClean="0"/>
              <a:t>e </a:t>
            </a:r>
            <a:r>
              <a:rPr lang="en-US" sz="1600" b="1" dirty="0" smtClean="0"/>
              <a:t>and </a:t>
            </a:r>
            <a:r>
              <a:rPr lang="en-US" sz="1600" b="1" dirty="0"/>
              <a:t>the passionate expectation of the rhythm of the utterance</a:t>
            </a:r>
            <a:r>
              <a:rPr lang="en-US" sz="1600" dirty="0" smtClean="0"/>
              <a:t>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/>
              <a:t>Therefore </a:t>
            </a:r>
            <a:r>
              <a:rPr lang="en-US" sz="1600" b="1" dirty="0"/>
              <a:t>Poe chooses the </a:t>
            </a:r>
            <a:r>
              <a:rPr lang="en-US" sz="1600" b="1" i="1" dirty="0" smtClean="0"/>
              <a:t>refrain</a:t>
            </a:r>
            <a:r>
              <a:rPr lang="cs-CZ" sz="1600" i="1" dirty="0"/>
              <a:t> </a:t>
            </a:r>
            <a:r>
              <a:rPr lang="cs-CZ" sz="1600" i="1" dirty="0" smtClean="0"/>
              <a:t>- </a:t>
            </a:r>
            <a:r>
              <a:rPr lang="en-US" sz="1600" b="1" dirty="0" smtClean="0"/>
              <a:t>the </a:t>
            </a:r>
            <a:r>
              <a:rPr lang="en-US" sz="1600" b="1" dirty="0"/>
              <a:t>affirmation of the </a:t>
            </a:r>
            <a:r>
              <a:rPr lang="en-US" sz="1600" b="1" dirty="0" err="1" smtClean="0"/>
              <a:t>metr</a:t>
            </a:r>
            <a:r>
              <a:rPr lang="cs-CZ" sz="1600" b="1" dirty="0" smtClean="0"/>
              <a:t>e</a:t>
            </a:r>
            <a:r>
              <a:rPr lang="en-US" sz="1600" dirty="0" smtClean="0"/>
              <a:t>, rather</a:t>
            </a:r>
            <a:r>
              <a:rPr lang="cs-CZ" sz="1600" dirty="0" smtClean="0"/>
              <a:t> </a:t>
            </a:r>
            <a:r>
              <a:rPr lang="en-US" sz="1600" dirty="0" smtClean="0"/>
              <a:t>than </a:t>
            </a:r>
            <a:r>
              <a:rPr lang="en-US" sz="1600" dirty="0"/>
              <a:t>of the meaning--as a starting point for his description of the way in which his main </a:t>
            </a:r>
            <a:r>
              <a:rPr lang="en-US" sz="1600" dirty="0" smtClean="0"/>
              <a:t>poem</a:t>
            </a:r>
            <a:r>
              <a:rPr lang="cs-CZ" sz="1600" dirty="0" smtClean="0"/>
              <a:t> </a:t>
            </a:r>
            <a:r>
              <a:rPr lang="en-US" sz="1600" dirty="0"/>
              <a:t>“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Raven</a:t>
            </a:r>
            <a:r>
              <a:rPr lang="en-US" sz="1600" dirty="0"/>
              <a:t>”</a:t>
            </a:r>
            <a:r>
              <a:rPr lang="en-US" sz="1600" dirty="0" smtClean="0"/>
              <a:t> </a:t>
            </a:r>
            <a:r>
              <a:rPr lang="en-US" sz="1600" dirty="0"/>
              <a:t>was composed.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In </a:t>
            </a:r>
            <a:r>
              <a:rPr lang="en-US" sz="1600" dirty="0"/>
              <a:t>its truncated brevity the refrain contrasts with the length of </a:t>
            </a:r>
            <a:r>
              <a:rPr lang="en-US" sz="1600" dirty="0" smtClean="0"/>
              <a:t>other</a:t>
            </a:r>
            <a:r>
              <a:rPr lang="cs-CZ" sz="1600" dirty="0" smtClean="0"/>
              <a:t> </a:t>
            </a:r>
            <a:r>
              <a:rPr lang="en-US" sz="1600" dirty="0" smtClean="0"/>
              <a:t>five </a:t>
            </a:r>
            <a:r>
              <a:rPr lang="en-US" sz="1600" dirty="0"/>
              <a:t>lines of the stanza composed of </a:t>
            </a:r>
            <a:r>
              <a:rPr lang="en-US" sz="1600" b="1" dirty="0"/>
              <a:t>two </a:t>
            </a:r>
            <a:r>
              <a:rPr lang="cs-CZ" sz="1600" b="1" dirty="0" smtClean="0"/>
              <a:t>trocha</a:t>
            </a:r>
            <a:r>
              <a:rPr lang="en-US" sz="1600" b="1" dirty="0" err="1" smtClean="0"/>
              <a:t>ic</a:t>
            </a:r>
            <a:r>
              <a:rPr lang="en-US" sz="1600" b="1" dirty="0" smtClean="0"/>
              <a:t> </a:t>
            </a:r>
            <a:r>
              <a:rPr lang="en-US" sz="1600" b="1" dirty="0"/>
              <a:t>tetrameters</a:t>
            </a:r>
            <a:r>
              <a:rPr lang="en-US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or</a:t>
            </a:r>
            <a:r>
              <a:rPr lang="cs-CZ" sz="1600" dirty="0" smtClean="0"/>
              <a:t> a </a:t>
            </a:r>
            <a:r>
              <a:rPr lang="cs-CZ" sz="1600" dirty="0" err="1" smtClean="0"/>
              <a:t>trochaic</a:t>
            </a:r>
            <a:r>
              <a:rPr lang="cs-CZ" sz="1600" dirty="0" smtClean="0"/>
              <a:t> </a:t>
            </a:r>
            <a:r>
              <a:rPr lang="cs-CZ" sz="1600" dirty="0" err="1" smtClean="0"/>
              <a:t>octometer</a:t>
            </a:r>
            <a:r>
              <a:rPr lang="cs-CZ" sz="1600" dirty="0" smtClean="0"/>
              <a:t> – 8 </a:t>
            </a:r>
            <a:r>
              <a:rPr lang="cs-CZ" sz="1600" dirty="0" err="1" smtClean="0"/>
              <a:t>feet</a:t>
            </a:r>
            <a:r>
              <a:rPr lang="cs-CZ" sz="1600" dirty="0" smtClean="0"/>
              <a:t>) </a:t>
            </a:r>
            <a:r>
              <a:rPr lang="en-US" sz="1600" dirty="0" smtClean="0"/>
              <a:t>with </a:t>
            </a:r>
            <a:r>
              <a:rPr lang="en-US" sz="1600" b="1" dirty="0"/>
              <a:t>irregular internal </a:t>
            </a:r>
            <a:r>
              <a:rPr lang="en-US" sz="1600" b="1" dirty="0" smtClean="0"/>
              <a:t>rhyme</a:t>
            </a:r>
            <a:r>
              <a:rPr lang="en-US" sz="1600" dirty="0" smtClean="0"/>
              <a:t>.</a:t>
            </a:r>
            <a:r>
              <a:rPr lang="cs-CZ" sz="1600" dirty="0" smtClean="0"/>
              <a:t> </a:t>
            </a:r>
            <a:r>
              <a:rPr lang="en-US" sz="1600" dirty="0" smtClean="0"/>
              <a:t>While </a:t>
            </a:r>
            <a:r>
              <a:rPr lang="en-US" sz="1600" dirty="0"/>
              <a:t>this internal rhyme seems to</a:t>
            </a:r>
            <a:r>
              <a:rPr lang="en-US" sz="1600" b="1" dirty="0"/>
              <a:t> indicate the continuation of the lover’s story as well as </a:t>
            </a:r>
            <a:r>
              <a:rPr lang="en-US" sz="1600" b="1" dirty="0" smtClean="0"/>
              <a:t>the</a:t>
            </a:r>
            <a:r>
              <a:rPr lang="cs-CZ" sz="1600" b="1" dirty="0" smtClean="0"/>
              <a:t> </a:t>
            </a:r>
            <a:r>
              <a:rPr lang="en-US" sz="1600" b="1" dirty="0" smtClean="0"/>
              <a:t>recurrent </a:t>
            </a:r>
            <a:r>
              <a:rPr lang="en-US" sz="1600" b="1" dirty="0"/>
              <a:t>pangs of his sorrow for the dead beloved Lenore</a:t>
            </a:r>
            <a:r>
              <a:rPr lang="en-US" sz="1600" dirty="0"/>
              <a:t>, </a:t>
            </a:r>
            <a:r>
              <a:rPr lang="en-US" sz="1600" b="1" dirty="0"/>
              <a:t>the refrain cuts this </a:t>
            </a:r>
            <a:r>
              <a:rPr lang="en-US" sz="1600" b="1" dirty="0" smtClean="0"/>
              <a:t>undulating</a:t>
            </a:r>
            <a:r>
              <a:rPr lang="cs-CZ" sz="1600" b="1" dirty="0" smtClean="0"/>
              <a:t> </a:t>
            </a:r>
            <a:r>
              <a:rPr lang="en-US" sz="1600" b="1" dirty="0" smtClean="0"/>
              <a:t>movement </a:t>
            </a:r>
            <a:r>
              <a:rPr lang="en-US" sz="1600" b="1" dirty="0"/>
              <a:t>of speech and emotions</a:t>
            </a:r>
            <a:r>
              <a:rPr lang="en-US" sz="1600" dirty="0"/>
              <a:t> short by the ominous word</a:t>
            </a:r>
            <a:r>
              <a:rPr lang="en-US" sz="1600" b="1" dirty="0"/>
              <a:t> ‘nevermore’</a:t>
            </a:r>
            <a:r>
              <a:rPr lang="en-US" sz="1600" dirty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the Raven, never flitting, still is sitting</a:t>
            </a:r>
            <a:r>
              <a:rPr lang="en-US" sz="1600" i="1" dirty="0"/>
              <a:t>, </a:t>
            </a:r>
            <a:r>
              <a:rPr lang="en-US" sz="1600" dirty="0"/>
              <a:t>still is </a:t>
            </a:r>
            <a:r>
              <a:rPr lang="en-US" sz="1600" dirty="0" smtClean="0"/>
              <a:t>sitting</a:t>
            </a:r>
            <a:endParaRPr lang="cs-CZ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On </a:t>
            </a:r>
            <a:r>
              <a:rPr lang="en-US" sz="1600" dirty="0"/>
              <a:t>the pallid bust of Pallas just above my chamber door;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his eyes have all the seeming of a demon that is dreaming,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the lamplight o’er him streaming throws his shadow on the floor;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my soul out of that shadow that lies floating on the floor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Shall </a:t>
            </a:r>
            <a:r>
              <a:rPr lang="en-US" sz="1600" dirty="0"/>
              <a:t>be lifted--nevermore!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dirty="0"/>
              <a:t>T</a:t>
            </a:r>
            <a:r>
              <a:rPr lang="en-US" sz="1600" b="1" dirty="0" smtClean="0"/>
              <a:t>he symbolic</a:t>
            </a:r>
            <a:r>
              <a:rPr lang="cs-CZ" sz="1600" b="1" dirty="0" smtClean="0"/>
              <a:t> </a:t>
            </a:r>
            <a:r>
              <a:rPr lang="en-US" sz="1600" b="1" dirty="0" smtClean="0"/>
              <a:t>aspect </a:t>
            </a:r>
            <a:r>
              <a:rPr lang="en-US" sz="1600" b="1" dirty="0"/>
              <a:t>of Poe’s </a:t>
            </a:r>
            <a:r>
              <a:rPr lang="en-US" sz="1600" b="1" dirty="0" smtClean="0"/>
              <a:t>imagery</a:t>
            </a:r>
            <a:r>
              <a:rPr lang="en-US" sz="1600" dirty="0" smtClean="0"/>
              <a:t>: </a:t>
            </a:r>
            <a:r>
              <a:rPr lang="en-US" sz="1600" dirty="0"/>
              <a:t>the </a:t>
            </a:r>
            <a:r>
              <a:rPr lang="en-US" sz="1600" dirty="0" smtClean="0"/>
              <a:t>melancholy</a:t>
            </a:r>
            <a:r>
              <a:rPr lang="cs-CZ" sz="1600" dirty="0" smtClean="0"/>
              <a:t> </a:t>
            </a:r>
            <a:r>
              <a:rPr lang="en-US" sz="1600" dirty="0" smtClean="0"/>
              <a:t>black </a:t>
            </a:r>
            <a:r>
              <a:rPr lang="en-US" sz="1600" dirty="0"/>
              <a:t>bird sitting on the </a:t>
            </a:r>
            <a:r>
              <a:rPr lang="en-US" sz="1600" dirty="0" smtClean="0"/>
              <a:t>“pallid </a:t>
            </a:r>
            <a:r>
              <a:rPr lang="en-US" sz="1600" dirty="0"/>
              <a:t>bust of </a:t>
            </a:r>
            <a:r>
              <a:rPr lang="en-US" sz="1600" dirty="0" smtClean="0"/>
              <a:t>Pallas”</a:t>
            </a:r>
            <a:r>
              <a:rPr lang="cs-CZ" sz="1600" dirty="0" smtClean="0"/>
              <a:t> </a:t>
            </a:r>
            <a:r>
              <a:rPr lang="en-US" sz="1600" dirty="0" smtClean="0"/>
              <a:t>represents </a:t>
            </a:r>
            <a:r>
              <a:rPr lang="en-US" sz="1600" dirty="0"/>
              <a:t>the </a:t>
            </a:r>
            <a:r>
              <a:rPr lang="en-US" sz="1600" b="1" dirty="0"/>
              <a:t>principal feature of Poe’s work</a:t>
            </a:r>
            <a:r>
              <a:rPr lang="en-US" sz="1600" dirty="0"/>
              <a:t>--the unresolvable </a:t>
            </a:r>
            <a:r>
              <a:rPr lang="en-US" sz="1600" b="1" dirty="0"/>
              <a:t>conflict </a:t>
            </a:r>
            <a:r>
              <a:rPr lang="en-US" sz="1600" b="1" dirty="0" smtClean="0"/>
              <a:t>between</a:t>
            </a:r>
            <a:r>
              <a:rPr lang="cs-CZ" sz="1600" b="1" dirty="0" smtClean="0"/>
              <a:t> </a:t>
            </a:r>
            <a:r>
              <a:rPr lang="en-US" sz="1600" b="1" dirty="0" smtClean="0"/>
              <a:t>mathematical </a:t>
            </a:r>
            <a:r>
              <a:rPr lang="en-US" sz="1600" b="1" dirty="0"/>
              <a:t>and logical rationality</a:t>
            </a:r>
            <a:r>
              <a:rPr lang="en-US" sz="1600" dirty="0"/>
              <a:t> (reason is allegorically represented by the bust of </a:t>
            </a:r>
            <a:r>
              <a:rPr lang="en-US" sz="1600" dirty="0" smtClean="0"/>
              <a:t>Pallas</a:t>
            </a:r>
            <a:r>
              <a:rPr lang="cs-CZ" sz="1600" dirty="0" smtClean="0"/>
              <a:t> </a:t>
            </a:r>
            <a:r>
              <a:rPr lang="en-US" sz="1600" dirty="0" smtClean="0"/>
              <a:t>Athena) </a:t>
            </a:r>
            <a:r>
              <a:rPr lang="en-US" sz="1600" b="1" dirty="0"/>
              <a:t>and the melancholy of the lost love and </a:t>
            </a:r>
            <a:r>
              <a:rPr lang="en-US" sz="1600" b="1" dirty="0" smtClean="0"/>
              <a:t>death</a:t>
            </a:r>
            <a:r>
              <a:rPr lang="cs-CZ" sz="1600" dirty="0"/>
              <a:t>.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dirty="0" err="1" smtClean="0"/>
              <a:t>Thus</a:t>
            </a:r>
            <a:r>
              <a:rPr lang="cs-CZ" sz="1600" dirty="0" smtClean="0"/>
              <a:t>, </a:t>
            </a:r>
            <a:r>
              <a:rPr lang="cs-CZ" sz="1600" b="1" dirty="0" err="1" smtClean="0"/>
              <a:t>the</a:t>
            </a:r>
            <a:r>
              <a:rPr lang="cs-CZ" sz="1600" b="1" dirty="0" smtClean="0"/>
              <a:t> poem </a:t>
            </a:r>
            <a:r>
              <a:rPr lang="cs-CZ" sz="1600" b="1" dirty="0" err="1" smtClean="0"/>
              <a:t>is</a:t>
            </a:r>
            <a:r>
              <a:rPr lang="cs-CZ" sz="1600" b="1" dirty="0" smtClean="0"/>
              <a:t> </a:t>
            </a:r>
            <a:r>
              <a:rPr lang="en-US" sz="1600" b="1" dirty="0" smtClean="0"/>
              <a:t> bound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together</a:t>
            </a:r>
            <a:r>
              <a:rPr lang="en-US" sz="1600" b="1" dirty="0" smtClean="0"/>
              <a:t> </a:t>
            </a:r>
            <a:r>
              <a:rPr lang="en-US" sz="1600" b="1" dirty="0"/>
              <a:t>by the </a:t>
            </a:r>
            <a:r>
              <a:rPr lang="en-US" sz="1600" b="1" dirty="0" smtClean="0"/>
              <a:t>impersonal</a:t>
            </a:r>
            <a:r>
              <a:rPr lang="cs-CZ" sz="1600" b="1" dirty="0" smtClean="0"/>
              <a:t> </a:t>
            </a:r>
            <a:r>
              <a:rPr lang="en-US" sz="1600" b="1" dirty="0" smtClean="0"/>
              <a:t>factor </a:t>
            </a:r>
            <a:r>
              <a:rPr lang="en-US" sz="1600" b="1" dirty="0"/>
              <a:t>of proportion</a:t>
            </a:r>
            <a:r>
              <a:rPr lang="en-US" sz="1600" dirty="0"/>
              <a:t>: of the sameness and recurrence of metric pattern and rhymes.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This</a:t>
            </a:r>
            <a:r>
              <a:rPr lang="cs-CZ" sz="1600" dirty="0" smtClean="0"/>
              <a:t> </a:t>
            </a:r>
            <a:r>
              <a:rPr lang="en-US" sz="1600" dirty="0" smtClean="0"/>
              <a:t>feature </a:t>
            </a:r>
            <a:r>
              <a:rPr lang="en-US" sz="1600" dirty="0"/>
              <a:t>of Poe’s poetry became later appreciated especially by </a:t>
            </a:r>
            <a:r>
              <a:rPr lang="en-US" sz="1600" b="1" dirty="0"/>
              <a:t>surrealists</a:t>
            </a:r>
            <a:r>
              <a:rPr lang="en-US" sz="1600" dirty="0"/>
              <a:t> (e.g., by the </a:t>
            </a:r>
            <a:r>
              <a:rPr lang="en-US" sz="1600" dirty="0" smtClean="0"/>
              <a:t>Czech</a:t>
            </a:r>
            <a:r>
              <a:rPr lang="cs-CZ" sz="1600" dirty="0" smtClean="0"/>
              <a:t> </a:t>
            </a:r>
            <a:r>
              <a:rPr lang="en-US" sz="1600" dirty="0" smtClean="0"/>
              <a:t>poet </a:t>
            </a:r>
            <a:r>
              <a:rPr lang="en-US" sz="1600" dirty="0" err="1"/>
              <a:t>Vítězslav</a:t>
            </a:r>
            <a:r>
              <a:rPr lang="en-US" sz="1600" dirty="0"/>
              <a:t> </a:t>
            </a:r>
            <a:r>
              <a:rPr lang="en-US" sz="1600" dirty="0" err="1" smtClean="0"/>
              <a:t>Nezval</a:t>
            </a:r>
            <a:r>
              <a:rPr lang="cs-CZ" sz="1600" dirty="0"/>
              <a:t>)</a:t>
            </a:r>
            <a:r>
              <a:rPr lang="en-US" sz="1600" dirty="0" smtClean="0"/>
              <a:t> </a:t>
            </a:r>
            <a:r>
              <a:rPr lang="en-US" sz="1600" dirty="0"/>
              <a:t>but Poe had already been discovered by </a:t>
            </a:r>
            <a:r>
              <a:rPr lang="en-US" sz="1600" b="1" dirty="0"/>
              <a:t>the </a:t>
            </a:r>
            <a:r>
              <a:rPr lang="en-US" sz="1600" b="1" dirty="0" smtClean="0"/>
              <a:t>French</a:t>
            </a:r>
            <a:r>
              <a:rPr lang="cs-CZ" sz="1600" b="1" dirty="0" smtClean="0"/>
              <a:t> </a:t>
            </a:r>
            <a:r>
              <a:rPr lang="en-US" sz="1600" b="1" dirty="0" smtClean="0"/>
              <a:t>symbolists</a:t>
            </a:r>
            <a:r>
              <a:rPr lang="en-US" sz="1600" dirty="0"/>
              <a:t>, who saw in him a prototype of the </a:t>
            </a:r>
            <a:r>
              <a:rPr lang="en-US" sz="1600" b="1" i="1" dirty="0" err="1"/>
              <a:t>poète</a:t>
            </a:r>
            <a:r>
              <a:rPr lang="en-US" sz="1600" b="1" i="1" dirty="0"/>
              <a:t> </a:t>
            </a:r>
            <a:r>
              <a:rPr lang="en-US" sz="1600" b="1" i="1" dirty="0" err="1"/>
              <a:t>maudit</a:t>
            </a:r>
            <a:r>
              <a:rPr lang="en-US" sz="1600" b="1" i="1" dirty="0"/>
              <a:t> </a:t>
            </a:r>
            <a:r>
              <a:rPr lang="en-US" sz="1600" dirty="0"/>
              <a:t>(a damned poet) able to</a:t>
            </a:r>
            <a:r>
              <a:rPr lang="en-US" sz="1600" b="1" dirty="0"/>
              <a:t> </a:t>
            </a:r>
            <a:r>
              <a:rPr lang="en-US" sz="1600" b="1" dirty="0" smtClean="0"/>
              <a:t>rebel</a:t>
            </a:r>
            <a:r>
              <a:rPr lang="cs-CZ" sz="1600" b="1" dirty="0" smtClean="0"/>
              <a:t> </a:t>
            </a:r>
            <a:r>
              <a:rPr lang="en-US" sz="1600" b="1" dirty="0" smtClean="0"/>
              <a:t>against </a:t>
            </a:r>
            <a:r>
              <a:rPr lang="en-US" sz="1600" b="1" dirty="0"/>
              <a:t>the philistine and materialist spirit of the age</a:t>
            </a:r>
            <a:r>
              <a:rPr lang="en-US" sz="1600" dirty="0"/>
              <a:t> and </a:t>
            </a:r>
            <a:r>
              <a:rPr lang="en-US" sz="1600" b="1" dirty="0"/>
              <a:t>transcend the misery of his </a:t>
            </a:r>
            <a:r>
              <a:rPr lang="en-US" sz="1600" b="1" dirty="0" smtClean="0"/>
              <a:t>existence</a:t>
            </a:r>
            <a:r>
              <a:rPr lang="cs-CZ" sz="1600" b="1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his own psychic fragmentation</a:t>
            </a:r>
            <a:r>
              <a:rPr lang="en-US" sz="1600" b="1" dirty="0"/>
              <a:t> in impersonal yet beautiful symbolic poetry</a:t>
            </a:r>
            <a:r>
              <a:rPr lang="en-US" sz="1600" dirty="0"/>
              <a:t>.</a:t>
            </a:r>
            <a:endParaRPr lang="cs-CZ" sz="1600" dirty="0"/>
          </a:p>
        </p:txBody>
      </p:sp>
      <p:pic>
        <p:nvPicPr>
          <p:cNvPr id="2050" name="Picture 2" descr="https://upload.wikimedia.org/wikipedia/commons/9/9a/Raven_Manet_D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55" y="757380"/>
            <a:ext cx="30121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491690" y="5509490"/>
            <a:ext cx="2388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 smtClean="0"/>
              <a:t>Édouard</a:t>
            </a:r>
            <a:r>
              <a:rPr lang="cs-CZ" sz="1600" dirty="0" smtClean="0"/>
              <a:t> Manet, 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err="1"/>
              <a:t>i</a:t>
            </a:r>
            <a:r>
              <a:rPr lang="cs-CZ" sz="1600" dirty="0" err="1" smtClean="0"/>
              <a:t>llustration</a:t>
            </a:r>
            <a:r>
              <a:rPr lang="cs-CZ" sz="1600" dirty="0" smtClean="0"/>
              <a:t> to “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Raven</a:t>
            </a:r>
            <a:r>
              <a:rPr lang="cs-CZ" sz="1600" dirty="0" smtClean="0"/>
              <a:t>”</a:t>
            </a:r>
          </a:p>
          <a:p>
            <a:pPr algn="ctr"/>
            <a:r>
              <a:rPr lang="cs-CZ" sz="1600" dirty="0"/>
              <a:t>i</a:t>
            </a:r>
            <a:r>
              <a:rPr lang="cs-CZ" sz="1600" dirty="0" smtClean="0"/>
              <a:t>n </a:t>
            </a:r>
            <a:r>
              <a:rPr lang="cs-CZ" sz="1600" dirty="0" err="1" smtClean="0"/>
              <a:t>Stéphane</a:t>
            </a:r>
            <a:r>
              <a:rPr lang="cs-CZ" sz="1600" dirty="0" smtClean="0"/>
              <a:t> </a:t>
            </a:r>
            <a:r>
              <a:rPr lang="cs-CZ" sz="1600" dirty="0" err="1" smtClean="0"/>
              <a:t>Mallarmé‘s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err="1"/>
              <a:t>t</a:t>
            </a:r>
            <a:r>
              <a:rPr lang="cs-CZ" sz="1600" dirty="0" err="1" smtClean="0"/>
              <a:t>ranslation</a:t>
            </a:r>
            <a:r>
              <a:rPr lang="cs-CZ" sz="1600" dirty="0" smtClean="0"/>
              <a:t> (1875).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64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2470</Words>
  <Application>Microsoft Office PowerPoint</Application>
  <PresentationFormat>Širokoúhlá obrazovka</PresentationFormat>
  <Paragraphs>71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Motiv Office</vt:lpstr>
      <vt:lpstr>American Gothic: Brockden Brown and Poe Specific Form of American Gothic </vt:lpstr>
      <vt:lpstr>Charles Brockden Brown (1771-1810)</vt:lpstr>
      <vt:lpstr>Wieland, or, The Transformation (1798)</vt:lpstr>
      <vt:lpstr>Memoirs of Carwin, the Biloquist (1804-1805)</vt:lpstr>
      <vt:lpstr>Edgar Allan Poe (1809-1849)</vt:lpstr>
      <vt:lpstr>Poe’s Sublime: Horror Stories</vt:lpstr>
      <vt:lpstr>Poe’s Poetry: “The Raven” (1845)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Gothic: Brockden Brown and Poe Specific Nature of American Gothic</dc:title>
  <dc:creator>Martin Procházka</dc:creator>
  <cp:lastModifiedBy>Procházka, Martin</cp:lastModifiedBy>
  <cp:revision>56</cp:revision>
  <dcterms:created xsi:type="dcterms:W3CDTF">2020-11-18T16:49:58Z</dcterms:created>
  <dcterms:modified xsi:type="dcterms:W3CDTF">2024-12-04T09:02:10Z</dcterms:modified>
</cp:coreProperties>
</file>