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319" r:id="rId4"/>
    <p:sldId id="321" r:id="rId5"/>
    <p:sldId id="329" r:id="rId6"/>
    <p:sldId id="331" r:id="rId7"/>
    <p:sldId id="330" r:id="rId8"/>
    <p:sldId id="332" r:id="rId9"/>
    <p:sldId id="333" r:id="rId10"/>
    <p:sldId id="334" r:id="rId11"/>
    <p:sldId id="335" r:id="rId12"/>
    <p:sldId id="337" r:id="rId13"/>
    <p:sldId id="338" r:id="rId14"/>
    <p:sldId id="336" r:id="rId15"/>
    <p:sldId id="339" r:id="rId16"/>
    <p:sldId id="327" r:id="rId17"/>
    <p:sldId id="341" r:id="rId18"/>
    <p:sldId id="342" r:id="rId19"/>
    <p:sldId id="343" r:id="rId20"/>
    <p:sldId id="344" r:id="rId21"/>
    <p:sldId id="326" r:id="rId22"/>
    <p:sldId id="346" r:id="rId23"/>
    <p:sldId id="345" r:id="rId24"/>
    <p:sldId id="347" r:id="rId25"/>
    <p:sldId id="348" r:id="rId26"/>
    <p:sldId id="349" r:id="rId27"/>
    <p:sldId id="350" r:id="rId28"/>
    <p:sldId id="351" r:id="rId29"/>
    <p:sldId id="384" r:id="rId30"/>
    <p:sldId id="385" r:id="rId31"/>
    <p:sldId id="352" r:id="rId32"/>
    <p:sldId id="353" r:id="rId33"/>
    <p:sldId id="354" r:id="rId34"/>
    <p:sldId id="355" r:id="rId35"/>
    <p:sldId id="356" r:id="rId36"/>
    <p:sldId id="357" r:id="rId37"/>
    <p:sldId id="358" r:id="rId38"/>
    <p:sldId id="340" r:id="rId39"/>
    <p:sldId id="359" r:id="rId40"/>
    <p:sldId id="360" r:id="rId41"/>
    <p:sldId id="361" r:id="rId42"/>
    <p:sldId id="362" r:id="rId43"/>
    <p:sldId id="363" r:id="rId44"/>
    <p:sldId id="364" r:id="rId45"/>
    <p:sldId id="365" r:id="rId46"/>
    <p:sldId id="366" r:id="rId47"/>
    <p:sldId id="367" r:id="rId48"/>
    <p:sldId id="369" r:id="rId4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p:restoredTop sz="94768"/>
  </p:normalViewPr>
  <p:slideViewPr>
    <p:cSldViewPr>
      <p:cViewPr varScale="1">
        <p:scale>
          <a:sx n="99" d="100"/>
          <a:sy n="99" d="100"/>
        </p:scale>
        <p:origin x="1352"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18675AB2-5A1B-65F0-EEF1-46E92F9192E2}"/>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39" name="AutoShape 2">
            <a:extLst>
              <a:ext uri="{FF2B5EF4-FFF2-40B4-BE49-F238E27FC236}">
                <a16:creationId xmlns:a16="http://schemas.microsoft.com/office/drawing/2014/main" id="{862007A8-72E5-66B7-B2EC-711564EFD64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0" name="AutoShape 3">
            <a:extLst>
              <a:ext uri="{FF2B5EF4-FFF2-40B4-BE49-F238E27FC236}">
                <a16:creationId xmlns:a16="http://schemas.microsoft.com/office/drawing/2014/main" id="{2D930F09-F095-16BC-1617-528425D6A7C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1" name="AutoShape 4">
            <a:extLst>
              <a:ext uri="{FF2B5EF4-FFF2-40B4-BE49-F238E27FC236}">
                <a16:creationId xmlns:a16="http://schemas.microsoft.com/office/drawing/2014/main" id="{12364480-4D0B-83F8-1FB8-45372456AEF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2" name="AutoShape 5">
            <a:extLst>
              <a:ext uri="{FF2B5EF4-FFF2-40B4-BE49-F238E27FC236}">
                <a16:creationId xmlns:a16="http://schemas.microsoft.com/office/drawing/2014/main" id="{49D5C1F7-F609-BC39-9EB6-39518AB934A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3" name="AutoShape 6">
            <a:extLst>
              <a:ext uri="{FF2B5EF4-FFF2-40B4-BE49-F238E27FC236}">
                <a16:creationId xmlns:a16="http://schemas.microsoft.com/office/drawing/2014/main" id="{105BD68A-C3D0-39F9-2A60-BC10591E03CC}"/>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4" name="AutoShape 7">
            <a:extLst>
              <a:ext uri="{FF2B5EF4-FFF2-40B4-BE49-F238E27FC236}">
                <a16:creationId xmlns:a16="http://schemas.microsoft.com/office/drawing/2014/main" id="{7944E3EF-5A07-A72B-B2E6-2CFA7840D379}"/>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5" name="AutoShape 8">
            <a:extLst>
              <a:ext uri="{FF2B5EF4-FFF2-40B4-BE49-F238E27FC236}">
                <a16:creationId xmlns:a16="http://schemas.microsoft.com/office/drawing/2014/main" id="{F93489B0-DE69-4E21-ED06-746FD69164E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6" name="AutoShape 9">
            <a:extLst>
              <a:ext uri="{FF2B5EF4-FFF2-40B4-BE49-F238E27FC236}">
                <a16:creationId xmlns:a16="http://schemas.microsoft.com/office/drawing/2014/main" id="{4B83E854-7468-5E73-EA3A-8F7630DFC710}"/>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7" name="AutoShape 10">
            <a:extLst>
              <a:ext uri="{FF2B5EF4-FFF2-40B4-BE49-F238E27FC236}">
                <a16:creationId xmlns:a16="http://schemas.microsoft.com/office/drawing/2014/main" id="{3ACF9182-E3C1-BDFB-0F09-57310261C0FE}"/>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8" name="AutoShape 11">
            <a:extLst>
              <a:ext uri="{FF2B5EF4-FFF2-40B4-BE49-F238E27FC236}">
                <a16:creationId xmlns:a16="http://schemas.microsoft.com/office/drawing/2014/main" id="{90BA8786-1B38-C57F-71EB-535D913B9D5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9" name="Rectangle 12">
            <a:extLst>
              <a:ext uri="{FF2B5EF4-FFF2-40B4-BE49-F238E27FC236}">
                <a16:creationId xmlns:a16="http://schemas.microsoft.com/office/drawing/2014/main" id="{78E804A8-DCF6-0D69-B250-54DCC6451797}"/>
              </a:ext>
            </a:extLst>
          </p:cNvPr>
          <p:cNvSpPr>
            <a:spLocks noGrp="1" noRot="1" noChangeAspect="1" noChangeArrowheads="1"/>
          </p:cNvSpPr>
          <p:nvPr>
            <p:ph type="sldImg"/>
          </p:nvPr>
        </p:nvSpPr>
        <p:spPr bwMode="auto">
          <a:xfrm>
            <a:off x="1106488" y="812800"/>
            <a:ext cx="53260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61" name="Rectangle 13">
            <a:extLst>
              <a:ext uri="{FF2B5EF4-FFF2-40B4-BE49-F238E27FC236}">
                <a16:creationId xmlns:a16="http://schemas.microsoft.com/office/drawing/2014/main" id="{E8E4C71A-6B79-76A4-DA93-CFC7EDA90F5F}"/>
              </a:ext>
            </a:extLst>
          </p:cNvPr>
          <p:cNvSpPr>
            <a:spLocks noGrp="1" noChangeArrowheads="1"/>
          </p:cNvSpPr>
          <p:nvPr>
            <p:ph type="body"/>
          </p:nvPr>
        </p:nvSpPr>
        <p:spPr bwMode="auto">
          <a:xfrm>
            <a:off x="755650" y="5078413"/>
            <a:ext cx="6029325" cy="47926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62" name="Rectangle 14">
            <a:extLst>
              <a:ext uri="{FF2B5EF4-FFF2-40B4-BE49-F238E27FC236}">
                <a16:creationId xmlns:a16="http://schemas.microsoft.com/office/drawing/2014/main" id="{566B1EB0-082A-8501-9665-9975B063844D}"/>
              </a:ext>
            </a:extLst>
          </p:cNvPr>
          <p:cNvSpPr>
            <a:spLocks noGrp="1" noChangeArrowheads="1"/>
          </p:cNvSpPr>
          <p:nvPr>
            <p:ph type="hdr"/>
          </p:nvPr>
        </p:nvSpPr>
        <p:spPr bwMode="auto">
          <a:xfrm>
            <a:off x="0" y="0"/>
            <a:ext cx="3262313" cy="51593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3" name="Rectangle 15">
            <a:extLst>
              <a:ext uri="{FF2B5EF4-FFF2-40B4-BE49-F238E27FC236}">
                <a16:creationId xmlns:a16="http://schemas.microsoft.com/office/drawing/2014/main" id="{B23A9B71-7233-7718-26DE-D337FCAFF814}"/>
              </a:ext>
            </a:extLst>
          </p:cNvPr>
          <p:cNvSpPr>
            <a:spLocks noGrp="1" noChangeArrowheads="1"/>
          </p:cNvSpPr>
          <p:nvPr>
            <p:ph type="dt"/>
          </p:nvPr>
        </p:nvSpPr>
        <p:spPr bwMode="auto">
          <a:xfrm>
            <a:off x="4278313" y="0"/>
            <a:ext cx="3262312" cy="515938"/>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4" name="Rectangle 16">
            <a:extLst>
              <a:ext uri="{FF2B5EF4-FFF2-40B4-BE49-F238E27FC236}">
                <a16:creationId xmlns:a16="http://schemas.microsoft.com/office/drawing/2014/main" id="{CC039B8F-900C-CAEC-33EC-1E494C8EB93B}"/>
              </a:ext>
            </a:extLst>
          </p:cNvPr>
          <p:cNvSpPr>
            <a:spLocks noGrp="1" noChangeArrowheads="1"/>
          </p:cNvSpPr>
          <p:nvPr>
            <p:ph type="ftr"/>
          </p:nvPr>
        </p:nvSpPr>
        <p:spPr bwMode="auto">
          <a:xfrm>
            <a:off x="0" y="10155238"/>
            <a:ext cx="3262313" cy="515937"/>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5" name="Rectangle 17">
            <a:extLst>
              <a:ext uri="{FF2B5EF4-FFF2-40B4-BE49-F238E27FC236}">
                <a16:creationId xmlns:a16="http://schemas.microsoft.com/office/drawing/2014/main" id="{318FC3CA-3664-2945-7910-90F20BC3191B}"/>
              </a:ext>
            </a:extLst>
          </p:cNvPr>
          <p:cNvSpPr>
            <a:spLocks noGrp="1" noChangeArrowheads="1"/>
          </p:cNvSpPr>
          <p:nvPr>
            <p:ph type="sldNum"/>
          </p:nvPr>
        </p:nvSpPr>
        <p:spPr bwMode="auto">
          <a:xfrm>
            <a:off x="4278313" y="10155238"/>
            <a:ext cx="3262312" cy="51593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5E79E3B5-3103-4E49-A389-FCE2231699DF}"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B3CBBB7E-1087-F6FA-7C8E-837D5F3802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6279D50-2A2D-0649-8B04-FFF26B8150C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110E936C-B0E5-55D7-7396-5BD8761DFFE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14DDF075-9E48-9478-4EFE-02F2583661E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a:extLst>
              <a:ext uri="{FF2B5EF4-FFF2-40B4-BE49-F238E27FC236}">
                <a16:creationId xmlns:a16="http://schemas.microsoft.com/office/drawing/2014/main" id="{7DFE571B-1ADF-8B2B-097A-E647012AFA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DA8CBAB-0012-FE44-8AEF-67C379FCF27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10</a:t>
            </a:fld>
            <a:endParaRPr lang="de-CH" altLang="de-DE" sz="1400">
              <a:ea typeface="Arial Unicode MS" panose="020B0604020202020204" pitchFamily="34" charset="-128"/>
              <a:cs typeface="Arial Unicode MS" panose="020B0604020202020204" pitchFamily="34" charset="-128"/>
            </a:endParaRPr>
          </a:p>
        </p:txBody>
      </p:sp>
      <p:sp>
        <p:nvSpPr>
          <p:cNvPr id="34819" name="Text Box 1">
            <a:extLst>
              <a:ext uri="{FF2B5EF4-FFF2-40B4-BE49-F238E27FC236}">
                <a16:creationId xmlns:a16="http://schemas.microsoft.com/office/drawing/2014/main" id="{78C7B73F-D1A9-44C0-B506-24C72875076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3CD08F2-A0BF-6039-BE76-A47175DE868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7">
            <a:extLst>
              <a:ext uri="{FF2B5EF4-FFF2-40B4-BE49-F238E27FC236}">
                <a16:creationId xmlns:a16="http://schemas.microsoft.com/office/drawing/2014/main" id="{21E88399-86A9-C894-1FF2-6D0AB0AEC6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6BA59C5-0D81-B74C-9C40-09FBD95F519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11</a:t>
            </a:fld>
            <a:endParaRPr lang="de-CH" altLang="de-DE" sz="1400">
              <a:ea typeface="Arial Unicode MS" panose="020B0604020202020204" pitchFamily="34" charset="-128"/>
              <a:cs typeface="Arial Unicode MS" panose="020B0604020202020204" pitchFamily="34" charset="-128"/>
            </a:endParaRPr>
          </a:p>
        </p:txBody>
      </p:sp>
      <p:sp>
        <p:nvSpPr>
          <p:cNvPr id="36867" name="Text Box 1">
            <a:extLst>
              <a:ext uri="{FF2B5EF4-FFF2-40B4-BE49-F238E27FC236}">
                <a16:creationId xmlns:a16="http://schemas.microsoft.com/office/drawing/2014/main" id="{47A7814B-7E94-C573-B26A-DC87226D398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4CDEBED-378E-DE04-63B6-36F7CA81058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7">
            <a:extLst>
              <a:ext uri="{FF2B5EF4-FFF2-40B4-BE49-F238E27FC236}">
                <a16:creationId xmlns:a16="http://schemas.microsoft.com/office/drawing/2014/main" id="{B2006B29-AC75-B2BA-3C5D-E0C953AB09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6EEDF97-2F1F-0B42-BBA6-98E36698C35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12</a:t>
            </a:fld>
            <a:endParaRPr lang="de-CH" altLang="de-DE" sz="1400">
              <a:ea typeface="Arial Unicode MS" panose="020B0604020202020204" pitchFamily="34" charset="-128"/>
              <a:cs typeface="Arial Unicode MS" panose="020B0604020202020204" pitchFamily="34" charset="-128"/>
            </a:endParaRPr>
          </a:p>
        </p:txBody>
      </p:sp>
      <p:sp>
        <p:nvSpPr>
          <p:cNvPr id="38915" name="Text Box 1">
            <a:extLst>
              <a:ext uri="{FF2B5EF4-FFF2-40B4-BE49-F238E27FC236}">
                <a16:creationId xmlns:a16="http://schemas.microsoft.com/office/drawing/2014/main" id="{B82E9097-EB7C-46A2-79CD-5B8683C4ECE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5987E3D-15C1-831F-F76E-2B1C46A956B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7">
            <a:extLst>
              <a:ext uri="{FF2B5EF4-FFF2-40B4-BE49-F238E27FC236}">
                <a16:creationId xmlns:a16="http://schemas.microsoft.com/office/drawing/2014/main" id="{BADE58A5-22C9-FA6F-31E8-04B9ECD048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F00B02-05EB-DE4D-9BB3-71152C8D80F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13</a:t>
            </a:fld>
            <a:endParaRPr lang="de-CH" altLang="de-DE" sz="1400">
              <a:ea typeface="Arial Unicode MS" panose="020B0604020202020204" pitchFamily="34" charset="-128"/>
              <a:cs typeface="Arial Unicode MS" panose="020B0604020202020204" pitchFamily="34" charset="-128"/>
            </a:endParaRPr>
          </a:p>
        </p:txBody>
      </p:sp>
      <p:sp>
        <p:nvSpPr>
          <p:cNvPr id="40963" name="Text Box 1">
            <a:extLst>
              <a:ext uri="{FF2B5EF4-FFF2-40B4-BE49-F238E27FC236}">
                <a16:creationId xmlns:a16="http://schemas.microsoft.com/office/drawing/2014/main" id="{4DAE640D-F76E-76C8-D64D-C7643F6BE44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2700CB2-3ED6-F526-A0E2-48B5677D4B9A}"/>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7">
            <a:extLst>
              <a:ext uri="{FF2B5EF4-FFF2-40B4-BE49-F238E27FC236}">
                <a16:creationId xmlns:a16="http://schemas.microsoft.com/office/drawing/2014/main" id="{CD072432-7DC5-0841-8A0F-A966096D0B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2F9127B-A26C-D44B-B3D5-6EB1B949126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14</a:t>
            </a:fld>
            <a:endParaRPr lang="de-CH" altLang="de-DE" sz="1400">
              <a:ea typeface="Arial Unicode MS" panose="020B0604020202020204" pitchFamily="34" charset="-128"/>
              <a:cs typeface="Arial Unicode MS" panose="020B0604020202020204" pitchFamily="34" charset="-128"/>
            </a:endParaRPr>
          </a:p>
        </p:txBody>
      </p:sp>
      <p:sp>
        <p:nvSpPr>
          <p:cNvPr id="43011" name="Text Box 1">
            <a:extLst>
              <a:ext uri="{FF2B5EF4-FFF2-40B4-BE49-F238E27FC236}">
                <a16:creationId xmlns:a16="http://schemas.microsoft.com/office/drawing/2014/main" id="{538FEE62-1881-5099-9DF6-C289FC48B50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59492AF-95A4-8F1E-5BB5-3E608A9B263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6CFDCE4-B7A3-FE30-7AA6-D0C5BCD776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E4C6103-7E6A-C14B-8444-92D43EE232E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15</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ACC645EF-B623-0596-52E9-98E318D0C0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4F45C59-5192-4D66-571E-3D28121E51F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7">
            <a:extLst>
              <a:ext uri="{FF2B5EF4-FFF2-40B4-BE49-F238E27FC236}">
                <a16:creationId xmlns:a16="http://schemas.microsoft.com/office/drawing/2014/main" id="{6402F645-A990-9DC9-C570-9A0C2A13E7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22854EC-1569-3A4B-8B80-A8DD139530C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16</a:t>
            </a:fld>
            <a:endParaRPr lang="de-CH" altLang="de-DE" sz="1400">
              <a:ea typeface="Arial Unicode MS" panose="020B0604020202020204" pitchFamily="34" charset="-128"/>
              <a:cs typeface="Arial Unicode MS" panose="020B0604020202020204" pitchFamily="34" charset="-128"/>
            </a:endParaRPr>
          </a:p>
        </p:txBody>
      </p:sp>
      <p:sp>
        <p:nvSpPr>
          <p:cNvPr id="47107" name="Text Box 1">
            <a:extLst>
              <a:ext uri="{FF2B5EF4-FFF2-40B4-BE49-F238E27FC236}">
                <a16:creationId xmlns:a16="http://schemas.microsoft.com/office/drawing/2014/main" id="{D1EDBD97-49CF-8615-A1A0-F96B24BAC90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1A1B847-E39A-66AA-DEB3-52C1CA69FA9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7">
            <a:extLst>
              <a:ext uri="{FF2B5EF4-FFF2-40B4-BE49-F238E27FC236}">
                <a16:creationId xmlns:a16="http://schemas.microsoft.com/office/drawing/2014/main" id="{A1BF1E53-E43E-3552-8671-103D5F44B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8C9E4ED-6849-ED4A-8F08-F2AA7551E59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17</a:t>
            </a:fld>
            <a:endParaRPr lang="de-CH" altLang="de-DE" sz="1400">
              <a:ea typeface="Arial Unicode MS" panose="020B0604020202020204" pitchFamily="34" charset="-128"/>
              <a:cs typeface="Arial Unicode MS" panose="020B0604020202020204" pitchFamily="34" charset="-128"/>
            </a:endParaRPr>
          </a:p>
        </p:txBody>
      </p:sp>
      <p:sp>
        <p:nvSpPr>
          <p:cNvPr id="49155" name="Text Box 1">
            <a:extLst>
              <a:ext uri="{FF2B5EF4-FFF2-40B4-BE49-F238E27FC236}">
                <a16:creationId xmlns:a16="http://schemas.microsoft.com/office/drawing/2014/main" id="{413668A9-55D9-267B-0270-BAE008457BA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670BAEF-A4BC-F96A-F4F2-D243D2343C9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025ADBB4-7202-CF3A-7628-D84702FB675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990DBEB-D25A-D540-B61D-F51B5C45A7F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18</a:t>
            </a:fld>
            <a:endParaRPr lang="de-CH" altLang="de-DE" sz="1400">
              <a:ea typeface="Arial Unicode MS" panose="020B0604020202020204" pitchFamily="34" charset="-128"/>
              <a:cs typeface="Arial Unicode MS" panose="020B0604020202020204" pitchFamily="34" charset="-128"/>
            </a:endParaRPr>
          </a:p>
        </p:txBody>
      </p:sp>
      <p:sp>
        <p:nvSpPr>
          <p:cNvPr id="51203" name="Text Box 1">
            <a:extLst>
              <a:ext uri="{FF2B5EF4-FFF2-40B4-BE49-F238E27FC236}">
                <a16:creationId xmlns:a16="http://schemas.microsoft.com/office/drawing/2014/main" id="{AD60AEEF-0DF4-EBBE-449F-3172E309C4D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4C6A2FF-3722-575F-BAA5-EEE5E02172E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7">
            <a:extLst>
              <a:ext uri="{FF2B5EF4-FFF2-40B4-BE49-F238E27FC236}">
                <a16:creationId xmlns:a16="http://schemas.microsoft.com/office/drawing/2014/main" id="{9968AC65-0E50-D649-A23E-D0B52F2904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BF44306-5A71-FD4D-87FF-8298F7295B0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19</a:t>
            </a:fld>
            <a:endParaRPr lang="de-CH" altLang="de-DE" sz="1400">
              <a:ea typeface="Arial Unicode MS" panose="020B0604020202020204" pitchFamily="34" charset="-128"/>
              <a:cs typeface="Arial Unicode MS" panose="020B0604020202020204" pitchFamily="34" charset="-128"/>
            </a:endParaRPr>
          </a:p>
        </p:txBody>
      </p:sp>
      <p:sp>
        <p:nvSpPr>
          <p:cNvPr id="53251" name="Text Box 1">
            <a:extLst>
              <a:ext uri="{FF2B5EF4-FFF2-40B4-BE49-F238E27FC236}">
                <a16:creationId xmlns:a16="http://schemas.microsoft.com/office/drawing/2014/main" id="{A59071D0-307D-33F4-93BE-80455AE3906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C38F24C-C8DE-DD9A-7927-4C05311103F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97493F0D-6FB9-7128-1B79-79ABBAB64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BCDB1F1-CA0E-0242-847F-C09ABA777A9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DE"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1A88DB06-D7D8-3664-EF85-230DB35C3E3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F67C2518-0199-6D7F-5F95-82099A86BD7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7">
            <a:extLst>
              <a:ext uri="{FF2B5EF4-FFF2-40B4-BE49-F238E27FC236}">
                <a16:creationId xmlns:a16="http://schemas.microsoft.com/office/drawing/2014/main" id="{C6ECC730-AD16-2953-B0B1-761A53D376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590545C-3066-9C46-AD22-6CF1804665D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20</a:t>
            </a:fld>
            <a:endParaRPr lang="de-CH" altLang="de-DE" sz="1400">
              <a:ea typeface="Arial Unicode MS" panose="020B0604020202020204" pitchFamily="34" charset="-128"/>
              <a:cs typeface="Arial Unicode MS" panose="020B0604020202020204" pitchFamily="34" charset="-128"/>
            </a:endParaRPr>
          </a:p>
        </p:txBody>
      </p:sp>
      <p:sp>
        <p:nvSpPr>
          <p:cNvPr id="55299" name="Text Box 1">
            <a:extLst>
              <a:ext uri="{FF2B5EF4-FFF2-40B4-BE49-F238E27FC236}">
                <a16:creationId xmlns:a16="http://schemas.microsoft.com/office/drawing/2014/main" id="{45060137-3BBD-E717-9E4D-52ECF6BC448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723B1BE-3BAF-790C-29C5-71DA8D32993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7">
            <a:extLst>
              <a:ext uri="{FF2B5EF4-FFF2-40B4-BE49-F238E27FC236}">
                <a16:creationId xmlns:a16="http://schemas.microsoft.com/office/drawing/2014/main" id="{1C6129D7-B39E-B481-D4E7-7711A6CD27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A3A2FBD-E0DA-574E-9BF0-C5418ABB8DD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21</a:t>
            </a:fld>
            <a:endParaRPr lang="de-CH" altLang="de-DE" sz="1400">
              <a:ea typeface="Arial Unicode MS" panose="020B0604020202020204" pitchFamily="34" charset="-128"/>
              <a:cs typeface="Arial Unicode MS" panose="020B0604020202020204" pitchFamily="34" charset="-128"/>
            </a:endParaRPr>
          </a:p>
        </p:txBody>
      </p:sp>
      <p:sp>
        <p:nvSpPr>
          <p:cNvPr id="57347" name="Text Box 1">
            <a:extLst>
              <a:ext uri="{FF2B5EF4-FFF2-40B4-BE49-F238E27FC236}">
                <a16:creationId xmlns:a16="http://schemas.microsoft.com/office/drawing/2014/main" id="{59C9B7E7-68E5-25DC-AEAC-3DB8BD369A1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EF21267-0ACA-1DF6-0B05-A1EA69C799F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7">
            <a:extLst>
              <a:ext uri="{FF2B5EF4-FFF2-40B4-BE49-F238E27FC236}">
                <a16:creationId xmlns:a16="http://schemas.microsoft.com/office/drawing/2014/main" id="{2A6BAA4C-D8FC-B35B-7E16-15E8BA7CAD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BEB762F-8773-D74F-A214-FB3B3AB5440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22</a:t>
            </a:fld>
            <a:endParaRPr lang="de-CH" altLang="de-DE" sz="1400">
              <a:ea typeface="Arial Unicode MS" panose="020B0604020202020204" pitchFamily="34" charset="-128"/>
              <a:cs typeface="Arial Unicode MS" panose="020B0604020202020204" pitchFamily="34" charset="-128"/>
            </a:endParaRPr>
          </a:p>
        </p:txBody>
      </p:sp>
      <p:sp>
        <p:nvSpPr>
          <p:cNvPr id="59395" name="Text Box 1">
            <a:extLst>
              <a:ext uri="{FF2B5EF4-FFF2-40B4-BE49-F238E27FC236}">
                <a16:creationId xmlns:a16="http://schemas.microsoft.com/office/drawing/2014/main" id="{8FF7B231-3D80-D483-F491-DF400CCA9E7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722C22F-35B2-D2DE-7773-8D27AA87E0A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7">
            <a:extLst>
              <a:ext uri="{FF2B5EF4-FFF2-40B4-BE49-F238E27FC236}">
                <a16:creationId xmlns:a16="http://schemas.microsoft.com/office/drawing/2014/main" id="{9AD896D1-5AD9-D7BA-68DE-7A7638E74F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D0D49EE-9C6B-F04E-8D4F-139E3D4F836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23</a:t>
            </a:fld>
            <a:endParaRPr lang="de-CH" altLang="de-DE" sz="1400">
              <a:ea typeface="Arial Unicode MS" panose="020B0604020202020204" pitchFamily="34" charset="-128"/>
              <a:cs typeface="Arial Unicode MS" panose="020B0604020202020204" pitchFamily="34" charset="-128"/>
            </a:endParaRPr>
          </a:p>
        </p:txBody>
      </p:sp>
      <p:sp>
        <p:nvSpPr>
          <p:cNvPr id="61443" name="Text Box 1">
            <a:extLst>
              <a:ext uri="{FF2B5EF4-FFF2-40B4-BE49-F238E27FC236}">
                <a16:creationId xmlns:a16="http://schemas.microsoft.com/office/drawing/2014/main" id="{A35B2DAD-0610-6DB3-7B8A-36A597344B6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66AA3AA-9E7F-BD26-4E53-F22982CD99F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7">
            <a:extLst>
              <a:ext uri="{FF2B5EF4-FFF2-40B4-BE49-F238E27FC236}">
                <a16:creationId xmlns:a16="http://schemas.microsoft.com/office/drawing/2014/main" id="{BE38CBB2-FCE0-068F-A8A3-A431C48016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34AC768-BFF3-DB45-B7F4-7383C2919D9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24</a:t>
            </a:fld>
            <a:endParaRPr lang="de-CH" altLang="de-DE" sz="1400">
              <a:ea typeface="Arial Unicode MS" panose="020B0604020202020204" pitchFamily="34" charset="-128"/>
              <a:cs typeface="Arial Unicode MS" panose="020B0604020202020204" pitchFamily="34" charset="-128"/>
            </a:endParaRPr>
          </a:p>
        </p:txBody>
      </p:sp>
      <p:sp>
        <p:nvSpPr>
          <p:cNvPr id="63491" name="Text Box 1">
            <a:extLst>
              <a:ext uri="{FF2B5EF4-FFF2-40B4-BE49-F238E27FC236}">
                <a16:creationId xmlns:a16="http://schemas.microsoft.com/office/drawing/2014/main" id="{321BFD52-07F8-8512-F0E3-54E7FE66EF3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7F22A0F-72F6-47DF-C8D2-AFA6209AC80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a:extLst>
              <a:ext uri="{FF2B5EF4-FFF2-40B4-BE49-F238E27FC236}">
                <a16:creationId xmlns:a16="http://schemas.microsoft.com/office/drawing/2014/main" id="{6A256D1F-BFC1-3651-7D4B-A27AC604E9A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CAC5642-BDEE-E843-9CF5-BF46C5143C37}"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25</a:t>
            </a:fld>
            <a:endParaRPr lang="de-CH" altLang="de-DE" sz="1400">
              <a:ea typeface="Arial Unicode MS" panose="020B0604020202020204" pitchFamily="34" charset="-128"/>
              <a:cs typeface="Arial Unicode MS" panose="020B0604020202020204" pitchFamily="34" charset="-128"/>
            </a:endParaRPr>
          </a:p>
        </p:txBody>
      </p:sp>
      <p:sp>
        <p:nvSpPr>
          <p:cNvPr id="65539" name="Text Box 1">
            <a:extLst>
              <a:ext uri="{FF2B5EF4-FFF2-40B4-BE49-F238E27FC236}">
                <a16:creationId xmlns:a16="http://schemas.microsoft.com/office/drawing/2014/main" id="{A5D28222-A457-9D59-C388-A68DE33CCFB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CBC3B3A-7405-2852-7F1D-F7333387449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7">
            <a:extLst>
              <a:ext uri="{FF2B5EF4-FFF2-40B4-BE49-F238E27FC236}">
                <a16:creationId xmlns:a16="http://schemas.microsoft.com/office/drawing/2014/main" id="{6BED9E88-D5C3-0E97-DA70-845C9987F4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5F58C11-9A20-364F-8AFB-D1DBCFCF8C3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26</a:t>
            </a:fld>
            <a:endParaRPr lang="de-CH" altLang="de-DE" sz="1400">
              <a:ea typeface="Arial Unicode MS" panose="020B0604020202020204" pitchFamily="34" charset="-128"/>
              <a:cs typeface="Arial Unicode MS" panose="020B0604020202020204" pitchFamily="34" charset="-128"/>
            </a:endParaRPr>
          </a:p>
        </p:txBody>
      </p:sp>
      <p:sp>
        <p:nvSpPr>
          <p:cNvPr id="67587" name="Text Box 1">
            <a:extLst>
              <a:ext uri="{FF2B5EF4-FFF2-40B4-BE49-F238E27FC236}">
                <a16:creationId xmlns:a16="http://schemas.microsoft.com/office/drawing/2014/main" id="{A7D19470-ED6D-C4B0-A486-BCC00BFF712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FFCC234A-1EDD-5DA8-68B8-CF9C57E826A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7">
            <a:extLst>
              <a:ext uri="{FF2B5EF4-FFF2-40B4-BE49-F238E27FC236}">
                <a16:creationId xmlns:a16="http://schemas.microsoft.com/office/drawing/2014/main" id="{41547353-29E8-3255-BE5B-DDCCE01C87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72EF524-BEBA-5749-92F0-385CC94CBA2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27</a:t>
            </a:fld>
            <a:endParaRPr lang="de-CH" altLang="de-DE" sz="1400">
              <a:ea typeface="Arial Unicode MS" panose="020B0604020202020204" pitchFamily="34" charset="-128"/>
              <a:cs typeface="Arial Unicode MS" panose="020B0604020202020204" pitchFamily="34" charset="-128"/>
            </a:endParaRPr>
          </a:p>
        </p:txBody>
      </p:sp>
      <p:sp>
        <p:nvSpPr>
          <p:cNvPr id="69635" name="Text Box 1">
            <a:extLst>
              <a:ext uri="{FF2B5EF4-FFF2-40B4-BE49-F238E27FC236}">
                <a16:creationId xmlns:a16="http://schemas.microsoft.com/office/drawing/2014/main" id="{73F67E67-9D5A-B03F-2AA5-E48F0F00680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7597EBA-53CF-8861-DD22-B1318A78086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7">
            <a:extLst>
              <a:ext uri="{FF2B5EF4-FFF2-40B4-BE49-F238E27FC236}">
                <a16:creationId xmlns:a16="http://schemas.microsoft.com/office/drawing/2014/main" id="{99E09A50-6C62-EECA-9E84-72DD1350FD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5054F70-B126-4C45-BAFD-F897F4AF110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28</a:t>
            </a:fld>
            <a:endParaRPr lang="de-CH" altLang="de-DE" sz="1400">
              <a:ea typeface="Arial Unicode MS" panose="020B0604020202020204" pitchFamily="34" charset="-128"/>
              <a:cs typeface="Arial Unicode MS" panose="020B0604020202020204" pitchFamily="34" charset="-128"/>
            </a:endParaRPr>
          </a:p>
        </p:txBody>
      </p:sp>
      <p:sp>
        <p:nvSpPr>
          <p:cNvPr id="71683" name="Text Box 1">
            <a:extLst>
              <a:ext uri="{FF2B5EF4-FFF2-40B4-BE49-F238E27FC236}">
                <a16:creationId xmlns:a16="http://schemas.microsoft.com/office/drawing/2014/main" id="{2A6A342B-499F-0EC4-3FAC-B52443A6678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AB46F78-92EE-E9FB-AEF8-D3EC2F5722F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7">
            <a:extLst>
              <a:ext uri="{FF2B5EF4-FFF2-40B4-BE49-F238E27FC236}">
                <a16:creationId xmlns:a16="http://schemas.microsoft.com/office/drawing/2014/main" id="{4FDCFF64-7679-9084-84A6-133EEF6ADB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7738446-ABB7-8640-BCC8-BFBEAA91742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29</a:t>
            </a:fld>
            <a:endParaRPr lang="de-CH" altLang="de-DE" sz="1400">
              <a:ea typeface="Arial Unicode MS" panose="020B0604020202020204" pitchFamily="34" charset="-128"/>
              <a:cs typeface="Arial Unicode MS" panose="020B0604020202020204" pitchFamily="34" charset="-128"/>
            </a:endParaRPr>
          </a:p>
        </p:txBody>
      </p:sp>
      <p:sp>
        <p:nvSpPr>
          <p:cNvPr id="73731" name="Text Box 1">
            <a:extLst>
              <a:ext uri="{FF2B5EF4-FFF2-40B4-BE49-F238E27FC236}">
                <a16:creationId xmlns:a16="http://schemas.microsoft.com/office/drawing/2014/main" id="{2FDC5010-086E-6683-4EAC-300EE2036A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D53421A-24ED-FF0F-75DC-12B202BB909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73602670-2BBB-F5E6-5010-FC308B27DA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8ED92DD-F6EB-8542-8AAA-8BC3C4C7543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a:t>
            </a:fld>
            <a:endParaRPr lang="de-CH" altLang="de-DE" sz="1400">
              <a:ea typeface="Arial Unicode MS" panose="020B0604020202020204" pitchFamily="34" charset="-128"/>
              <a:cs typeface="Arial Unicode MS" panose="020B0604020202020204" pitchFamily="34" charset="-128"/>
            </a:endParaRPr>
          </a:p>
        </p:txBody>
      </p:sp>
      <p:sp>
        <p:nvSpPr>
          <p:cNvPr id="20483" name="Text Box 1">
            <a:extLst>
              <a:ext uri="{FF2B5EF4-FFF2-40B4-BE49-F238E27FC236}">
                <a16:creationId xmlns:a16="http://schemas.microsoft.com/office/drawing/2014/main" id="{D3ACE725-402C-9B29-64FE-3AECABFB7B7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4DFFD078-12D8-7EA6-4A2B-F870004301B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7">
            <a:extLst>
              <a:ext uri="{FF2B5EF4-FFF2-40B4-BE49-F238E27FC236}">
                <a16:creationId xmlns:a16="http://schemas.microsoft.com/office/drawing/2014/main" id="{B9EB106D-52C2-4842-91A8-82A63842FB6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2C7D4A-711B-4943-8757-5C7C251433E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30</a:t>
            </a:fld>
            <a:endParaRPr lang="de-CH" altLang="de-DE" sz="1400">
              <a:ea typeface="Arial Unicode MS" panose="020B0604020202020204" pitchFamily="34" charset="-128"/>
              <a:cs typeface="Arial Unicode MS" panose="020B0604020202020204" pitchFamily="34" charset="-128"/>
            </a:endParaRPr>
          </a:p>
        </p:txBody>
      </p:sp>
      <p:sp>
        <p:nvSpPr>
          <p:cNvPr id="75779" name="Text Box 1">
            <a:extLst>
              <a:ext uri="{FF2B5EF4-FFF2-40B4-BE49-F238E27FC236}">
                <a16:creationId xmlns:a16="http://schemas.microsoft.com/office/drawing/2014/main" id="{867D6D83-15C5-0DC0-0053-597C536AA9C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03B7F22-8AE9-54CF-B2EE-97356E36755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7">
            <a:extLst>
              <a:ext uri="{FF2B5EF4-FFF2-40B4-BE49-F238E27FC236}">
                <a16:creationId xmlns:a16="http://schemas.microsoft.com/office/drawing/2014/main" id="{AF843C0F-1705-1BDC-A952-FA3F77886D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DBA197-3C69-BB48-B9DF-2F1D02CD2CD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31</a:t>
            </a:fld>
            <a:endParaRPr lang="de-CH" altLang="de-DE" sz="1400">
              <a:ea typeface="Arial Unicode MS" panose="020B0604020202020204" pitchFamily="34" charset="-128"/>
              <a:cs typeface="Arial Unicode MS" panose="020B0604020202020204" pitchFamily="34" charset="-128"/>
            </a:endParaRPr>
          </a:p>
        </p:txBody>
      </p:sp>
      <p:sp>
        <p:nvSpPr>
          <p:cNvPr id="77827" name="Text Box 1">
            <a:extLst>
              <a:ext uri="{FF2B5EF4-FFF2-40B4-BE49-F238E27FC236}">
                <a16:creationId xmlns:a16="http://schemas.microsoft.com/office/drawing/2014/main" id="{3D76EF11-CA8B-B246-A6AB-9CD75289A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87F6F0B-69F3-6546-A2B2-162557628AA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7">
            <a:extLst>
              <a:ext uri="{FF2B5EF4-FFF2-40B4-BE49-F238E27FC236}">
                <a16:creationId xmlns:a16="http://schemas.microsoft.com/office/drawing/2014/main" id="{43855134-FFE8-B633-FB61-F802B51ED3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5EDF265-1FD1-5944-B1A7-542F504BE30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32</a:t>
            </a:fld>
            <a:endParaRPr lang="de-CH" altLang="de-DE" sz="1400">
              <a:ea typeface="Arial Unicode MS" panose="020B0604020202020204" pitchFamily="34" charset="-128"/>
              <a:cs typeface="Arial Unicode MS" panose="020B0604020202020204" pitchFamily="34" charset="-128"/>
            </a:endParaRPr>
          </a:p>
        </p:txBody>
      </p:sp>
      <p:sp>
        <p:nvSpPr>
          <p:cNvPr id="79875" name="Text Box 1">
            <a:extLst>
              <a:ext uri="{FF2B5EF4-FFF2-40B4-BE49-F238E27FC236}">
                <a16:creationId xmlns:a16="http://schemas.microsoft.com/office/drawing/2014/main" id="{B6279F72-BFB9-3E41-0295-DEEE10F9AD4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C6D9405-F76E-E4FC-35C5-6F20CBACDB9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7">
            <a:extLst>
              <a:ext uri="{FF2B5EF4-FFF2-40B4-BE49-F238E27FC236}">
                <a16:creationId xmlns:a16="http://schemas.microsoft.com/office/drawing/2014/main" id="{802E2A82-1FC5-0EEE-72B7-2ACA6A5D8B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3AA3AC4-32E4-994F-8579-C7A323C8824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33</a:t>
            </a:fld>
            <a:endParaRPr lang="de-CH" altLang="de-DE" sz="1400">
              <a:ea typeface="Arial Unicode MS" panose="020B0604020202020204" pitchFamily="34" charset="-128"/>
              <a:cs typeface="Arial Unicode MS" panose="020B0604020202020204" pitchFamily="34" charset="-128"/>
            </a:endParaRPr>
          </a:p>
        </p:txBody>
      </p:sp>
      <p:sp>
        <p:nvSpPr>
          <p:cNvPr id="81923" name="Text Box 1">
            <a:extLst>
              <a:ext uri="{FF2B5EF4-FFF2-40B4-BE49-F238E27FC236}">
                <a16:creationId xmlns:a16="http://schemas.microsoft.com/office/drawing/2014/main" id="{222B8F66-2E58-A31B-68DC-D1689D7F037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14FD215-D03B-273C-3FE6-015B4A60908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7">
            <a:extLst>
              <a:ext uri="{FF2B5EF4-FFF2-40B4-BE49-F238E27FC236}">
                <a16:creationId xmlns:a16="http://schemas.microsoft.com/office/drawing/2014/main" id="{14916F5B-50F6-9B00-0C66-E7453E9C67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337B0F4-57FB-F840-B7A8-63AE3369721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34</a:t>
            </a:fld>
            <a:endParaRPr lang="de-CH" altLang="de-DE" sz="1400">
              <a:ea typeface="Arial Unicode MS" panose="020B0604020202020204" pitchFamily="34" charset="-128"/>
              <a:cs typeface="Arial Unicode MS" panose="020B0604020202020204" pitchFamily="34" charset="-128"/>
            </a:endParaRPr>
          </a:p>
        </p:txBody>
      </p:sp>
      <p:sp>
        <p:nvSpPr>
          <p:cNvPr id="83971" name="Text Box 1">
            <a:extLst>
              <a:ext uri="{FF2B5EF4-FFF2-40B4-BE49-F238E27FC236}">
                <a16:creationId xmlns:a16="http://schemas.microsoft.com/office/drawing/2014/main" id="{B391E6D2-7FDF-1AE4-9065-9988E79E958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D11A57E-1CA5-D9D7-1F1F-046E8046246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7">
            <a:extLst>
              <a:ext uri="{FF2B5EF4-FFF2-40B4-BE49-F238E27FC236}">
                <a16:creationId xmlns:a16="http://schemas.microsoft.com/office/drawing/2014/main" id="{CC506729-56CE-CA98-C26E-A7195F9A33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1650286-4D1A-4B4E-BEF6-263BEE06613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35</a:t>
            </a:fld>
            <a:endParaRPr lang="de-CH" altLang="de-DE" sz="1400">
              <a:ea typeface="Arial Unicode MS" panose="020B0604020202020204" pitchFamily="34" charset="-128"/>
              <a:cs typeface="Arial Unicode MS" panose="020B0604020202020204" pitchFamily="34" charset="-128"/>
            </a:endParaRPr>
          </a:p>
        </p:txBody>
      </p:sp>
      <p:sp>
        <p:nvSpPr>
          <p:cNvPr id="86019" name="Text Box 1">
            <a:extLst>
              <a:ext uri="{FF2B5EF4-FFF2-40B4-BE49-F238E27FC236}">
                <a16:creationId xmlns:a16="http://schemas.microsoft.com/office/drawing/2014/main" id="{3520D1C5-D341-A268-C3C8-09A4BDFD066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8627232-9B82-204A-5021-8CEA08ACDBE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7">
            <a:extLst>
              <a:ext uri="{FF2B5EF4-FFF2-40B4-BE49-F238E27FC236}">
                <a16:creationId xmlns:a16="http://schemas.microsoft.com/office/drawing/2014/main" id="{DA53EDA7-0B7D-9FEF-EFD6-A3B78DC83C6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0E82670-B94C-404A-B39C-434DFDA8763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36</a:t>
            </a:fld>
            <a:endParaRPr lang="de-CH" altLang="de-DE" sz="1400">
              <a:ea typeface="Arial Unicode MS" panose="020B0604020202020204" pitchFamily="34" charset="-128"/>
              <a:cs typeface="Arial Unicode MS" panose="020B0604020202020204" pitchFamily="34" charset="-128"/>
            </a:endParaRPr>
          </a:p>
        </p:txBody>
      </p:sp>
      <p:sp>
        <p:nvSpPr>
          <p:cNvPr id="88067" name="Text Box 1">
            <a:extLst>
              <a:ext uri="{FF2B5EF4-FFF2-40B4-BE49-F238E27FC236}">
                <a16:creationId xmlns:a16="http://schemas.microsoft.com/office/drawing/2014/main" id="{82F2371D-FBD1-7AD1-51A1-DAC914A3D55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A3B90E1-3CCB-434D-660A-461057A432A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7">
            <a:extLst>
              <a:ext uri="{FF2B5EF4-FFF2-40B4-BE49-F238E27FC236}">
                <a16:creationId xmlns:a16="http://schemas.microsoft.com/office/drawing/2014/main" id="{4932614A-B9C8-F546-46D3-F193CF94D5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A445680-B941-1A42-AEF9-11A8A43944E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37</a:t>
            </a:fld>
            <a:endParaRPr lang="de-CH" altLang="de-DE" sz="1400">
              <a:ea typeface="Arial Unicode MS" panose="020B0604020202020204" pitchFamily="34" charset="-128"/>
              <a:cs typeface="Arial Unicode MS" panose="020B0604020202020204" pitchFamily="34" charset="-128"/>
            </a:endParaRPr>
          </a:p>
        </p:txBody>
      </p:sp>
      <p:sp>
        <p:nvSpPr>
          <p:cNvPr id="90115" name="Text Box 1">
            <a:extLst>
              <a:ext uri="{FF2B5EF4-FFF2-40B4-BE49-F238E27FC236}">
                <a16:creationId xmlns:a16="http://schemas.microsoft.com/office/drawing/2014/main" id="{BEAE3A74-02EA-0056-5804-E8587B423E8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53A74FB-A994-F788-8D9E-E902AEDF15C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7">
            <a:extLst>
              <a:ext uri="{FF2B5EF4-FFF2-40B4-BE49-F238E27FC236}">
                <a16:creationId xmlns:a16="http://schemas.microsoft.com/office/drawing/2014/main" id="{4DF0E305-4165-F541-EBF5-2607C3EF86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9183C54-CB7A-DC4B-9EA9-360D8C3B87C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38</a:t>
            </a:fld>
            <a:endParaRPr lang="de-CH" altLang="de-DE" sz="1400">
              <a:ea typeface="Arial Unicode MS" panose="020B0604020202020204" pitchFamily="34" charset="-128"/>
              <a:cs typeface="Arial Unicode MS" panose="020B0604020202020204" pitchFamily="34" charset="-128"/>
            </a:endParaRPr>
          </a:p>
        </p:txBody>
      </p:sp>
      <p:sp>
        <p:nvSpPr>
          <p:cNvPr id="92163" name="Text Box 1">
            <a:extLst>
              <a:ext uri="{FF2B5EF4-FFF2-40B4-BE49-F238E27FC236}">
                <a16:creationId xmlns:a16="http://schemas.microsoft.com/office/drawing/2014/main" id="{9CF34E01-F6C9-77D9-7808-ED5BA806377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8E70AB1-AE23-2A1B-EA39-ED84393FCC3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7">
            <a:extLst>
              <a:ext uri="{FF2B5EF4-FFF2-40B4-BE49-F238E27FC236}">
                <a16:creationId xmlns:a16="http://schemas.microsoft.com/office/drawing/2014/main" id="{E99169E2-5D0A-298C-E0D5-5246744F43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A564F05-0060-B641-8CC4-CCAD0006630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39</a:t>
            </a:fld>
            <a:endParaRPr lang="de-CH" altLang="de-DE" sz="1400">
              <a:ea typeface="Arial Unicode MS" panose="020B0604020202020204" pitchFamily="34" charset="-128"/>
              <a:cs typeface="Arial Unicode MS" panose="020B0604020202020204" pitchFamily="34" charset="-128"/>
            </a:endParaRPr>
          </a:p>
        </p:txBody>
      </p:sp>
      <p:sp>
        <p:nvSpPr>
          <p:cNvPr id="94211" name="Text Box 1">
            <a:extLst>
              <a:ext uri="{FF2B5EF4-FFF2-40B4-BE49-F238E27FC236}">
                <a16:creationId xmlns:a16="http://schemas.microsoft.com/office/drawing/2014/main" id="{61D2722C-38B2-84C0-4AEF-CA9C39A1D0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25F630F-659C-2531-4D42-1CCB6CBA755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2A02AEB6-5314-1365-4C83-C01E6D251B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BD21CA6-C11F-3E4E-B466-E68C4093192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a:t>
            </a:fld>
            <a:endParaRPr lang="de-CH" altLang="de-DE" sz="1400">
              <a:ea typeface="Arial Unicode MS" panose="020B0604020202020204" pitchFamily="34" charset="-128"/>
              <a:cs typeface="Arial Unicode MS" panose="020B0604020202020204" pitchFamily="34" charset="-128"/>
            </a:endParaRPr>
          </a:p>
        </p:txBody>
      </p:sp>
      <p:sp>
        <p:nvSpPr>
          <p:cNvPr id="22531" name="Text Box 1">
            <a:extLst>
              <a:ext uri="{FF2B5EF4-FFF2-40B4-BE49-F238E27FC236}">
                <a16:creationId xmlns:a16="http://schemas.microsoft.com/office/drawing/2014/main" id="{8FA34DBA-28EF-5340-0D80-235794137A9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52D133C0-4B64-D97A-1F43-5E71058F660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7">
            <a:extLst>
              <a:ext uri="{FF2B5EF4-FFF2-40B4-BE49-F238E27FC236}">
                <a16:creationId xmlns:a16="http://schemas.microsoft.com/office/drawing/2014/main" id="{98F8ECC1-8F36-9A7D-FB27-8B82C781A1C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C799F42-86FA-9B47-8E6F-2A34A49D143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40</a:t>
            </a:fld>
            <a:endParaRPr lang="de-CH" altLang="de-DE" sz="1400">
              <a:ea typeface="Arial Unicode MS" panose="020B0604020202020204" pitchFamily="34" charset="-128"/>
              <a:cs typeface="Arial Unicode MS" panose="020B0604020202020204" pitchFamily="34" charset="-128"/>
            </a:endParaRPr>
          </a:p>
        </p:txBody>
      </p:sp>
      <p:sp>
        <p:nvSpPr>
          <p:cNvPr id="96259" name="Text Box 1">
            <a:extLst>
              <a:ext uri="{FF2B5EF4-FFF2-40B4-BE49-F238E27FC236}">
                <a16:creationId xmlns:a16="http://schemas.microsoft.com/office/drawing/2014/main" id="{0462BD2C-678D-A77B-2453-A6935A185D8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D32E700-0125-1582-0232-0BA80E9852B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7">
            <a:extLst>
              <a:ext uri="{FF2B5EF4-FFF2-40B4-BE49-F238E27FC236}">
                <a16:creationId xmlns:a16="http://schemas.microsoft.com/office/drawing/2014/main" id="{71CC8C77-C220-DB94-2315-6FEC271C13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94A1824-1CD3-6E4C-A8FD-9AF217BB67A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41</a:t>
            </a:fld>
            <a:endParaRPr lang="de-CH" altLang="de-DE" sz="1400">
              <a:ea typeface="Arial Unicode MS" panose="020B0604020202020204" pitchFamily="34" charset="-128"/>
              <a:cs typeface="Arial Unicode MS" panose="020B0604020202020204" pitchFamily="34" charset="-128"/>
            </a:endParaRPr>
          </a:p>
        </p:txBody>
      </p:sp>
      <p:sp>
        <p:nvSpPr>
          <p:cNvPr id="98307" name="Text Box 1">
            <a:extLst>
              <a:ext uri="{FF2B5EF4-FFF2-40B4-BE49-F238E27FC236}">
                <a16:creationId xmlns:a16="http://schemas.microsoft.com/office/drawing/2014/main" id="{8E2EF1D5-431C-7FFC-90FF-CB6D6DD81B0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2958DA9-1BFE-ADEB-2706-AFBC6E70F9DE}"/>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7">
            <a:extLst>
              <a:ext uri="{FF2B5EF4-FFF2-40B4-BE49-F238E27FC236}">
                <a16:creationId xmlns:a16="http://schemas.microsoft.com/office/drawing/2014/main" id="{B59EE7BD-0A0A-A40A-1447-EB98CDC6657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B2CC484-69D4-E747-8CBA-D04C80728E5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42</a:t>
            </a:fld>
            <a:endParaRPr lang="de-CH" altLang="de-DE" sz="1400">
              <a:ea typeface="Arial Unicode MS" panose="020B0604020202020204" pitchFamily="34" charset="-128"/>
              <a:cs typeface="Arial Unicode MS" panose="020B0604020202020204" pitchFamily="34" charset="-128"/>
            </a:endParaRPr>
          </a:p>
        </p:txBody>
      </p:sp>
      <p:sp>
        <p:nvSpPr>
          <p:cNvPr id="100355" name="Text Box 1">
            <a:extLst>
              <a:ext uri="{FF2B5EF4-FFF2-40B4-BE49-F238E27FC236}">
                <a16:creationId xmlns:a16="http://schemas.microsoft.com/office/drawing/2014/main" id="{0E089C75-6539-92D9-0FF0-61F3030F01D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48A49C6A-33D0-434D-FD1C-B5A9085F4FA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7">
            <a:extLst>
              <a:ext uri="{FF2B5EF4-FFF2-40B4-BE49-F238E27FC236}">
                <a16:creationId xmlns:a16="http://schemas.microsoft.com/office/drawing/2014/main" id="{725E99E8-1AB1-B2B2-05D9-A1CFB95F53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38D79A2-F5FD-1E42-BDF2-0AD393D2CF9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43</a:t>
            </a:fld>
            <a:endParaRPr lang="de-CH" altLang="de-DE" sz="1400">
              <a:ea typeface="Arial Unicode MS" panose="020B0604020202020204" pitchFamily="34" charset="-128"/>
              <a:cs typeface="Arial Unicode MS" panose="020B0604020202020204" pitchFamily="34" charset="-128"/>
            </a:endParaRPr>
          </a:p>
        </p:txBody>
      </p:sp>
      <p:sp>
        <p:nvSpPr>
          <p:cNvPr id="102403" name="Text Box 1">
            <a:extLst>
              <a:ext uri="{FF2B5EF4-FFF2-40B4-BE49-F238E27FC236}">
                <a16:creationId xmlns:a16="http://schemas.microsoft.com/office/drawing/2014/main" id="{42868FE6-9E6D-F4FA-5C8D-48B6BBE71C4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C331790-3816-DD16-FF88-85EB56D284BB}"/>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7">
            <a:extLst>
              <a:ext uri="{FF2B5EF4-FFF2-40B4-BE49-F238E27FC236}">
                <a16:creationId xmlns:a16="http://schemas.microsoft.com/office/drawing/2014/main" id="{A9F4A866-3179-E048-8998-696AC13D80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5ADA646-651B-184E-8EDC-0E71F9BCE38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44</a:t>
            </a:fld>
            <a:endParaRPr lang="de-CH" altLang="de-DE" sz="1400">
              <a:ea typeface="Arial Unicode MS" panose="020B0604020202020204" pitchFamily="34" charset="-128"/>
              <a:cs typeface="Arial Unicode MS" panose="020B0604020202020204" pitchFamily="34" charset="-128"/>
            </a:endParaRPr>
          </a:p>
        </p:txBody>
      </p:sp>
      <p:sp>
        <p:nvSpPr>
          <p:cNvPr id="104451" name="Text Box 1">
            <a:extLst>
              <a:ext uri="{FF2B5EF4-FFF2-40B4-BE49-F238E27FC236}">
                <a16:creationId xmlns:a16="http://schemas.microsoft.com/office/drawing/2014/main" id="{EC6EBE9E-480C-ED49-3014-4E7E3FEB984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52F83B7-5D78-50EA-CFC6-2B6114E076A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7">
            <a:extLst>
              <a:ext uri="{FF2B5EF4-FFF2-40B4-BE49-F238E27FC236}">
                <a16:creationId xmlns:a16="http://schemas.microsoft.com/office/drawing/2014/main" id="{C2D1333A-2103-D79C-9344-564F86E7B6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5844866-40F0-3647-98D2-B4DF48342E6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45</a:t>
            </a:fld>
            <a:endParaRPr lang="de-CH" altLang="de-DE" sz="1400">
              <a:ea typeface="Arial Unicode MS" panose="020B0604020202020204" pitchFamily="34" charset="-128"/>
              <a:cs typeface="Arial Unicode MS" panose="020B0604020202020204" pitchFamily="34" charset="-128"/>
            </a:endParaRPr>
          </a:p>
        </p:txBody>
      </p:sp>
      <p:sp>
        <p:nvSpPr>
          <p:cNvPr id="106499" name="Text Box 1">
            <a:extLst>
              <a:ext uri="{FF2B5EF4-FFF2-40B4-BE49-F238E27FC236}">
                <a16:creationId xmlns:a16="http://schemas.microsoft.com/office/drawing/2014/main" id="{9BAA9AE5-35EF-EB3F-4003-AF9224EB4A5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04BFFF5-331C-386A-E825-68E31C0BFA9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7">
            <a:extLst>
              <a:ext uri="{FF2B5EF4-FFF2-40B4-BE49-F238E27FC236}">
                <a16:creationId xmlns:a16="http://schemas.microsoft.com/office/drawing/2014/main" id="{38A9BB39-D10E-7BD1-DE39-DADFCB576D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4124E38-3B04-394A-A4E7-27D296D37FD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46</a:t>
            </a:fld>
            <a:endParaRPr lang="de-CH" altLang="de-DE" sz="1400">
              <a:ea typeface="Arial Unicode MS" panose="020B0604020202020204" pitchFamily="34" charset="-128"/>
              <a:cs typeface="Arial Unicode MS" panose="020B0604020202020204" pitchFamily="34" charset="-128"/>
            </a:endParaRPr>
          </a:p>
        </p:txBody>
      </p:sp>
      <p:sp>
        <p:nvSpPr>
          <p:cNvPr id="108547" name="Text Box 1">
            <a:extLst>
              <a:ext uri="{FF2B5EF4-FFF2-40B4-BE49-F238E27FC236}">
                <a16:creationId xmlns:a16="http://schemas.microsoft.com/office/drawing/2014/main" id="{EEC8F89A-4920-668D-F46B-3DF3F9D4E2F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287FB8F9-4E65-4603-8FD2-361EBE1AE95A}"/>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7">
            <a:extLst>
              <a:ext uri="{FF2B5EF4-FFF2-40B4-BE49-F238E27FC236}">
                <a16:creationId xmlns:a16="http://schemas.microsoft.com/office/drawing/2014/main" id="{D78D7C3D-290F-C59C-F036-256CC50409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521D873-B0F4-AC41-83AC-88BD8CC2EF7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47</a:t>
            </a:fld>
            <a:endParaRPr lang="de-CH" altLang="de-DE" sz="1400">
              <a:ea typeface="Arial Unicode MS" panose="020B0604020202020204" pitchFamily="34" charset="-128"/>
              <a:cs typeface="Arial Unicode MS" panose="020B0604020202020204" pitchFamily="34" charset="-128"/>
            </a:endParaRPr>
          </a:p>
        </p:txBody>
      </p:sp>
      <p:sp>
        <p:nvSpPr>
          <p:cNvPr id="110595" name="Text Box 1">
            <a:extLst>
              <a:ext uri="{FF2B5EF4-FFF2-40B4-BE49-F238E27FC236}">
                <a16:creationId xmlns:a16="http://schemas.microsoft.com/office/drawing/2014/main" id="{AB801D70-8ACD-9AE1-67F7-24B854DCF44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45F463D-DE07-16E8-2B03-F7642E15245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7">
            <a:extLst>
              <a:ext uri="{FF2B5EF4-FFF2-40B4-BE49-F238E27FC236}">
                <a16:creationId xmlns:a16="http://schemas.microsoft.com/office/drawing/2014/main" id="{CB9DA078-2B50-8878-11C8-A45F96C862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7A54ABB-DD80-B34A-9615-FF989D37FDB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48</a:t>
            </a:fld>
            <a:endParaRPr lang="de-CH" altLang="de-DE" sz="1400">
              <a:ea typeface="Arial Unicode MS" panose="020B0604020202020204" pitchFamily="34" charset="-128"/>
              <a:cs typeface="Arial Unicode MS" panose="020B0604020202020204" pitchFamily="34" charset="-128"/>
            </a:endParaRPr>
          </a:p>
        </p:txBody>
      </p:sp>
      <p:sp>
        <p:nvSpPr>
          <p:cNvPr id="112643" name="Text Box 1">
            <a:extLst>
              <a:ext uri="{FF2B5EF4-FFF2-40B4-BE49-F238E27FC236}">
                <a16:creationId xmlns:a16="http://schemas.microsoft.com/office/drawing/2014/main" id="{0F2F6E13-6B5C-26D5-95CC-82C4685859A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36CFCD6-5C9D-8CBF-828A-4D94FFEBB43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7">
            <a:extLst>
              <a:ext uri="{FF2B5EF4-FFF2-40B4-BE49-F238E27FC236}">
                <a16:creationId xmlns:a16="http://schemas.microsoft.com/office/drawing/2014/main" id="{8371DDBB-43AE-B691-C1F3-69D1778560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DFE04E8-1925-874B-9A72-9A14AA0BAA7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5</a:t>
            </a:fld>
            <a:endParaRPr lang="de-CH" altLang="de-DE" sz="1400">
              <a:ea typeface="Arial Unicode MS" panose="020B0604020202020204" pitchFamily="34" charset="-128"/>
              <a:cs typeface="Arial Unicode MS" panose="020B0604020202020204" pitchFamily="34" charset="-128"/>
            </a:endParaRPr>
          </a:p>
        </p:txBody>
      </p:sp>
      <p:sp>
        <p:nvSpPr>
          <p:cNvPr id="24579" name="Text Box 1">
            <a:extLst>
              <a:ext uri="{FF2B5EF4-FFF2-40B4-BE49-F238E27FC236}">
                <a16:creationId xmlns:a16="http://schemas.microsoft.com/office/drawing/2014/main" id="{5553F9EB-FE79-6FD6-52C2-DEE852AF8EF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B603569-25C8-9E10-C514-A6EBCCF6545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C5EF9E2A-C165-CAC3-577A-6B14B84A36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9A6976E-8ADE-634C-9EA7-7DF5F203E96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DE" sz="1400">
              <a:ea typeface="Arial Unicode MS" panose="020B0604020202020204" pitchFamily="34" charset="-128"/>
              <a:cs typeface="Arial Unicode MS" panose="020B0604020202020204" pitchFamily="34" charset="-128"/>
            </a:endParaRPr>
          </a:p>
        </p:txBody>
      </p:sp>
      <p:sp>
        <p:nvSpPr>
          <p:cNvPr id="26627" name="Text Box 1">
            <a:extLst>
              <a:ext uri="{FF2B5EF4-FFF2-40B4-BE49-F238E27FC236}">
                <a16:creationId xmlns:a16="http://schemas.microsoft.com/office/drawing/2014/main" id="{0AD8F119-6C77-8570-DBB8-F7887F2F4C0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C12B433-3DEC-7149-47E1-F8B7273183F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6F9BC597-8248-0ED6-52C5-A9BCF07A66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1CE86F9-BF0E-9340-B03D-A4804F40444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7</a:t>
            </a:fld>
            <a:endParaRPr lang="de-CH" altLang="de-DE" sz="1400">
              <a:ea typeface="Arial Unicode MS" panose="020B0604020202020204" pitchFamily="34" charset="-128"/>
              <a:cs typeface="Arial Unicode MS" panose="020B0604020202020204" pitchFamily="34" charset="-128"/>
            </a:endParaRPr>
          </a:p>
        </p:txBody>
      </p:sp>
      <p:sp>
        <p:nvSpPr>
          <p:cNvPr id="28675" name="Text Box 1">
            <a:extLst>
              <a:ext uri="{FF2B5EF4-FFF2-40B4-BE49-F238E27FC236}">
                <a16:creationId xmlns:a16="http://schemas.microsoft.com/office/drawing/2014/main" id="{18EF1376-AB1A-E0FD-488F-8FAEB5C50DC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9C7A1A6-FE84-D6D8-66C0-3C46442154B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7">
            <a:extLst>
              <a:ext uri="{FF2B5EF4-FFF2-40B4-BE49-F238E27FC236}">
                <a16:creationId xmlns:a16="http://schemas.microsoft.com/office/drawing/2014/main" id="{35BD2536-7E9F-2E6C-1DB8-BA4BC41BC7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361A2B5-7056-5F4D-A401-D2C5984E882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8</a:t>
            </a:fld>
            <a:endParaRPr lang="de-CH" altLang="de-DE" sz="1400">
              <a:ea typeface="Arial Unicode MS" panose="020B0604020202020204" pitchFamily="34" charset="-128"/>
              <a:cs typeface="Arial Unicode MS" panose="020B0604020202020204" pitchFamily="34" charset="-128"/>
            </a:endParaRPr>
          </a:p>
        </p:txBody>
      </p:sp>
      <p:sp>
        <p:nvSpPr>
          <p:cNvPr id="30723" name="Text Box 1">
            <a:extLst>
              <a:ext uri="{FF2B5EF4-FFF2-40B4-BE49-F238E27FC236}">
                <a16:creationId xmlns:a16="http://schemas.microsoft.com/office/drawing/2014/main" id="{F2599F21-29E0-902F-A955-A767D566741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39CB4B1-14D0-5816-4D6E-1D700FBE692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7">
            <a:extLst>
              <a:ext uri="{FF2B5EF4-FFF2-40B4-BE49-F238E27FC236}">
                <a16:creationId xmlns:a16="http://schemas.microsoft.com/office/drawing/2014/main" id="{29A9345D-6F67-BDE1-635B-A72FEF0695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5985167-7F0C-0A4C-9CB7-7234762B75C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9</a:t>
            </a:fld>
            <a:endParaRPr lang="de-CH" altLang="de-DE" sz="1400">
              <a:ea typeface="Arial Unicode MS" panose="020B0604020202020204" pitchFamily="34" charset="-128"/>
              <a:cs typeface="Arial Unicode MS" panose="020B0604020202020204" pitchFamily="34" charset="-128"/>
            </a:endParaRPr>
          </a:p>
        </p:txBody>
      </p:sp>
      <p:sp>
        <p:nvSpPr>
          <p:cNvPr id="32771" name="Text Box 1">
            <a:extLst>
              <a:ext uri="{FF2B5EF4-FFF2-40B4-BE49-F238E27FC236}">
                <a16:creationId xmlns:a16="http://schemas.microsoft.com/office/drawing/2014/main" id="{ED82FC06-3AFA-2E4E-114B-2B4A54BBE7B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C403B72-B05D-DE26-7C9C-300D9AF0FD3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CH"/>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3">
            <a:extLst>
              <a:ext uri="{FF2B5EF4-FFF2-40B4-BE49-F238E27FC236}">
                <a16:creationId xmlns:a16="http://schemas.microsoft.com/office/drawing/2014/main" id="{B4581411-6337-E8BD-D8A2-3DD0B0567024}"/>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267C6EA2-C8D9-594F-F884-65EC17253B1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9129BDB-EF7C-14EB-922C-4BAC0DAB8695}"/>
              </a:ext>
            </a:extLst>
          </p:cNvPr>
          <p:cNvSpPr>
            <a:spLocks noGrp="1" noChangeArrowheads="1"/>
          </p:cNvSpPr>
          <p:nvPr>
            <p:ph type="sldNum" idx="12"/>
          </p:nvPr>
        </p:nvSpPr>
        <p:spPr>
          <a:ln/>
        </p:spPr>
        <p:txBody>
          <a:bodyPr/>
          <a:lstStyle>
            <a:lvl1pPr>
              <a:defRPr/>
            </a:lvl1pPr>
          </a:lstStyle>
          <a:p>
            <a:pPr>
              <a:defRPr/>
            </a:pPr>
            <a:fld id="{8EF98E53-09E4-5E4A-B867-6100607AA4C2}" type="slidenum">
              <a:rPr lang="de-CH" altLang="de-DE"/>
              <a:pPr>
                <a:defRPr/>
              </a:pPr>
              <a:t>‹Nr.›</a:t>
            </a:fld>
            <a:endParaRPr lang="de-CH" altLang="de-DE"/>
          </a:p>
        </p:txBody>
      </p:sp>
    </p:spTree>
    <p:extLst>
      <p:ext uri="{BB962C8B-B14F-4D97-AF65-F5344CB8AC3E}">
        <p14:creationId xmlns:p14="http://schemas.microsoft.com/office/powerpoint/2010/main" val="25855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3FA50AF3-6D4D-9B87-03B7-264D306BD29C}"/>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848DB1DC-965E-891E-3653-148AEB7BA033}"/>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F07BBAC-6D77-8B91-28C5-E9DEEB8AA6A1}"/>
              </a:ext>
            </a:extLst>
          </p:cNvPr>
          <p:cNvSpPr>
            <a:spLocks noGrp="1" noChangeArrowheads="1"/>
          </p:cNvSpPr>
          <p:nvPr>
            <p:ph type="sldNum" idx="12"/>
          </p:nvPr>
        </p:nvSpPr>
        <p:spPr>
          <a:ln/>
        </p:spPr>
        <p:txBody>
          <a:bodyPr/>
          <a:lstStyle>
            <a:lvl1pPr>
              <a:defRPr/>
            </a:lvl1pPr>
          </a:lstStyle>
          <a:p>
            <a:pPr>
              <a:defRPr/>
            </a:pPr>
            <a:fld id="{725D5DB0-25E6-E94F-AF8D-8C0561926BF9}" type="slidenum">
              <a:rPr lang="de-CH" altLang="de-DE"/>
              <a:pPr>
                <a:defRPr/>
              </a:pPr>
              <a:t>‹Nr.›</a:t>
            </a:fld>
            <a:endParaRPr lang="de-CH" altLang="de-DE"/>
          </a:p>
        </p:txBody>
      </p:sp>
    </p:spTree>
    <p:extLst>
      <p:ext uri="{BB962C8B-B14F-4D97-AF65-F5344CB8AC3E}">
        <p14:creationId xmlns:p14="http://schemas.microsoft.com/office/powerpoint/2010/main" val="251358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300038"/>
            <a:ext cx="2262188" cy="6438900"/>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503238" y="300038"/>
            <a:ext cx="6637337" cy="6438900"/>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C6918E16-70D9-7C76-371E-BEE1BD3A4F7E}"/>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6BA1CEEC-8ABF-790B-2044-1E831865BD9A}"/>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25D722E3-19FC-B839-1FE1-313D14B985D1}"/>
              </a:ext>
            </a:extLst>
          </p:cNvPr>
          <p:cNvSpPr>
            <a:spLocks noGrp="1" noChangeArrowheads="1"/>
          </p:cNvSpPr>
          <p:nvPr>
            <p:ph type="sldNum" idx="12"/>
          </p:nvPr>
        </p:nvSpPr>
        <p:spPr>
          <a:ln/>
        </p:spPr>
        <p:txBody>
          <a:bodyPr/>
          <a:lstStyle>
            <a:lvl1pPr>
              <a:defRPr/>
            </a:lvl1pPr>
          </a:lstStyle>
          <a:p>
            <a:pPr>
              <a:defRPr/>
            </a:pPr>
            <a:fld id="{F8C41766-0F45-3749-BC0F-D236B1BD1210}" type="slidenum">
              <a:rPr lang="de-CH" altLang="de-DE"/>
              <a:pPr>
                <a:defRPr/>
              </a:pPr>
              <a:t>‹Nr.›</a:t>
            </a:fld>
            <a:endParaRPr lang="de-CH" altLang="de-DE"/>
          </a:p>
        </p:txBody>
      </p:sp>
    </p:spTree>
    <p:extLst>
      <p:ext uri="{BB962C8B-B14F-4D97-AF65-F5344CB8AC3E}">
        <p14:creationId xmlns:p14="http://schemas.microsoft.com/office/powerpoint/2010/main" val="338039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0038"/>
            <a:ext cx="9051925" cy="1244600"/>
          </a:xfrm>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A83C1F87-4D59-48CA-C83E-4C04F583B5EC}"/>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58DDE884-E926-51F4-901C-7DEFC7FA3434}"/>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373834D2-C973-08EF-1BF4-BC016948FA98}"/>
              </a:ext>
            </a:extLst>
          </p:cNvPr>
          <p:cNvSpPr>
            <a:spLocks noGrp="1" noChangeArrowheads="1"/>
          </p:cNvSpPr>
          <p:nvPr>
            <p:ph type="sldNum" idx="12"/>
          </p:nvPr>
        </p:nvSpPr>
        <p:spPr>
          <a:ln/>
        </p:spPr>
        <p:txBody>
          <a:bodyPr/>
          <a:lstStyle>
            <a:lvl1pPr>
              <a:defRPr/>
            </a:lvl1pPr>
          </a:lstStyle>
          <a:p>
            <a:pPr>
              <a:defRPr/>
            </a:pPr>
            <a:fld id="{5F4FBA6C-4175-064D-AE49-350FB2339BFE}" type="slidenum">
              <a:rPr lang="de-CH" altLang="de-DE"/>
              <a:pPr>
                <a:defRPr/>
              </a:pPr>
              <a:t>‹Nr.›</a:t>
            </a:fld>
            <a:endParaRPr lang="de-CH" altLang="de-DE"/>
          </a:p>
        </p:txBody>
      </p:sp>
    </p:spTree>
    <p:extLst>
      <p:ext uri="{BB962C8B-B14F-4D97-AF65-F5344CB8AC3E}">
        <p14:creationId xmlns:p14="http://schemas.microsoft.com/office/powerpoint/2010/main" val="40654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DC8642DD-B095-3DA5-7E61-1351737A9606}"/>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1CCB9A7-2DB7-4A2A-37FF-84E66A3D8FB3}"/>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61A70A34-84C7-29E2-17BE-6B7AAFEB961A}"/>
              </a:ext>
            </a:extLst>
          </p:cNvPr>
          <p:cNvSpPr>
            <a:spLocks noGrp="1" noChangeArrowheads="1"/>
          </p:cNvSpPr>
          <p:nvPr>
            <p:ph type="sldNum" idx="12"/>
          </p:nvPr>
        </p:nvSpPr>
        <p:spPr>
          <a:ln/>
        </p:spPr>
        <p:txBody>
          <a:bodyPr/>
          <a:lstStyle>
            <a:lvl1pPr>
              <a:defRPr/>
            </a:lvl1pPr>
          </a:lstStyle>
          <a:p>
            <a:pPr>
              <a:defRPr/>
            </a:pPr>
            <a:fld id="{32356715-4DE4-2347-A32E-4624A5138EBF}" type="slidenum">
              <a:rPr lang="de-CH" altLang="de-DE"/>
              <a:pPr>
                <a:defRPr/>
              </a:pPr>
              <a:t>‹Nr.›</a:t>
            </a:fld>
            <a:endParaRPr lang="de-CH" altLang="de-DE"/>
          </a:p>
        </p:txBody>
      </p:sp>
    </p:spTree>
    <p:extLst>
      <p:ext uri="{BB962C8B-B14F-4D97-AF65-F5344CB8AC3E}">
        <p14:creationId xmlns:p14="http://schemas.microsoft.com/office/powerpoint/2010/main" val="30367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3">
            <a:extLst>
              <a:ext uri="{FF2B5EF4-FFF2-40B4-BE49-F238E27FC236}">
                <a16:creationId xmlns:a16="http://schemas.microsoft.com/office/drawing/2014/main" id="{72CE1942-A271-151C-763A-0A2FABE0CF54}"/>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ABB0C873-3DBE-B8EA-77D1-B386ED8337D2}"/>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9B85430-64B6-0E27-6875-DC9D213D3CD8}"/>
              </a:ext>
            </a:extLst>
          </p:cNvPr>
          <p:cNvSpPr>
            <a:spLocks noGrp="1" noChangeArrowheads="1"/>
          </p:cNvSpPr>
          <p:nvPr>
            <p:ph type="sldNum" idx="12"/>
          </p:nvPr>
        </p:nvSpPr>
        <p:spPr>
          <a:ln/>
        </p:spPr>
        <p:txBody>
          <a:bodyPr/>
          <a:lstStyle>
            <a:lvl1pPr>
              <a:defRPr/>
            </a:lvl1pPr>
          </a:lstStyle>
          <a:p>
            <a:pPr>
              <a:defRPr/>
            </a:pPr>
            <a:fld id="{0BE25498-85D1-564A-B17A-582D44CB2F0B}" type="slidenum">
              <a:rPr lang="de-CH" altLang="de-DE"/>
              <a:pPr>
                <a:defRPr/>
              </a:pPr>
              <a:t>‹Nr.›</a:t>
            </a:fld>
            <a:endParaRPr lang="de-CH" altLang="de-DE"/>
          </a:p>
        </p:txBody>
      </p:sp>
    </p:spTree>
    <p:extLst>
      <p:ext uri="{BB962C8B-B14F-4D97-AF65-F5344CB8AC3E}">
        <p14:creationId xmlns:p14="http://schemas.microsoft.com/office/powerpoint/2010/main" val="235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503238" y="1768475"/>
            <a:ext cx="44497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105400" y="1768475"/>
            <a:ext cx="4449763"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766D1591-CED7-FA8A-D967-DBEFE3CDBC04}"/>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DBAE7CE6-531A-C379-7570-F87ECC5A198C}"/>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4A82D808-022C-1681-BB5A-8B9F651D042C}"/>
              </a:ext>
            </a:extLst>
          </p:cNvPr>
          <p:cNvSpPr>
            <a:spLocks noGrp="1" noChangeArrowheads="1"/>
          </p:cNvSpPr>
          <p:nvPr>
            <p:ph type="sldNum" idx="12"/>
          </p:nvPr>
        </p:nvSpPr>
        <p:spPr>
          <a:ln/>
        </p:spPr>
        <p:txBody>
          <a:bodyPr/>
          <a:lstStyle>
            <a:lvl1pPr>
              <a:defRPr/>
            </a:lvl1pPr>
          </a:lstStyle>
          <a:p>
            <a:pPr>
              <a:defRPr/>
            </a:pPr>
            <a:fld id="{82D03546-674B-F448-B702-238B7DA1F8A4}" type="slidenum">
              <a:rPr lang="de-CH" altLang="de-DE"/>
              <a:pPr>
                <a:defRPr/>
              </a:pPr>
              <a:t>‹Nr.›</a:t>
            </a:fld>
            <a:endParaRPr lang="de-CH" altLang="de-DE"/>
          </a:p>
        </p:txBody>
      </p:sp>
    </p:spTree>
    <p:extLst>
      <p:ext uri="{BB962C8B-B14F-4D97-AF65-F5344CB8AC3E}">
        <p14:creationId xmlns:p14="http://schemas.microsoft.com/office/powerpoint/2010/main" val="215756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3">
            <a:extLst>
              <a:ext uri="{FF2B5EF4-FFF2-40B4-BE49-F238E27FC236}">
                <a16:creationId xmlns:a16="http://schemas.microsoft.com/office/drawing/2014/main" id="{5DA3DDE6-6E22-1896-3B40-F2685F72C7F9}"/>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6153AE0A-2598-EE27-EEEA-8ACB4F35662C}"/>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605C7D4F-122D-32AE-C59D-44FFAAE0F770}"/>
              </a:ext>
            </a:extLst>
          </p:cNvPr>
          <p:cNvSpPr>
            <a:spLocks noGrp="1" noChangeArrowheads="1"/>
          </p:cNvSpPr>
          <p:nvPr>
            <p:ph type="sldNum" idx="12"/>
          </p:nvPr>
        </p:nvSpPr>
        <p:spPr>
          <a:ln/>
        </p:spPr>
        <p:txBody>
          <a:bodyPr/>
          <a:lstStyle>
            <a:lvl1pPr>
              <a:defRPr/>
            </a:lvl1pPr>
          </a:lstStyle>
          <a:p>
            <a:pPr>
              <a:defRPr/>
            </a:pPr>
            <a:fld id="{AACE32F7-890E-3640-8553-7D25D3E57AEE}" type="slidenum">
              <a:rPr lang="de-CH" altLang="de-DE"/>
              <a:pPr>
                <a:defRPr/>
              </a:pPr>
              <a:t>‹Nr.›</a:t>
            </a:fld>
            <a:endParaRPr lang="de-CH" altLang="de-DE"/>
          </a:p>
        </p:txBody>
      </p:sp>
    </p:spTree>
    <p:extLst>
      <p:ext uri="{BB962C8B-B14F-4D97-AF65-F5344CB8AC3E}">
        <p14:creationId xmlns:p14="http://schemas.microsoft.com/office/powerpoint/2010/main" val="68739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4B609285-4207-44ED-ECC2-1A65BCE9BD3C}"/>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0BEF1A1D-F952-E345-AF45-330E734152CF}"/>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0020BDC2-A88F-CBF2-B87D-889D04E14B58}"/>
              </a:ext>
            </a:extLst>
          </p:cNvPr>
          <p:cNvSpPr>
            <a:spLocks noGrp="1" noChangeArrowheads="1"/>
          </p:cNvSpPr>
          <p:nvPr>
            <p:ph type="sldNum" idx="12"/>
          </p:nvPr>
        </p:nvSpPr>
        <p:spPr>
          <a:ln/>
        </p:spPr>
        <p:txBody>
          <a:bodyPr/>
          <a:lstStyle>
            <a:lvl1pPr>
              <a:defRPr/>
            </a:lvl1pPr>
          </a:lstStyle>
          <a:p>
            <a:pPr>
              <a:defRPr/>
            </a:pPr>
            <a:fld id="{B4571613-D0EC-6742-94E0-1E307E894B73}" type="slidenum">
              <a:rPr lang="de-CH" altLang="de-DE"/>
              <a:pPr>
                <a:defRPr/>
              </a:pPr>
              <a:t>‹Nr.›</a:t>
            </a:fld>
            <a:endParaRPr lang="de-CH" altLang="de-DE"/>
          </a:p>
        </p:txBody>
      </p:sp>
    </p:spTree>
    <p:extLst>
      <p:ext uri="{BB962C8B-B14F-4D97-AF65-F5344CB8AC3E}">
        <p14:creationId xmlns:p14="http://schemas.microsoft.com/office/powerpoint/2010/main" val="46909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9D22E1B-EA11-D2D9-99DA-8E24785A69FA}"/>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830B12BF-A528-4271-EABC-FAF2F2F53287}"/>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21AD8216-8ABA-7D17-890E-66A1F51756A6}"/>
              </a:ext>
            </a:extLst>
          </p:cNvPr>
          <p:cNvSpPr>
            <a:spLocks noGrp="1" noChangeArrowheads="1"/>
          </p:cNvSpPr>
          <p:nvPr>
            <p:ph type="sldNum" idx="12"/>
          </p:nvPr>
        </p:nvSpPr>
        <p:spPr>
          <a:ln/>
        </p:spPr>
        <p:txBody>
          <a:bodyPr/>
          <a:lstStyle>
            <a:lvl1pPr>
              <a:defRPr/>
            </a:lvl1pPr>
          </a:lstStyle>
          <a:p>
            <a:pPr>
              <a:defRPr/>
            </a:pPr>
            <a:fld id="{4EA122EA-41A6-A346-9A13-FAF65649F780}" type="slidenum">
              <a:rPr lang="de-CH" altLang="de-DE"/>
              <a:pPr>
                <a:defRPr/>
              </a:pPr>
              <a:t>‹Nr.›</a:t>
            </a:fld>
            <a:endParaRPr lang="de-CH" altLang="de-DE"/>
          </a:p>
        </p:txBody>
      </p:sp>
    </p:spTree>
    <p:extLst>
      <p:ext uri="{BB962C8B-B14F-4D97-AF65-F5344CB8AC3E}">
        <p14:creationId xmlns:p14="http://schemas.microsoft.com/office/powerpoint/2010/main" val="50689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9CF2CD97-5B00-99A3-E477-3CECC6CA8787}"/>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BBECF74F-410C-858B-5743-BC7CCCA71C2F}"/>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1937E4C5-7CB1-420F-D94C-C8C1A355A071}"/>
              </a:ext>
            </a:extLst>
          </p:cNvPr>
          <p:cNvSpPr>
            <a:spLocks noGrp="1" noChangeArrowheads="1"/>
          </p:cNvSpPr>
          <p:nvPr>
            <p:ph type="sldNum" idx="12"/>
          </p:nvPr>
        </p:nvSpPr>
        <p:spPr>
          <a:ln/>
        </p:spPr>
        <p:txBody>
          <a:bodyPr/>
          <a:lstStyle>
            <a:lvl1pPr>
              <a:defRPr/>
            </a:lvl1pPr>
          </a:lstStyle>
          <a:p>
            <a:pPr>
              <a:defRPr/>
            </a:pPr>
            <a:fld id="{511A45FC-7927-3347-96CC-49DEE3D0912B}" type="slidenum">
              <a:rPr lang="de-CH" altLang="de-DE"/>
              <a:pPr>
                <a:defRPr/>
              </a:pPr>
              <a:t>‹Nr.›</a:t>
            </a:fld>
            <a:endParaRPr lang="de-CH" altLang="de-DE"/>
          </a:p>
        </p:txBody>
      </p:sp>
    </p:spTree>
    <p:extLst>
      <p:ext uri="{BB962C8B-B14F-4D97-AF65-F5344CB8AC3E}">
        <p14:creationId xmlns:p14="http://schemas.microsoft.com/office/powerpoint/2010/main" val="51463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3EC5BAE1-377F-3DF0-A9C1-980FD29E709D}"/>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2F85BC53-A3C4-BDEA-DC37-B5B31A8D98E9}"/>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83EE619C-2E4D-33FD-76DB-7FE849C6DB83}"/>
              </a:ext>
            </a:extLst>
          </p:cNvPr>
          <p:cNvSpPr>
            <a:spLocks noGrp="1" noChangeArrowheads="1"/>
          </p:cNvSpPr>
          <p:nvPr>
            <p:ph type="sldNum" idx="12"/>
          </p:nvPr>
        </p:nvSpPr>
        <p:spPr>
          <a:ln/>
        </p:spPr>
        <p:txBody>
          <a:bodyPr/>
          <a:lstStyle>
            <a:lvl1pPr>
              <a:defRPr/>
            </a:lvl1pPr>
          </a:lstStyle>
          <a:p>
            <a:pPr>
              <a:defRPr/>
            </a:pPr>
            <a:fld id="{56D8498C-BE50-B640-9B00-B83373275743}" type="slidenum">
              <a:rPr lang="de-CH" altLang="de-DE"/>
              <a:pPr>
                <a:defRPr/>
              </a:pPr>
              <a:t>‹Nr.›</a:t>
            </a:fld>
            <a:endParaRPr lang="de-CH" altLang="de-DE"/>
          </a:p>
        </p:txBody>
      </p:sp>
    </p:spTree>
    <p:extLst>
      <p:ext uri="{BB962C8B-B14F-4D97-AF65-F5344CB8AC3E}">
        <p14:creationId xmlns:p14="http://schemas.microsoft.com/office/powerpoint/2010/main" val="9425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0930395-7664-16B9-3E68-2974D557AF2F}"/>
              </a:ext>
            </a:extLst>
          </p:cNvPr>
          <p:cNvSpPr>
            <a:spLocks noGrp="1" noChangeArrowheads="1"/>
          </p:cNvSpPr>
          <p:nvPr>
            <p:ph type="title"/>
          </p:nvPr>
        </p:nvSpPr>
        <p:spPr bwMode="auto">
          <a:xfrm>
            <a:off x="503238" y="300038"/>
            <a:ext cx="9051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7" name="Rectangle 2">
            <a:extLst>
              <a:ext uri="{FF2B5EF4-FFF2-40B4-BE49-F238E27FC236}">
                <a16:creationId xmlns:a16="http://schemas.microsoft.com/office/drawing/2014/main" id="{FF59521A-6B36-1862-7D9E-327896E1C8A1}"/>
              </a:ext>
            </a:extLst>
          </p:cNvPr>
          <p:cNvSpPr>
            <a:spLocks noGrp="1" noChangeArrowheads="1"/>
          </p:cNvSpPr>
          <p:nvPr>
            <p:ph type="body" idx="1"/>
          </p:nvPr>
        </p:nvSpPr>
        <p:spPr bwMode="auto">
          <a:xfrm>
            <a:off x="503238" y="1768475"/>
            <a:ext cx="90519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id="{4C94806F-0616-6B15-2967-15EC9B6CA2B8}"/>
              </a:ext>
            </a:extLst>
          </p:cNvPr>
          <p:cNvSpPr>
            <a:spLocks noGrp="1" noChangeArrowheads="1"/>
          </p:cNvSpPr>
          <p:nvPr>
            <p:ph type="dt"/>
          </p:nvPr>
        </p:nvSpPr>
        <p:spPr bwMode="auto">
          <a:xfrm>
            <a:off x="50323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AE689D7F-69C1-8D01-BA02-79616BF4E38E}"/>
              </a:ext>
            </a:extLst>
          </p:cNvPr>
          <p:cNvSpPr>
            <a:spLocks noGrp="1" noChangeArrowheads="1"/>
          </p:cNvSpPr>
          <p:nvPr>
            <p:ph type="ftr"/>
          </p:nvPr>
        </p:nvSpPr>
        <p:spPr bwMode="auto">
          <a:xfrm>
            <a:off x="3448050" y="6886575"/>
            <a:ext cx="3176588"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BA7AA569-542C-A75D-597A-BD02A11E31EF}"/>
              </a:ext>
            </a:extLst>
          </p:cNvPr>
          <p:cNvSpPr>
            <a:spLocks noGrp="1" noChangeArrowheads="1"/>
          </p:cNvSpPr>
          <p:nvPr>
            <p:ph type="sldNum"/>
          </p:nvPr>
        </p:nvSpPr>
        <p:spPr bwMode="auto">
          <a:xfrm>
            <a:off x="722788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7C73042A-0B0C-354D-B0C3-2D275E520DC3}"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4A06ABB-50B4-9592-F685-DE97AE553566}"/>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a:latin typeface="Times New Roman" panose="02020603050405020304" pitchFamily="18" charset="0"/>
              </a:rPr>
              <a:t>Slovanská a balkánská synchronní kontrastivní a srovnávací jazykověda </a:t>
            </a:r>
            <a:endParaRPr lang="de-CH" altLang="de-DE">
              <a:latin typeface="Times New Roman" panose="02020603050405020304" pitchFamily="18" charset="0"/>
            </a:endParaRPr>
          </a:p>
        </p:txBody>
      </p:sp>
      <p:sp>
        <p:nvSpPr>
          <p:cNvPr id="15363" name="Rectangle 2">
            <a:extLst>
              <a:ext uri="{FF2B5EF4-FFF2-40B4-BE49-F238E27FC236}">
                <a16:creationId xmlns:a16="http://schemas.microsoft.com/office/drawing/2014/main" id="{E310FCBA-C7C0-D5DC-F978-60707AC5B822}"/>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DE">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A8205A1-06D3-6926-FCE1-C40C08AE8FC9}"/>
              </a:ext>
            </a:extLst>
          </p:cNvPr>
          <p:cNvSpPr>
            <a:spLocks noGrp="1" noChangeArrowheads="1"/>
          </p:cNvSpPr>
          <p:nvPr>
            <p:ph type="body" idx="1"/>
          </p:nvPr>
        </p:nvSpPr>
        <p:spPr>
          <a:xfrm>
            <a:off x="360363" y="395288"/>
            <a:ext cx="9432925" cy="6840537"/>
          </a:xfrm>
        </p:spPr>
        <p:txBody>
          <a:bodyPr tIns="24840"/>
          <a:lstStyle/>
          <a:p>
            <a:pPr marL="457200" indent="-457200">
              <a:buFont typeface="Arial" panose="020B0604020202020204" pitchFamily="34" charset="0"/>
              <a:buChar char="•"/>
            </a:pPr>
            <a:r>
              <a:rPr lang="cs-CZ" altLang="de-DE" sz="2800">
                <a:latin typeface="Times New Roman" panose="02020603050405020304" pitchFamily="18" charset="0"/>
              </a:rPr>
              <a:t>Polština vykazuje také jisté zajímavé případy </a:t>
            </a:r>
            <a:r>
              <a:rPr lang="cs-CZ" altLang="de-DE" sz="2800" b="1">
                <a:latin typeface="Times New Roman" panose="02020603050405020304" pitchFamily="18" charset="0"/>
              </a:rPr>
              <a:t>nesklonnosti</a:t>
            </a:r>
            <a:r>
              <a:rPr lang="cs-CZ" altLang="de-DE" sz="2800">
                <a:latin typeface="Times New Roman" panose="02020603050405020304" pitchFamily="18" charset="0"/>
              </a:rPr>
              <a:t>: </a:t>
            </a:r>
            <a:r>
              <a:rPr lang="cs-CZ" altLang="de-DE" sz="2800" i="1">
                <a:latin typeface="Times New Roman" panose="02020603050405020304" pitchFamily="18" charset="0"/>
              </a:rPr>
              <a:t>Rozmawiałem z panią dziekan </a:t>
            </a:r>
            <a:r>
              <a:rPr lang="cs-CZ" altLang="de-DE" sz="2800"/>
              <a:t>(</a:t>
            </a:r>
            <a:r>
              <a:rPr lang="cs-CZ" altLang="de-DE" sz="2800">
                <a:latin typeface="Times New Roman" panose="02020603050405020304" pitchFamily="18" charset="0"/>
              </a:rPr>
              <a:t>nesklonnost vyvolaná nepřechýleným titulem), </a:t>
            </a:r>
            <a:r>
              <a:rPr lang="cs-CZ" altLang="de-DE" sz="2800" i="1">
                <a:latin typeface="Times New Roman" panose="02020603050405020304" pitchFamily="18" charset="0"/>
              </a:rPr>
              <a:t>podczas zorganizowanej wczoraj prezentacji gotowego muzeum</a:t>
            </a:r>
            <a:r>
              <a:rPr lang="cs-CZ" altLang="de-DE" sz="2800">
                <a:latin typeface="Times New Roman" panose="02020603050405020304" pitchFamily="18" charset="0"/>
              </a:rPr>
              <a:t>, </a:t>
            </a:r>
            <a:r>
              <a:rPr lang="cs-CZ" altLang="de-DE" sz="2800" i="1">
                <a:latin typeface="Times New Roman" panose="02020603050405020304" pitchFamily="18" charset="0"/>
              </a:rPr>
              <a:t>badania przeprowadzone podczas trwania tego stypendium</a:t>
            </a:r>
            <a:r>
              <a:rPr lang="cs-CZ" altLang="de-DE" sz="2800">
                <a:latin typeface="Times New Roman" panose="02020603050405020304" pitchFamily="18" charset="0"/>
              </a:rPr>
              <a:t> – cizí slova s latinskou koncovkou, pl ovšem </a:t>
            </a:r>
            <a:r>
              <a:rPr lang="cs-CZ" altLang="de-DE" sz="2800" i="1">
                <a:latin typeface="Times New Roman" panose="02020603050405020304" pitchFamily="18" charset="0"/>
              </a:rPr>
              <a:t>muzea, stypendia</a:t>
            </a:r>
            <a:r>
              <a:rPr lang="cs-CZ" altLang="de-DE" sz="2800">
                <a:latin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CD17A95-5E55-DC3A-9E45-74A961F6BB73}"/>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Hornolužická srbština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Co se týče kategorií skloňování hornolužického substantiva, tak je na první pohled samozřejmě nápadné zachování gramému </a:t>
            </a:r>
            <a:r>
              <a:rPr lang="cs-CZ" altLang="de-DE" sz="2800" b="1">
                <a:latin typeface="Times New Roman" panose="02020603050405020304" pitchFamily="18" charset="0"/>
              </a:rPr>
              <a:t>duál</a:t>
            </a:r>
            <a:r>
              <a:rPr lang="cs-CZ" altLang="de-DE" sz="2800">
                <a:latin typeface="Times New Roman" panose="02020603050405020304" pitchFamily="18" charset="0"/>
              </a:rPr>
              <a:t> z kategorie čísla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Jsou zde uvedené tři tvary, jak to známe i ze starších slovanských variet, ovšem Gdu je totožný s Gpl, takže fakticky jsou zde pouze tvary dva – NAV a DIL</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obou případech došlo oproti historickému stavu k částečnému obnovení tvarů, zejm. pomocí elementu /j/, který se stal v hls. typickým markerem du. Tento stav je takto charakteristický pouze pro hls., už dolnolužická srbština ho takto nemá (tam je NAVdu m. </a:t>
            </a:r>
            <a:r>
              <a:rPr lang="cs-CZ" altLang="de-DE" sz="2800" i="1">
                <a:latin typeface="Times New Roman" panose="02020603050405020304" pitchFamily="18" charset="0"/>
              </a:rPr>
              <a:t>duba</a:t>
            </a:r>
            <a:r>
              <a:rPr lang="cs-CZ" altLang="de-DE" sz="2800">
                <a:latin typeface="Times New Roman" panose="02020603050405020304" pitchFamily="18" charset="0"/>
              </a:rPr>
              <a:t>, Gdu m. </a:t>
            </a:r>
            <a:r>
              <a:rPr lang="cs-CZ" altLang="de-DE" sz="2800" i="1">
                <a:latin typeface="Times New Roman" panose="02020603050405020304" pitchFamily="18" charset="0"/>
              </a:rPr>
              <a:t>dubowu</a:t>
            </a:r>
            <a:r>
              <a:rPr lang="cs-CZ" altLang="de-DE" sz="2800">
                <a:latin typeface="Times New Roman" panose="02020603050405020304" pitchFamily="18" charset="0"/>
              </a:rPr>
              <a:t> a DILdu </a:t>
            </a:r>
            <a:r>
              <a:rPr lang="cs-CZ" altLang="de-DE" sz="2800" i="1">
                <a:latin typeface="Times New Roman" panose="02020603050405020304" pitchFamily="18" charset="0"/>
              </a:rPr>
              <a:t>duboma</a:t>
            </a:r>
            <a:r>
              <a:rPr lang="cs-CZ" altLang="de-DE" sz="2800">
                <a:latin typeface="Times New Roman" panose="02020603050405020304" pitchFamily="18" charset="0"/>
              </a:rPr>
              <a:t>, čili NAVdu a DIdu jsou původní, Gdu je obnovený tak, aby se od Gpl lišil, což je typologicky relevantní)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4397B8-6D09-4B7E-DB12-CB981A600285}"/>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zachován </a:t>
            </a:r>
            <a:r>
              <a:rPr lang="cs-CZ" altLang="de-DE" sz="2800" b="1">
                <a:latin typeface="Times New Roman" panose="02020603050405020304" pitchFamily="18" charset="0"/>
              </a:rPr>
              <a:t>V</a:t>
            </a:r>
            <a:r>
              <a:rPr lang="cs-CZ" altLang="de-DE" sz="2800">
                <a:latin typeface="Times New Roman" panose="02020603050405020304" pitchFamily="18" charset="0"/>
              </a:rPr>
              <a:t>, ovšem pouze u maskulin (v dls. V není), a nacházíme řadu </a:t>
            </a:r>
            <a:r>
              <a:rPr lang="cs-CZ" altLang="de-DE" sz="2800" b="1">
                <a:latin typeface="Times New Roman" panose="02020603050405020304" pitchFamily="18" charset="0"/>
              </a:rPr>
              <a:t>alternací</a:t>
            </a:r>
            <a:r>
              <a:rPr lang="cs-CZ" altLang="de-DE" sz="2800">
                <a:latin typeface="Times New Roman" panose="02020603050405020304" pitchFamily="18" charset="0"/>
              </a:rPr>
              <a:t>: Dsg f. </a:t>
            </a:r>
            <a:r>
              <a:rPr lang="cs-CZ" altLang="de-DE" sz="2800" i="1">
                <a:latin typeface="Times New Roman" panose="02020603050405020304" pitchFamily="18" charset="0"/>
              </a:rPr>
              <a:t>ruce</a:t>
            </a:r>
            <a:r>
              <a:rPr lang="cs-CZ" altLang="de-DE" sz="2800">
                <a:latin typeface="Times New Roman" panose="02020603050405020304" pitchFamily="18" charset="0"/>
              </a:rPr>
              <a:t>, </a:t>
            </a:r>
            <a:r>
              <a:rPr lang="cs-CZ" altLang="de-DE" sz="2800" i="1">
                <a:latin typeface="Times New Roman" panose="02020603050405020304" pitchFamily="18" charset="0"/>
              </a:rPr>
              <a:t>žonje</a:t>
            </a:r>
            <a:r>
              <a:rPr lang="cs-CZ" altLang="de-DE" sz="2800">
                <a:latin typeface="Times New Roman" panose="02020603050405020304" pitchFamily="18" charset="0"/>
              </a:rPr>
              <a:t>, Lsg všech rodů </a:t>
            </a:r>
            <a:r>
              <a:rPr lang="cs-CZ" altLang="de-DE" sz="2800" i="1">
                <a:latin typeface="Times New Roman" panose="02020603050405020304" pitchFamily="18" charset="0"/>
              </a:rPr>
              <a:t>dubje, měsće, žonje</a:t>
            </a:r>
            <a:r>
              <a:rPr lang="cs-CZ" altLang="de-DE" sz="2800">
                <a:latin typeface="Times New Roman" panose="02020603050405020304" pitchFamily="18" charset="0"/>
              </a:rPr>
              <a:t>, NAdu f. a n. </a:t>
            </a:r>
            <a:r>
              <a:rPr lang="cs-CZ" altLang="de-DE" sz="2800" i="1">
                <a:latin typeface="Times New Roman" panose="02020603050405020304" pitchFamily="18" charset="0"/>
              </a:rPr>
              <a:t>měsće, ruce</a:t>
            </a:r>
            <a:r>
              <a:rPr lang="cs-CZ" altLang="de-DE" sz="2800">
                <a:latin typeface="Times New Roman" panose="02020603050405020304" pitchFamily="18" charset="0"/>
              </a:rPr>
              <a:t>, </a:t>
            </a:r>
            <a:r>
              <a:rPr lang="cs-CZ" altLang="de-DE" sz="2800" i="1">
                <a:latin typeface="Times New Roman" panose="02020603050405020304" pitchFamily="18" charset="0"/>
              </a:rPr>
              <a:t>žonje</a:t>
            </a:r>
            <a:r>
              <a:rPr lang="cs-CZ" altLang="de-DE" sz="2800">
                <a:latin typeface="Times New Roman" panose="02020603050405020304" pitchFamily="18" charset="0"/>
              </a:rPr>
              <a:t>, nad to, co je vidět na tabulce: </a:t>
            </a:r>
            <a:r>
              <a:rPr lang="de-DE" altLang="de-DE" sz="2800" i="1">
                <a:latin typeface="Times New Roman" panose="02020603050405020304" pitchFamily="18" charset="0"/>
              </a:rPr>
              <a:t>bratr – </a:t>
            </a:r>
            <a:r>
              <a:rPr lang="de-DE" altLang="de-DE" sz="2800">
                <a:latin typeface="Times New Roman" panose="02020603050405020304" pitchFamily="18" charset="0"/>
              </a:rPr>
              <a:t>Npl </a:t>
            </a:r>
            <a:r>
              <a:rPr lang="de-DE" altLang="de-DE" sz="2800" i="1">
                <a:latin typeface="Times New Roman" panose="02020603050405020304" pitchFamily="18" charset="0"/>
              </a:rPr>
              <a:t>bratřa, wóz - woza; měd - mjedu</a:t>
            </a:r>
            <a:r>
              <a:rPr lang="de-DE" altLang="de-DE" sz="2800">
                <a:latin typeface="Times New Roman" panose="02020603050405020304" pitchFamily="18" charset="0"/>
              </a:rPr>
              <a:t>  ({ó} a {ě} r</a:t>
            </a:r>
            <a:r>
              <a:rPr lang="cs-CZ" altLang="de-DE" sz="2800">
                <a:latin typeface="Times New Roman" panose="02020603050405020304" pitchFamily="18" charset="0"/>
              </a:rPr>
              <a:t>eprezentují v ls. samostatné fonémy mezi </a:t>
            </a:r>
            <a:br>
              <a:rPr lang="cs-CZ" altLang="de-DE" sz="2800">
                <a:latin typeface="Times New Roman" panose="02020603050405020304" pitchFamily="18" charset="0"/>
              </a:rPr>
            </a:br>
            <a:r>
              <a:rPr lang="cs-CZ" altLang="de-DE" sz="2800">
                <a:latin typeface="Times New Roman" panose="02020603050405020304" pitchFamily="18" charset="0"/>
              </a:rPr>
              <a:t>/e/ a /i/, resp. /o/ a /u/</a:t>
            </a:r>
            <a:r>
              <a:rPr lang="de-DE" altLang="de-DE" sz="2800">
                <a:latin typeface="Times New Roman" panose="02020603050405020304" pitchFamily="18" charset="0"/>
              </a:rPr>
              <a:t>)</a:t>
            </a:r>
            <a:r>
              <a:rPr lang="cs-CZ" altLang="de-DE" sz="2800">
                <a:latin typeface="Times New Roman" panose="02020603050405020304" pitchFamily="18" charset="0"/>
              </a:rPr>
              <a:t>, </a:t>
            </a:r>
            <a:r>
              <a:rPr lang="cs-CZ" altLang="de-DE" sz="2800" i="1">
                <a:latin typeface="Times New Roman" panose="02020603050405020304" pitchFamily="18" charset="0"/>
              </a:rPr>
              <a:t>rjad</a:t>
            </a:r>
            <a:r>
              <a:rPr lang="cs-CZ" altLang="de-DE" sz="2800">
                <a:latin typeface="Times New Roman" panose="02020603050405020304" pitchFamily="18" charset="0"/>
              </a:rPr>
              <a:t> - </a:t>
            </a:r>
            <a:r>
              <a:rPr lang="cs-CZ" altLang="de-DE" sz="2800" i="1">
                <a:latin typeface="Times New Roman" panose="02020603050405020304" pitchFamily="18" charset="0"/>
              </a:rPr>
              <a:t>w rjedźe</a:t>
            </a:r>
            <a:r>
              <a:rPr lang="cs-CZ" altLang="de-DE" sz="2800">
                <a:latin typeface="Times New Roman" panose="02020603050405020304" pitchFamily="18" charset="0"/>
              </a:rPr>
              <a:t> (vliv měkkých konsonantů na vokál)</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hls. (ovšem nikoliv dls.) má vedle </a:t>
            </a:r>
            <a:r>
              <a:rPr lang="cs-CZ" altLang="de-DE" sz="2800" b="1">
                <a:latin typeface="Times New Roman" panose="02020603050405020304" pitchFamily="18" charset="0"/>
              </a:rPr>
              <a:t>životnosti</a:t>
            </a:r>
            <a:r>
              <a:rPr lang="cs-CZ" altLang="de-DE" sz="2800">
                <a:latin typeface="Times New Roman" panose="02020603050405020304" pitchFamily="18" charset="0"/>
              </a:rPr>
              <a:t> (v sg) i kategorii mužské osoby (du a pl) vč. zvláštních alternací a koncovek v Npl </a:t>
            </a:r>
            <a:r>
              <a:rPr lang="cs-CZ" altLang="de-DE" sz="2800" i="1">
                <a:latin typeface="Times New Roman" panose="02020603050405020304" pitchFamily="18" charset="0"/>
              </a:rPr>
              <a:t>(Serb – Serbja, muž – </a:t>
            </a:r>
            <a:r>
              <a:rPr lang="de-DE" altLang="de-DE" sz="2800" i="1">
                <a:latin typeface="Times New Roman" panose="02020603050405020304" pitchFamily="18" charset="0"/>
              </a:rPr>
              <a:t>mužojo)</a:t>
            </a:r>
            <a:endParaRPr lang="cs-CZ" altLang="de-DE" sz="2800" i="1">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990A8E3-1BEE-D597-A8E9-D284EF347D73}"/>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jsou v pl tvary v nemalé míře </a:t>
            </a:r>
            <a:r>
              <a:rPr lang="cs-CZ" altLang="de-DE" sz="2800" b="1">
                <a:latin typeface="Times New Roman" panose="02020603050405020304" pitchFamily="18" charset="0"/>
              </a:rPr>
              <a:t>sjednoceny</a:t>
            </a:r>
            <a:r>
              <a:rPr lang="cs-CZ" altLang="de-DE" sz="2800">
                <a:latin typeface="Times New Roman" panose="02020603050405020304" pitchFamily="18" charset="0"/>
              </a:rPr>
              <a:t>, a to nejen v DILpl, jak jsme to viděli ve vsl. jazycích a v polštině, ale i v Gpl, kde původně </a:t>
            </a:r>
            <a:r>
              <a:rPr lang="cs-CZ" altLang="de-DE" sz="2800" i="1">
                <a:latin typeface="Times New Roman" panose="02020603050405020304" pitchFamily="18" charset="0"/>
              </a:rPr>
              <a:t>u</a:t>
            </a:r>
            <a:r>
              <a:rPr lang="cs-CZ" altLang="de-DE" sz="2800">
                <a:latin typeface="Times New Roman" panose="02020603050405020304" pitchFamily="18" charset="0"/>
              </a:rPr>
              <a:t>-kmenová koncovka -</a:t>
            </a:r>
            <a:r>
              <a:rPr lang="cs-CZ" altLang="de-DE" sz="2800" i="1">
                <a:latin typeface="Times New Roman" panose="02020603050405020304" pitchFamily="18" charset="0"/>
              </a:rPr>
              <a:t>ow</a:t>
            </a:r>
            <a:r>
              <a:rPr lang="cs-CZ" altLang="de-DE" sz="2800">
                <a:latin typeface="Times New Roman" panose="02020603050405020304" pitchFamily="18" charset="0"/>
              </a:rPr>
              <a:t> zabrala prakticky všechno, nulová koncovka je zachována pouze v zbytcích: </a:t>
            </a:r>
            <a:r>
              <a:rPr lang="cs-CZ" altLang="de-DE" sz="2800" i="1">
                <a:latin typeface="Times New Roman" panose="02020603050405020304" pitchFamily="18" charset="0"/>
              </a:rPr>
              <a:t>hora – hór</a:t>
            </a:r>
            <a:r>
              <a:rPr lang="cs-CZ" altLang="de-DE" sz="2800">
                <a:latin typeface="Times New Roman" panose="02020603050405020304" pitchFamily="18" charset="0"/>
              </a:rPr>
              <a:t> (s možnou kmenovou alternací). S rozšířením původně </a:t>
            </a:r>
            <a:r>
              <a:rPr lang="cs-CZ" altLang="de-DE" sz="2800" i="1">
                <a:latin typeface="Times New Roman" panose="02020603050405020304" pitchFamily="18" charset="0"/>
              </a:rPr>
              <a:t>a</a:t>
            </a:r>
            <a:r>
              <a:rPr lang="cs-CZ" altLang="de-DE" sz="2800">
                <a:latin typeface="Times New Roman" panose="02020603050405020304" pitchFamily="18" charset="0"/>
              </a:rPr>
              <a:t>-kmenových koncovek souvisí i ztráta alternace v Lpl m. </a:t>
            </a:r>
            <a:r>
              <a:rPr lang="cs-CZ" altLang="de-DE" sz="2800" i="1">
                <a:latin typeface="Times New Roman" panose="02020603050405020304" pitchFamily="18" charset="0"/>
              </a:rPr>
              <a:t>(</a:t>
            </a:r>
            <a:r>
              <a:rPr lang="de-DE" altLang="de-DE" sz="2800" i="1">
                <a:latin typeface="Times New Roman" panose="02020603050405020304" pitchFamily="18" charset="0"/>
              </a:rPr>
              <a:t>wo wjelkach</a:t>
            </a:r>
            <a:r>
              <a:rPr lang="cs-CZ" altLang="de-DE" sz="2800" i="1">
                <a:latin typeface="Times New Roman" panose="02020603050405020304" pitchFamily="18" charset="0"/>
              </a:rPr>
              <a:t>)</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Vliv němčiny vede k zajímavým typům </a:t>
            </a:r>
            <a:r>
              <a:rPr lang="cs-CZ" altLang="de-DE" sz="2800" b="1">
                <a:latin typeface="Times New Roman" panose="02020603050405020304" pitchFamily="18" charset="0"/>
              </a:rPr>
              <a:t>indeklinabilií</a:t>
            </a:r>
            <a:r>
              <a:rPr lang="cs-CZ" altLang="de-DE" sz="2800">
                <a:latin typeface="Times New Roman" panose="02020603050405020304" pitchFamily="18" charset="0"/>
              </a:rPr>
              <a:t>: substantiva na -</a:t>
            </a:r>
            <a:r>
              <a:rPr lang="cs-CZ" altLang="de-DE" sz="2800" i="1">
                <a:latin typeface="Times New Roman" panose="02020603050405020304" pitchFamily="18" charset="0"/>
              </a:rPr>
              <a:t>a</a:t>
            </a:r>
            <a:r>
              <a:rPr lang="cs-CZ" altLang="de-DE" sz="2800">
                <a:latin typeface="Times New Roman" panose="02020603050405020304" pitchFamily="18" charset="0"/>
              </a:rPr>
              <a:t>, která jsou v němčině maskulina či neutra, se integrují jako maskulina a zůstávají pak nesklonná: </a:t>
            </a:r>
            <a:r>
              <a:rPr lang="de-DE" altLang="de-DE" sz="2800" i="1">
                <a:latin typeface="Times New Roman" panose="02020603050405020304" pitchFamily="18" charset="0"/>
              </a:rPr>
              <a:t>tón tema, tón drama</a:t>
            </a:r>
            <a:r>
              <a:rPr lang="de-DE" altLang="de-DE" sz="2800">
                <a:latin typeface="Times New Roman" panose="02020603050405020304" pitchFamily="18" charset="0"/>
              </a:rPr>
              <a:t> (</a:t>
            </a:r>
            <a:r>
              <a:rPr lang="cs-CZ" altLang="de-DE" sz="2800">
                <a:latin typeface="Times New Roman" panose="02020603050405020304" pitchFamily="18" charset="0"/>
              </a:rPr>
              <a:t>nesklonná </a:t>
            </a:r>
            <a:r>
              <a:rPr lang="de-DE" altLang="de-DE" sz="2800">
                <a:latin typeface="Times New Roman" panose="02020603050405020304" pitchFamily="18" charset="0"/>
              </a:rPr>
              <a:t>v sg), </a:t>
            </a:r>
            <a:r>
              <a:rPr lang="de-DE" altLang="de-DE" sz="2800" i="1">
                <a:latin typeface="Times New Roman" panose="02020603050405020304" pitchFamily="18" charset="0"/>
              </a:rPr>
              <a:t>tón gorila, tón puma, tón cebra</a:t>
            </a:r>
            <a:r>
              <a:rPr lang="de-DE" altLang="de-DE" sz="2800">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Bild 1">
            <a:extLst>
              <a:ext uri="{FF2B5EF4-FFF2-40B4-BE49-F238E27FC236}">
                <a16:creationId xmlns:a16="http://schemas.microsoft.com/office/drawing/2014/main" id="{AB1AAEF1-AEE0-6668-DB77-81F2F3A1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352550"/>
            <a:ext cx="6053137"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Oval 2">
            <a:extLst>
              <a:ext uri="{FF2B5EF4-FFF2-40B4-BE49-F238E27FC236}">
                <a16:creationId xmlns:a16="http://schemas.microsoft.com/office/drawing/2014/main" id="{7A0A6471-3578-CD4D-7493-5F4D38899CAB}"/>
              </a:ext>
            </a:extLst>
          </p:cNvPr>
          <p:cNvSpPr>
            <a:spLocks noChangeArrowheads="1"/>
          </p:cNvSpPr>
          <p:nvPr/>
        </p:nvSpPr>
        <p:spPr bwMode="auto">
          <a:xfrm>
            <a:off x="1223963" y="3779838"/>
            <a:ext cx="4608512"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88" name="Oval 3">
            <a:extLst>
              <a:ext uri="{FF2B5EF4-FFF2-40B4-BE49-F238E27FC236}">
                <a16:creationId xmlns:a16="http://schemas.microsoft.com/office/drawing/2014/main" id="{0C443AE2-A13F-14D0-6BD3-F91EDF4E19CB}"/>
              </a:ext>
            </a:extLst>
          </p:cNvPr>
          <p:cNvSpPr>
            <a:spLocks noChangeArrowheads="1"/>
          </p:cNvSpPr>
          <p:nvPr/>
        </p:nvSpPr>
        <p:spPr bwMode="auto">
          <a:xfrm>
            <a:off x="1727200" y="3563938"/>
            <a:ext cx="720725" cy="28733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89" name="Oval 4">
            <a:extLst>
              <a:ext uri="{FF2B5EF4-FFF2-40B4-BE49-F238E27FC236}">
                <a16:creationId xmlns:a16="http://schemas.microsoft.com/office/drawing/2014/main" id="{49A04FCC-787E-35FF-0469-71A3C7F782BB}"/>
              </a:ext>
            </a:extLst>
          </p:cNvPr>
          <p:cNvSpPr>
            <a:spLocks noChangeArrowheads="1"/>
          </p:cNvSpPr>
          <p:nvPr/>
        </p:nvSpPr>
        <p:spPr bwMode="auto">
          <a:xfrm>
            <a:off x="1655763" y="4643438"/>
            <a:ext cx="3889375" cy="576262"/>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0" name="Oval 5">
            <a:extLst>
              <a:ext uri="{FF2B5EF4-FFF2-40B4-BE49-F238E27FC236}">
                <a16:creationId xmlns:a16="http://schemas.microsoft.com/office/drawing/2014/main" id="{79DCF9E1-541C-2689-6083-F10B4932AD79}"/>
              </a:ext>
            </a:extLst>
          </p:cNvPr>
          <p:cNvSpPr>
            <a:spLocks noChangeArrowheads="1"/>
          </p:cNvSpPr>
          <p:nvPr/>
        </p:nvSpPr>
        <p:spPr bwMode="auto">
          <a:xfrm>
            <a:off x="1727200" y="5364163"/>
            <a:ext cx="3889375" cy="6477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1" name="Oval 6">
            <a:extLst>
              <a:ext uri="{FF2B5EF4-FFF2-40B4-BE49-F238E27FC236}">
                <a16:creationId xmlns:a16="http://schemas.microsoft.com/office/drawing/2014/main" id="{3AB48E98-5DA4-2F9A-AB2C-F02768A17E19}"/>
              </a:ext>
            </a:extLst>
          </p:cNvPr>
          <p:cNvSpPr>
            <a:spLocks noChangeArrowheads="1"/>
          </p:cNvSpPr>
          <p:nvPr/>
        </p:nvSpPr>
        <p:spPr bwMode="auto">
          <a:xfrm>
            <a:off x="4608513" y="2700338"/>
            <a:ext cx="719137" cy="215900"/>
          </a:xfrm>
          <a:prstGeom prst="ellipse">
            <a:avLst/>
          </a:prstGeom>
          <a:noFill/>
          <a:ln w="9525">
            <a:solidFill>
              <a:srgbClr val="FFB01B"/>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2" name="Oval 7">
            <a:extLst>
              <a:ext uri="{FF2B5EF4-FFF2-40B4-BE49-F238E27FC236}">
                <a16:creationId xmlns:a16="http://schemas.microsoft.com/office/drawing/2014/main" id="{DD85CDD5-3C97-BFDE-0019-4D299F84E993}"/>
              </a:ext>
            </a:extLst>
          </p:cNvPr>
          <p:cNvSpPr>
            <a:spLocks noChangeArrowheads="1"/>
          </p:cNvSpPr>
          <p:nvPr/>
        </p:nvSpPr>
        <p:spPr bwMode="auto">
          <a:xfrm>
            <a:off x="1944688" y="3275013"/>
            <a:ext cx="3743325" cy="360362"/>
          </a:xfrm>
          <a:prstGeom prst="ellipse">
            <a:avLst/>
          </a:prstGeom>
          <a:noFill/>
          <a:ln w="9525">
            <a:solidFill>
              <a:srgbClr val="FFB01B"/>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AFD660-9811-7BBD-097D-DB48D4C7A1D0}"/>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a:latin typeface="Times New Roman" panose="02020603050405020304" pitchFamily="18" charset="0"/>
              </a:rPr>
              <a:t>C</a:t>
            </a:r>
            <a:r>
              <a:rPr lang="cs-CZ" altLang="de-DE" sz="2800">
                <a:latin typeface="Times New Roman" panose="02020603050405020304" pitchFamily="18" charset="0"/>
              </a:rPr>
              <a:t>elkově tedy vidíme, že vedle výrazně flektivních jevů, které jsou často archaismy (duál) či výsledkem jistých také už starších společných tendencí ve zsl. jazycích (kategorie mužské osoby), jsou odstupy od flektivního typu, někdy v souvislosti s jazykovým kontaktem, někdy ale patrně také jako odraz zjednodušujících tendencí v nářečích bez jasného přičinění němčiny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722E9B-27DB-72F0-D0DA-BBE49BBF189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Důležitým faktorem pro hodnocení skloňování podstatného jména v češtině z typologického hlediska je zachování </a:t>
            </a:r>
            <a:r>
              <a:rPr lang="cs-CZ" altLang="de-DE" sz="2800" b="1" dirty="0">
                <a:latin typeface="Times New Roman" panose="02020603050405020304" pitchFamily="18" charset="0"/>
              </a:rPr>
              <a:t>fonologické kvantity u vokálů</a:t>
            </a:r>
            <a:r>
              <a:rPr lang="cs-CZ" altLang="de-DE" sz="2800" dirty="0">
                <a:latin typeface="Times New Roman" panose="02020603050405020304" pitchFamily="18" charset="0"/>
              </a:rPr>
              <a:t>, která otevírá prostor pro četné vokalické alternace, které v dosud probraných jazycích z principu nemůžeme najít: </a:t>
            </a:r>
            <a:r>
              <a:rPr lang="cs-CZ" altLang="de-DE" sz="2800" i="1" dirty="0" err="1">
                <a:latin typeface="Times New Roman" panose="02020603050405020304" pitchFamily="18" charset="0"/>
              </a:rPr>
              <a:t>kám</a:t>
            </a:r>
            <a:r>
              <a:rPr lang="de-DE" altLang="de-DE" sz="2800" i="1" dirty="0">
                <a:latin typeface="Times New Roman" panose="02020603050405020304" pitchFamily="18" charset="0"/>
              </a:rPr>
              <a:t>en – </a:t>
            </a:r>
            <a:r>
              <a:rPr lang="de-DE" altLang="de-DE" sz="2800" i="1" dirty="0" err="1">
                <a:latin typeface="Times New Roman" panose="02020603050405020304" pitchFamily="18" charset="0"/>
              </a:rPr>
              <a:t>kamene</a:t>
            </a:r>
            <a:r>
              <a:rPr lang="de-DE" altLang="de-DE" sz="2800" dirty="0"/>
              <a:t>, </a:t>
            </a:r>
            <a:r>
              <a:rPr lang="de-DE" altLang="de-DE" sz="2800" i="1" dirty="0" err="1">
                <a:latin typeface="Times New Roman" panose="02020603050405020304" pitchFamily="18" charset="0"/>
              </a:rPr>
              <a:t>síla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silou</a:t>
            </a:r>
            <a:endParaRPr lang="ru-RU" altLang="de-DE" sz="2800" i="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FE3A26-4E80-8327-A98F-38184AA76F3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Důležitým faktorem pro hodnocení skloňování podstatného jména v češtině z typologického hlediska je zachování </a:t>
            </a:r>
            <a:r>
              <a:rPr lang="cs-CZ" altLang="de-DE" sz="2800" b="1">
                <a:latin typeface="Times New Roman" panose="02020603050405020304" pitchFamily="18" charset="0"/>
              </a:rPr>
              <a:t>fonologické kvantity u vokálů</a:t>
            </a:r>
            <a:r>
              <a:rPr lang="cs-CZ" altLang="de-DE" sz="2800">
                <a:latin typeface="Times New Roman" panose="02020603050405020304" pitchFamily="18" charset="0"/>
              </a:rPr>
              <a:t>, která otevírá prostor pro četné vokalické alternace, které v dosud probraných jazycích z principu nemůžeme najít: </a:t>
            </a:r>
            <a:r>
              <a:rPr lang="cs-CZ" altLang="de-DE" sz="2800" i="1">
                <a:latin typeface="Times New Roman" panose="02020603050405020304" pitchFamily="18" charset="0"/>
              </a:rPr>
              <a:t>kám</a:t>
            </a:r>
            <a:r>
              <a:rPr lang="de-DE" altLang="de-DE" sz="2800" i="1">
                <a:latin typeface="Times New Roman" panose="02020603050405020304" pitchFamily="18" charset="0"/>
              </a:rPr>
              <a:t>en – kamene</a:t>
            </a:r>
            <a:r>
              <a:rPr lang="de-DE" altLang="de-DE" sz="2800"/>
              <a:t>, </a:t>
            </a:r>
            <a:r>
              <a:rPr lang="de-DE" altLang="de-DE" sz="2800" i="1">
                <a:latin typeface="Times New Roman" panose="02020603050405020304" pitchFamily="18" charset="0"/>
              </a:rPr>
              <a:t>síla – silou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Samozřejmě má čeština tím i více vokálů k dispozici, které hrají podstatnou úlohu pro stavbu koncovek – přibližně deset oproti pěti či šesti či sedmi v jazycích dosud probraných</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0D0773-F38E-7123-4CFF-628F467869C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Důležitým faktorem pro hodnocení skloňování podstatného jména v češtině z typologického hlediska je zachování </a:t>
            </a:r>
            <a:r>
              <a:rPr lang="cs-CZ" altLang="de-DE" sz="2800" b="1" dirty="0">
                <a:latin typeface="Times New Roman" panose="02020603050405020304" pitchFamily="18" charset="0"/>
              </a:rPr>
              <a:t>fonologické kvantity u vokálů</a:t>
            </a:r>
            <a:r>
              <a:rPr lang="cs-CZ" altLang="de-DE" sz="2800" dirty="0">
                <a:latin typeface="Times New Roman" panose="02020603050405020304" pitchFamily="18" charset="0"/>
              </a:rPr>
              <a:t>, která otevírá prostor pro četné vokalické alternace, které v dosud probraných jazycích z principu nemůžeme najít: </a:t>
            </a:r>
            <a:r>
              <a:rPr lang="cs-CZ" altLang="de-DE" sz="2800" i="1" dirty="0" err="1">
                <a:latin typeface="Times New Roman" panose="02020603050405020304" pitchFamily="18" charset="0"/>
              </a:rPr>
              <a:t>kám</a:t>
            </a:r>
            <a:r>
              <a:rPr lang="de-DE" altLang="de-DE" sz="2800" i="1" dirty="0">
                <a:latin typeface="Times New Roman" panose="02020603050405020304" pitchFamily="18" charset="0"/>
              </a:rPr>
              <a:t>en – </a:t>
            </a:r>
            <a:r>
              <a:rPr lang="de-DE" altLang="de-DE" sz="2800" i="1" dirty="0" err="1">
                <a:latin typeface="Times New Roman" panose="02020603050405020304" pitchFamily="18" charset="0"/>
              </a:rPr>
              <a:t>kamene</a:t>
            </a:r>
            <a:r>
              <a:rPr lang="de-DE" altLang="de-DE" sz="2800" dirty="0"/>
              <a:t>, </a:t>
            </a:r>
            <a:r>
              <a:rPr lang="de-DE" altLang="de-DE" sz="2800" i="1" dirty="0" err="1">
                <a:latin typeface="Times New Roman" panose="02020603050405020304" pitchFamily="18" charset="0"/>
              </a:rPr>
              <a:t>síla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silou</a:t>
            </a:r>
            <a:endParaRPr lang="de-DE" altLang="de-DE" sz="2800" i="1"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Samozřejmě má čeština tím i více vokálů k dispozici, které hrají podstatnou úlohu pro stavbu koncovek – přibližně deset oproti pěti či šesti či sedmi v jazycích dosud  probraných</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Další velmi důležitý faktor vychází z historického hláskosloví: v češtině proběhla tzv. </a:t>
            </a:r>
            <a:r>
              <a:rPr lang="cs-CZ" altLang="de-DE" sz="2800" b="1" dirty="0">
                <a:latin typeface="Times New Roman" panose="02020603050405020304" pitchFamily="18" charset="0"/>
              </a:rPr>
              <a:t>přehláska</a:t>
            </a:r>
            <a:r>
              <a:rPr lang="cs-CZ" altLang="de-DE" sz="2800" dirty="0">
                <a:latin typeface="Times New Roman" panose="02020603050405020304" pitchFamily="18" charset="0"/>
              </a:rPr>
              <a:t> – nízké a zadní vokály (zejm. /a/ a /u/) se pod vlivem palatalizovaných konsonantů změnily na přední a vyšší </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F4B05AA-2F53-61BA-D4F5-023915807CCC}"/>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Toto proběhlo zásadně všude, čili v kmenech stejně jako v afixech a koncovkách, srov. č. </a:t>
            </a:r>
            <a:r>
              <a:rPr lang="cs-CZ" altLang="de-DE" sz="2800" i="1">
                <a:latin typeface="Times New Roman" panose="02020603050405020304" pitchFamily="18" charset="0"/>
              </a:rPr>
              <a:t>klíč, jih</a:t>
            </a:r>
            <a:r>
              <a:rPr lang="cs-CZ" altLang="de-DE" sz="2800">
                <a:latin typeface="Times New Roman" panose="02020603050405020304" pitchFamily="18" charset="0"/>
              </a:rPr>
              <a:t> vs. slov. </a:t>
            </a:r>
            <a:r>
              <a:rPr lang="cs-CZ" altLang="de-DE" sz="2800" i="1">
                <a:latin typeface="Times New Roman" panose="02020603050405020304" pitchFamily="18" charset="0"/>
              </a:rPr>
              <a:t>kľúč, juh</a:t>
            </a:r>
            <a:r>
              <a:rPr lang="cs-CZ" altLang="de-DE" sz="2800">
                <a:latin typeface="Times New Roman" panose="02020603050405020304" pitchFamily="18" charset="0"/>
              </a:rPr>
              <a:t>, č. </a:t>
            </a:r>
            <a:r>
              <a:rPr lang="cs-CZ" altLang="de-DE" sz="2800" i="1">
                <a:latin typeface="Times New Roman" panose="02020603050405020304" pitchFamily="18" charset="0"/>
              </a:rPr>
              <a:t>jev, číše</a:t>
            </a:r>
            <a:r>
              <a:rPr lang="cs-CZ" altLang="de-DE" sz="2800">
                <a:latin typeface="Times New Roman" panose="02020603050405020304" pitchFamily="18" charset="0"/>
              </a:rPr>
              <a:t> vs. slov. </a:t>
            </a:r>
            <a:r>
              <a:rPr lang="cs-CZ" altLang="de-DE" sz="2800" i="1">
                <a:latin typeface="Times New Roman" panose="02020603050405020304" pitchFamily="18" charset="0"/>
              </a:rPr>
              <a:t>jav, čaša</a:t>
            </a:r>
            <a:r>
              <a:rPr lang="cs-CZ" altLang="de-DE" sz="2800">
                <a:latin typeface="Times New Roman" panose="02020603050405020304" pitchFamily="18" charset="0"/>
              </a:rPr>
              <a:t> atd. atd.</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D67EEB80-1D83-5880-5069-D4C7BF5328BE}"/>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Skloňování substantiva: západoslovanské jazyky</a:t>
            </a:r>
          </a:p>
        </p:txBody>
      </p:sp>
      <p:sp>
        <p:nvSpPr>
          <p:cNvPr id="17411" name="Rectangle 2">
            <a:extLst>
              <a:ext uri="{FF2B5EF4-FFF2-40B4-BE49-F238E27FC236}">
                <a16:creationId xmlns:a16="http://schemas.microsoft.com/office/drawing/2014/main" id="{3D2DD1B3-D8D1-9A17-DC1C-B842F7B6CF90}"/>
              </a:ext>
            </a:extLst>
          </p:cNvPr>
          <p:cNvSpPr>
            <a:spLocks noGrp="1" noChangeArrowheads="1"/>
          </p:cNvSpPr>
          <p:nvPr>
            <p:ph type="body" idx="1"/>
          </p:nvPr>
        </p:nvSpPr>
        <p:spPr>
          <a:xfrm>
            <a:off x="431800" y="1547813"/>
            <a:ext cx="9359900" cy="579596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 západoslovanských jazycích sledujeme zásadně stejné parametry jako ve východoslovanských: gramatické kategorie, počty paradigmat a koncovek, vztahy mezi rodem a paradigmatem, kmenové alternace, zejm. zachování původních konsonantických alternací, vzniklých různými palatalizacemi a popř. vznik nových</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Podobně jako ve východoslovanských jazycích lze máloco zevšeobecnit, poměry v jednotlivých jazycích jsou dost individuální, nicméně je variabilnost v západoslovanských jazycích větší, což souvisí i s tím, že pro </a:t>
            </a:r>
            <a:r>
              <a:rPr lang="cs-CZ" altLang="de-DE" sz="2800" dirty="0" err="1">
                <a:latin typeface="Times New Roman" panose="02020603050405020304" pitchFamily="18" charset="0"/>
              </a:rPr>
              <a:t>vsl</a:t>
            </a:r>
            <a:r>
              <a:rPr lang="cs-CZ" altLang="de-DE" sz="2800" dirty="0">
                <a:latin typeface="Times New Roman" panose="02020603050405020304" pitchFamily="18" charset="0"/>
              </a:rPr>
              <a:t>. jazyky se předpokládá nebo alespoň diskutuje společný prajazyk – stará východní slovanština –, zatímco pro </a:t>
            </a:r>
            <a:r>
              <a:rPr lang="cs-CZ" altLang="de-DE" sz="2800" dirty="0" err="1">
                <a:latin typeface="Times New Roman" panose="02020603050405020304" pitchFamily="18" charset="0"/>
              </a:rPr>
              <a:t>zsl</a:t>
            </a:r>
            <a:r>
              <a:rPr lang="cs-CZ" altLang="de-DE" sz="2800" dirty="0">
                <a:latin typeface="Times New Roman" panose="02020603050405020304" pitchFamily="18" charset="0"/>
              </a:rPr>
              <a:t>. jazyky je jasné, že s něčím takovým nelze počítat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52D63CE-F78F-C1C7-D3CF-254B48EAB46D}"/>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Toto proběhlo zásadně všude, čili v kmenech stejně jako v afixech a koncovkách, srov. č. </a:t>
            </a:r>
            <a:r>
              <a:rPr lang="cs-CZ" altLang="de-DE" sz="2800" i="1" dirty="0">
                <a:latin typeface="Times New Roman" panose="02020603050405020304" pitchFamily="18" charset="0"/>
              </a:rPr>
              <a:t>klíč, jih</a:t>
            </a:r>
            <a:r>
              <a:rPr lang="cs-CZ" altLang="de-DE" sz="2800" dirty="0">
                <a:latin typeface="Times New Roman" panose="02020603050405020304" pitchFamily="18" charset="0"/>
              </a:rPr>
              <a:t> vs. slov. </a:t>
            </a:r>
            <a:r>
              <a:rPr lang="cs-CZ" altLang="de-DE" sz="2800" i="1" dirty="0" err="1">
                <a:latin typeface="Times New Roman" panose="02020603050405020304" pitchFamily="18" charset="0"/>
              </a:rPr>
              <a:t>kľúč</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juh</a:t>
            </a:r>
            <a:r>
              <a:rPr lang="cs-CZ" altLang="de-DE" sz="2800" dirty="0">
                <a:latin typeface="Times New Roman" panose="02020603050405020304" pitchFamily="18" charset="0"/>
              </a:rPr>
              <a:t>, č. </a:t>
            </a:r>
            <a:r>
              <a:rPr lang="cs-CZ" altLang="de-DE" sz="2800" i="1" dirty="0">
                <a:latin typeface="Times New Roman" panose="02020603050405020304" pitchFamily="18" charset="0"/>
              </a:rPr>
              <a:t>jev, číše</a:t>
            </a:r>
            <a:r>
              <a:rPr lang="cs-CZ" altLang="de-DE" sz="2800" dirty="0">
                <a:latin typeface="Times New Roman" panose="02020603050405020304" pitchFamily="18" charset="0"/>
              </a:rPr>
              <a:t> vs. slov. </a:t>
            </a:r>
            <a:r>
              <a:rPr lang="cs-CZ" altLang="de-DE" sz="2800" i="1" dirty="0" err="1">
                <a:latin typeface="Times New Roman" panose="02020603050405020304" pitchFamily="18" charset="0"/>
              </a:rPr>
              <a:t>jav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čaša</a:t>
            </a:r>
            <a:r>
              <a:rPr lang="cs-CZ" altLang="de-DE" sz="2800" dirty="0">
                <a:latin typeface="Times New Roman" panose="02020603050405020304" pitchFamily="18" charset="0"/>
              </a:rPr>
              <a:t> atd. atd.</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 koncovkách (a zejm. u substantiv) to ovšem vedlo k podstatnému oddělení měkkých vzorů flexe od tvrdých, a to nejen foneticky, ale i fonologicky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Tato paradigmata se tak výrazně osamostatnila, a to tak, že v četných případech nelze podle posledního konsonantu kmene určit příslušnost k tvrdému nebo měkkému paradigmatu, srov. </a:t>
            </a:r>
            <a:r>
              <a:rPr lang="cs-CZ" altLang="de-DE" sz="2800" i="1" dirty="0">
                <a:latin typeface="Times New Roman" panose="02020603050405020304" pitchFamily="18" charset="0"/>
              </a:rPr>
              <a:t>hotel – hotelu, učitel – učitele, pes – psa, Markus – Markuse, vůz – vozu, Francouz – Francouze</a:t>
            </a: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Toto výrazně zvyšuje flektivnost češtiny, srov. V. Skalička, </a:t>
            </a:r>
            <a:r>
              <a:rPr lang="cs-CZ" altLang="de-DE" sz="2800" i="1" dirty="0" err="1">
                <a:latin typeface="Times New Roman" panose="02020603050405020304" pitchFamily="18" charset="0"/>
              </a:rPr>
              <a:t>Vývoj</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české</a:t>
            </a:r>
            <a:r>
              <a:rPr lang="cs-CZ" altLang="de-DE" sz="2800" i="1" dirty="0">
                <a:latin typeface="Times New Roman" panose="02020603050405020304" pitchFamily="18" charset="0"/>
              </a:rPr>
              <a:t> deklinace. Studie </a:t>
            </a:r>
            <a:r>
              <a:rPr lang="cs-CZ" altLang="de-DE" sz="2800" i="1" dirty="0" err="1">
                <a:latin typeface="Times New Roman" panose="02020603050405020304" pitchFamily="18" charset="0"/>
              </a:rPr>
              <a:t>typologicka</a:t>
            </a:r>
            <a:r>
              <a:rPr lang="cs-CZ" altLang="de-DE" sz="2800" i="1" dirty="0">
                <a:latin typeface="Times New Roman" panose="02020603050405020304" pitchFamily="18" charset="0"/>
              </a:rPr>
              <a:t>́</a:t>
            </a:r>
            <a:r>
              <a:rPr lang="cs-CZ" altLang="de-DE" sz="2800" dirty="0">
                <a:latin typeface="Times New Roman" panose="02020603050405020304" pitchFamily="18" charset="0"/>
              </a:rPr>
              <a:t>. Praha 1941. (Studie </a:t>
            </a:r>
            <a:r>
              <a:rPr lang="cs-CZ" altLang="de-DE" sz="2800" dirty="0" err="1">
                <a:latin typeface="Times New Roman" panose="02020603050405020304" pitchFamily="18" charset="0"/>
              </a:rPr>
              <a:t>Pražského</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linguistického</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kroužku</a:t>
            </a:r>
            <a:r>
              <a:rPr lang="cs-CZ" altLang="de-DE" sz="2800" dirty="0">
                <a:latin typeface="Times New Roman" panose="02020603050405020304" pitchFamily="18" charset="0"/>
              </a:rPr>
              <a:t> 4)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322" name="Bild 1">
            <a:extLst>
              <a:ext uri="{FF2B5EF4-FFF2-40B4-BE49-F238E27FC236}">
                <a16:creationId xmlns:a16="http://schemas.microsoft.com/office/drawing/2014/main" id="{E2C1BC56-DAF7-53CE-D246-703C7E79E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25" y="7938"/>
            <a:ext cx="7786688" cy="75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8370" name="Bild 1">
            <a:extLst>
              <a:ext uri="{FF2B5EF4-FFF2-40B4-BE49-F238E27FC236}">
                <a16:creationId xmlns:a16="http://schemas.microsoft.com/office/drawing/2014/main" id="{317F2D02-5800-9BFB-4E32-D0B08854C4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25" y="7938"/>
            <a:ext cx="7786688" cy="75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Oval 1">
            <a:extLst>
              <a:ext uri="{FF2B5EF4-FFF2-40B4-BE49-F238E27FC236}">
                <a16:creationId xmlns:a16="http://schemas.microsoft.com/office/drawing/2014/main" id="{3183B3EF-AA81-3FDA-AC7C-198CE3A8651A}"/>
              </a:ext>
            </a:extLst>
          </p:cNvPr>
          <p:cNvSpPr>
            <a:spLocks noChangeArrowheads="1"/>
          </p:cNvSpPr>
          <p:nvPr/>
        </p:nvSpPr>
        <p:spPr bwMode="auto">
          <a:xfrm>
            <a:off x="3816350" y="1619250"/>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2" name="Oval 3">
            <a:extLst>
              <a:ext uri="{FF2B5EF4-FFF2-40B4-BE49-F238E27FC236}">
                <a16:creationId xmlns:a16="http://schemas.microsoft.com/office/drawing/2014/main" id="{F72CA0D6-3945-69A4-8EC0-EA050F41F987}"/>
              </a:ext>
            </a:extLst>
          </p:cNvPr>
          <p:cNvSpPr>
            <a:spLocks noChangeArrowheads="1"/>
          </p:cNvSpPr>
          <p:nvPr/>
        </p:nvSpPr>
        <p:spPr bwMode="auto">
          <a:xfrm>
            <a:off x="3744913" y="18351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3" name="Oval 4">
            <a:extLst>
              <a:ext uri="{FF2B5EF4-FFF2-40B4-BE49-F238E27FC236}">
                <a16:creationId xmlns:a16="http://schemas.microsoft.com/office/drawing/2014/main" id="{2E95EF3B-4281-2E69-6B52-7D908E9742D5}"/>
              </a:ext>
            </a:extLst>
          </p:cNvPr>
          <p:cNvSpPr>
            <a:spLocks noChangeArrowheads="1"/>
          </p:cNvSpPr>
          <p:nvPr/>
        </p:nvSpPr>
        <p:spPr bwMode="auto">
          <a:xfrm>
            <a:off x="3744913" y="23399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4" name="Oval 5">
            <a:extLst>
              <a:ext uri="{FF2B5EF4-FFF2-40B4-BE49-F238E27FC236}">
                <a16:creationId xmlns:a16="http://schemas.microsoft.com/office/drawing/2014/main" id="{DCC78E0D-17FA-A095-63D8-DDC922D91470}"/>
              </a:ext>
            </a:extLst>
          </p:cNvPr>
          <p:cNvSpPr>
            <a:spLocks noChangeArrowheads="1"/>
          </p:cNvSpPr>
          <p:nvPr/>
        </p:nvSpPr>
        <p:spPr bwMode="auto">
          <a:xfrm>
            <a:off x="3744913" y="25558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5" name="Oval 6">
            <a:extLst>
              <a:ext uri="{FF2B5EF4-FFF2-40B4-BE49-F238E27FC236}">
                <a16:creationId xmlns:a16="http://schemas.microsoft.com/office/drawing/2014/main" id="{829EF1F4-4BB7-DB59-1946-8AFE927AAE6F}"/>
              </a:ext>
            </a:extLst>
          </p:cNvPr>
          <p:cNvSpPr>
            <a:spLocks noChangeArrowheads="1"/>
          </p:cNvSpPr>
          <p:nvPr/>
        </p:nvSpPr>
        <p:spPr bwMode="auto">
          <a:xfrm>
            <a:off x="5040313" y="16192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6" name="Oval 7">
            <a:extLst>
              <a:ext uri="{FF2B5EF4-FFF2-40B4-BE49-F238E27FC236}">
                <a16:creationId xmlns:a16="http://schemas.microsoft.com/office/drawing/2014/main" id="{13CD5EF4-064E-3F96-D649-AB56CE34C230}"/>
              </a:ext>
            </a:extLst>
          </p:cNvPr>
          <p:cNvSpPr>
            <a:spLocks noChangeArrowheads="1"/>
          </p:cNvSpPr>
          <p:nvPr/>
        </p:nvSpPr>
        <p:spPr bwMode="auto">
          <a:xfrm>
            <a:off x="4968875" y="1835150"/>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7" name="Oval 8">
            <a:extLst>
              <a:ext uri="{FF2B5EF4-FFF2-40B4-BE49-F238E27FC236}">
                <a16:creationId xmlns:a16="http://schemas.microsoft.com/office/drawing/2014/main" id="{4067A6C7-FD56-69F8-3B36-F2A3BB0047D4}"/>
              </a:ext>
            </a:extLst>
          </p:cNvPr>
          <p:cNvSpPr>
            <a:spLocks noChangeArrowheads="1"/>
          </p:cNvSpPr>
          <p:nvPr/>
        </p:nvSpPr>
        <p:spPr bwMode="auto">
          <a:xfrm>
            <a:off x="5040313" y="25558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8" name="Oval 9">
            <a:extLst>
              <a:ext uri="{FF2B5EF4-FFF2-40B4-BE49-F238E27FC236}">
                <a16:creationId xmlns:a16="http://schemas.microsoft.com/office/drawing/2014/main" id="{6EABF478-134F-81F8-F13C-119BDBC52860}"/>
              </a:ext>
            </a:extLst>
          </p:cNvPr>
          <p:cNvSpPr>
            <a:spLocks noChangeArrowheads="1"/>
          </p:cNvSpPr>
          <p:nvPr/>
        </p:nvSpPr>
        <p:spPr bwMode="auto">
          <a:xfrm>
            <a:off x="6911975" y="1619250"/>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9" name="Oval 10">
            <a:extLst>
              <a:ext uri="{FF2B5EF4-FFF2-40B4-BE49-F238E27FC236}">
                <a16:creationId xmlns:a16="http://schemas.microsoft.com/office/drawing/2014/main" id="{C608308E-1629-34E7-BE9B-C3F4BC32268F}"/>
              </a:ext>
            </a:extLst>
          </p:cNvPr>
          <p:cNvSpPr>
            <a:spLocks noChangeArrowheads="1"/>
          </p:cNvSpPr>
          <p:nvPr/>
        </p:nvSpPr>
        <p:spPr bwMode="auto">
          <a:xfrm>
            <a:off x="6840538" y="18351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0" name="Oval 11">
            <a:extLst>
              <a:ext uri="{FF2B5EF4-FFF2-40B4-BE49-F238E27FC236}">
                <a16:creationId xmlns:a16="http://schemas.microsoft.com/office/drawing/2014/main" id="{24961130-43A4-EBA5-0283-C7D47AE5B25B}"/>
              </a:ext>
            </a:extLst>
          </p:cNvPr>
          <p:cNvSpPr>
            <a:spLocks noChangeArrowheads="1"/>
          </p:cNvSpPr>
          <p:nvPr/>
        </p:nvSpPr>
        <p:spPr bwMode="auto">
          <a:xfrm>
            <a:off x="6911975" y="2051050"/>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1" name="Oval 12">
            <a:extLst>
              <a:ext uri="{FF2B5EF4-FFF2-40B4-BE49-F238E27FC236}">
                <a16:creationId xmlns:a16="http://schemas.microsoft.com/office/drawing/2014/main" id="{E4266218-2AB1-DD2E-EF73-1728F4E58584}"/>
              </a:ext>
            </a:extLst>
          </p:cNvPr>
          <p:cNvSpPr>
            <a:spLocks noChangeArrowheads="1"/>
          </p:cNvSpPr>
          <p:nvPr/>
        </p:nvSpPr>
        <p:spPr bwMode="auto">
          <a:xfrm>
            <a:off x="6911975" y="2555875"/>
            <a:ext cx="288925"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2" name="Oval 13">
            <a:extLst>
              <a:ext uri="{FF2B5EF4-FFF2-40B4-BE49-F238E27FC236}">
                <a16:creationId xmlns:a16="http://schemas.microsoft.com/office/drawing/2014/main" id="{6845AE4A-40A7-7364-B1B3-81D1BD4A3671}"/>
              </a:ext>
            </a:extLst>
          </p:cNvPr>
          <p:cNvSpPr>
            <a:spLocks noChangeArrowheads="1"/>
          </p:cNvSpPr>
          <p:nvPr/>
        </p:nvSpPr>
        <p:spPr bwMode="auto">
          <a:xfrm>
            <a:off x="6911975" y="2843213"/>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3" name="Oval 14">
            <a:extLst>
              <a:ext uri="{FF2B5EF4-FFF2-40B4-BE49-F238E27FC236}">
                <a16:creationId xmlns:a16="http://schemas.microsoft.com/office/drawing/2014/main" id="{8D9E5967-498C-5FFE-0537-90900ACA0A2F}"/>
              </a:ext>
            </a:extLst>
          </p:cNvPr>
          <p:cNvSpPr>
            <a:spLocks noChangeArrowheads="1"/>
          </p:cNvSpPr>
          <p:nvPr/>
        </p:nvSpPr>
        <p:spPr bwMode="auto">
          <a:xfrm>
            <a:off x="5040313" y="3563938"/>
            <a:ext cx="287337"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4" name="Oval 15">
            <a:extLst>
              <a:ext uri="{FF2B5EF4-FFF2-40B4-BE49-F238E27FC236}">
                <a16:creationId xmlns:a16="http://schemas.microsoft.com/office/drawing/2014/main" id="{B73CEE11-D1FA-3FC1-1D29-66A7F4D0B453}"/>
              </a:ext>
            </a:extLst>
          </p:cNvPr>
          <p:cNvSpPr>
            <a:spLocks noChangeArrowheads="1"/>
          </p:cNvSpPr>
          <p:nvPr/>
        </p:nvSpPr>
        <p:spPr bwMode="auto">
          <a:xfrm>
            <a:off x="6911975" y="3563938"/>
            <a:ext cx="288925"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5" name="Oval 16">
            <a:extLst>
              <a:ext uri="{FF2B5EF4-FFF2-40B4-BE49-F238E27FC236}">
                <a16:creationId xmlns:a16="http://schemas.microsoft.com/office/drawing/2014/main" id="{093FF6EC-B765-23BE-C4B1-532951396A28}"/>
              </a:ext>
            </a:extLst>
          </p:cNvPr>
          <p:cNvSpPr>
            <a:spLocks noChangeArrowheads="1"/>
          </p:cNvSpPr>
          <p:nvPr/>
        </p:nvSpPr>
        <p:spPr bwMode="auto">
          <a:xfrm>
            <a:off x="6911975" y="4284663"/>
            <a:ext cx="288925"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6" name="Oval 2">
            <a:extLst>
              <a:ext uri="{FF2B5EF4-FFF2-40B4-BE49-F238E27FC236}">
                <a16:creationId xmlns:a16="http://schemas.microsoft.com/office/drawing/2014/main" id="{C09DF356-3A1B-CECF-FF31-012B44286950}"/>
              </a:ext>
            </a:extLst>
          </p:cNvPr>
          <p:cNvSpPr>
            <a:spLocks noChangeArrowheads="1"/>
          </p:cNvSpPr>
          <p:nvPr/>
        </p:nvSpPr>
        <p:spPr bwMode="auto">
          <a:xfrm>
            <a:off x="5472113" y="1187450"/>
            <a:ext cx="863600" cy="504825"/>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58387" name="Oval 17">
            <a:extLst>
              <a:ext uri="{FF2B5EF4-FFF2-40B4-BE49-F238E27FC236}">
                <a16:creationId xmlns:a16="http://schemas.microsoft.com/office/drawing/2014/main" id="{A6F1A5AE-F64E-6BC9-496F-C42A0CC3CC96}"/>
              </a:ext>
            </a:extLst>
          </p:cNvPr>
          <p:cNvSpPr>
            <a:spLocks noChangeArrowheads="1"/>
          </p:cNvSpPr>
          <p:nvPr/>
        </p:nvSpPr>
        <p:spPr bwMode="auto">
          <a:xfrm>
            <a:off x="1152525" y="4500563"/>
            <a:ext cx="7200900" cy="4318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8EF2BF-B548-E5BA-2F8E-2D7B67C98792}"/>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D7289EA-5220-D589-A5AC-063B7B791FA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„Největší dík patří mému školiteli doc. Dr. phil. Markus</a:t>
            </a:r>
            <a:r>
              <a:rPr lang="cs-CZ" altLang="de-DE" sz="2800" b="1" i="1">
                <a:latin typeface="Times New Roman" panose="02020603050405020304" pitchFamily="18" charset="0"/>
              </a:rPr>
              <a:t>u</a:t>
            </a:r>
            <a:r>
              <a:rPr lang="cs-CZ" altLang="de-DE" sz="2800" i="1">
                <a:latin typeface="Times New Roman" panose="02020603050405020304" pitchFamily="18" charset="0"/>
              </a:rPr>
              <a:t> Gigerovi za nesčetné komentáře i podněty, za vstřícné vedení a podporu“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2AD8501-014A-9BAD-7C9A-60CCAA49BBD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„Největší dík patří mému školiteli doc. Dr. phil. Markus</a:t>
            </a:r>
            <a:r>
              <a:rPr lang="cs-CZ" altLang="de-DE" sz="2800" b="1" i="1">
                <a:latin typeface="Times New Roman" panose="02020603050405020304" pitchFamily="18" charset="0"/>
              </a:rPr>
              <a:t>u</a:t>
            </a:r>
            <a:r>
              <a:rPr lang="cs-CZ" altLang="de-DE" sz="2800" i="1">
                <a:latin typeface="Times New Roman" panose="02020603050405020304" pitchFamily="18" charset="0"/>
              </a:rPr>
              <a:t> Gigerovi za nesčetné komentáře i podněty, za vstřícné vedení a podporu“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přichází archaizující kodifikace spisovné češtiny, která např. zachovává velkou variabilnost koncovek v Ipl, o které jsme již mluvili, nebo kmenovou alternaci v Lpl </a:t>
            </a:r>
            <a:r>
              <a:rPr lang="cs-CZ" altLang="de-DE" sz="2800" i="1">
                <a:latin typeface="Times New Roman" panose="02020603050405020304" pitchFamily="18" charset="0"/>
              </a:rPr>
              <a:t>o klucích, o vlcích, o meetinzích (mítincích)</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7BDDE0F-79E5-9E84-318C-D74CABD1DA4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supletivismy:</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A43A8A6-3199-5C5F-EFC4-5384ACD915C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supletivismy: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metro, kino, rádio, metra, kina, rádia </a:t>
            </a:r>
            <a:r>
              <a:rPr lang="cs-CZ" altLang="de-DE" sz="2800">
                <a:latin typeface="Times New Roman" panose="02020603050405020304" pitchFamily="18" charset="0"/>
              </a:rPr>
              <a:t>atd., </a:t>
            </a:r>
            <a:r>
              <a:rPr lang="cs-CZ" altLang="de-DE" sz="2800" i="1">
                <a:latin typeface="Times New Roman" panose="02020603050405020304" pitchFamily="18" charset="0"/>
              </a:rPr>
              <a:t>kakadu, kakadua, kakaduovi</a:t>
            </a:r>
            <a:r>
              <a:rPr lang="cs-CZ" altLang="de-DE" sz="2800">
                <a:latin typeface="Times New Roman" panose="02020603050405020304" pitchFamily="18" charset="0"/>
              </a:rPr>
              <a:t> atd., </a:t>
            </a:r>
            <a:r>
              <a:rPr lang="cs-CZ" altLang="de-DE" sz="2800" i="1">
                <a:latin typeface="Times New Roman" panose="02020603050405020304" pitchFamily="18" charset="0"/>
              </a:rPr>
              <a:t>kuli, kuliho, kulimu </a:t>
            </a:r>
            <a:r>
              <a:rPr lang="cs-CZ" altLang="de-DE" sz="2800">
                <a:latin typeface="Times New Roman" panose="02020603050405020304" pitchFamily="18" charset="0"/>
              </a:rPr>
              <a:t>(s pl </a:t>
            </a:r>
            <a:r>
              <a:rPr lang="cs-CZ" altLang="de-DE" sz="2800" i="1">
                <a:latin typeface="Times New Roman" panose="02020603050405020304" pitchFamily="18" charset="0"/>
              </a:rPr>
              <a:t>kuliové, kuliů</a:t>
            </a:r>
            <a:r>
              <a:rPr lang="cs-CZ" altLang="de-DE" sz="2800">
                <a:latin typeface="Times New Roman" panose="02020603050405020304" pitchFamily="18" charset="0"/>
              </a:rPr>
              <a:t>!), </a:t>
            </a:r>
            <a:r>
              <a:rPr lang="cs-CZ" altLang="de-DE" sz="2800" i="1">
                <a:latin typeface="Times New Roman" panose="02020603050405020304" pitchFamily="18" charset="0"/>
              </a:rPr>
              <a:t>rytmus, rytmu, herkules, herkula, kosmos, kosmu, datum, data, muzeum, muzea, epiteton, epiteta, prézens, prézentu, téma, tématu </a:t>
            </a:r>
            <a:r>
              <a:rPr lang="cs-CZ" altLang="de-DE" sz="2800">
                <a:latin typeface="Times New Roman" panose="02020603050405020304" pitchFamily="18" charset="0"/>
              </a:rPr>
              <a:t>(NB jediný neutrální typ skloňování s koncovkou -</a:t>
            </a:r>
            <a:r>
              <a:rPr lang="cs-CZ" altLang="de-DE" sz="2800" i="1">
                <a:latin typeface="Times New Roman" panose="02020603050405020304" pitchFamily="18" charset="0"/>
              </a:rPr>
              <a:t>u</a:t>
            </a:r>
            <a:r>
              <a:rPr lang="cs-CZ" altLang="de-DE" sz="2800">
                <a:latin typeface="Times New Roman" panose="02020603050405020304" pitchFamily="18" charset="0"/>
              </a:rPr>
              <a:t> v Gsg!)</a:t>
            </a:r>
            <a:r>
              <a:rPr lang="cs-CZ" altLang="de-DE" sz="2800" i="1">
                <a:latin typeface="Times New Roman" panose="02020603050405020304" pitchFamily="18" charset="0"/>
              </a:rPr>
              <a:t>, </a:t>
            </a:r>
            <a:r>
              <a:rPr lang="it-IT" altLang="de-DE" sz="2800" i="1">
                <a:latin typeface="Times New Roman" panose="02020603050405020304" pitchFamily="18" charset="0"/>
              </a:rPr>
              <a:t>farao, faraona</a:t>
            </a:r>
            <a:r>
              <a:rPr lang="cs-CZ" altLang="de-DE" sz="2800">
                <a:latin typeface="Times New Roman" panose="02020603050405020304" pitchFamily="18" charset="0"/>
              </a:rPr>
              <a:t>, </a:t>
            </a:r>
            <a:r>
              <a:rPr lang="cs-CZ" altLang="de-DE" sz="2800" i="1">
                <a:latin typeface="Times New Roman" panose="02020603050405020304" pitchFamily="18" charset="0"/>
              </a:rPr>
              <a:t>herpes, herpetu</a:t>
            </a:r>
            <a:r>
              <a:rPr lang="cs-CZ" altLang="de-DE" sz="2800">
                <a:latin typeface="Times New Roman" panose="02020603050405020304" pitchFamily="18" charset="0"/>
              </a:rPr>
              <a:t>, archaicky i </a:t>
            </a:r>
            <a:r>
              <a:rPr lang="cs-CZ" altLang="de-DE" sz="2800" i="1">
                <a:latin typeface="Times New Roman" panose="02020603050405020304" pitchFamily="18" charset="0"/>
              </a:rPr>
              <a:t>bronchitis, bronchitidy</a:t>
            </a:r>
            <a:r>
              <a:rPr lang="cs-CZ" altLang="de-DE" sz="2800">
                <a:latin typeface="Times New Roman" panose="02020603050405020304" pitchFamily="18" charset="0"/>
              </a:rPr>
              <a:t>, dále </a:t>
            </a:r>
            <a:r>
              <a:rPr lang="cs-CZ" altLang="de-DE" sz="2800" i="1">
                <a:latin typeface="Times New Roman" panose="02020603050405020304" pitchFamily="18" charset="0"/>
              </a:rPr>
              <a:t>Zeus, Dia, Diovi</a:t>
            </a:r>
            <a:r>
              <a:rPr lang="cs-CZ" altLang="de-DE" sz="2800">
                <a:latin typeface="Times New Roman" panose="02020603050405020304" pitchFamily="18" charset="0"/>
              </a:rPr>
              <a:t> atd. atd.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4820F9D-65D5-0E42-104C-00967B8669F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a:t>
            </a:r>
            <a:r>
              <a:rPr lang="cs-CZ" altLang="de-DE" sz="2800" dirty="0" err="1">
                <a:latin typeface="Times New Roman" panose="02020603050405020304" pitchFamily="18" charset="0"/>
              </a:rPr>
              <a:t>supletivismy</a:t>
            </a:r>
            <a:r>
              <a:rPr lang="cs-CZ" altLang="de-DE" sz="2800" dirty="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dirty="0">
                <a:latin typeface="Times New Roman" panose="02020603050405020304" pitchFamily="18" charset="0"/>
              </a:rPr>
              <a:t>metro, kino, rádio, metra, kina, rádia </a:t>
            </a:r>
            <a:r>
              <a:rPr lang="cs-CZ" altLang="de-DE" sz="2800" dirty="0">
                <a:latin typeface="Times New Roman" panose="02020603050405020304" pitchFamily="18" charset="0"/>
              </a:rPr>
              <a:t>atd., </a:t>
            </a:r>
            <a:r>
              <a:rPr lang="cs-CZ" altLang="de-DE" sz="2800" i="1" dirty="0">
                <a:latin typeface="Times New Roman" panose="02020603050405020304" pitchFamily="18" charset="0"/>
              </a:rPr>
              <a:t>kakadu, </a:t>
            </a:r>
            <a:r>
              <a:rPr lang="cs-CZ" altLang="de-DE" sz="2800" i="1" dirty="0" err="1">
                <a:latin typeface="Times New Roman" panose="02020603050405020304" pitchFamily="18" charset="0"/>
              </a:rPr>
              <a:t>kakadua</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kakaduovi</a:t>
            </a:r>
            <a:r>
              <a:rPr lang="cs-CZ" altLang="de-DE" sz="2800" dirty="0">
                <a:latin typeface="Times New Roman" panose="02020603050405020304" pitchFamily="18" charset="0"/>
              </a:rPr>
              <a:t> atd., </a:t>
            </a:r>
            <a:r>
              <a:rPr lang="cs-CZ" altLang="de-DE" sz="2800" i="1" dirty="0">
                <a:latin typeface="Times New Roman" panose="02020603050405020304" pitchFamily="18" charset="0"/>
              </a:rPr>
              <a:t>kuli, kuliho, kulimu </a:t>
            </a:r>
            <a:r>
              <a:rPr lang="cs-CZ" altLang="de-DE" sz="2800" dirty="0">
                <a:latin typeface="Times New Roman" panose="02020603050405020304" pitchFamily="18" charset="0"/>
              </a:rPr>
              <a:t>(s </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 </a:t>
            </a:r>
            <a:r>
              <a:rPr lang="cs-CZ" altLang="de-DE" sz="2800" i="1" dirty="0">
                <a:latin typeface="Times New Roman" panose="02020603050405020304" pitchFamily="18" charset="0"/>
              </a:rPr>
              <a:t>kuliové, kuliů</a:t>
            </a:r>
            <a:r>
              <a:rPr lang="cs-CZ" altLang="de-DE" sz="2800" dirty="0">
                <a:latin typeface="Times New Roman" panose="02020603050405020304" pitchFamily="18" charset="0"/>
              </a:rPr>
              <a:t>!), </a:t>
            </a:r>
            <a:r>
              <a:rPr lang="cs-CZ" altLang="de-DE" sz="2800" i="1" dirty="0">
                <a:latin typeface="Times New Roman" panose="02020603050405020304" pitchFamily="18" charset="0"/>
              </a:rPr>
              <a:t>rytmus, rytmu, </a:t>
            </a:r>
            <a:r>
              <a:rPr lang="cs-CZ" altLang="de-DE" sz="2800" i="1" dirty="0" err="1">
                <a:latin typeface="Times New Roman" panose="02020603050405020304" pitchFamily="18" charset="0"/>
              </a:rPr>
              <a:t>herkules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herkula</a:t>
            </a:r>
            <a:r>
              <a:rPr lang="cs-CZ" altLang="de-DE" sz="2800" dirty="0">
                <a:latin typeface="Times New Roman" panose="02020603050405020304" pitchFamily="18" charset="0"/>
              </a:rPr>
              <a:t>, </a:t>
            </a:r>
            <a:r>
              <a:rPr lang="cs-CZ" altLang="de-DE" sz="2800" i="1" dirty="0">
                <a:latin typeface="Times New Roman" panose="02020603050405020304" pitchFamily="18" charset="0"/>
              </a:rPr>
              <a:t>kosmos, kosmu, datum, data, muzeum, muzea</a:t>
            </a:r>
            <a:r>
              <a:rPr lang="cs-CZ" altLang="de-DE" sz="2800" dirty="0">
                <a:latin typeface="Times New Roman" panose="02020603050405020304" pitchFamily="18" charset="0"/>
              </a:rPr>
              <a:t>, </a:t>
            </a:r>
            <a:r>
              <a:rPr lang="cs-CZ" altLang="de-DE" sz="2800" i="1" dirty="0">
                <a:latin typeface="Times New Roman" panose="02020603050405020304" pitchFamily="18" charset="0"/>
              </a:rPr>
              <a:t>epiteton, epiteta, prézens, prézentu, téma, tématu </a:t>
            </a:r>
            <a:r>
              <a:rPr lang="cs-CZ" altLang="de-DE" sz="2800" dirty="0">
                <a:latin typeface="Times New Roman" panose="02020603050405020304" pitchFamily="18" charset="0"/>
              </a:rPr>
              <a:t>(NB jediný neutrální typ skloňování s koncovkou -</a:t>
            </a:r>
            <a:r>
              <a:rPr lang="cs-CZ" altLang="de-DE" sz="2800" i="1" dirty="0">
                <a:latin typeface="Times New Roman" panose="02020603050405020304" pitchFamily="18" charset="0"/>
              </a:rPr>
              <a:t>u</a:t>
            </a:r>
            <a:r>
              <a:rPr lang="cs-CZ" altLang="de-DE" sz="2800" dirty="0">
                <a:latin typeface="Times New Roman" panose="02020603050405020304" pitchFamily="18" charset="0"/>
              </a:rPr>
              <a:t> v </a:t>
            </a:r>
            <a:r>
              <a:rPr lang="cs-CZ" altLang="de-DE" sz="2800" dirty="0" err="1">
                <a:latin typeface="Times New Roman" panose="02020603050405020304" pitchFamily="18" charset="0"/>
              </a:rPr>
              <a:t>Gsg</a:t>
            </a:r>
            <a:r>
              <a:rPr lang="cs-CZ" altLang="de-DE" sz="2800" dirty="0">
                <a:latin typeface="Times New Roman" panose="02020603050405020304" pitchFamily="18" charset="0"/>
              </a:rPr>
              <a:t>!)</a:t>
            </a:r>
            <a:r>
              <a:rPr lang="cs-CZ" altLang="de-DE" sz="2800" i="1" dirty="0">
                <a:latin typeface="Times New Roman" panose="02020603050405020304" pitchFamily="18" charset="0"/>
              </a:rPr>
              <a:t>, </a:t>
            </a:r>
            <a:r>
              <a:rPr lang="it-IT" altLang="de-DE" sz="2800" i="1" dirty="0" err="1">
                <a:latin typeface="Times New Roman" panose="02020603050405020304" pitchFamily="18" charset="0"/>
              </a:rPr>
              <a:t>farao</a:t>
            </a:r>
            <a:r>
              <a:rPr lang="it-IT" altLang="de-DE" sz="2800" i="1" dirty="0">
                <a:latin typeface="Times New Roman" panose="02020603050405020304" pitchFamily="18" charset="0"/>
              </a:rPr>
              <a:t>, faraona</a:t>
            </a:r>
            <a:r>
              <a:rPr lang="cs-CZ" altLang="de-DE" sz="2800" dirty="0">
                <a:latin typeface="Times New Roman" panose="02020603050405020304" pitchFamily="18" charset="0"/>
              </a:rPr>
              <a:t>, </a:t>
            </a:r>
            <a:r>
              <a:rPr lang="cs-CZ" altLang="de-DE" sz="2800" i="1" dirty="0">
                <a:latin typeface="Times New Roman" panose="02020603050405020304" pitchFamily="18" charset="0"/>
              </a:rPr>
              <a:t>herpes, herpetu</a:t>
            </a:r>
            <a:r>
              <a:rPr lang="cs-CZ" altLang="de-DE" sz="2800" dirty="0">
                <a:latin typeface="Times New Roman" panose="02020603050405020304" pitchFamily="18" charset="0"/>
              </a:rPr>
              <a:t>, archaicky i </a:t>
            </a:r>
            <a:r>
              <a:rPr lang="cs-CZ" altLang="de-DE" sz="2800" i="1" dirty="0">
                <a:latin typeface="Times New Roman" panose="02020603050405020304" pitchFamily="18" charset="0"/>
              </a:rPr>
              <a:t>bronchitis, bronchitidy</a:t>
            </a:r>
            <a:r>
              <a:rPr lang="cs-CZ" altLang="de-DE" sz="2800" dirty="0">
                <a:latin typeface="Times New Roman" panose="02020603050405020304" pitchFamily="18" charset="0"/>
              </a:rPr>
              <a:t>, dále </a:t>
            </a:r>
            <a:r>
              <a:rPr lang="cs-CZ" altLang="de-DE" sz="2800" i="1" dirty="0">
                <a:latin typeface="Times New Roman" panose="02020603050405020304" pitchFamily="18" charset="0"/>
              </a:rPr>
              <a:t>Zeus, Dia, Diovi</a:t>
            </a:r>
            <a:r>
              <a:rPr lang="cs-CZ" altLang="de-DE" sz="2800" dirty="0">
                <a:latin typeface="Times New Roman" panose="02020603050405020304" pitchFamily="18" charset="0"/>
              </a:rPr>
              <a:t> atd. atd.</a:t>
            </a: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Neplatí to ovšem </a:t>
            </a:r>
            <a:r>
              <a:rPr lang="cs-CZ" altLang="de-DE" sz="2800" dirty="0" err="1">
                <a:latin typeface="Times New Roman" panose="02020603050405020304" pitchFamily="18" charset="0"/>
              </a:rPr>
              <a:t>všeobcně</a:t>
            </a:r>
            <a:r>
              <a:rPr lang="cs-CZ" altLang="de-DE" sz="2800" dirty="0">
                <a:latin typeface="Times New Roman" panose="02020603050405020304" pitchFamily="18" charset="0"/>
              </a:rPr>
              <a:t>, srov. </a:t>
            </a:r>
            <a:r>
              <a:rPr lang="it-IT" altLang="de-DE" sz="2800" i="1" dirty="0" err="1">
                <a:latin typeface="Times New Roman" panose="02020603050405020304" pitchFamily="18" charset="0"/>
              </a:rPr>
              <a:t>primus</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primusa</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primusovi</a:t>
            </a:r>
            <a:r>
              <a:rPr lang="it-IT" altLang="de-DE" sz="2800" dirty="0">
                <a:latin typeface="Times New Roman" panose="02020603050405020304" pitchFamily="18" charset="0"/>
              </a:rPr>
              <a:t> (m. </a:t>
            </a:r>
            <a:r>
              <a:rPr lang="it-IT" altLang="de-DE" sz="2800" dirty="0" err="1">
                <a:latin typeface="Times New Roman" panose="02020603050405020304" pitchFamily="18" charset="0"/>
              </a:rPr>
              <a:t>živ</a:t>
            </a:r>
            <a:r>
              <a:rPr lang="it-IT" altLang="de-DE" sz="2800" dirty="0">
                <a:latin typeface="Times New Roman" panose="02020603050405020304" pitchFamily="18" charset="0"/>
              </a:rPr>
              <a:t>.)</a:t>
            </a:r>
            <a:r>
              <a:rPr lang="de-DE" altLang="de-DE" sz="2800" dirty="0">
                <a:latin typeface="Times New Roman" panose="02020603050405020304" pitchFamily="18" charset="0"/>
              </a:rPr>
              <a:t>, </a:t>
            </a:r>
            <a:r>
              <a:rPr lang="it-IT" altLang="de-DE" sz="2800" i="1" dirty="0" err="1">
                <a:latin typeface="Times New Roman" panose="02020603050405020304" pitchFamily="18" charset="0"/>
              </a:rPr>
              <a:t>cirkus</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cirkusu</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cirkusu</a:t>
            </a:r>
            <a:r>
              <a:rPr lang="it-IT" altLang="de-DE" sz="2800" dirty="0">
                <a:latin typeface="Times New Roman" panose="02020603050405020304" pitchFamily="18" charset="0"/>
              </a:rPr>
              <a:t> (m.)</a:t>
            </a:r>
            <a:r>
              <a:rPr lang="de-DE" altLang="de-DE" sz="2800" dirty="0">
                <a:latin typeface="Times New Roman" panose="02020603050405020304" pitchFamily="18" charset="0"/>
              </a:rPr>
              <a:t>, </a:t>
            </a:r>
            <a:r>
              <a:rPr lang="it-IT" altLang="de-DE" sz="2800" i="1" dirty="0">
                <a:latin typeface="Times New Roman" panose="02020603050405020304" pitchFamily="18" charset="0"/>
              </a:rPr>
              <a:t>epos, </a:t>
            </a:r>
            <a:r>
              <a:rPr lang="it-IT" altLang="de-DE" sz="2800" i="1" dirty="0" err="1">
                <a:latin typeface="Times New Roman" panose="02020603050405020304" pitchFamily="18" charset="0"/>
              </a:rPr>
              <a:t>eposu</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eposu</a:t>
            </a:r>
            <a:r>
              <a:rPr lang="it-IT" altLang="de-DE" sz="2800" dirty="0">
                <a:latin typeface="Times New Roman" panose="02020603050405020304" pitchFamily="18" charset="0"/>
              </a:rPr>
              <a:t> (m.), v </a:t>
            </a:r>
            <a:r>
              <a:rPr lang="cs-CZ" altLang="de-DE" sz="2800" dirty="0">
                <a:latin typeface="Times New Roman" panose="02020603050405020304" pitchFamily="18" charset="0"/>
              </a:rPr>
              <a:t>nespisovných varietách se to (pochopitelně) různě upravuje, srov. </a:t>
            </a:r>
            <a:r>
              <a:rPr lang="cs-CZ" altLang="de-DE" sz="2800" i="1" dirty="0">
                <a:latin typeface="Times New Roman" panose="02020603050405020304" pitchFamily="18" charset="0"/>
              </a:rPr>
              <a:t>ten datum, toho datumu </a:t>
            </a:r>
            <a:r>
              <a:rPr lang="cs-CZ" altLang="de-DE" sz="2800" dirty="0">
                <a:latin typeface="Times New Roman" panose="02020603050405020304" pitchFamily="18" charset="0"/>
              </a:rPr>
              <a:t>apod.</a:t>
            </a:r>
            <a:r>
              <a:rPr lang="de-DE" altLang="de-DE" sz="2800" dirty="0">
                <a:latin typeface="Times New Roman" panose="02020603050405020304" pitchFamily="18" charset="0"/>
              </a:rPr>
              <a:t> </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0E55B9C-2534-2391-8507-2BD4FC64CAD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Velmi výrazně se projevuje životnost vč. vlastních koncovek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ovi</a:t>
            </a:r>
            <a:r>
              <a:rPr lang="cs-CZ" altLang="de-DE" sz="2800">
                <a:latin typeface="Times New Roman" panose="02020603050405020304" pitchFamily="18" charset="0"/>
              </a:rPr>
              <a:t> v DLsg m., -</a:t>
            </a:r>
            <a:r>
              <a:rPr lang="cs-CZ" altLang="de-DE" sz="2800" i="1">
                <a:latin typeface="Times New Roman" panose="02020603050405020304" pitchFamily="18" charset="0"/>
              </a:rPr>
              <a:t>ové, -é</a:t>
            </a:r>
            <a:r>
              <a:rPr lang="cs-CZ" altLang="de-DE" sz="2800">
                <a:latin typeface="Times New Roman" panose="02020603050405020304" pitchFamily="18" charset="0"/>
              </a:rPr>
              <a:t> v Npl m.) a vlastních kmenových alternací (</a:t>
            </a:r>
            <a:r>
              <a:rPr lang="cs-CZ" altLang="de-DE" sz="2800" i="1">
                <a:latin typeface="Times New Roman" panose="02020603050405020304" pitchFamily="18" charset="0"/>
              </a:rPr>
              <a:t>voják – vojáci, hoch – hoši, býk – býci, rapper - rappeři </a:t>
            </a:r>
            <a:r>
              <a:rPr lang="cs-CZ" altLang="de-DE" sz="2800">
                <a:latin typeface="Times New Roman" panose="02020603050405020304" pitchFamily="18" charset="0"/>
              </a:rPr>
              <a:t>vs. </a:t>
            </a:r>
            <a:r>
              <a:rPr lang="cs-CZ" altLang="de-DE" sz="2800" i="1">
                <a:latin typeface="Times New Roman" panose="02020603050405020304" pitchFamily="18" charset="0"/>
              </a:rPr>
              <a:t>bok – boky, roh – rohy, server – servery </a:t>
            </a:r>
            <a:r>
              <a:rPr lang="cs-CZ" altLang="de-DE" sz="2800">
                <a:latin typeface="Times New Roman" panose="02020603050405020304" pitchFamily="18" charset="0"/>
              </a:rPr>
              <a:t>atd.) a tvoření vlastního paradigmatu pro </a:t>
            </a:r>
            <a:r>
              <a:rPr lang="cs-CZ" altLang="de-DE" sz="2800" i="1">
                <a:latin typeface="Times New Roman" panose="02020603050405020304" pitchFamily="18" charset="0"/>
              </a:rPr>
              <a:t>a</a:t>
            </a:r>
            <a:r>
              <a:rPr lang="cs-CZ" altLang="de-DE" sz="2800">
                <a:latin typeface="Times New Roman" panose="02020603050405020304" pitchFamily="18" charset="0"/>
              </a:rPr>
              <a:t>-kmenová maskulina (</a:t>
            </a:r>
            <a:r>
              <a:rPr lang="cs-CZ" altLang="de-DE" sz="2800" i="1">
                <a:latin typeface="Times New Roman" panose="02020603050405020304" pitchFamily="18" charset="0"/>
              </a:rPr>
              <a:t>předseda</a:t>
            </a:r>
            <a:r>
              <a:rPr lang="cs-CZ" altLang="de-DE" sz="2800">
                <a:latin typeface="Times New Roman" panose="02020603050405020304" pitchFamily="18" charset="0"/>
              </a:rPr>
              <a:t>, i s měkkým typem </a:t>
            </a:r>
            <a:r>
              <a:rPr lang="cs-CZ" altLang="de-DE" sz="2800" i="1">
                <a:latin typeface="Times New Roman" panose="02020603050405020304" pitchFamily="18" charset="0"/>
              </a:rPr>
              <a:t>soudce</a:t>
            </a:r>
            <a:r>
              <a:rPr lang="cs-CZ" altLang="de-DE" sz="2800">
                <a:latin typeface="Times New Roman" panose="02020603050405020304" pitchFamily="18" charset="0"/>
              </a:rPr>
              <a:t>)</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A9D5949-6769-1D38-90D6-307D5F9C3900}"/>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skupina slovanských variet vyvinutých z praslovanštiny s jistými společnými znaky (hlavně *tj, dj &gt; c, (d)z)</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jiných ohledech jdou čeština a slovenština s jihoslovanskými jazyky (</a:t>
            </a:r>
            <a:r>
              <a:rPr lang="cs-CZ" altLang="de-DE" sz="2800" i="1">
                <a:latin typeface="Times New Roman" panose="02020603050405020304" pitchFamily="18" charset="0"/>
              </a:rPr>
              <a:t>mráz</a:t>
            </a:r>
            <a:r>
              <a:rPr lang="cs-CZ" altLang="de-DE" sz="2800">
                <a:latin typeface="Times New Roman" panose="02020603050405020304" pitchFamily="18" charset="0"/>
              </a:rPr>
              <a:t> vs. pol., hls. </a:t>
            </a:r>
            <a:r>
              <a:rPr lang="cs-CZ" altLang="de-DE" sz="2800" i="1">
                <a:latin typeface="Times New Roman" panose="02020603050405020304" pitchFamily="18" charset="0"/>
              </a:rPr>
              <a:t>mróz</a:t>
            </a:r>
            <a:r>
              <a:rPr lang="cs-CZ" altLang="de-DE" sz="2800">
                <a:latin typeface="Times New Roman" panose="02020603050405020304" pitchFamily="18" charset="0"/>
              </a:rPr>
              <a:t>, ale třeba také splynutí [i] a [</a:t>
            </a:r>
            <a:r>
              <a:rPr lang="de-DE" altLang="de-CZ" sz="2800">
                <a:latin typeface="Times New Roman" panose="02020603050405020304" pitchFamily="18" charset="0"/>
              </a:rPr>
              <a:t>ɨ</a:t>
            </a:r>
            <a:r>
              <a:rPr lang="cs-CZ" altLang="de-DE" sz="2800">
                <a:latin typeface="Times New Roman" panose="02020603050405020304" pitchFamily="18" charset="0"/>
              </a:rPr>
              <a:t>]), ale přitom mezi sebou nejsou jednotné, protože část slovenských nářečí jde ve shodách s jsl. jazyky dál (srov. č. </a:t>
            </a:r>
            <a:r>
              <a:rPr lang="cs-CZ" altLang="de-DE" sz="2800" i="1">
                <a:latin typeface="Times New Roman" panose="02020603050405020304" pitchFamily="18" charset="0"/>
              </a:rPr>
              <a:t>loket</a:t>
            </a:r>
            <a:r>
              <a:rPr lang="cs-CZ" altLang="de-DE" sz="2800">
                <a:latin typeface="Times New Roman" panose="02020603050405020304" pitchFamily="18" charset="0"/>
              </a:rPr>
              <a:t> vs. slov. </a:t>
            </a:r>
            <a:r>
              <a:rPr lang="cs-CZ" altLang="de-DE" sz="2800" i="1">
                <a:latin typeface="Times New Roman" panose="02020603050405020304" pitchFamily="18" charset="0"/>
              </a:rPr>
              <a:t>lakeť</a:t>
            </a:r>
            <a:r>
              <a:rPr lang="cs-CZ" altLang="de-DE" sz="2800">
                <a:latin typeface="Times New Roman" panose="02020603050405020304" pitchFamily="18" charset="0"/>
              </a:rPr>
              <a:t>, i když v západo- a východoslovenských nářečích je také </a:t>
            </a:r>
            <a:r>
              <a:rPr lang="cs-CZ" altLang="de-DE" sz="2800" i="1">
                <a:latin typeface="Times New Roman" panose="02020603050405020304" pitchFamily="18" charset="0"/>
              </a:rPr>
              <a:t>lo</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Začneme od polštiny: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2957FCC-0F04-6EA3-8AAE-23926B0F9DC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Velmi výrazně se projevuje životnost vč. vlastních koncovek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ovi</a:t>
            </a:r>
            <a:r>
              <a:rPr lang="cs-CZ" altLang="de-DE" sz="2800">
                <a:latin typeface="Times New Roman" panose="02020603050405020304" pitchFamily="18" charset="0"/>
              </a:rPr>
              <a:t> v DLsg m., -</a:t>
            </a:r>
            <a:r>
              <a:rPr lang="cs-CZ" altLang="de-DE" sz="2800" i="1">
                <a:latin typeface="Times New Roman" panose="02020603050405020304" pitchFamily="18" charset="0"/>
              </a:rPr>
              <a:t>ové, -é</a:t>
            </a:r>
            <a:r>
              <a:rPr lang="cs-CZ" altLang="de-DE" sz="2800">
                <a:latin typeface="Times New Roman" panose="02020603050405020304" pitchFamily="18" charset="0"/>
              </a:rPr>
              <a:t> v Npl m.) a vlastních kmenových alternací (</a:t>
            </a:r>
            <a:r>
              <a:rPr lang="cs-CZ" altLang="de-DE" sz="2800" i="1">
                <a:latin typeface="Times New Roman" panose="02020603050405020304" pitchFamily="18" charset="0"/>
              </a:rPr>
              <a:t>voják – vojáci, hoch – hoši, býk – býci, rapper - rappeři </a:t>
            </a:r>
            <a:r>
              <a:rPr lang="cs-CZ" altLang="de-DE" sz="2800">
                <a:latin typeface="Times New Roman" panose="02020603050405020304" pitchFamily="18" charset="0"/>
              </a:rPr>
              <a:t>vs. </a:t>
            </a:r>
            <a:r>
              <a:rPr lang="cs-CZ" altLang="de-DE" sz="2800" i="1">
                <a:latin typeface="Times New Roman" panose="02020603050405020304" pitchFamily="18" charset="0"/>
              </a:rPr>
              <a:t>bok – boky, roh – rohy, server – servery </a:t>
            </a:r>
            <a:r>
              <a:rPr lang="cs-CZ" altLang="de-DE" sz="2800">
                <a:latin typeface="Times New Roman" panose="02020603050405020304" pitchFamily="18" charset="0"/>
              </a:rPr>
              <a:t>atd.) a tvoření vlastního paradigmatu pro </a:t>
            </a:r>
            <a:r>
              <a:rPr lang="cs-CZ" altLang="de-DE" sz="2800" i="1">
                <a:latin typeface="Times New Roman" panose="02020603050405020304" pitchFamily="18" charset="0"/>
              </a:rPr>
              <a:t>a</a:t>
            </a:r>
            <a:r>
              <a:rPr lang="cs-CZ" altLang="de-DE" sz="2800">
                <a:latin typeface="Times New Roman" panose="02020603050405020304" pitchFamily="18" charset="0"/>
              </a:rPr>
              <a:t>-kmenová maskulina (</a:t>
            </a:r>
            <a:r>
              <a:rPr lang="cs-CZ" altLang="de-DE" sz="2800" i="1">
                <a:latin typeface="Times New Roman" panose="02020603050405020304" pitchFamily="18" charset="0"/>
              </a:rPr>
              <a:t>předseda</a:t>
            </a:r>
            <a:r>
              <a:rPr lang="cs-CZ" altLang="de-DE" sz="2800">
                <a:latin typeface="Times New Roman" panose="02020603050405020304" pitchFamily="18" charset="0"/>
              </a:rPr>
              <a:t>, i s měkkým typem </a:t>
            </a:r>
            <a:r>
              <a:rPr lang="cs-CZ" altLang="de-DE" sz="2800" i="1">
                <a:latin typeface="Times New Roman" panose="02020603050405020304" pitchFamily="18" charset="0"/>
              </a:rPr>
              <a:t>soudce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Ke specifikům kodifikace patří také upravení koncovek na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ma</a:t>
            </a:r>
            <a:r>
              <a:rPr lang="cs-CZ" altLang="de-DE" sz="2800">
                <a:latin typeface="Times New Roman" panose="02020603050405020304" pitchFamily="18" charset="0"/>
              </a:rPr>
              <a:t> v Ipl, které jsou v nespisovných varietách běžné </a:t>
            </a:r>
            <a:r>
              <a:rPr lang="cs-CZ" altLang="de-DE" sz="2800" i="1">
                <a:latin typeface="Times New Roman" panose="02020603050405020304" pitchFamily="18" charset="0"/>
              </a:rPr>
              <a:t>(pánama, hradama, mužema)</a:t>
            </a:r>
            <a:r>
              <a:rPr lang="cs-CZ" altLang="de-DE" sz="2800">
                <a:latin typeface="Times New Roman" panose="02020603050405020304" pitchFamily="18" charset="0"/>
              </a:rPr>
              <a:t> a ve spisovné češtině jsou v této funkci vyloučeny, nicméně u slov, která obsahují i jiné staré duálové koncovky </a:t>
            </a:r>
            <a:r>
              <a:rPr lang="cs-CZ" altLang="de-DE" sz="2800" i="1">
                <a:latin typeface="Times New Roman" panose="02020603050405020304" pitchFamily="18" charset="0"/>
              </a:rPr>
              <a:t>(ruce, rukou, nohou, uši, oči)</a:t>
            </a:r>
            <a:r>
              <a:rPr lang="cs-CZ" altLang="de-DE" sz="2800">
                <a:latin typeface="Times New Roman" panose="02020603050405020304" pitchFamily="18" charset="0"/>
              </a:rPr>
              <a:t>, jsou ponechány jako spisovné </a:t>
            </a:r>
            <a:r>
              <a:rPr lang="cs-CZ" altLang="de-DE" sz="2800" i="1">
                <a:latin typeface="Times New Roman" panose="02020603050405020304" pitchFamily="18" charset="0"/>
              </a:rPr>
              <a:t>(rukama, nohama, ušima, očima)</a:t>
            </a:r>
            <a:r>
              <a:rPr lang="cs-CZ" altLang="de-DE" sz="2800">
                <a:latin typeface="Times New Roman" panose="02020603050405020304" pitchFamily="18" charset="0"/>
              </a:rPr>
              <a:t>, čímž se ještě jednou zvětšuje množství koncovek</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5283D10-29B9-3C4E-E548-DC318E9445E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Jednotlivé vzory jsou výrazně od sebe oddělené, koncovka -</a:t>
            </a:r>
            <a:r>
              <a:rPr lang="cs-CZ" altLang="de-DE" sz="2800" i="1">
                <a:latin typeface="Times New Roman" panose="02020603050405020304" pitchFamily="18" charset="0"/>
              </a:rPr>
              <a:t>ů</a:t>
            </a:r>
            <a:r>
              <a:rPr lang="cs-CZ" altLang="de-DE" sz="2800">
                <a:latin typeface="Times New Roman" panose="02020603050405020304" pitchFamily="18" charset="0"/>
              </a:rPr>
              <a:t> Gpl indikuje příslušnost k mužskému rodu, nulová koncovka ji naopak vylučuje atd.</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Původní konsonantické alternace jsou ve velké míře zachovány: </a:t>
            </a:r>
            <a:r>
              <a:rPr lang="cs-CZ" altLang="de-DE" sz="2800" i="1">
                <a:latin typeface="Times New Roman" panose="02020603050405020304" pitchFamily="18" charset="0"/>
              </a:rPr>
              <a:t>ruka – ruce, moucha – mouše, míra – míře</a:t>
            </a:r>
            <a:r>
              <a:rPr lang="cs-CZ" altLang="de-DE" sz="2800">
                <a:latin typeface="Times New Roman" panose="02020603050405020304" pitchFamily="18" charset="0"/>
              </a:rPr>
              <a:t>, </a:t>
            </a:r>
            <a:r>
              <a:rPr lang="cs-CZ" altLang="de-DE" sz="2800" i="1">
                <a:latin typeface="Times New Roman" panose="02020603050405020304" pitchFamily="18" charset="0"/>
              </a:rPr>
              <a:t>služba – službě</a:t>
            </a:r>
            <a:r>
              <a:rPr lang="cs-CZ" altLang="de-DE" sz="2800">
                <a:latin typeface="Times New Roman" panose="02020603050405020304" pitchFamily="18" charset="0"/>
              </a:rPr>
              <a:t>, </a:t>
            </a:r>
            <a:r>
              <a:rPr lang="cs-CZ" altLang="de-DE" sz="2800" i="1">
                <a:latin typeface="Times New Roman" panose="02020603050405020304" pitchFamily="18" charset="0"/>
              </a:rPr>
              <a:t>vlk – vlci, hrad – na hradě, roh – o rozích, chlapec	chlapče</a:t>
            </a:r>
            <a:r>
              <a:rPr lang="cs-CZ" altLang="de-DE" sz="2800">
                <a:latin typeface="Times New Roman" panose="02020603050405020304" pitchFamily="18" charset="0"/>
              </a:rPr>
              <a:t> (ovšem </a:t>
            </a:r>
            <a:r>
              <a:rPr lang="cs-CZ" altLang="de-DE" sz="2800" i="1">
                <a:latin typeface="Times New Roman" panose="02020603050405020304" pitchFamily="18" charset="0"/>
              </a:rPr>
              <a:t>o vojsku, na rohu</a:t>
            </a:r>
            <a:r>
              <a:rPr lang="cs-CZ" altLang="de-DE" sz="2800">
                <a:latin typeface="Times New Roman" panose="02020603050405020304" pitchFamily="18" charset="0"/>
              </a:rPr>
              <a:t>, jenom výjimečné </a:t>
            </a:r>
            <a:r>
              <a:rPr lang="cs-CZ" altLang="de-DE" sz="2800" i="1">
                <a:latin typeface="Times New Roman" panose="02020603050405020304" pitchFamily="18" charset="0"/>
              </a:rPr>
              <a:t>v rybníce, v mléce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Četné pozdější vokalické alternace, jak čistě kvantitativní </a:t>
            </a:r>
            <a:r>
              <a:rPr lang="cs-CZ" altLang="de-DE" sz="2800" i="1">
                <a:latin typeface="Times New Roman" panose="02020603050405020304" pitchFamily="18" charset="0"/>
              </a:rPr>
              <a:t>(kámen – kamene, síla – sil, jméno – jmen)</a:t>
            </a:r>
            <a:r>
              <a:rPr lang="cs-CZ" altLang="de-DE" sz="2800">
                <a:latin typeface="Times New Roman" panose="02020603050405020304" pitchFamily="18" charset="0"/>
              </a:rPr>
              <a:t>, tak i kvalitativní </a:t>
            </a:r>
            <a:r>
              <a:rPr lang="cs-CZ" altLang="de-DE" sz="2800" i="1">
                <a:latin typeface="Times New Roman" panose="02020603050405020304" pitchFamily="18" charset="0"/>
              </a:rPr>
              <a:t>(vůz – vozu, dílo – děl, houba – hub, vejce - vajec)</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Flektivnost českého substantivního skloňování je velmi výrazná a – což je pozoruhodné – v historické době částečně narostla (viz Skalička 1941)</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2CEC3A-37FA-062F-C3B3-41BD6014CD09}"/>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9BFDEFF-47A6-81AD-8E33-412C3E187AAB}"/>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41F3EEB-27FC-DC80-4D10-53FA1A17057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Jde hlavně o to, že slovenština – v podstatě část jejích nářečí, středoslovenská, na nichž ovšem je založen spisovný jazyk – v některých ohledech redukovala systém kmenových alternací, zejm. konsonantů (</a:t>
            </a:r>
            <a:r>
              <a:rPr lang="cs-CZ" altLang="de-DE" sz="2800" i="1">
                <a:latin typeface="Times New Roman" panose="02020603050405020304" pitchFamily="18" charset="0"/>
              </a:rPr>
              <a:t>ruka – ruke, noha – nohe, o vlkoch, o rohoch</a:t>
            </a:r>
            <a:r>
              <a:rPr lang="cs-CZ" altLang="de-DE" sz="2800">
                <a:latin typeface="Times New Roman" panose="02020603050405020304" pitchFamily="18" charset="0"/>
              </a:rPr>
              <a:t>, zachováno </a:t>
            </a:r>
            <a:r>
              <a:rPr lang="cs-CZ" altLang="de-DE" sz="2800" i="1">
                <a:latin typeface="Times New Roman" panose="02020603050405020304" pitchFamily="18" charset="0"/>
              </a:rPr>
              <a:t>robotník – robotníci</a:t>
            </a:r>
            <a:r>
              <a:rPr lang="cs-CZ" altLang="de-DE" sz="2800">
                <a:latin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F170ED8-6CE0-AA14-66BA-EE9FF6CB110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Jde hlavně o to, že slovenština – v podstatě část jejích nářečí, středoslovenská, na nichž ovšem je založen spisovný jazyk – v některých ohledech redukovala systém kmenových alternací, zejm. konsonantů</a:t>
            </a:r>
            <a:r>
              <a:rPr lang="cs-CZ" altLang="de-DE" sz="2800" i="1">
                <a:latin typeface="Times New Roman" panose="02020603050405020304" pitchFamily="18" charset="0"/>
              </a:rPr>
              <a:t> </a:t>
            </a:r>
            <a:r>
              <a:rPr lang="cs-CZ" altLang="de-DE" sz="2800">
                <a:latin typeface="Times New Roman" panose="02020603050405020304" pitchFamily="18" charset="0"/>
              </a:rPr>
              <a:t>(</a:t>
            </a:r>
            <a:r>
              <a:rPr lang="cs-CZ" altLang="de-DE" sz="2800" i="1">
                <a:latin typeface="Times New Roman" panose="02020603050405020304" pitchFamily="18" charset="0"/>
              </a:rPr>
              <a:t>ruka – ruke, noha – nohe, o vlkoch, o rohoch</a:t>
            </a:r>
            <a:r>
              <a:rPr lang="cs-CZ" altLang="de-DE" sz="2800">
                <a:latin typeface="Times New Roman" panose="02020603050405020304" pitchFamily="18" charset="0"/>
              </a:rPr>
              <a:t>, zachováno </a:t>
            </a:r>
            <a:r>
              <a:rPr lang="cs-CZ" altLang="de-DE" sz="2800" i="1">
                <a:latin typeface="Times New Roman" panose="02020603050405020304" pitchFamily="18" charset="0"/>
              </a:rPr>
              <a:t>robotník – robotníci</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má slovenština ze všech západoslovanských jazyků nejvíce vyvinutý systém vokalických kmenových alternací:</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2" name="Bild 2" descr="Subst09_Slk.pdf">
            <a:extLst>
              <a:ext uri="{FF2B5EF4-FFF2-40B4-BE49-F238E27FC236}">
                <a16:creationId xmlns:a16="http://schemas.microsoft.com/office/drawing/2014/main" id="{1A3C0B33-4DFA-4257-687F-869D78111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00113"/>
            <a:ext cx="100806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090" name="Bild 2" descr="Subst09_Slk.pdf">
            <a:extLst>
              <a:ext uri="{FF2B5EF4-FFF2-40B4-BE49-F238E27FC236}">
                <a16:creationId xmlns:a16="http://schemas.microsoft.com/office/drawing/2014/main" id="{31892F4C-3F88-5818-ADEB-E669CCB21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00113"/>
            <a:ext cx="100806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Oval 3">
            <a:extLst>
              <a:ext uri="{FF2B5EF4-FFF2-40B4-BE49-F238E27FC236}">
                <a16:creationId xmlns:a16="http://schemas.microsoft.com/office/drawing/2014/main" id="{771B160D-A04B-E85F-D00B-BBE83BA4A9D1}"/>
              </a:ext>
            </a:extLst>
          </p:cNvPr>
          <p:cNvSpPr>
            <a:spLocks noChangeArrowheads="1"/>
          </p:cNvSpPr>
          <p:nvPr/>
        </p:nvSpPr>
        <p:spPr bwMode="auto">
          <a:xfrm>
            <a:off x="7272338" y="2484438"/>
            <a:ext cx="1655762" cy="1008062"/>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2" name="Oval 4">
            <a:extLst>
              <a:ext uri="{FF2B5EF4-FFF2-40B4-BE49-F238E27FC236}">
                <a16:creationId xmlns:a16="http://schemas.microsoft.com/office/drawing/2014/main" id="{C00DEB6A-67D9-72B1-B9D4-C2FD6442D42B}"/>
              </a:ext>
            </a:extLst>
          </p:cNvPr>
          <p:cNvSpPr>
            <a:spLocks noChangeArrowheads="1"/>
          </p:cNvSpPr>
          <p:nvPr/>
        </p:nvSpPr>
        <p:spPr bwMode="auto">
          <a:xfrm>
            <a:off x="3816350" y="4211638"/>
            <a:ext cx="1944688" cy="6477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3" name="Oval 6">
            <a:extLst>
              <a:ext uri="{FF2B5EF4-FFF2-40B4-BE49-F238E27FC236}">
                <a16:creationId xmlns:a16="http://schemas.microsoft.com/office/drawing/2014/main" id="{688D7766-E496-00F1-9897-005F5538EDAE}"/>
              </a:ext>
            </a:extLst>
          </p:cNvPr>
          <p:cNvSpPr>
            <a:spLocks noChangeArrowheads="1"/>
          </p:cNvSpPr>
          <p:nvPr/>
        </p:nvSpPr>
        <p:spPr bwMode="auto">
          <a:xfrm>
            <a:off x="7056438" y="4364038"/>
            <a:ext cx="1944687" cy="6477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4" name="Oval 5">
            <a:extLst>
              <a:ext uri="{FF2B5EF4-FFF2-40B4-BE49-F238E27FC236}">
                <a16:creationId xmlns:a16="http://schemas.microsoft.com/office/drawing/2014/main" id="{B9D6CE51-D37A-79AF-97C5-2C0C8EA3505A}"/>
              </a:ext>
            </a:extLst>
          </p:cNvPr>
          <p:cNvSpPr>
            <a:spLocks noChangeArrowheads="1"/>
          </p:cNvSpPr>
          <p:nvPr/>
        </p:nvSpPr>
        <p:spPr bwMode="auto">
          <a:xfrm>
            <a:off x="1368425" y="2700338"/>
            <a:ext cx="719138"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5" name="Oval 8">
            <a:extLst>
              <a:ext uri="{FF2B5EF4-FFF2-40B4-BE49-F238E27FC236}">
                <a16:creationId xmlns:a16="http://schemas.microsoft.com/office/drawing/2014/main" id="{9D087F0E-3071-7130-B992-CA83C65F1F7C}"/>
              </a:ext>
            </a:extLst>
          </p:cNvPr>
          <p:cNvSpPr>
            <a:spLocks noChangeArrowheads="1"/>
          </p:cNvSpPr>
          <p:nvPr/>
        </p:nvSpPr>
        <p:spPr bwMode="auto">
          <a:xfrm>
            <a:off x="1295400" y="3348038"/>
            <a:ext cx="720725" cy="3603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6" name="Oval 9">
            <a:extLst>
              <a:ext uri="{FF2B5EF4-FFF2-40B4-BE49-F238E27FC236}">
                <a16:creationId xmlns:a16="http://schemas.microsoft.com/office/drawing/2014/main" id="{9E2FA449-8D9E-0976-C448-D05469D45BE8}"/>
              </a:ext>
            </a:extLst>
          </p:cNvPr>
          <p:cNvSpPr>
            <a:spLocks noChangeArrowheads="1"/>
          </p:cNvSpPr>
          <p:nvPr/>
        </p:nvSpPr>
        <p:spPr bwMode="auto">
          <a:xfrm>
            <a:off x="1584325" y="3995738"/>
            <a:ext cx="512763"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7" name="Oval 1">
            <a:extLst>
              <a:ext uri="{FF2B5EF4-FFF2-40B4-BE49-F238E27FC236}">
                <a16:creationId xmlns:a16="http://schemas.microsoft.com/office/drawing/2014/main" id="{136B89D0-545B-898C-A0AC-6B7612DD87B8}"/>
              </a:ext>
            </a:extLst>
          </p:cNvPr>
          <p:cNvSpPr>
            <a:spLocks noChangeArrowheads="1"/>
          </p:cNvSpPr>
          <p:nvPr/>
        </p:nvSpPr>
        <p:spPr bwMode="auto">
          <a:xfrm>
            <a:off x="647700" y="5435600"/>
            <a:ext cx="8208963"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8" name="Oval 7">
            <a:extLst>
              <a:ext uri="{FF2B5EF4-FFF2-40B4-BE49-F238E27FC236}">
                <a16:creationId xmlns:a16="http://schemas.microsoft.com/office/drawing/2014/main" id="{34D2E278-7C5D-9083-1364-E8A78DD91766}"/>
              </a:ext>
            </a:extLst>
          </p:cNvPr>
          <p:cNvSpPr>
            <a:spLocks noChangeArrowheads="1"/>
          </p:cNvSpPr>
          <p:nvPr/>
        </p:nvSpPr>
        <p:spPr bwMode="auto">
          <a:xfrm>
            <a:off x="3024188" y="3348038"/>
            <a:ext cx="503237" cy="4318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4E2D336-B5B0-DE9F-748A-61A08A3817D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a:latin typeface="Times New Roman" panose="02020603050405020304" pitchFamily="18" charset="0"/>
              </a:rPr>
              <a:t>mráz – mrazu, postava – postáv, chyba – chýb, kladivo – kladív, vietor – vetra, kazeta – kaziet, stôl – stola, hora – hôr, mäso – mias, ťava – tiav, srna	– sŕn, slza – sĺz</a:t>
            </a:r>
            <a:r>
              <a:rPr lang="de-DE" altLang="de-DE" sz="2800" i="1">
                <a:latin typeface="Times New Roman" panose="02020603050405020304" pitchFamily="18" charset="0"/>
              </a:rPr>
              <a:t> </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6B7E927-2741-AB71-5745-461478966F9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a:latin typeface="Times New Roman" panose="02020603050405020304" pitchFamily="18" charset="0"/>
              </a:rPr>
              <a:t>mráz – mrazu, postava	 – postáv, chyba – chýb, kladivo – kladív, vietor – vetra, kazeta</a:t>
            </a:r>
            <a:r>
              <a:rPr lang="ru-RU" altLang="de-DE" sz="2800" i="1">
                <a:latin typeface="Times New Roman" panose="02020603050405020304" pitchFamily="18" charset="0"/>
              </a:rPr>
              <a:t> </a:t>
            </a:r>
            <a:r>
              <a:rPr lang="sk-SK" altLang="de-DE" sz="2800" i="1">
                <a:latin typeface="Times New Roman" panose="02020603050405020304" pitchFamily="18" charset="0"/>
              </a:rPr>
              <a:t>– kaziet, stôl – stola, hora – hôr, mäso – mias, ťava</a:t>
            </a:r>
            <a:r>
              <a:rPr lang="ru-RU" altLang="de-DE" sz="2800" i="1">
                <a:latin typeface="Times New Roman" panose="02020603050405020304" pitchFamily="18" charset="0"/>
              </a:rPr>
              <a:t> </a:t>
            </a:r>
            <a:r>
              <a:rPr lang="sk-SK" altLang="de-DE" sz="2800" i="1">
                <a:latin typeface="Times New Roman" panose="02020603050405020304" pitchFamily="18" charset="0"/>
              </a:rPr>
              <a:t>– tiav, srna	– sŕn, slza – sĺz</a:t>
            </a:r>
            <a:r>
              <a:rPr lang="de-DE" altLang="de-DE" sz="2800" i="1">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a:latin typeface="Times New Roman" panose="02020603050405020304" pitchFamily="18" charset="0"/>
              </a:rPr>
              <a:t>V</a:t>
            </a:r>
            <a:r>
              <a:rPr lang="cs-CZ" altLang="de-DE" sz="2800">
                <a:latin typeface="Times New Roman" panose="02020603050405020304" pitchFamily="18" charset="0"/>
              </a:rPr>
              <a:t>elmi rozmanité jsou pohyblivé vokály, které jsou jednak kvalitativně různé, jednak mohou být v souvislosti s tzv. rytmickým zákonem i dlouhé: </a:t>
            </a:r>
            <a:r>
              <a:rPr lang="de-DE" altLang="de-DE" sz="2800" i="1">
                <a:latin typeface="Times New Roman" panose="02020603050405020304" pitchFamily="18" charset="0"/>
              </a:rPr>
              <a:t> </a:t>
            </a:r>
            <a:r>
              <a:rPr lang="sk-SK" altLang="de-DE" sz="2800" i="1">
                <a:latin typeface="Times New Roman" panose="02020603050405020304" pitchFamily="18" charset="0"/>
              </a:rPr>
              <a:t>otec – otca</a:t>
            </a:r>
            <a:r>
              <a:rPr lang="de-DE" altLang="de-DE" sz="2800" i="1">
                <a:latin typeface="Times New Roman" panose="02020603050405020304" pitchFamily="18" charset="0"/>
              </a:rPr>
              <a:t>, výhra – výh</a:t>
            </a:r>
            <a:r>
              <a:rPr lang="sk-SK" altLang="de-DE" sz="2800" i="1">
                <a:latin typeface="Times New Roman" panose="02020603050405020304" pitchFamily="18" charset="0"/>
              </a:rPr>
              <a:t>er/výhier, voľba – volieb,</a:t>
            </a:r>
            <a:r>
              <a:rPr lang="de-DE" altLang="de-DE" sz="2800" i="1">
                <a:latin typeface="Times New Roman" panose="02020603050405020304" pitchFamily="18" charset="0"/>
              </a:rPr>
              <a:t> </a:t>
            </a:r>
            <a:r>
              <a:rPr lang="sk-SK" altLang="de-DE" sz="2800" i="1">
                <a:latin typeface="Times New Roman" panose="02020603050405020304" pitchFamily="18" charset="0"/>
              </a:rPr>
              <a:t>baránok – baránka, voš – vši, túžba – túžob, miláčik – miláčka, chrbát – chrbta, jedlo – jedál, jamka	– jamôk</a:t>
            </a:r>
            <a:r>
              <a:rPr lang="de-DE" altLang="de-DE" sz="2800" i="1">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Bild 1">
            <a:extLst>
              <a:ext uri="{FF2B5EF4-FFF2-40B4-BE49-F238E27FC236}">
                <a16:creationId xmlns:a16="http://schemas.microsoft.com/office/drawing/2014/main" id="{9A92C4FF-6246-9229-5255-5BF8A36C5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15CBAED-412E-E77B-ECA6-57160B322F1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dirty="0">
                <a:latin typeface="Times New Roman" panose="02020603050405020304" pitchFamily="18" charset="0"/>
              </a:rPr>
              <a:t>mráz – mrazu, postava	 – postáv, chyba – chýb, kladivo – kladív, vietor – vetra, kazeta – kaziet, stôl – stola, hora – hôr, mäso – mias, ťava – tiav, srna	– sŕn, slza – sĺz</a:t>
            </a:r>
            <a:r>
              <a:rPr lang="de-DE" altLang="de-DE" sz="2800" i="1"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dirty="0">
                <a:latin typeface="Times New Roman" panose="02020603050405020304" pitchFamily="18" charset="0"/>
              </a:rPr>
              <a:t>V</a:t>
            </a:r>
            <a:r>
              <a:rPr lang="cs-CZ" altLang="de-DE" sz="2800" dirty="0" err="1">
                <a:latin typeface="Times New Roman" panose="02020603050405020304" pitchFamily="18" charset="0"/>
              </a:rPr>
              <a:t>elmi</a:t>
            </a:r>
            <a:r>
              <a:rPr lang="cs-CZ" altLang="de-DE" sz="2800" dirty="0">
                <a:latin typeface="Times New Roman" panose="02020603050405020304" pitchFamily="18" charset="0"/>
              </a:rPr>
              <a:t> rozmanité jsou pohyblivé vokály, které jsou jednak kvalitativně různé, jednak mohou být v souvislosti s tzv. rytmickým zákonem i dlouhé: </a:t>
            </a:r>
            <a:r>
              <a:rPr lang="de-DE" altLang="de-DE" sz="2800" i="1" dirty="0">
                <a:latin typeface="Times New Roman" panose="02020603050405020304" pitchFamily="18" charset="0"/>
              </a:rPr>
              <a:t> </a:t>
            </a:r>
            <a:r>
              <a:rPr lang="sk-SK" altLang="de-DE" sz="2800" i="1" dirty="0">
                <a:latin typeface="Times New Roman" panose="02020603050405020304" pitchFamily="18" charset="0"/>
              </a:rPr>
              <a:t>otec – otca</a:t>
            </a:r>
            <a:r>
              <a:rPr lang="de-DE" altLang="de-DE" sz="2800" i="1" dirty="0">
                <a:latin typeface="Times New Roman" panose="02020603050405020304" pitchFamily="18" charset="0"/>
              </a:rPr>
              <a:t>, </a:t>
            </a:r>
            <a:r>
              <a:rPr lang="de-DE" altLang="de-DE" sz="2800" i="1" dirty="0" err="1">
                <a:latin typeface="Times New Roman" panose="02020603050405020304" pitchFamily="18" charset="0"/>
              </a:rPr>
              <a:t>výhra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výh</a:t>
            </a:r>
            <a:r>
              <a:rPr lang="sk-SK" altLang="de-DE" sz="2800" i="1" dirty="0" err="1">
                <a:latin typeface="Times New Roman" panose="02020603050405020304" pitchFamily="18" charset="0"/>
              </a:rPr>
              <a:t>er</a:t>
            </a:r>
            <a:r>
              <a:rPr lang="sk-SK" altLang="de-DE" sz="2800" i="1" dirty="0">
                <a:latin typeface="Times New Roman" panose="02020603050405020304" pitchFamily="18" charset="0"/>
              </a:rPr>
              <a:t>/výhier, voľba – volieb,</a:t>
            </a:r>
            <a:r>
              <a:rPr lang="de-DE" altLang="de-DE" sz="2800" i="1" dirty="0">
                <a:latin typeface="Times New Roman" panose="02020603050405020304" pitchFamily="18" charset="0"/>
              </a:rPr>
              <a:t> </a:t>
            </a:r>
            <a:r>
              <a:rPr lang="sk-SK" altLang="de-DE" sz="2800" i="1" dirty="0">
                <a:latin typeface="Times New Roman" panose="02020603050405020304" pitchFamily="18" charset="0"/>
              </a:rPr>
              <a:t>baránok – baránka, voš – vši, túžba – túžob, miláčik – </a:t>
            </a:r>
            <a:r>
              <a:rPr lang="sk-SK" altLang="de-DE" sz="2800" i="1" dirty="0" err="1">
                <a:latin typeface="Times New Roman" panose="02020603050405020304" pitchFamily="18" charset="0"/>
              </a:rPr>
              <a:t>miláčka</a:t>
            </a:r>
            <a:r>
              <a:rPr lang="sk-SK" altLang="de-DE" sz="2800" i="1" dirty="0">
                <a:latin typeface="Times New Roman" panose="02020603050405020304" pitchFamily="18" charset="0"/>
              </a:rPr>
              <a:t>, chrbát – chrbta, jedlo – jedál, jamka	– jamôk</a:t>
            </a:r>
            <a:r>
              <a:rPr lang="de-DE" altLang="de-DE" sz="2800" i="1"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dirty="0">
                <a:latin typeface="Times New Roman" panose="02020603050405020304" pitchFamily="18" charset="0"/>
              </a:rPr>
              <a:t>Co s</a:t>
            </a:r>
            <a:r>
              <a:rPr lang="cs-CZ" altLang="de-DE" sz="2800" dirty="0">
                <a:latin typeface="Times New Roman" panose="02020603050405020304" pitchFamily="18" charset="0"/>
              </a:rPr>
              <a:t>e týče vlastního skloňování, tak chybí V – obdobně jako v ruštině, běloruštině a dolní lužické srbštině (i to je ostatně středoslovenská inovace, v okrajových nářečích na západě a východě se tvary V zachovaly)</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Vzhledem k tomu, že neproběhla přehláska, jsou si tvrdý a měkký vzor bližší než v češtině (G </a:t>
            </a:r>
            <a:r>
              <a:rPr lang="cs-CZ" altLang="de-DE" sz="2800" i="1" dirty="0" err="1">
                <a:latin typeface="Times New Roman" panose="02020603050405020304" pitchFamily="18" charset="0"/>
              </a:rPr>
              <a:t>muža</a:t>
            </a:r>
            <a:r>
              <a:rPr lang="cs-CZ" altLang="de-DE" sz="2800" i="1" dirty="0">
                <a:latin typeface="Times New Roman" panose="02020603050405020304" pitchFamily="18" charset="0"/>
              </a:rPr>
              <a:t>, </a:t>
            </a:r>
            <a:r>
              <a:rPr lang="cs-CZ" altLang="de-DE" sz="2800" dirty="0">
                <a:latin typeface="Times New Roman" panose="02020603050405020304" pitchFamily="18" charset="0"/>
              </a:rPr>
              <a:t>N </a:t>
            </a:r>
            <a:r>
              <a:rPr lang="cs-CZ" altLang="de-DE" sz="2800" i="1" dirty="0" err="1">
                <a:latin typeface="Times New Roman" panose="02020603050405020304" pitchFamily="18" charset="0"/>
              </a:rPr>
              <a:t>ruža</a:t>
            </a:r>
            <a:r>
              <a:rPr lang="cs-CZ" altLang="de-DE" sz="2800" i="1" dirty="0">
                <a:latin typeface="Times New Roman" panose="02020603050405020304" pitchFamily="18" charset="0"/>
              </a:rPr>
              <a:t>, </a:t>
            </a:r>
            <a:r>
              <a:rPr lang="cs-CZ" altLang="de-DE" sz="2800" dirty="0">
                <a:latin typeface="Times New Roman" panose="02020603050405020304" pitchFamily="18" charset="0"/>
              </a:rPr>
              <a:t>A </a:t>
            </a:r>
            <a:r>
              <a:rPr lang="cs-CZ" altLang="de-DE" sz="2800" i="1" dirty="0" err="1">
                <a:latin typeface="Times New Roman" panose="02020603050405020304" pitchFamily="18" charset="0"/>
              </a:rPr>
              <a:t>ružu</a:t>
            </a:r>
            <a:r>
              <a:rPr lang="cs-CZ" altLang="de-DE" sz="2800" i="1" dirty="0">
                <a:latin typeface="Times New Roman" panose="02020603050405020304" pitchFamily="18" charset="0"/>
              </a:rPr>
              <a:t>)</a:t>
            </a:r>
            <a:r>
              <a:rPr lang="cs-CZ" altLang="de-DE" sz="2800" dirty="0">
                <a:latin typeface="Times New Roman" panose="02020603050405020304" pitchFamily="18" charset="0"/>
              </a:rPr>
              <a:t>,  </a:t>
            </a:r>
            <a:endParaRPr lang="cs-CZ" altLang="de-DE" sz="2800" i="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CEFCD7B-232C-FE4C-B9E2-D53772F809AF}"/>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84930CE-A31C-5B10-8F91-C9731EE2C35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Paradigmata nejsou úplně sjednocena ani v pl, srov. Dpl -</a:t>
            </a:r>
            <a:r>
              <a:rPr lang="cs-CZ" altLang="de-DE" sz="2800" i="1">
                <a:latin typeface="Times New Roman" panose="02020603050405020304" pitchFamily="18" charset="0"/>
              </a:rPr>
              <a:t>om / </a:t>
            </a:r>
            <a:br>
              <a:rPr lang="ru-RU" altLang="de-DE" sz="2800" i="1">
                <a:latin typeface="Times New Roman" panose="02020603050405020304" pitchFamily="18" charset="0"/>
              </a:rPr>
            </a:br>
            <a:r>
              <a:rPr lang="cs-CZ" altLang="de-DE" sz="2800" i="1">
                <a:latin typeface="Times New Roman" panose="02020603050405020304" pitchFamily="18" charset="0"/>
              </a:rPr>
              <a:t>-ám</a:t>
            </a:r>
            <a:r>
              <a:rPr lang="cs-CZ" altLang="de-DE" sz="2800">
                <a:latin typeface="Times New Roman" panose="02020603050405020304" pitchFamily="18" charset="0"/>
              </a:rPr>
              <a:t>, Lpl -</a:t>
            </a:r>
            <a:r>
              <a:rPr lang="cs-CZ" altLang="de-DE" sz="2800" i="1">
                <a:latin typeface="Times New Roman" panose="02020603050405020304" pitchFamily="18" charset="0"/>
              </a:rPr>
              <a:t>och / -ách</a:t>
            </a:r>
            <a:r>
              <a:rPr lang="cs-CZ" altLang="de-DE" sz="2800">
                <a:latin typeface="Times New Roman" panose="02020603050405020304" pitchFamily="18" charset="0"/>
              </a:rPr>
              <a:t>, Ipl -</a:t>
            </a:r>
            <a:r>
              <a:rPr lang="cs-CZ" altLang="de-DE" sz="2800" i="1">
                <a:latin typeface="Times New Roman" panose="02020603050405020304" pitchFamily="18" charset="0"/>
              </a:rPr>
              <a:t>mi / -ami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0E70E87-B5BC-82EF-B93A-ABDA2BF2548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Paradigmata nejsou úplně sjednocena ani v pl, srov. Dpl -</a:t>
            </a:r>
            <a:r>
              <a:rPr lang="cs-CZ" altLang="de-DE" sz="2800" i="1">
                <a:latin typeface="Times New Roman" panose="02020603050405020304" pitchFamily="18" charset="0"/>
              </a:rPr>
              <a:t>om / </a:t>
            </a:r>
            <a:br>
              <a:rPr lang="cs-CZ" altLang="de-DE" sz="2800" i="1">
                <a:latin typeface="Times New Roman" panose="02020603050405020304" pitchFamily="18" charset="0"/>
              </a:rPr>
            </a:br>
            <a:r>
              <a:rPr lang="cs-CZ" altLang="de-DE" sz="2800" i="1">
                <a:latin typeface="Times New Roman" panose="02020603050405020304" pitchFamily="18" charset="0"/>
              </a:rPr>
              <a:t>-ám</a:t>
            </a:r>
            <a:r>
              <a:rPr lang="cs-CZ" altLang="de-DE" sz="2800">
                <a:latin typeface="Times New Roman" panose="02020603050405020304" pitchFamily="18" charset="0"/>
              </a:rPr>
              <a:t>, Lpl -</a:t>
            </a:r>
            <a:r>
              <a:rPr lang="cs-CZ" altLang="de-DE" sz="2800" i="1">
                <a:latin typeface="Times New Roman" panose="02020603050405020304" pitchFamily="18" charset="0"/>
              </a:rPr>
              <a:t>och / -ách</a:t>
            </a:r>
            <a:r>
              <a:rPr lang="cs-CZ" altLang="de-DE" sz="2800">
                <a:latin typeface="Times New Roman" panose="02020603050405020304" pitchFamily="18" charset="0"/>
              </a:rPr>
              <a:t>, Ipl -</a:t>
            </a:r>
            <a:r>
              <a:rPr lang="cs-CZ" altLang="de-DE" sz="2800" i="1">
                <a:latin typeface="Times New Roman" panose="02020603050405020304" pitchFamily="18" charset="0"/>
              </a:rPr>
              <a:t>mi / -ami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Výrazně se projevuje v sg kategorie životnosti nejen s pádovým synkretismem A=G, ale i se zvláštní koncovkou </a:t>
            </a:r>
            <a:br>
              <a:rPr lang="cs-CZ" altLang="de-DE" sz="2800">
                <a:latin typeface="Times New Roman" panose="02020603050405020304" pitchFamily="18" charset="0"/>
              </a:rPr>
            </a:br>
            <a:r>
              <a:rPr lang="cs-CZ" altLang="de-DE" sz="2800" i="1">
                <a:latin typeface="Times New Roman" panose="02020603050405020304" pitchFamily="18" charset="0"/>
              </a:rPr>
              <a:t>(-ovi)</a:t>
            </a:r>
            <a:r>
              <a:rPr lang="cs-CZ" altLang="de-DE" sz="2800">
                <a:latin typeface="Times New Roman" panose="02020603050405020304" pitchFamily="18" charset="0"/>
              </a:rPr>
              <a:t>. V pl je slovenština blízká kategorii mužské osoby, protože životní tvary mají jenom tři substantiva označující zvířata (</a:t>
            </a:r>
            <a:r>
              <a:rPr lang="cs-CZ" altLang="de-DE" sz="2800" i="1">
                <a:latin typeface="Times New Roman" panose="02020603050405020304" pitchFamily="18" charset="0"/>
              </a:rPr>
              <a:t>vlk – vlci</a:t>
            </a:r>
            <a:r>
              <a:rPr lang="cs-CZ" altLang="de-DE" sz="2800">
                <a:latin typeface="Times New Roman" panose="02020603050405020304" pitchFamily="18" charset="0"/>
              </a:rPr>
              <a:t>, A </a:t>
            </a:r>
            <a:r>
              <a:rPr lang="cs-CZ" altLang="de-DE" sz="2800" i="1">
                <a:latin typeface="Times New Roman" panose="02020603050405020304" pitchFamily="18" charset="0"/>
              </a:rPr>
              <a:t>vlkov, pes – psi</a:t>
            </a:r>
            <a:r>
              <a:rPr lang="cs-CZ" altLang="de-DE" sz="2800">
                <a:latin typeface="Times New Roman" panose="02020603050405020304" pitchFamily="18" charset="0"/>
              </a:rPr>
              <a:t>, A </a:t>
            </a:r>
            <a:r>
              <a:rPr lang="cs-CZ" altLang="de-DE" sz="2800" i="1">
                <a:latin typeface="Times New Roman" panose="02020603050405020304" pitchFamily="18" charset="0"/>
              </a:rPr>
              <a:t>psov, vták – vtáci</a:t>
            </a:r>
            <a:r>
              <a:rPr lang="cs-CZ" altLang="de-DE" sz="2800">
                <a:latin typeface="Times New Roman" panose="02020603050405020304" pitchFamily="18" charset="0"/>
              </a:rPr>
              <a:t>, A </a:t>
            </a:r>
            <a:r>
              <a:rPr lang="cs-CZ" altLang="de-DE" sz="2800" i="1">
                <a:latin typeface="Times New Roman" panose="02020603050405020304" pitchFamily="18" charset="0"/>
              </a:rPr>
              <a:t>vtákov</a:t>
            </a:r>
            <a:r>
              <a:rPr lang="cs-CZ" altLang="de-DE" sz="2800">
                <a:latin typeface="Times New Roman" panose="02020603050405020304" pitchFamily="18" charset="0"/>
              </a:rPr>
              <a:t>), navíc variabilní (je možné i NA </a:t>
            </a:r>
            <a:r>
              <a:rPr lang="cs-CZ" altLang="de-DE" sz="2800" i="1">
                <a:latin typeface="Times New Roman" panose="02020603050405020304" pitchFamily="18" charset="0"/>
              </a:rPr>
              <a:t>vlky, psy, vtáky</a:t>
            </a:r>
            <a:r>
              <a:rPr lang="cs-CZ" altLang="de-DE" sz="2800">
                <a:latin typeface="Times New Roman" panose="02020603050405020304" pitchFamily="18" charset="0"/>
              </a:rPr>
              <a:t>). Všechna ostatní substantiva m. rodu označující zvířata mají podle kodifikace NA typu </a:t>
            </a:r>
            <a:r>
              <a:rPr lang="cs-CZ" altLang="de-DE" sz="2800" i="1">
                <a:latin typeface="Times New Roman" panose="02020603050405020304" pitchFamily="18" charset="0"/>
              </a:rPr>
              <a:t>býky, slony, hady, tigre, papagáje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DA5DE85-94D4-6F99-7C64-B66CD549A70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Kategorie mužské osoby se v </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 projevuje pádovým synkretismem A=G </a:t>
            </a:r>
            <a:r>
              <a:rPr lang="cs-CZ" altLang="de-DE" sz="2800" i="1" dirty="0">
                <a:latin typeface="Times New Roman" panose="02020603050405020304" pitchFamily="18" charset="0"/>
              </a:rPr>
              <a:t>(vidím </a:t>
            </a:r>
            <a:r>
              <a:rPr lang="cs-CZ" altLang="de-DE" sz="2800" i="1" dirty="0" err="1">
                <a:latin typeface="Times New Roman" panose="02020603050405020304" pitchFamily="18" charset="0"/>
              </a:rPr>
              <a:t>robotníkov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mužov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súdruhov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predsedov</a:t>
            </a:r>
            <a:r>
              <a:rPr lang="cs-CZ" altLang="de-DE" sz="2800" i="1" dirty="0">
                <a:latin typeface="Times New Roman" panose="02020603050405020304" pitchFamily="18" charset="0"/>
              </a:rPr>
              <a:t>)</a:t>
            </a:r>
            <a:r>
              <a:rPr lang="cs-CZ" altLang="de-DE" sz="2800" dirty="0">
                <a:latin typeface="Times New Roman" panose="02020603050405020304" pitchFamily="18" charset="0"/>
              </a:rPr>
              <a:t>, specifickými alternacemi v N </a:t>
            </a:r>
            <a:r>
              <a:rPr lang="cs-CZ" altLang="de-DE" sz="2800" i="1" dirty="0">
                <a:latin typeface="Times New Roman" panose="02020603050405020304" pitchFamily="18" charset="0"/>
              </a:rPr>
              <a:t>(robotník – robotníci, beatnik – beatnici, Čech – </a:t>
            </a:r>
            <a:r>
              <a:rPr lang="cs-CZ" altLang="de-DE" sz="2800" i="1" dirty="0" err="1">
                <a:latin typeface="Times New Roman" panose="02020603050405020304" pitchFamily="18" charset="0"/>
              </a:rPr>
              <a:t>Česi</a:t>
            </a:r>
            <a:r>
              <a:rPr lang="cs-CZ" altLang="de-DE" sz="2800" i="1" dirty="0">
                <a:latin typeface="Times New Roman" panose="02020603050405020304" pitchFamily="18" charset="0"/>
              </a:rPr>
              <a:t>) </a:t>
            </a:r>
            <a:r>
              <a:rPr lang="cs-CZ" altLang="de-DE" sz="2800" dirty="0">
                <a:latin typeface="Times New Roman" panose="02020603050405020304" pitchFamily="18" charset="0"/>
              </a:rPr>
              <a:t>a specifickými koncovkami </a:t>
            </a:r>
            <a:r>
              <a:rPr lang="cs-CZ" altLang="de-DE" sz="2800" i="1" dirty="0">
                <a:latin typeface="Times New Roman" panose="02020603050405020304" pitchFamily="18" charset="0"/>
              </a:rPr>
              <a:t>(</a:t>
            </a:r>
            <a:r>
              <a:rPr lang="cs-CZ" altLang="de-DE" sz="2800" i="1" dirty="0" err="1">
                <a:latin typeface="Times New Roman" panose="02020603050405020304" pitchFamily="18" charset="0"/>
              </a:rPr>
              <a:t>súdruhovia</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učitelia</a:t>
            </a:r>
            <a:r>
              <a:rPr lang="cs-CZ" altLang="de-DE" sz="2800" i="1" dirty="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A757A2D-AA55-B1E0-AB1B-C7408341985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Kategorie mužské osoby se v pl projevuje pádovým synkretismem A=G </a:t>
            </a:r>
            <a:r>
              <a:rPr lang="cs-CZ" altLang="de-DE" sz="2800" i="1">
                <a:latin typeface="Times New Roman" panose="02020603050405020304" pitchFamily="18" charset="0"/>
              </a:rPr>
              <a:t>(vidím robotníkov, mužov, súdruhov, predsedov)</a:t>
            </a:r>
            <a:r>
              <a:rPr lang="cs-CZ" altLang="de-DE" sz="2800">
                <a:latin typeface="Times New Roman" panose="02020603050405020304" pitchFamily="18" charset="0"/>
              </a:rPr>
              <a:t>, specifickými alternacemi v N </a:t>
            </a:r>
            <a:r>
              <a:rPr lang="cs-CZ" altLang="de-DE" sz="2800" i="1">
                <a:latin typeface="Times New Roman" panose="02020603050405020304" pitchFamily="18" charset="0"/>
              </a:rPr>
              <a:t>(robotník – robotníci, beatnik – beatnici, Čech – Česi) </a:t>
            </a:r>
            <a:r>
              <a:rPr lang="cs-CZ" altLang="de-DE" sz="2800">
                <a:latin typeface="Times New Roman" panose="02020603050405020304" pitchFamily="18" charset="0"/>
              </a:rPr>
              <a:t>a specifickými koncovkami </a:t>
            </a:r>
            <a:r>
              <a:rPr lang="cs-CZ" altLang="de-DE" sz="2800" i="1">
                <a:latin typeface="Times New Roman" panose="02020603050405020304" pitchFamily="18" charset="0"/>
              </a:rPr>
              <a:t>(súdruhovia, učitelia)</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Mužské </a:t>
            </a:r>
            <a:r>
              <a:rPr lang="cs-CZ" altLang="de-DE" sz="2800" i="1">
                <a:latin typeface="Times New Roman" panose="02020603050405020304" pitchFamily="18" charset="0"/>
              </a:rPr>
              <a:t>a</a:t>
            </a:r>
            <a:r>
              <a:rPr lang="cs-CZ" altLang="de-DE" sz="2800">
                <a:latin typeface="Times New Roman" panose="02020603050405020304" pitchFamily="18" charset="0"/>
              </a:rPr>
              <a:t>-kmeny mají samostatné paradigma (na tabulce není) typu N </a:t>
            </a:r>
            <a:r>
              <a:rPr lang="cs-CZ" altLang="de-DE" sz="2800" i="1">
                <a:latin typeface="Times New Roman" panose="02020603050405020304" pitchFamily="18" charset="0"/>
              </a:rPr>
              <a:t>predseda</a:t>
            </a:r>
            <a:r>
              <a:rPr lang="cs-CZ" altLang="de-DE" sz="2800">
                <a:latin typeface="Times New Roman" panose="02020603050405020304" pitchFamily="18" charset="0"/>
              </a:rPr>
              <a:t>, G </a:t>
            </a:r>
            <a:r>
              <a:rPr lang="cs-CZ" altLang="de-DE" sz="2800" i="1">
                <a:latin typeface="Times New Roman" panose="02020603050405020304" pitchFamily="18" charset="0"/>
              </a:rPr>
              <a:t>predsedu</a:t>
            </a:r>
            <a:r>
              <a:rPr lang="cs-CZ" altLang="de-DE" sz="2800">
                <a:latin typeface="Times New Roman" panose="02020603050405020304" pitchFamily="18" charset="0"/>
              </a:rPr>
              <a:t>(!), D </a:t>
            </a:r>
            <a:r>
              <a:rPr lang="cs-CZ" altLang="de-DE" sz="2800" i="1">
                <a:latin typeface="Times New Roman" panose="02020603050405020304" pitchFamily="18" charset="0"/>
              </a:rPr>
              <a:t>predsedovi</a:t>
            </a:r>
            <a:r>
              <a:rPr lang="cs-CZ" altLang="de-DE" sz="2800">
                <a:latin typeface="Times New Roman" panose="02020603050405020304" pitchFamily="18" charset="0"/>
              </a:rPr>
              <a:t>, A </a:t>
            </a:r>
            <a:r>
              <a:rPr lang="cs-CZ" altLang="de-DE" sz="2800" i="1">
                <a:latin typeface="Times New Roman" panose="02020603050405020304" pitchFamily="18" charset="0"/>
              </a:rPr>
              <a:t>predsedu</a:t>
            </a:r>
            <a:r>
              <a:rPr lang="cs-CZ" altLang="de-DE" sz="2800">
                <a:latin typeface="Times New Roman" panose="02020603050405020304" pitchFamily="18" charset="0"/>
              </a:rPr>
              <a:t>, I </a:t>
            </a:r>
            <a:r>
              <a:rPr lang="cs-CZ" altLang="de-DE" sz="2800" i="1">
                <a:latin typeface="Times New Roman" panose="02020603050405020304" pitchFamily="18" charset="0"/>
              </a:rPr>
              <a:t>predsedom</a:t>
            </a:r>
            <a:r>
              <a:rPr lang="cs-CZ" altLang="de-DE" sz="2800">
                <a:latin typeface="Times New Roman" panose="02020603050405020304" pitchFamily="18" charset="0"/>
              </a:rPr>
              <a:t>, L </a:t>
            </a:r>
            <a:r>
              <a:rPr lang="cs-CZ" altLang="de-DE" sz="2800" i="1">
                <a:latin typeface="Times New Roman" panose="02020603050405020304" pitchFamily="18" charset="0"/>
              </a:rPr>
              <a:t>predsedovi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8696FE7-12A5-A1A9-0EE8-1D954B693AC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Kategorie mužské osoby se v pl projevuje pádovým synkretismem A=G </a:t>
            </a:r>
            <a:r>
              <a:rPr lang="cs-CZ" altLang="de-DE" sz="2800" i="1">
                <a:latin typeface="Times New Roman" panose="02020603050405020304" pitchFamily="18" charset="0"/>
              </a:rPr>
              <a:t>(vidím robotníkov, mužov, súdruhov, predsedov)</a:t>
            </a:r>
            <a:r>
              <a:rPr lang="cs-CZ" altLang="de-DE" sz="2800">
                <a:latin typeface="Times New Roman" panose="02020603050405020304" pitchFamily="18" charset="0"/>
              </a:rPr>
              <a:t>, specifickými alternacemi v N </a:t>
            </a:r>
            <a:r>
              <a:rPr lang="cs-CZ" altLang="de-DE" sz="2800" i="1">
                <a:latin typeface="Times New Roman" panose="02020603050405020304" pitchFamily="18" charset="0"/>
              </a:rPr>
              <a:t>(robotník – robotníci, beatnik – beatnici, Čech – Česi) </a:t>
            </a:r>
            <a:r>
              <a:rPr lang="cs-CZ" altLang="de-DE" sz="2800">
                <a:latin typeface="Times New Roman" panose="02020603050405020304" pitchFamily="18" charset="0"/>
              </a:rPr>
              <a:t>a specifickými koncovkami </a:t>
            </a:r>
            <a:r>
              <a:rPr lang="cs-CZ" altLang="de-DE" sz="2800" i="1">
                <a:latin typeface="Times New Roman" panose="02020603050405020304" pitchFamily="18" charset="0"/>
              </a:rPr>
              <a:t>(súdruhovia, učitelia)</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Mužské </a:t>
            </a:r>
            <a:r>
              <a:rPr lang="cs-CZ" altLang="de-DE" sz="2800" i="1">
                <a:latin typeface="Times New Roman" panose="02020603050405020304" pitchFamily="18" charset="0"/>
              </a:rPr>
              <a:t>a</a:t>
            </a:r>
            <a:r>
              <a:rPr lang="cs-CZ" altLang="de-DE" sz="2800">
                <a:latin typeface="Times New Roman" panose="02020603050405020304" pitchFamily="18" charset="0"/>
              </a:rPr>
              <a:t>-kmeny mají samostatné paradigma (na tabulce není) typu N </a:t>
            </a:r>
            <a:r>
              <a:rPr lang="cs-CZ" altLang="de-DE" sz="2800" i="1">
                <a:latin typeface="Times New Roman" panose="02020603050405020304" pitchFamily="18" charset="0"/>
              </a:rPr>
              <a:t>predseda</a:t>
            </a:r>
            <a:r>
              <a:rPr lang="cs-CZ" altLang="de-DE" sz="2800">
                <a:latin typeface="Times New Roman" panose="02020603050405020304" pitchFamily="18" charset="0"/>
              </a:rPr>
              <a:t>, G </a:t>
            </a:r>
            <a:r>
              <a:rPr lang="cs-CZ" altLang="de-DE" sz="2800" i="1">
                <a:latin typeface="Times New Roman" panose="02020603050405020304" pitchFamily="18" charset="0"/>
              </a:rPr>
              <a:t>predsedu</a:t>
            </a:r>
            <a:r>
              <a:rPr lang="cs-CZ" altLang="de-DE" sz="2800">
                <a:latin typeface="Times New Roman" panose="02020603050405020304" pitchFamily="18" charset="0"/>
              </a:rPr>
              <a:t>(!), D </a:t>
            </a:r>
            <a:r>
              <a:rPr lang="cs-CZ" altLang="de-DE" sz="2800" i="1">
                <a:latin typeface="Times New Roman" panose="02020603050405020304" pitchFamily="18" charset="0"/>
              </a:rPr>
              <a:t>predsedovi</a:t>
            </a:r>
            <a:r>
              <a:rPr lang="cs-CZ" altLang="de-DE" sz="2800">
                <a:latin typeface="Times New Roman" panose="02020603050405020304" pitchFamily="18" charset="0"/>
              </a:rPr>
              <a:t>, A </a:t>
            </a:r>
            <a:r>
              <a:rPr lang="cs-CZ" altLang="de-DE" sz="2800" i="1">
                <a:latin typeface="Times New Roman" panose="02020603050405020304" pitchFamily="18" charset="0"/>
              </a:rPr>
              <a:t>predsedu</a:t>
            </a:r>
            <a:r>
              <a:rPr lang="cs-CZ" altLang="de-DE" sz="2800">
                <a:latin typeface="Times New Roman" panose="02020603050405020304" pitchFamily="18" charset="0"/>
              </a:rPr>
              <a:t>, I </a:t>
            </a:r>
            <a:r>
              <a:rPr lang="cs-CZ" altLang="de-DE" sz="2800" i="1">
                <a:latin typeface="Times New Roman" panose="02020603050405020304" pitchFamily="18" charset="0"/>
              </a:rPr>
              <a:t>predsedom</a:t>
            </a:r>
            <a:r>
              <a:rPr lang="cs-CZ" altLang="de-DE" sz="2800">
                <a:latin typeface="Times New Roman" panose="02020603050405020304" pitchFamily="18" charset="0"/>
              </a:rPr>
              <a:t>, L </a:t>
            </a:r>
            <a:r>
              <a:rPr lang="cs-CZ" altLang="de-DE" sz="2800" i="1">
                <a:latin typeface="Times New Roman" panose="02020603050405020304" pitchFamily="18" charset="0"/>
              </a:rPr>
              <a:t>predsedovi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Otázkou je, jak interpretovat variabilnost koncovek (ale i pohyblivých vokálů) vznikající tzv. rytmickým zákonem (nemohou zásadně stát dva dlouhé vokály za sebou), srov. </a:t>
            </a:r>
            <a:r>
              <a:rPr lang="cs-CZ" altLang="de-DE" sz="2800" i="1">
                <a:latin typeface="Times New Roman" panose="02020603050405020304" pitchFamily="18" charset="0"/>
              </a:rPr>
              <a:t>mest</a:t>
            </a:r>
            <a:r>
              <a:rPr lang="cs-CZ" altLang="de-DE" sz="2800" b="1" i="1">
                <a:latin typeface="Times New Roman" panose="02020603050405020304" pitchFamily="18" charset="0"/>
              </a:rPr>
              <a:t>á</a:t>
            </a:r>
            <a:r>
              <a:rPr lang="cs-CZ" altLang="de-DE" sz="2800" i="1">
                <a:latin typeface="Times New Roman" panose="02020603050405020304" pitchFamily="18" charset="0"/>
              </a:rPr>
              <a:t> (srdc</a:t>
            </a:r>
            <a:r>
              <a:rPr lang="cs-CZ" altLang="de-DE" sz="2800" b="1" i="1">
                <a:latin typeface="Times New Roman" panose="02020603050405020304" pitchFamily="18" charset="0"/>
              </a:rPr>
              <a:t>ia</a:t>
            </a:r>
            <a:r>
              <a:rPr lang="cs-CZ" altLang="de-DE" sz="2800" i="1">
                <a:latin typeface="Times New Roman" panose="02020603050405020304" pitchFamily="18" charset="0"/>
              </a:rPr>
              <a:t>)</a:t>
            </a:r>
            <a:r>
              <a:rPr lang="cs-CZ" altLang="de-DE" sz="2800">
                <a:latin typeface="Times New Roman" panose="02020603050405020304" pitchFamily="18" charset="0"/>
              </a:rPr>
              <a:t>, </a:t>
            </a:r>
            <a:r>
              <a:rPr lang="cs-CZ" altLang="de-DE" sz="2800" i="1">
                <a:latin typeface="Times New Roman" panose="02020603050405020304" pitchFamily="18" charset="0"/>
              </a:rPr>
              <a:t>mest</a:t>
            </a:r>
            <a:r>
              <a:rPr lang="cs-CZ" altLang="de-DE" sz="2800" b="1" i="1">
                <a:latin typeface="Times New Roman" panose="02020603050405020304" pitchFamily="18" charset="0"/>
              </a:rPr>
              <a:t>ám</a:t>
            </a:r>
            <a:r>
              <a:rPr lang="cs-CZ" altLang="de-DE" sz="2800" i="1">
                <a:latin typeface="Times New Roman" panose="02020603050405020304" pitchFamily="18" charset="0"/>
              </a:rPr>
              <a:t> (srdc</a:t>
            </a:r>
            <a:r>
              <a:rPr lang="cs-CZ" altLang="de-DE" sz="2800" b="1" i="1">
                <a:latin typeface="Times New Roman" panose="02020603050405020304" pitchFamily="18" charset="0"/>
              </a:rPr>
              <a:t>iam</a:t>
            </a:r>
            <a:r>
              <a:rPr lang="cs-CZ" altLang="de-DE" sz="2800" i="1">
                <a:latin typeface="Times New Roman" panose="02020603050405020304" pitchFamily="18" charset="0"/>
              </a:rPr>
              <a:t>), mest</a:t>
            </a:r>
            <a:r>
              <a:rPr lang="cs-CZ" altLang="de-DE" sz="2800" b="1" i="1">
                <a:latin typeface="Times New Roman" panose="02020603050405020304" pitchFamily="18" charset="0"/>
              </a:rPr>
              <a:t>ác</a:t>
            </a:r>
            <a:r>
              <a:rPr lang="cs-CZ" altLang="de-DE" sz="2800" i="1">
                <a:latin typeface="Times New Roman" panose="02020603050405020304" pitchFamily="18" charset="0"/>
              </a:rPr>
              <a:t>h (srdc</a:t>
            </a:r>
            <a:r>
              <a:rPr lang="cs-CZ" altLang="de-DE" sz="2800" b="1" i="1">
                <a:latin typeface="Times New Roman" panose="02020603050405020304" pitchFamily="18" charset="0"/>
              </a:rPr>
              <a:t>iach</a:t>
            </a:r>
            <a:r>
              <a:rPr lang="cs-CZ" altLang="de-DE" sz="2800" i="1">
                <a:latin typeface="Times New Roman" panose="02020603050405020304" pitchFamily="18" charset="0"/>
              </a:rPr>
              <a:t>)</a:t>
            </a:r>
            <a:r>
              <a:rPr lang="cs-CZ" altLang="de-DE" sz="2800">
                <a:latin typeface="Times New Roman" panose="02020603050405020304" pitchFamily="18" charset="0"/>
              </a:rPr>
              <a:t>, ale </a:t>
            </a:r>
            <a:r>
              <a:rPr lang="cs-CZ" altLang="de-DE" sz="2800" i="1">
                <a:latin typeface="Times New Roman" panose="02020603050405020304" pitchFamily="18" charset="0"/>
              </a:rPr>
              <a:t>krídl</a:t>
            </a:r>
            <a:r>
              <a:rPr lang="cs-CZ" altLang="de-DE" sz="2800" b="1" i="1">
                <a:latin typeface="Times New Roman" panose="02020603050405020304" pitchFamily="18" charset="0"/>
              </a:rPr>
              <a:t>a</a:t>
            </a:r>
            <a:r>
              <a:rPr lang="cs-CZ" altLang="de-DE" sz="2800" i="1">
                <a:latin typeface="Times New Roman" panose="02020603050405020304" pitchFamily="18" charset="0"/>
              </a:rPr>
              <a:t> (líc</a:t>
            </a:r>
            <a:r>
              <a:rPr lang="cs-CZ" altLang="de-DE" sz="2800" b="1" i="1">
                <a:latin typeface="Times New Roman" panose="02020603050405020304" pitchFamily="18" charset="0"/>
              </a:rPr>
              <a:t>a</a:t>
            </a:r>
            <a:r>
              <a:rPr lang="cs-CZ" altLang="de-DE" sz="2800" i="1">
                <a:latin typeface="Times New Roman" panose="02020603050405020304" pitchFamily="18" charset="0"/>
              </a:rPr>
              <a:t>), krídl</a:t>
            </a:r>
            <a:r>
              <a:rPr lang="cs-CZ" altLang="de-DE" sz="2800" b="1" i="1">
                <a:latin typeface="Times New Roman" panose="02020603050405020304" pitchFamily="18" charset="0"/>
              </a:rPr>
              <a:t>am</a:t>
            </a:r>
            <a:r>
              <a:rPr lang="cs-CZ" altLang="de-DE" sz="2800" i="1">
                <a:latin typeface="Times New Roman" panose="02020603050405020304" pitchFamily="18" charset="0"/>
              </a:rPr>
              <a:t> (líc</a:t>
            </a:r>
            <a:r>
              <a:rPr lang="cs-CZ" altLang="de-DE" sz="2800" b="1" i="1">
                <a:latin typeface="Times New Roman" panose="02020603050405020304" pitchFamily="18" charset="0"/>
              </a:rPr>
              <a:t>am</a:t>
            </a:r>
            <a:r>
              <a:rPr lang="cs-CZ" altLang="de-DE" sz="2800" i="1">
                <a:latin typeface="Times New Roman" panose="02020603050405020304" pitchFamily="18" charset="0"/>
              </a:rPr>
              <a:t>), krídl</a:t>
            </a:r>
            <a:r>
              <a:rPr lang="cs-CZ" altLang="de-DE" sz="2800" b="1" i="1">
                <a:latin typeface="Times New Roman" panose="02020603050405020304" pitchFamily="18" charset="0"/>
              </a:rPr>
              <a:t>ach</a:t>
            </a:r>
            <a:r>
              <a:rPr lang="cs-CZ" altLang="de-DE" sz="2800" i="1">
                <a:latin typeface="Times New Roman" panose="02020603050405020304" pitchFamily="18" charset="0"/>
              </a:rPr>
              <a:t> (líc</a:t>
            </a:r>
            <a:r>
              <a:rPr lang="cs-CZ" altLang="de-DE" sz="2800" b="1" i="1">
                <a:latin typeface="Times New Roman" panose="02020603050405020304" pitchFamily="18" charset="0"/>
              </a:rPr>
              <a:t>ach</a:t>
            </a:r>
            <a:r>
              <a:rPr lang="cs-CZ" altLang="de-DE" sz="2800" i="1">
                <a:latin typeface="Times New Roman" panose="02020603050405020304" pitchFamily="18" charset="0"/>
              </a:rPr>
              <a:t>)</a:t>
            </a:r>
            <a:r>
              <a:rPr lang="cs-CZ" altLang="de-DE" sz="2800">
                <a:latin typeface="Times New Roman" panose="02020603050405020304" pitchFamily="18" charset="0"/>
              </a:rPr>
              <a:t>: na jedné straně je to evidentně fonologická záležitost (neutralizace opozice dlouhých a krátkých vokálů po dlouhém vokálu),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AEAAC27-6656-AF01-D6BB-88A2395270C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na druhé straně existuje řada výjimek z rytmického krácení (viděli jsme dvojtvar </a:t>
            </a:r>
            <a:r>
              <a:rPr lang="cs-CZ" altLang="de-DE" sz="2800" i="1" dirty="0">
                <a:latin typeface="Times New Roman" panose="02020603050405020304" pitchFamily="18" charset="0"/>
              </a:rPr>
              <a:t>výher/</a:t>
            </a:r>
            <a:r>
              <a:rPr lang="cs-CZ" altLang="de-DE" sz="2800" i="1" dirty="0" err="1">
                <a:latin typeface="Times New Roman" panose="02020603050405020304" pitchFamily="18" charset="0"/>
              </a:rPr>
              <a:t>výhier</a:t>
            </a:r>
            <a:r>
              <a:rPr lang="cs-CZ" altLang="de-DE" sz="2800" dirty="0">
                <a:latin typeface="Times New Roman" panose="02020603050405020304" pitchFamily="18" charset="0"/>
              </a:rPr>
              <a:t>, kde ten druhý – poněvadž diftong je považován za dlouhý vokál – rytmickému zákonu odporuje, dále je </a:t>
            </a:r>
            <a:r>
              <a:rPr lang="cs-CZ" altLang="de-DE" sz="2800" i="1" dirty="0" err="1">
                <a:latin typeface="Times New Roman" panose="02020603050405020304" pitchFamily="18" charset="0"/>
              </a:rPr>
              <a:t>lístie</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lístia</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Gpl</a:t>
            </a:r>
            <a:r>
              <a:rPr lang="cs-CZ" altLang="de-DE" sz="2800" dirty="0">
                <a:latin typeface="Times New Roman" panose="02020603050405020304" pitchFamily="18" charset="0"/>
              </a:rPr>
              <a:t> </a:t>
            </a:r>
            <a:r>
              <a:rPr lang="cs-CZ" altLang="de-DE" sz="2800" i="1" dirty="0">
                <a:latin typeface="Times New Roman" panose="02020603050405020304" pitchFamily="18" charset="0"/>
              </a:rPr>
              <a:t>básní</a:t>
            </a:r>
            <a:r>
              <a:rPr lang="cs-CZ" altLang="de-DE" sz="2800" dirty="0">
                <a:latin typeface="Times New Roman" panose="02020603050405020304" pitchFamily="18" charset="0"/>
              </a:rPr>
              <a:t>, další výjimky typu </a:t>
            </a:r>
            <a:r>
              <a:rPr lang="cs-CZ" altLang="de-DE" sz="2800" i="1" dirty="0">
                <a:latin typeface="Times New Roman" panose="02020603050405020304" pitchFamily="18" charset="0"/>
              </a:rPr>
              <a:t>páví, </a:t>
            </a:r>
            <a:r>
              <a:rPr lang="cs-CZ" altLang="de-DE" sz="2800" i="1" dirty="0" err="1">
                <a:latin typeface="Times New Roman" panose="02020603050405020304" pitchFamily="18" charset="0"/>
              </a:rPr>
              <a:t>cítia</a:t>
            </a:r>
            <a:r>
              <a:rPr lang="cs-CZ" altLang="de-DE" sz="2800" dirty="0">
                <a:latin typeface="Times New Roman" panose="02020603050405020304" pitchFamily="18" charset="0"/>
              </a:rPr>
              <a:t> aj. jsou u jiných slovních druhů), takže se zcela nevylučuje ani možnost dané opozice dlouhých a krátkých koncovek (pohyblivých vokálů) považovat za fonologicky relevantní a tudíž varianty koncovek za samostatné jednotky...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5396B82-FFEE-16BE-4907-8A5D3CDEC04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existuje řada výjimek z rytmického krácení (viděli jsme dvojtvar </a:t>
            </a:r>
            <a:r>
              <a:rPr lang="cs-CZ" altLang="de-DE" sz="2800" i="1">
                <a:latin typeface="Times New Roman" panose="02020603050405020304" pitchFamily="18" charset="0"/>
              </a:rPr>
              <a:t>výher/výhier</a:t>
            </a:r>
            <a:r>
              <a:rPr lang="cs-CZ" altLang="de-DE" sz="2800">
                <a:latin typeface="Times New Roman" panose="02020603050405020304" pitchFamily="18" charset="0"/>
              </a:rPr>
              <a:t>, kde ten druhý – poněvadž diftong je považován za dlouhý vokál – rytmickému zákonu odporuje, dále je </a:t>
            </a:r>
            <a:r>
              <a:rPr lang="cs-CZ" altLang="de-DE" sz="2800" i="1">
                <a:latin typeface="Times New Roman" panose="02020603050405020304" pitchFamily="18" charset="0"/>
              </a:rPr>
              <a:t>lístie, lístia</a:t>
            </a:r>
            <a:r>
              <a:rPr lang="cs-CZ" altLang="de-DE" sz="2800">
                <a:latin typeface="Times New Roman" panose="02020603050405020304" pitchFamily="18" charset="0"/>
              </a:rPr>
              <a:t>, Gpl </a:t>
            </a:r>
            <a:r>
              <a:rPr lang="cs-CZ" altLang="de-DE" sz="2800" i="1">
                <a:latin typeface="Times New Roman" panose="02020603050405020304" pitchFamily="18" charset="0"/>
              </a:rPr>
              <a:t>básní</a:t>
            </a:r>
            <a:r>
              <a:rPr lang="cs-CZ" altLang="de-DE" sz="2800">
                <a:latin typeface="Times New Roman" panose="02020603050405020304" pitchFamily="18" charset="0"/>
              </a:rPr>
              <a:t>, další výjimky typu </a:t>
            </a:r>
            <a:r>
              <a:rPr lang="cs-CZ" altLang="de-DE" sz="2800" i="1">
                <a:latin typeface="Times New Roman" panose="02020603050405020304" pitchFamily="18" charset="0"/>
              </a:rPr>
              <a:t>páví, cítia</a:t>
            </a:r>
            <a:r>
              <a:rPr lang="cs-CZ" altLang="de-DE" sz="2800">
                <a:latin typeface="Times New Roman" panose="02020603050405020304" pitchFamily="18" charset="0"/>
              </a:rPr>
              <a:t> aj. jsou u jiných slovních druhů), takže se zcela nevylučuje ani možnost dané opozice dlouhých a krátkých koncovek (pohyblivých vokálů) považovat za fonologicky relevantní a tudíž varianty koncovek za samostatné jednotky...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Celkově tedy vykazuje slovenština zejm. v oblasti kmenových alternací zajímavou a nápadnou směs výrazně flektivních jevů s jednoznačnými historickými ústupy od silně flektivních principů, v oblasti samotné deklinace je někde mezi češtinou a polštinou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5E46924-9F2B-5100-718F-88ACA7DC42DF}"/>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Vidíme, že paradigma je bohaté, má četné koncovky, přitom zde vidíme jenom právě koncovky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Podívejme se nejdříve na </a:t>
            </a:r>
            <a:r>
              <a:rPr lang="cs-CZ" altLang="de-DE" sz="2800" b="1">
                <a:latin typeface="Times New Roman" panose="02020603050405020304" pitchFamily="18" charset="0"/>
              </a:rPr>
              <a:t>alternace</a:t>
            </a:r>
            <a:r>
              <a:rPr lang="cs-CZ" altLang="de-DE" sz="2800">
                <a:latin typeface="Times New Roman" panose="02020603050405020304" pitchFamily="18" charset="0"/>
              </a:rPr>
              <a:t>: polština zachovává původní alternace typu </a:t>
            </a:r>
            <a:r>
              <a:rPr lang="cs-CZ" altLang="de-DE" sz="2800" i="1">
                <a:latin typeface="Times New Roman" panose="02020603050405020304" pitchFamily="18" charset="0"/>
              </a:rPr>
              <a:t>r</a:t>
            </a:r>
            <a:r>
              <a:rPr lang="de-DE" altLang="de-DE" sz="2800" i="1">
                <a:latin typeface="Times New Roman" panose="02020603050405020304" pitchFamily="18" charset="0"/>
              </a:rPr>
              <a:t>ę</a:t>
            </a:r>
            <a:r>
              <a:rPr lang="cs-CZ" altLang="de-DE" sz="2800" i="1">
                <a:latin typeface="Times New Roman" panose="02020603050405020304" pitchFamily="18" charset="0"/>
              </a:rPr>
              <a:t>ka – r</a:t>
            </a:r>
            <a:r>
              <a:rPr lang="de-DE" altLang="de-DE" sz="2800" i="1">
                <a:latin typeface="Times New Roman" panose="02020603050405020304" pitchFamily="18" charset="0"/>
              </a:rPr>
              <a:t>ę</a:t>
            </a:r>
            <a:r>
              <a:rPr lang="cs-CZ" altLang="de-DE" sz="2800" i="1">
                <a:latin typeface="Times New Roman" panose="02020603050405020304" pitchFamily="18" charset="0"/>
              </a:rPr>
              <a:t>ce, noga – nodze</a:t>
            </a:r>
            <a:r>
              <a:rPr lang="cs-CZ" altLang="de-DE" sz="2800">
                <a:latin typeface="Times New Roman" panose="02020603050405020304" pitchFamily="18" charset="0"/>
              </a:rPr>
              <a:t>, má k tomu nově vzniklé typu </a:t>
            </a:r>
            <a:r>
              <a:rPr lang="cs-CZ" altLang="de-DE" sz="2800" i="1">
                <a:latin typeface="Times New Roman" panose="02020603050405020304" pitchFamily="18" charset="0"/>
              </a:rPr>
              <a:t>góra – górze </a:t>
            </a:r>
            <a:r>
              <a:rPr lang="cs-CZ" altLang="de-DE" sz="2800">
                <a:latin typeface="Times New Roman" panose="02020603050405020304" pitchFamily="18" charset="0"/>
              </a:rPr>
              <a:t>(/r/ - /ž/, původně /r/ - /ř/), </a:t>
            </a:r>
            <a:r>
              <a:rPr lang="cs-CZ" altLang="de-DE" sz="2800" i="1">
                <a:latin typeface="Times New Roman" panose="02020603050405020304" pitchFamily="18" charset="0"/>
              </a:rPr>
              <a:t>sąsiad – sąsiedzie, brat – bracie, płótno - płócien</a:t>
            </a:r>
            <a:r>
              <a:rPr lang="cs-CZ" altLang="de-DE" sz="2800">
                <a:latin typeface="Times New Roman" panose="02020603050405020304" pitchFamily="18" charset="0"/>
              </a:rPr>
              <a:t> (palatalizace původních měkkých dentál)</a:t>
            </a:r>
            <a:r>
              <a:rPr lang="cs-CZ" altLang="de-DE" sz="2800"/>
              <a:t>, </a:t>
            </a:r>
            <a:r>
              <a:rPr lang="cs-CZ" altLang="de-DE" sz="2800">
                <a:latin typeface="Times New Roman" panose="02020603050405020304" pitchFamily="18" charset="0"/>
              </a:rPr>
              <a:t>dále četné vokalické alternace typu </a:t>
            </a:r>
            <a:r>
              <a:rPr lang="cs-CZ" altLang="de-DE" sz="2800" i="1">
                <a:latin typeface="Times New Roman" panose="02020603050405020304" pitchFamily="18" charset="0"/>
              </a:rPr>
              <a:t>stół – stołu, urząd – urz</a:t>
            </a:r>
            <a:r>
              <a:rPr lang="de-DE" altLang="de-DE" sz="2800" i="1">
                <a:latin typeface="Times New Roman" panose="02020603050405020304" pitchFamily="18" charset="0"/>
              </a:rPr>
              <a:t>ę</a:t>
            </a:r>
            <a:r>
              <a:rPr lang="cs-CZ" altLang="de-DE" sz="2800" i="1">
                <a:latin typeface="Times New Roman" panose="02020603050405020304" pitchFamily="18" charset="0"/>
              </a:rPr>
              <a:t>du, r</a:t>
            </a:r>
            <a:r>
              <a:rPr lang="de-DE" altLang="de-DE" sz="2800" i="1">
                <a:latin typeface="Times New Roman" panose="02020603050405020304" pitchFamily="18" charset="0"/>
              </a:rPr>
              <a:t>ę</a:t>
            </a:r>
            <a:r>
              <a:rPr lang="cs-CZ" altLang="de-DE" sz="2800" i="1">
                <a:latin typeface="Times New Roman" panose="02020603050405020304" pitchFamily="18" charset="0"/>
              </a:rPr>
              <a:t>ka – rąk, woda – wód</a:t>
            </a:r>
            <a:r>
              <a:rPr lang="cs-CZ" altLang="de-DE" sz="2800">
                <a:latin typeface="Times New Roman" panose="02020603050405020304" pitchFamily="18" charset="0"/>
              </a:rPr>
              <a:t> (reflexy bývalých dlouhých vokálů před nulovou koncovkou, viz vokalické alternace v ukrajinštině), ale i vokalické alternace spojené s vlivem měkkých či historicky měkkých konsonantů </a:t>
            </a:r>
            <a:r>
              <a:rPr lang="cs-CZ" altLang="de-DE" sz="2800" i="1">
                <a:latin typeface="Times New Roman" panose="02020603050405020304" pitchFamily="18" charset="0"/>
              </a:rPr>
              <a:t>(popiół – popiołu – w popiele)</a:t>
            </a:r>
            <a:r>
              <a:rPr lang="cs-CZ" altLang="de-DE" sz="2800">
                <a:latin typeface="Times New Roman" panose="02020603050405020304" pitchFamily="18" charset="0"/>
              </a:rPr>
              <a:t> aj.</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B48831D-A9E7-4DE7-8119-A72C0D6DFB9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Vidíme, že četnost a rozmanitost alternací v rámci skloňování substantiv vysoce překoná východoslovanské jazyky, a to nejen ruštinu, která odbourávala konsonantické alternace a vokalické téměř nemá, ale i ukrajinštinu, která konsonantické alternace zachovává a má ve dvou případech i reflexy bývalých dlouhých vokálů (/o/ - /i/ a /e/ - /i/)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Alternace patří k flektivnímu typu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Bild 1">
            <a:extLst>
              <a:ext uri="{FF2B5EF4-FFF2-40B4-BE49-F238E27FC236}">
                <a16:creationId xmlns:a16="http://schemas.microsoft.com/office/drawing/2014/main" id="{2F52A6F4-9AFA-35B7-2298-6E3955896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val 2">
            <a:extLst>
              <a:ext uri="{FF2B5EF4-FFF2-40B4-BE49-F238E27FC236}">
                <a16:creationId xmlns:a16="http://schemas.microsoft.com/office/drawing/2014/main" id="{8C368769-A048-4765-D7BE-79C6934BA325}"/>
              </a:ext>
            </a:extLst>
          </p:cNvPr>
          <p:cNvSpPr>
            <a:spLocks noChangeArrowheads="1"/>
          </p:cNvSpPr>
          <p:nvPr/>
        </p:nvSpPr>
        <p:spPr bwMode="auto">
          <a:xfrm>
            <a:off x="2303463" y="6350"/>
            <a:ext cx="4537075" cy="1800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12ED5E6-622E-3346-2D96-CDA26E0E02D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Co se týče </a:t>
            </a:r>
            <a:r>
              <a:rPr lang="cs-CZ" altLang="de-DE" sz="2800" b="1">
                <a:latin typeface="Times New Roman" panose="02020603050405020304" pitchFamily="18" charset="0"/>
              </a:rPr>
              <a:t>koncovek</a:t>
            </a:r>
            <a:r>
              <a:rPr lang="cs-CZ" altLang="de-DE" sz="2800">
                <a:latin typeface="Times New Roman" panose="02020603050405020304" pitchFamily="18" charset="0"/>
              </a:rPr>
              <a:t>, tak konstatujeme zachování </a:t>
            </a:r>
            <a:r>
              <a:rPr lang="cs-CZ" altLang="de-DE" sz="2800" b="1">
                <a:latin typeface="Times New Roman" panose="02020603050405020304" pitchFamily="18" charset="0"/>
              </a:rPr>
              <a:t>V</a:t>
            </a:r>
            <a:r>
              <a:rPr lang="cs-CZ" altLang="de-DE" sz="2800">
                <a:latin typeface="Times New Roman" panose="02020603050405020304" pitchFamily="18" charset="0"/>
              </a:rPr>
              <a:t>, specifický vývoj kategorie </a:t>
            </a:r>
            <a:r>
              <a:rPr lang="cs-CZ" altLang="de-DE" sz="2800" b="1">
                <a:latin typeface="Times New Roman" panose="02020603050405020304" pitchFamily="18" charset="0"/>
              </a:rPr>
              <a:t>životnosti</a:t>
            </a:r>
            <a:r>
              <a:rPr lang="cs-CZ" altLang="de-DE" sz="2800">
                <a:latin typeface="Times New Roman" panose="02020603050405020304" pitchFamily="18" charset="0"/>
              </a:rPr>
              <a:t>, která v sg obsahuje i mužské osoby i mužská zvířata, v pl ovšem pouze mužské osoby a vyznačuje se také specifickými alternacemi a koncovkami v Npl (</a:t>
            </a:r>
            <a:r>
              <a:rPr lang="cs-CZ" altLang="de-DE" sz="2800" i="1">
                <a:latin typeface="Times New Roman" panose="02020603050405020304" pitchFamily="18" charset="0"/>
              </a:rPr>
              <a:t>student – studenci</a:t>
            </a:r>
            <a:r>
              <a:rPr lang="cs-CZ" altLang="de-DE" sz="2800" b="1" i="1">
                <a:latin typeface="Times New Roman" panose="02020603050405020304" pitchFamily="18" charset="0"/>
              </a:rPr>
              <a:t>, </a:t>
            </a:r>
            <a:r>
              <a:rPr lang="cs-CZ" altLang="de-DE" sz="2800" i="1">
                <a:latin typeface="Times New Roman" panose="02020603050405020304" pitchFamily="18" charset="0"/>
              </a:rPr>
              <a:t>sąsiad – sąsiedzi, syn – synowie</a:t>
            </a:r>
            <a:r>
              <a:rPr lang="cs-CZ" altLang="de-DE" sz="2800">
                <a:latin typeface="Times New Roman" panose="02020603050405020304" pitchFamily="18" charset="0"/>
              </a:rPr>
              <a:t>), </a:t>
            </a:r>
            <a:r>
              <a:rPr lang="cs-CZ" altLang="de-DE" sz="2800" b="1">
                <a:latin typeface="Times New Roman" panose="02020603050405020304" pitchFamily="18" charset="0"/>
              </a:rPr>
              <a:t>fonologicky relevantní rozdíly mezi tvrdým a měkkým paradigmatem</a:t>
            </a:r>
            <a:r>
              <a:rPr lang="cs-CZ" altLang="de-DE" sz="2800">
                <a:latin typeface="Times New Roman" panose="02020603050405020304" pitchFamily="18" charset="0"/>
              </a:rPr>
              <a:t> (v Dsg f. </a:t>
            </a:r>
            <a:r>
              <a:rPr lang="cs-CZ" altLang="de-DE" sz="2800" i="1">
                <a:latin typeface="Times New Roman" panose="02020603050405020304" pitchFamily="18" charset="0"/>
              </a:rPr>
              <a:t>lampa – lampie, praca - pracy</a:t>
            </a:r>
            <a:r>
              <a:rPr lang="cs-CZ" altLang="de-DE" sz="2800">
                <a:latin typeface="Times New Roman" panose="02020603050405020304" pitchFamily="18" charset="0"/>
              </a:rPr>
              <a:t>), dvě koncovky Dsg m. (distribuce ovšem není vázána životností)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Všechno toto jsou jevy podporující výraznou flektivnost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Vedle toho vidíme i </a:t>
            </a:r>
            <a:r>
              <a:rPr lang="cs-CZ" altLang="de-DE" sz="2800" b="1">
                <a:latin typeface="Times New Roman" panose="02020603050405020304" pitchFamily="18" charset="0"/>
              </a:rPr>
              <a:t>sjednocení koncovek </a:t>
            </a:r>
            <a:r>
              <a:rPr lang="cs-CZ" altLang="de-DE" sz="2800">
                <a:latin typeface="Times New Roman" panose="02020603050405020304" pitchFamily="18" charset="0"/>
              </a:rPr>
              <a:t>DIL v plurálu, a to včetně koncovky -</a:t>
            </a:r>
            <a:r>
              <a:rPr lang="cs-CZ" altLang="de-DE" sz="2800" i="1">
                <a:latin typeface="Times New Roman" panose="02020603050405020304" pitchFamily="18" charset="0"/>
              </a:rPr>
              <a:t>om</a:t>
            </a:r>
            <a:r>
              <a:rPr lang="cs-CZ" altLang="de-DE" sz="2800">
                <a:latin typeface="Times New Roman" panose="02020603050405020304" pitchFamily="18" charset="0"/>
              </a:rPr>
              <a:t> v Dpl f. (tedy nejen </a:t>
            </a:r>
            <a:r>
              <a:rPr lang="cs-CZ" altLang="de-DE" sz="2800" i="1">
                <a:latin typeface="Times New Roman" panose="02020603050405020304" pitchFamily="18" charset="0"/>
              </a:rPr>
              <a:t>lekarz – lekarzami - lekarzach, pióro – piórami – piórach</a:t>
            </a:r>
            <a:r>
              <a:rPr lang="cs-CZ" altLang="de-DE" sz="2800">
                <a:latin typeface="Times New Roman" panose="02020603050405020304" pitchFamily="18" charset="0"/>
              </a:rPr>
              <a:t> s původně </a:t>
            </a:r>
            <a:r>
              <a:rPr lang="cs-CZ" altLang="de-DE" sz="2800" i="1">
                <a:latin typeface="Times New Roman" panose="02020603050405020304" pitchFamily="18" charset="0"/>
              </a:rPr>
              <a:t>a</a:t>
            </a:r>
            <a:r>
              <a:rPr lang="cs-CZ" altLang="de-DE" sz="2800">
                <a:latin typeface="Times New Roman" panose="02020603050405020304" pitchFamily="18" charset="0"/>
              </a:rPr>
              <a:t>-kmenovou koncovkou u maskulin a neuter, ale i </a:t>
            </a:r>
            <a:r>
              <a:rPr lang="cs-CZ" altLang="de-DE" sz="2800" i="1">
                <a:latin typeface="Times New Roman" panose="02020603050405020304" pitchFamily="18" charset="0"/>
              </a:rPr>
              <a:t>szklanka – szklankom, odpowiedź – odpowiedziom </a:t>
            </a:r>
            <a:r>
              <a:rPr lang="cs-CZ" altLang="de-DE" sz="2800">
                <a:latin typeface="Times New Roman" panose="02020603050405020304" pitchFamily="18" charset="0"/>
              </a:rPr>
              <a:t>s původně </a:t>
            </a:r>
            <a:r>
              <a:rPr lang="cs-CZ" altLang="de-DE" sz="2800" i="1">
                <a:latin typeface="Times New Roman" panose="02020603050405020304" pitchFamily="18" charset="0"/>
              </a:rPr>
              <a:t>o</a:t>
            </a:r>
            <a:r>
              <a:rPr lang="cs-CZ" altLang="de-DE" sz="2800">
                <a:latin typeface="Times New Roman" panose="02020603050405020304" pitchFamily="18" charset="0"/>
              </a:rPr>
              <a:t>-kmenovou koncovkou u feminin)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6" name="Bild 1">
            <a:extLst>
              <a:ext uri="{FF2B5EF4-FFF2-40B4-BE49-F238E27FC236}">
                <a16:creationId xmlns:a16="http://schemas.microsoft.com/office/drawing/2014/main" id="{DE6BEB01-16BF-CA1C-71ED-0E21C33AF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Oval 2">
            <a:extLst>
              <a:ext uri="{FF2B5EF4-FFF2-40B4-BE49-F238E27FC236}">
                <a16:creationId xmlns:a16="http://schemas.microsoft.com/office/drawing/2014/main" id="{3F027CC3-E6FF-75DB-2D4A-9A5EAF0DA478}"/>
              </a:ext>
            </a:extLst>
          </p:cNvPr>
          <p:cNvSpPr>
            <a:spLocks noChangeArrowheads="1"/>
          </p:cNvSpPr>
          <p:nvPr/>
        </p:nvSpPr>
        <p:spPr bwMode="auto">
          <a:xfrm>
            <a:off x="2952750" y="2987675"/>
            <a:ext cx="503238"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48" name="Oval 3">
            <a:extLst>
              <a:ext uri="{FF2B5EF4-FFF2-40B4-BE49-F238E27FC236}">
                <a16:creationId xmlns:a16="http://schemas.microsoft.com/office/drawing/2014/main" id="{144EF8A6-E527-2AA9-E969-F08084FC2BAA}"/>
              </a:ext>
            </a:extLst>
          </p:cNvPr>
          <p:cNvSpPr>
            <a:spLocks noChangeArrowheads="1"/>
          </p:cNvSpPr>
          <p:nvPr/>
        </p:nvSpPr>
        <p:spPr bwMode="auto">
          <a:xfrm>
            <a:off x="2879725" y="6156325"/>
            <a:ext cx="504825"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49" name="Oval 4">
            <a:extLst>
              <a:ext uri="{FF2B5EF4-FFF2-40B4-BE49-F238E27FC236}">
                <a16:creationId xmlns:a16="http://schemas.microsoft.com/office/drawing/2014/main" id="{147C6639-FE8C-7376-5C14-DAF2BDDA1296}"/>
              </a:ext>
            </a:extLst>
          </p:cNvPr>
          <p:cNvSpPr>
            <a:spLocks noChangeArrowheads="1"/>
          </p:cNvSpPr>
          <p:nvPr/>
        </p:nvSpPr>
        <p:spPr bwMode="auto">
          <a:xfrm>
            <a:off x="3744913" y="1908175"/>
            <a:ext cx="574675" cy="2159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0" name="Oval 5">
            <a:extLst>
              <a:ext uri="{FF2B5EF4-FFF2-40B4-BE49-F238E27FC236}">
                <a16:creationId xmlns:a16="http://schemas.microsoft.com/office/drawing/2014/main" id="{8750B841-2E9E-2C54-8816-A2EFA84FEDA4}"/>
              </a:ext>
            </a:extLst>
          </p:cNvPr>
          <p:cNvSpPr>
            <a:spLocks noChangeArrowheads="1"/>
          </p:cNvSpPr>
          <p:nvPr/>
        </p:nvSpPr>
        <p:spPr bwMode="auto">
          <a:xfrm>
            <a:off x="3384550" y="3132138"/>
            <a:ext cx="792163" cy="4318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1" name="Oval 7">
            <a:extLst>
              <a:ext uri="{FF2B5EF4-FFF2-40B4-BE49-F238E27FC236}">
                <a16:creationId xmlns:a16="http://schemas.microsoft.com/office/drawing/2014/main" id="{0846F7F7-A82A-2B8D-E939-FA061A875D11}"/>
              </a:ext>
            </a:extLst>
          </p:cNvPr>
          <p:cNvSpPr>
            <a:spLocks noChangeArrowheads="1"/>
          </p:cNvSpPr>
          <p:nvPr/>
        </p:nvSpPr>
        <p:spPr bwMode="auto">
          <a:xfrm>
            <a:off x="3600450" y="5651500"/>
            <a:ext cx="2087563" cy="288925"/>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2" name="Oval 8">
            <a:extLst>
              <a:ext uri="{FF2B5EF4-FFF2-40B4-BE49-F238E27FC236}">
                <a16:creationId xmlns:a16="http://schemas.microsoft.com/office/drawing/2014/main" id="{CF894613-9CFC-553E-1D61-1DF2D1B16F16}"/>
              </a:ext>
            </a:extLst>
          </p:cNvPr>
          <p:cNvSpPr>
            <a:spLocks noChangeArrowheads="1"/>
          </p:cNvSpPr>
          <p:nvPr/>
        </p:nvSpPr>
        <p:spPr bwMode="auto">
          <a:xfrm>
            <a:off x="4535488" y="3924300"/>
            <a:ext cx="792162" cy="719138"/>
          </a:xfrm>
          <a:prstGeom prst="ellipse">
            <a:avLst/>
          </a:prstGeom>
          <a:noFill/>
          <a:ln w="9525">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3" name="Oval 9">
            <a:extLst>
              <a:ext uri="{FF2B5EF4-FFF2-40B4-BE49-F238E27FC236}">
                <a16:creationId xmlns:a16="http://schemas.microsoft.com/office/drawing/2014/main" id="{43C10F3C-D695-908D-98F4-9AE7476A5509}"/>
              </a:ext>
            </a:extLst>
          </p:cNvPr>
          <p:cNvSpPr>
            <a:spLocks noChangeArrowheads="1"/>
          </p:cNvSpPr>
          <p:nvPr/>
        </p:nvSpPr>
        <p:spPr bwMode="auto">
          <a:xfrm>
            <a:off x="4032250" y="2339975"/>
            <a:ext cx="503238" cy="287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4" name="Oval 10">
            <a:extLst>
              <a:ext uri="{FF2B5EF4-FFF2-40B4-BE49-F238E27FC236}">
                <a16:creationId xmlns:a16="http://schemas.microsoft.com/office/drawing/2014/main" id="{84466E9B-4409-3464-E70F-7BCAA57CB69E}"/>
              </a:ext>
            </a:extLst>
          </p:cNvPr>
          <p:cNvSpPr>
            <a:spLocks noChangeArrowheads="1"/>
          </p:cNvSpPr>
          <p:nvPr/>
        </p:nvSpPr>
        <p:spPr bwMode="auto">
          <a:xfrm>
            <a:off x="4687888" y="3635375"/>
            <a:ext cx="496887" cy="423863"/>
          </a:xfrm>
          <a:prstGeom prst="ellipse">
            <a:avLst/>
          </a:prstGeom>
          <a:noFill/>
          <a:ln w="9525">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4032</Words>
  <Application>Microsoft Macintosh PowerPoint</Application>
  <PresentationFormat>Benutzerdefiniert</PresentationFormat>
  <Paragraphs>148</Paragraphs>
  <Slides>48</Slides>
  <Notes>48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Arial</vt:lpstr>
      <vt:lpstr>Times New Roman</vt:lpstr>
      <vt:lpstr>Wingdings</vt:lpstr>
      <vt:lpstr>Office-Design</vt:lpstr>
      <vt:lpstr>Slovanská a balkánská synchronní kontrastivní a srovnávací jazykověda </vt:lpstr>
      <vt:lpstr>Skloňování substantiva: západoslovanské jazyky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550</cp:revision>
  <cp:lastPrinted>1601-01-01T00:00:00Z</cp:lastPrinted>
  <dcterms:created xsi:type="dcterms:W3CDTF">2012-10-11T18:59:19Z</dcterms:created>
  <dcterms:modified xsi:type="dcterms:W3CDTF">2023-10-26T10:24:12Z</dcterms:modified>
</cp:coreProperties>
</file>