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54" r:id="rId2"/>
    <p:sldId id="571" r:id="rId3"/>
    <p:sldId id="579" r:id="rId4"/>
    <p:sldId id="531" r:id="rId5"/>
    <p:sldId id="492" r:id="rId6"/>
    <p:sldId id="493" r:id="rId7"/>
    <p:sldId id="494" r:id="rId8"/>
    <p:sldId id="536" r:id="rId9"/>
    <p:sldId id="582" r:id="rId10"/>
    <p:sldId id="495" r:id="rId11"/>
    <p:sldId id="499" r:id="rId12"/>
    <p:sldId id="501" r:id="rId13"/>
    <p:sldId id="505" r:id="rId14"/>
    <p:sldId id="543" r:id="rId15"/>
    <p:sldId id="507" r:id="rId16"/>
    <p:sldId id="534" r:id="rId17"/>
    <p:sldId id="544" r:id="rId18"/>
    <p:sldId id="412" r:id="rId19"/>
    <p:sldId id="414" r:id="rId20"/>
    <p:sldId id="416" r:id="rId21"/>
    <p:sldId id="422" r:id="rId22"/>
    <p:sldId id="423" r:id="rId23"/>
    <p:sldId id="569" r:id="rId24"/>
    <p:sldId id="555" r:id="rId25"/>
    <p:sldId id="583" r:id="rId26"/>
    <p:sldId id="565" r:id="rId27"/>
    <p:sldId id="566" r:id="rId28"/>
    <p:sldId id="563" r:id="rId29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66"/>
    <a:srgbClr val="FFFF99"/>
    <a:srgbClr val="006600"/>
    <a:srgbClr val="FFFF00"/>
    <a:srgbClr val="0000FF"/>
    <a:srgbClr val="FF9933"/>
    <a:srgbClr val="FF0000"/>
    <a:srgbClr val="FF33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53" autoAdjust="0"/>
    <p:restoredTop sz="99838" autoAdjust="0"/>
  </p:normalViewPr>
  <p:slideViewPr>
    <p:cSldViewPr>
      <p:cViewPr varScale="1">
        <p:scale>
          <a:sx n="91" d="100"/>
          <a:sy n="91" d="100"/>
        </p:scale>
        <p:origin x="9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C508B-169E-4549-914D-6DDCC5223CBD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E4687-F4A0-4CA8-A6DC-F4B4FE1130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91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8806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C853F6-190D-409D-83B9-AB0064F248C6}" type="slidenum">
              <a:rPr lang="cs-CZ" smtClean="0"/>
              <a:pPr/>
              <a:t>1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31194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EA52A9-DA33-4F8E-807D-CD756E403B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60628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F07FCE-E42A-4D1F-BFA2-A2A0645A427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9230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50B08A-7A6B-4BBD-BADB-CC85E0851DB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5778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E40311-DE01-440F-9AF8-982E3D60456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24528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2E94A1-017A-490C-BD2D-5323F2B9535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024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F0F549-386E-4762-8D7E-B031A28AC6F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51159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0D8C2-FB16-4917-9BF5-4650857B74F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983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4D081-04F4-46B3-BDE7-DF72628B35D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284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E7D1C8-A1F2-49F9-A6DF-3D64E157EC8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2433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8C4A3-5348-40ED-A412-9C6D8C6214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31494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08F05C-204D-4D45-8374-280361B4528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89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D0113-AAE2-4D6C-9C4E-EED6ACABA6B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9248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47"/>
            </a:gs>
            <a:gs pos="5000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ABEA5624-7102-43B9-B6DA-133643D94263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g"/><Relationship Id="rId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g"/><Relationship Id="rId4" Type="http://schemas.openxmlformats.org/officeDocument/2006/relationships/image" Target="../media/image9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g"/><Relationship Id="rId5" Type="http://schemas.openxmlformats.org/officeDocument/2006/relationships/image" Target="../media/image101.jpg"/><Relationship Id="rId4" Type="http://schemas.openxmlformats.org/officeDocument/2006/relationships/image" Target="../media/image10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8"/>
          <p:cNvSpPr txBox="1">
            <a:spLocks noChangeArrowheads="1"/>
          </p:cNvSpPr>
          <p:nvPr/>
        </p:nvSpPr>
        <p:spPr bwMode="auto">
          <a:xfrm>
            <a:off x="2267744" y="2852936"/>
            <a:ext cx="817354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400" b="1" dirty="0" err="1" smtClean="0">
                <a:latin typeface="Comic Sans MS" pitchFamily="66" charset="0"/>
              </a:rPr>
              <a:t>Archaeplastida</a:t>
            </a:r>
            <a:r>
              <a:rPr lang="cs-CZ" sz="2400" b="1" dirty="0" smtClean="0">
                <a:latin typeface="Comic Sans MS" pitchFamily="66" charset="0"/>
              </a:rPr>
              <a:t> </a:t>
            </a:r>
            <a:r>
              <a:rPr lang="cs-CZ" sz="2400" b="1" dirty="0">
                <a:latin typeface="Comic Sans MS" pitchFamily="66" charset="0"/>
              </a:rPr>
              <a:t>(</a:t>
            </a:r>
            <a:r>
              <a:rPr lang="cs-CZ" sz="2400" b="1" dirty="0" err="1">
                <a:latin typeface="Comic Sans MS" pitchFamily="66" charset="0"/>
              </a:rPr>
              <a:t>Plantae</a:t>
            </a:r>
            <a:r>
              <a:rPr lang="cs-CZ" sz="2400" b="1" dirty="0">
                <a:latin typeface="Comic Sans MS" pitchFamily="66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>
                <a:latin typeface="Comic Sans MS" pitchFamily="66" charset="0"/>
              </a:rPr>
              <a:t>Chlorophyta</a:t>
            </a:r>
            <a:r>
              <a:rPr lang="cs-CZ" sz="2400" dirty="0" smtClean="0">
                <a:latin typeface="Comic Sans MS" pitchFamily="66" charset="0"/>
              </a:rPr>
              <a:t> </a:t>
            </a:r>
            <a:endParaRPr lang="cs-CZ" sz="2400" dirty="0">
              <a:latin typeface="Comic Sans MS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err="1" smtClean="0">
                <a:latin typeface="Comic Sans MS" pitchFamily="66" charset="0"/>
              </a:rPr>
              <a:t>Ulvophyceae</a:t>
            </a:r>
            <a:endParaRPr lang="cs-CZ" sz="2400" dirty="0" smtClean="0">
              <a:latin typeface="Comic Sans MS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err="1" smtClean="0">
                <a:latin typeface="Comic Sans MS" pitchFamily="66" charset="0"/>
              </a:rPr>
              <a:t>Trebouxiophyceae</a:t>
            </a:r>
            <a:endParaRPr lang="cs-CZ" sz="2400" dirty="0" smtClean="0">
              <a:latin typeface="Comic Sans MS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err="1" smtClean="0">
                <a:latin typeface="Comic Sans MS" pitchFamily="66" charset="0"/>
              </a:rPr>
              <a:t>Chlorophyceae</a:t>
            </a:r>
            <a:endParaRPr lang="cs-CZ" sz="2400" dirty="0" smtClean="0">
              <a:latin typeface="Comic Sans MS" pitchFamily="66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0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5496" y="86717"/>
            <a:ext cx="3189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dirty="0">
                <a:latin typeface="Tahoma" pitchFamily="34" charset="0"/>
              </a:rPr>
              <a:t>Řád: </a:t>
            </a:r>
            <a:r>
              <a:rPr lang="cs-CZ" altLang="cs-CZ" sz="2400" b="1" dirty="0" err="1">
                <a:latin typeface="Tahoma" pitchFamily="34" charset="0"/>
              </a:rPr>
              <a:t>Cladophorales</a:t>
            </a:r>
            <a:endParaRPr lang="cs-CZ" altLang="cs-CZ" sz="2400" noProof="1">
              <a:latin typeface="Times New Roman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2400"/>
            <a:ext cx="3648075" cy="30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71800"/>
            <a:ext cx="4572000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50520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19248" y="5589240"/>
            <a:ext cx="481279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000" i="1" noProof="1">
                <a:latin typeface="Tahoma" pitchFamily="34" charset="0"/>
              </a:rPr>
              <a:t>Cladophora glomerata </a:t>
            </a:r>
            <a:r>
              <a:rPr lang="cs-CZ" altLang="cs-CZ" sz="1600" i="1" noProof="1">
                <a:latin typeface="Tahoma" pitchFamily="34" charset="0"/>
              </a:rPr>
              <a:t>- </a:t>
            </a:r>
            <a:endParaRPr lang="cs-CZ" altLang="cs-CZ" sz="1600" noProof="1">
              <a:latin typeface="Tahoma" pitchFamily="34" charset="0"/>
            </a:endParaRPr>
          </a:p>
          <a:p>
            <a:r>
              <a:rPr lang="cs-CZ" altLang="cs-CZ" sz="1600" noProof="1">
                <a:latin typeface="Tahoma" pitchFamily="34" charset="0"/>
              </a:rPr>
              <a:t>jedna z nejhojnějších řas ve středoevropské </a:t>
            </a:r>
            <a:r>
              <a:rPr lang="cs-CZ" altLang="cs-CZ" sz="1600" noProof="1" smtClean="0">
                <a:latin typeface="Tahoma" pitchFamily="34" charset="0"/>
              </a:rPr>
              <a:t>krajině</a:t>
            </a:r>
          </a:p>
          <a:p>
            <a:r>
              <a:rPr lang="cs-CZ" altLang="cs-CZ" sz="1600" noProof="1" smtClean="0">
                <a:latin typeface="Tahoma" pitchFamily="34" charset="0"/>
              </a:rPr>
              <a:t>indikátor ß-mezosaprobie, drsná, mnohojaderné B; </a:t>
            </a:r>
          </a:p>
          <a:p>
            <a:r>
              <a:rPr lang="cs-CZ" altLang="cs-CZ" sz="1600" noProof="1">
                <a:latin typeface="Tahoma" pitchFamily="34" charset="0"/>
              </a:rPr>
              <a:t> </a:t>
            </a:r>
            <a:r>
              <a:rPr lang="cs-CZ" altLang="cs-CZ" sz="1600" noProof="1" smtClean="0">
                <a:latin typeface="Tahoma" pitchFamily="34" charset="0"/>
              </a:rPr>
              <a:t>i mořské druhy</a:t>
            </a:r>
            <a:endParaRPr lang="cs-CZ" altLang="cs-CZ" sz="1600" noProof="1">
              <a:latin typeface="Tahoma" pitchFamily="34" charset="0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35560" y="2475893"/>
            <a:ext cx="27242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000" i="1" noProof="1" smtClean="0">
                <a:latin typeface="Tahoma" pitchFamily="34" charset="0"/>
              </a:rPr>
              <a:t>Cladophora – </a:t>
            </a:r>
            <a:r>
              <a:rPr lang="cs-CZ" altLang="cs-CZ" sz="2000" noProof="1" smtClean="0">
                <a:latin typeface="Tahoma" pitchFamily="34" charset="0"/>
              </a:rPr>
              <a:t>žabí vlas</a:t>
            </a:r>
            <a:endParaRPr lang="cs-CZ" altLang="cs-CZ" sz="2000" noProof="1">
              <a:latin typeface="Tahoma" pitchFamily="34" charset="0"/>
            </a:endParaRPr>
          </a:p>
        </p:txBody>
      </p:sp>
      <p:pic>
        <p:nvPicPr>
          <p:cNvPr id="16393" name="Picture 9" descr="myraPB-030801-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2232025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Cladophora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597" y="116632"/>
            <a:ext cx="1793459" cy="27056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76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2884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>
                <a:latin typeface="Tahoma" pitchFamily="34" charset="0"/>
              </a:rPr>
              <a:t>Řád: </a:t>
            </a:r>
            <a:r>
              <a:rPr lang="cs-CZ" altLang="cs-CZ" sz="2400" b="1">
                <a:latin typeface="Tahoma" pitchFamily="34" charset="0"/>
              </a:rPr>
              <a:t>Bryopsidales</a:t>
            </a:r>
            <a:endParaRPr lang="cs-CZ" altLang="cs-CZ" sz="2400" noProof="1">
              <a:latin typeface="Times New Roman" pitchFamily="18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85800" y="6400800"/>
            <a:ext cx="49927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noProof="1">
                <a:latin typeface="Tahoma" pitchFamily="34" charset="0"/>
              </a:rPr>
              <a:t>coenocytické, makroskopické </a:t>
            </a:r>
            <a:r>
              <a:rPr lang="cs-CZ" altLang="cs-CZ" sz="2400" noProof="1" smtClean="0">
                <a:latin typeface="Tahoma" pitchFamily="34" charset="0"/>
              </a:rPr>
              <a:t>stélky</a:t>
            </a:r>
            <a:endParaRPr lang="cs-CZ" altLang="cs-CZ" sz="2400" noProof="1">
              <a:latin typeface="Times New Roman" pitchFamily="18" charset="0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126582"/>
            <a:ext cx="2168525" cy="397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0" y="2852738"/>
            <a:ext cx="538044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>
                <a:latin typeface="Tahoma" pitchFamily="34" charset="0"/>
              </a:rPr>
              <a:t>Halimeda </a:t>
            </a:r>
            <a:r>
              <a:rPr lang="cs-CZ" altLang="cs-CZ" sz="2400" i="1" noProof="1" smtClean="0">
                <a:latin typeface="Tahoma" pitchFamily="34" charset="0"/>
              </a:rPr>
              <a:t>– </a:t>
            </a:r>
            <a:r>
              <a:rPr lang="cs-CZ" altLang="cs-CZ" sz="1600" noProof="1" smtClean="0">
                <a:latin typeface="Tahoma" pitchFamily="34" charset="0"/>
              </a:rPr>
              <a:t>litorál tropických a subtropických moří; </a:t>
            </a:r>
          </a:p>
          <a:p>
            <a:r>
              <a:rPr lang="cs-CZ" altLang="cs-CZ" sz="1600" noProof="1" smtClean="0">
                <a:latin typeface="Tahoma" pitchFamily="34" charset="0"/>
              </a:rPr>
              <a:t>biogenní </a:t>
            </a:r>
            <a:r>
              <a:rPr lang="cs-CZ" altLang="cs-CZ" sz="1600" noProof="1">
                <a:latin typeface="Tahoma" pitchFamily="34" charset="0"/>
              </a:rPr>
              <a:t>vznik písku a vápencových </a:t>
            </a:r>
            <a:r>
              <a:rPr lang="cs-CZ" altLang="cs-CZ" sz="1600" noProof="1" smtClean="0">
                <a:latin typeface="Tahoma" pitchFamily="34" charset="0"/>
              </a:rPr>
              <a:t>útesů (GBR)</a:t>
            </a:r>
            <a:endParaRPr lang="cs-CZ" altLang="cs-CZ" sz="1600" i="1" noProof="1">
              <a:latin typeface="Tahoma" pitchFamily="34" charset="0"/>
            </a:endParaRPr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573463"/>
            <a:ext cx="2347912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6875463" y="4149725"/>
            <a:ext cx="209708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1400" noProof="1">
                <a:latin typeface="Tahoma" pitchFamily="34" charset="0"/>
              </a:rPr>
              <a:t>xylany v buněčné stěně,</a:t>
            </a:r>
          </a:p>
          <a:p>
            <a:r>
              <a:rPr lang="cs-CZ" altLang="cs-CZ" sz="1400" noProof="1">
                <a:latin typeface="Tahoma" pitchFamily="34" charset="0"/>
              </a:rPr>
              <a:t>aragonitové krystaly v</a:t>
            </a:r>
          </a:p>
          <a:p>
            <a:r>
              <a:rPr lang="cs-CZ" altLang="cs-CZ" sz="1400" noProof="1">
                <a:latin typeface="Tahoma" pitchFamily="34" charset="0"/>
              </a:rPr>
              <a:t>segmentech</a:t>
            </a:r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81075"/>
            <a:ext cx="25923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107950" y="476250"/>
            <a:ext cx="1354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/>
              <a:t>Bryopsis</a:t>
            </a:r>
          </a:p>
        </p:txBody>
      </p:sp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2376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013325"/>
            <a:ext cx="173355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53060"/>
            <a:ext cx="2880319" cy="288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9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Object 8"/>
          <p:cNvGraphicFramePr>
            <a:graphicFrameLocks noChangeAspect="1"/>
          </p:cNvGraphicFramePr>
          <p:nvPr/>
        </p:nvGraphicFramePr>
        <p:xfrm>
          <a:off x="4787900" y="260350"/>
          <a:ext cx="4105275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4" name="Image" r:id="rId3" imgW="7205083" imgH="5400635" progId="Photoshop.Image.10">
                  <p:embed/>
                </p:oleObj>
              </mc:Choice>
              <mc:Fallback>
                <p:oleObj name="Image" r:id="rId3" imgW="7205083" imgH="5400635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260350"/>
                        <a:ext cx="4105275" cy="307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9"/>
          <p:cNvGraphicFramePr>
            <a:graphicFrameLocks noChangeAspect="1"/>
          </p:cNvGraphicFramePr>
          <p:nvPr/>
        </p:nvGraphicFramePr>
        <p:xfrm>
          <a:off x="179388" y="188913"/>
          <a:ext cx="4392612" cy="329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5" name="Image" r:id="rId5" imgW="7205083" imgH="5400635" progId="Photoshop.Image.10">
                  <p:embed/>
                </p:oleObj>
              </mc:Choice>
              <mc:Fallback>
                <p:oleObj name="Image" r:id="rId5" imgW="7205083" imgH="5400635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88913"/>
                        <a:ext cx="4392612" cy="329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67362" y="2996952"/>
            <a:ext cx="21723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dirty="0" err="1" smtClean="0"/>
              <a:t>Halimeda</a:t>
            </a:r>
            <a:r>
              <a:rPr lang="cs-CZ" altLang="cs-CZ" sz="2400" i="1" dirty="0" smtClean="0"/>
              <a:t> tuna</a:t>
            </a:r>
            <a:endParaRPr lang="cs-CZ" altLang="cs-CZ" sz="2400" i="1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49918"/>
            <a:ext cx="2993737" cy="243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07500"/>
            <a:ext cx="3265247" cy="217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83568" y="6372036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901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250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>
                <a:latin typeface="Tahoma" pitchFamily="34" charset="0"/>
              </a:rPr>
              <a:t>Caulerpa taxifolia</a:t>
            </a:r>
          </a:p>
        </p:txBody>
      </p:sp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290" y="152400"/>
            <a:ext cx="4831310" cy="3204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5760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9600"/>
            <a:ext cx="23844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46842"/>
            <a:ext cx="4707632" cy="3392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5496" y="3212976"/>
            <a:ext cx="172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killer</a:t>
            </a:r>
            <a:r>
              <a:rPr lang="cs-CZ" dirty="0" smtClean="0"/>
              <a:t> </a:t>
            </a:r>
            <a:r>
              <a:rPr lang="cs-CZ" dirty="0" err="1" smtClean="0"/>
              <a:t>alga</a:t>
            </a:r>
            <a:r>
              <a:rPr lang="cs-CZ" dirty="0" smtClean="0"/>
              <a:t>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56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12976" cy="321297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1" y="3473322"/>
            <a:ext cx="4512904" cy="338467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0"/>
            <a:ext cx="4195014" cy="330567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480006"/>
            <a:ext cx="4499992" cy="3377994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843808" y="10391"/>
            <a:ext cx="27881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>
                <a:latin typeface="Tahoma" pitchFamily="34" charset="0"/>
              </a:rPr>
              <a:t>Caulerpa </a:t>
            </a:r>
            <a:r>
              <a:rPr lang="cs-CZ" altLang="cs-CZ" sz="2400" i="1" noProof="1" smtClean="0">
                <a:latin typeface="Tahoma" pitchFamily="34" charset="0"/>
              </a:rPr>
              <a:t>lentillifera</a:t>
            </a:r>
            <a:endParaRPr lang="cs-CZ" altLang="cs-CZ" sz="2400" i="1" noProof="1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49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0" y="1588"/>
            <a:ext cx="2992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>
                <a:latin typeface="Tahoma" pitchFamily="34" charset="0"/>
              </a:rPr>
              <a:t>Řád: </a:t>
            </a:r>
            <a:r>
              <a:rPr lang="cs-CZ" altLang="cs-CZ" sz="2400" b="1">
                <a:latin typeface="Tahoma" pitchFamily="34" charset="0"/>
              </a:rPr>
              <a:t>Dasycladales</a:t>
            </a:r>
            <a:endParaRPr lang="cs-CZ" altLang="cs-CZ" sz="2400" b="1" noProof="1">
              <a:latin typeface="Times New Roman" pitchFamily="18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002551" y="5949950"/>
            <a:ext cx="494571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noProof="1">
                <a:latin typeface="Tahoma" pitchFamily="34" charset="0"/>
              </a:rPr>
              <a:t>coenocytické stélky, mannany v buněčné </a:t>
            </a:r>
            <a:r>
              <a:rPr lang="cs-CZ" altLang="cs-CZ" noProof="1" smtClean="0">
                <a:latin typeface="Tahoma" pitchFamily="34" charset="0"/>
              </a:rPr>
              <a:t>stěně</a:t>
            </a:r>
          </a:p>
          <a:p>
            <a:r>
              <a:rPr lang="cs-CZ" altLang="cs-CZ" noProof="1">
                <a:latin typeface="Tahoma" pitchFamily="34" charset="0"/>
              </a:rPr>
              <a:t>nejstarší nálezy z kambria (550 miliónů let</a:t>
            </a:r>
            <a:r>
              <a:rPr lang="cs-CZ" altLang="cs-CZ" noProof="1" smtClean="0">
                <a:latin typeface="Tahoma" pitchFamily="34" charset="0"/>
              </a:rPr>
              <a:t>) </a:t>
            </a:r>
            <a:endParaRPr lang="cs-CZ" altLang="cs-CZ" noProof="1">
              <a:latin typeface="Tahoma" pitchFamily="34" charset="0"/>
            </a:endParaRPr>
          </a:p>
          <a:p>
            <a:r>
              <a:rPr lang="cs-CZ" altLang="cs-CZ" noProof="1">
                <a:latin typeface="Tahoma" pitchFamily="34" charset="0"/>
              </a:rPr>
              <a:t>rozvoj ve druhohorách; horninotvorná</a:t>
            </a:r>
            <a:endParaRPr lang="cs-CZ" altLang="cs-CZ" noProof="1">
              <a:latin typeface="Times New Roman" pitchFamily="18" charset="0"/>
            </a:endParaRP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57525"/>
            <a:ext cx="3048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50825" y="476250"/>
            <a:ext cx="4675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>
                <a:latin typeface="Tahoma" pitchFamily="34" charset="0"/>
              </a:rPr>
              <a:t>Acetabularia</a:t>
            </a:r>
            <a:r>
              <a:rPr lang="cs-CZ" altLang="cs-CZ" sz="2400" noProof="1">
                <a:latin typeface="Tahoma" pitchFamily="34" charset="0"/>
              </a:rPr>
              <a:t> a její obrovská jádra</a:t>
            </a:r>
            <a:endParaRPr lang="cs-CZ" altLang="cs-CZ" sz="2400" i="1" noProof="1">
              <a:latin typeface="Times New Roman" pitchFamily="18" charset="0"/>
            </a:endParaRPr>
          </a:p>
        </p:txBody>
      </p:sp>
      <p:pic>
        <p:nvPicPr>
          <p:cNvPr id="2458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913"/>
            <a:ext cx="3638550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Acetabulari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08720"/>
            <a:ext cx="2893984" cy="20493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347864" y="3430741"/>
            <a:ext cx="2082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A. acetabulum</a:t>
            </a:r>
          </a:p>
          <a:p>
            <a:r>
              <a:rPr lang="cs-CZ" dirty="0" smtClean="0"/>
              <a:t>Středozemní moře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02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7992" y="321345"/>
            <a:ext cx="7772400" cy="587375"/>
          </a:xfrm>
        </p:spPr>
        <p:txBody>
          <a:bodyPr/>
          <a:lstStyle/>
          <a:p>
            <a:pPr algn="l" eaLnBrk="1" hangingPunct="1"/>
            <a:r>
              <a:rPr lang="cs-CZ" altLang="cs-CZ" sz="28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Trentepohlia</a:t>
            </a:r>
            <a:r>
              <a:rPr lang="cs-CZ" altLang="cs-CZ" sz="28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umbrina</a:t>
            </a:r>
            <a:endParaRPr lang="cs-CZ" altLang="cs-CZ" sz="28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2227" name="Picture 7" descr="Trent umbr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0313" y="457357"/>
            <a:ext cx="3666183" cy="3160556"/>
          </a:xfrm>
          <a:noFill/>
          <a:ln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2228" name="Picture 9" descr="Trentep umbr 100x DIC 4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4407" y="3789040"/>
            <a:ext cx="3732089" cy="2947254"/>
          </a:xfrm>
          <a:noFill/>
          <a:ln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2230" name="Picture 11" descr="Trent umbr 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759" y="1700808"/>
            <a:ext cx="2694041" cy="3591648"/>
          </a:xfrm>
          <a:noFill/>
          <a:ln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55" y="1700808"/>
            <a:ext cx="2400417" cy="359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5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2" y="2845229"/>
            <a:ext cx="4328104" cy="401277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440" y="34815"/>
            <a:ext cx="6396559" cy="425828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148064" y="4857849"/>
            <a:ext cx="3600400" cy="5873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cs-CZ" altLang="cs-CZ" sz="2400" i="1" kern="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Trentepohlia</a:t>
            </a:r>
            <a:r>
              <a:rPr lang="cs-CZ" altLang="cs-CZ" sz="2400" i="1" kern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</a:t>
            </a:r>
            <a:r>
              <a:rPr lang="cs-CZ" altLang="cs-CZ" sz="2400" i="1" kern="0" dirty="0" err="1">
                <a:solidFill>
                  <a:schemeClr val="tx1"/>
                </a:solidFill>
                <a:latin typeface="Comic Sans MS" panose="030F0702030302020204" pitchFamily="66" charset="0"/>
              </a:rPr>
              <a:t>i</a:t>
            </a:r>
            <a:r>
              <a:rPr lang="cs-CZ" altLang="cs-CZ" sz="2400" i="1" kern="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olithus</a:t>
            </a:r>
            <a:r>
              <a:rPr lang="cs-CZ" altLang="cs-CZ" sz="2400" i="1" kern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- </a:t>
            </a:r>
          </a:p>
          <a:p>
            <a:pPr algn="l" eaLnBrk="1" hangingPunct="1"/>
            <a:endParaRPr lang="cs-CZ" altLang="cs-CZ" sz="2400" i="1" kern="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l" eaLnBrk="1" hangingPunct="1"/>
            <a:r>
              <a:rPr lang="cs-CZ" altLang="cs-CZ" sz="2400" i="1" kern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  </a:t>
            </a:r>
            <a:r>
              <a:rPr lang="cs-CZ" altLang="cs-CZ" sz="2400" i="1" kern="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Red</a:t>
            </a:r>
            <a:r>
              <a:rPr lang="cs-CZ" altLang="cs-CZ" sz="2400" i="1" kern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Stone </a:t>
            </a:r>
            <a:r>
              <a:rPr lang="cs-CZ" altLang="cs-CZ" sz="2400" i="1" kern="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Valley</a:t>
            </a:r>
            <a:r>
              <a:rPr lang="cs-CZ" altLang="cs-CZ" sz="2400" i="1" kern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</a:t>
            </a:r>
          </a:p>
          <a:p>
            <a:pPr algn="l" eaLnBrk="1" hangingPunct="1"/>
            <a:endParaRPr lang="cs-CZ" altLang="cs-CZ" sz="2400" i="1" kern="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47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83005" y="6165304"/>
            <a:ext cx="84654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cs-CZ" altLang="cs-CZ" sz="1800" noProof="1">
                <a:latin typeface="Tahoma" pitchFamily="34" charset="0"/>
              </a:rPr>
              <a:t>h</a:t>
            </a:r>
            <a:r>
              <a:rPr lang="cs-CZ" altLang="cs-CZ" sz="1800" noProof="1" smtClean="0">
                <a:latin typeface="Tahoma" pitchFamily="34" charset="0"/>
              </a:rPr>
              <a:t>lavně kokální a vláknité řasy, </a:t>
            </a:r>
          </a:p>
          <a:p>
            <a:r>
              <a:rPr lang="cs-CZ" altLang="cs-CZ" sz="1800" noProof="1">
                <a:latin typeface="Tahoma" pitchFamily="34" charset="0"/>
              </a:rPr>
              <a:t>u</a:t>
            </a:r>
            <a:r>
              <a:rPr lang="cs-CZ" altLang="cs-CZ" sz="1800" noProof="1" smtClean="0">
                <a:latin typeface="Tahoma" pitchFamily="34" charset="0"/>
              </a:rPr>
              <a:t>zavřená (metacentrická) mitóza a CCW konfigurace; řada </a:t>
            </a:r>
            <a:r>
              <a:rPr lang="cs-CZ" altLang="cs-CZ" sz="1800" noProof="1">
                <a:latin typeface="Tahoma" pitchFamily="34" charset="0"/>
              </a:rPr>
              <a:t>terestrických zástupců</a:t>
            </a:r>
            <a:endParaRPr lang="cs-CZ" altLang="cs-CZ" sz="1800" noProof="1">
              <a:latin typeface="Times New Roman" pitchFamily="18" charset="0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83001"/>
            <a:ext cx="3267472" cy="261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05" y="1503753"/>
            <a:ext cx="28575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280" y="3431261"/>
            <a:ext cx="3721646" cy="279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84784"/>
            <a:ext cx="2045420" cy="1838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Související obráze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48" y="3431261"/>
            <a:ext cx="3559880" cy="269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048" y="13612"/>
            <a:ext cx="4279960" cy="147117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říše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Plantae</a:t>
            </a:r>
            <a:r>
              <a:rPr lang="cs-CZ" altLang="cs-CZ" sz="28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oddělení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Chlorophyta</a:t>
            </a:r>
            <a:r>
              <a:rPr lang="cs-CZ" altLang="cs-CZ" sz="2800" dirty="0">
                <a:latin typeface="Comic Sans MS" panose="030F0702030302020204" pitchFamily="66" charset="0"/>
              </a:rPr>
              <a:t> </a:t>
            </a:r>
            <a:endParaRPr lang="cs-CZ" altLang="cs-CZ" sz="2800" dirty="0" smtClean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cs-CZ" altLang="cs-CZ" sz="2800" dirty="0" smtClean="0">
                <a:latin typeface="Comic Sans MS" panose="030F0702030302020204" pitchFamily="66" charset="0"/>
              </a:rPr>
              <a:t>třída </a:t>
            </a:r>
            <a:r>
              <a:rPr lang="cs-CZ" altLang="cs-CZ" sz="2800" b="1" dirty="0" err="1" smtClean="0">
                <a:latin typeface="Comic Sans MS" panose="030F0702030302020204" pitchFamily="66" charset="0"/>
              </a:rPr>
              <a:t>Trebouxiophyceae</a:t>
            </a:r>
            <a:endParaRPr lang="cs-CZ" altLang="cs-CZ" sz="2800" b="1" dirty="0">
              <a:latin typeface="Comic Sans MS" panose="030F0702030302020204" pitchFamily="66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264696" y="46365"/>
            <a:ext cx="26277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/>
              <a:t>Trebouxia</a:t>
            </a:r>
            <a:r>
              <a:rPr lang="cs-CZ" i="1" dirty="0" smtClean="0"/>
              <a:t> – </a:t>
            </a:r>
            <a:r>
              <a:rPr lang="cs-CZ" sz="1600" dirty="0" smtClean="0"/>
              <a:t>nejčastější   </a:t>
            </a:r>
            <a:r>
              <a:rPr lang="cs-CZ" sz="1600" dirty="0" err="1" smtClean="0"/>
              <a:t>fykobiont</a:t>
            </a:r>
            <a:r>
              <a:rPr lang="cs-CZ" sz="1600" dirty="0" smtClean="0"/>
              <a:t> lišejníků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98018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60325" y="33338"/>
            <a:ext cx="160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cs-CZ" altLang="cs-CZ" i="1" noProof="1">
                <a:latin typeface="Tahoma" pitchFamily="34" charset="0"/>
              </a:rPr>
              <a:t>"Chlorella"</a:t>
            </a:r>
            <a:endParaRPr lang="cs-CZ" altLang="cs-CZ" i="1" noProof="1">
              <a:latin typeface="Times New Roman" pitchFamily="18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8600"/>
            <a:ext cx="2833688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8600"/>
            <a:ext cx="3446463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43200"/>
            <a:ext cx="2751138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18097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2400"/>
            <a:ext cx="3810000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53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005385" y="188640"/>
            <a:ext cx="34570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3600" dirty="0" err="1" smtClean="0">
                <a:latin typeface="Comic Sans MS" panose="030F0702030302020204" pitchFamily="66" charset="0"/>
              </a:rPr>
              <a:t>Chlorophyta</a:t>
            </a:r>
            <a:endParaRPr lang="cs-CZ" altLang="cs-CZ" sz="3600" dirty="0">
              <a:latin typeface="Comic Sans MS" panose="030F0702030302020204" pitchFamily="66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23850" y="1109057"/>
            <a:ext cx="882015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8288" indent="-2682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dirty="0" smtClean="0">
                <a:latin typeface="Comic Sans MS" panose="030F0702030302020204" pitchFamily="66" charset="0"/>
              </a:rPr>
              <a:t>jedna </a:t>
            </a:r>
            <a:r>
              <a:rPr lang="cs-CZ" altLang="cs-CZ" dirty="0">
                <a:latin typeface="Comic Sans MS" panose="030F0702030302020204" pitchFamily="66" charset="0"/>
              </a:rPr>
              <a:t>z největších skupin </a:t>
            </a:r>
            <a:r>
              <a:rPr lang="cs-CZ" altLang="cs-CZ" dirty="0" smtClean="0">
                <a:latin typeface="Comic Sans MS" panose="030F0702030302020204" pitchFamily="66" charset="0"/>
              </a:rPr>
              <a:t>řas</a:t>
            </a:r>
          </a:p>
          <a:p>
            <a:pPr marL="0" indent="0" eaLnBrk="1" hangingPunct="1">
              <a:buSzPct val="120000"/>
            </a:pPr>
            <a:r>
              <a:rPr lang="cs-CZ" altLang="cs-CZ" dirty="0" smtClean="0">
                <a:latin typeface="Comic Sans MS" panose="030F0702030302020204" pitchFamily="66" charset="0"/>
              </a:rPr>
              <a:t> </a:t>
            </a:r>
            <a:endParaRPr lang="cs-CZ" altLang="cs-CZ" dirty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dirty="0">
                <a:latin typeface="Comic Sans MS" panose="030F0702030302020204" pitchFamily="66" charset="0"/>
              </a:rPr>
              <a:t>t</a:t>
            </a:r>
            <a:r>
              <a:rPr lang="cs-CZ" altLang="cs-CZ" dirty="0" smtClean="0">
                <a:latin typeface="Comic Sans MS" panose="030F0702030302020204" pitchFamily="66" charset="0"/>
              </a:rPr>
              <a:t>éměř všechny </a:t>
            </a:r>
            <a:r>
              <a:rPr lang="cs-CZ" altLang="cs-CZ" dirty="0">
                <a:latin typeface="Comic Sans MS" panose="030F0702030302020204" pitchFamily="66" charset="0"/>
              </a:rPr>
              <a:t>typy </a:t>
            </a:r>
            <a:r>
              <a:rPr lang="cs-CZ" altLang="cs-CZ" dirty="0" smtClean="0">
                <a:latin typeface="Comic Sans MS" panose="030F0702030302020204" pitchFamily="66" charset="0"/>
              </a:rPr>
              <a:t>stélek</a:t>
            </a:r>
          </a:p>
          <a:p>
            <a:pPr marL="0" indent="0" eaLnBrk="1" hangingPunct="1">
              <a:buSzPct val="120000"/>
            </a:pPr>
            <a:r>
              <a:rPr lang="cs-CZ" altLang="cs-CZ" dirty="0" smtClean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dirty="0" smtClean="0">
                <a:latin typeface="Comic Sans MS" panose="030F0702030302020204" pitchFamily="66" charset="0"/>
              </a:rPr>
              <a:t>CHP </a:t>
            </a:r>
            <a:r>
              <a:rPr lang="cs-CZ" altLang="cs-CZ" dirty="0">
                <a:latin typeface="Comic Sans MS" panose="030F0702030302020204" pitchFamily="66" charset="0"/>
              </a:rPr>
              <a:t>– chlorofyly a+b, </a:t>
            </a:r>
            <a:r>
              <a:rPr lang="el-GR" altLang="cs-CZ" dirty="0">
                <a:latin typeface="Comic Sans MS" panose="030F0702030302020204" pitchFamily="66" charset="0"/>
              </a:rPr>
              <a:t>α</a:t>
            </a:r>
            <a:r>
              <a:rPr lang="cs-CZ" altLang="cs-CZ">
                <a:latin typeface="Comic Sans MS" panose="030F0702030302020204" pitchFamily="66" charset="0"/>
              </a:rPr>
              <a:t>- </a:t>
            </a:r>
            <a:r>
              <a:rPr lang="el-GR" altLang="cs-CZ" smtClean="0">
                <a:latin typeface="Comic Sans MS" panose="030F0702030302020204" pitchFamily="66" charset="0"/>
              </a:rPr>
              <a:t>β</a:t>
            </a:r>
            <a:r>
              <a:rPr lang="cs-CZ" altLang="cs-CZ" dirty="0">
                <a:latin typeface="Comic Sans MS" panose="030F0702030302020204" pitchFamily="66" charset="0"/>
              </a:rPr>
              <a:t>-karoteny, xantofyly: lutein, </a:t>
            </a:r>
            <a:r>
              <a:rPr lang="cs-CZ" altLang="cs-CZ" dirty="0" err="1">
                <a:latin typeface="Comic Sans MS" panose="030F0702030302020204" pitchFamily="66" charset="0"/>
              </a:rPr>
              <a:t>neoxanthin</a:t>
            </a:r>
            <a:r>
              <a:rPr lang="cs-CZ" altLang="cs-CZ" dirty="0">
                <a:latin typeface="Comic Sans MS" panose="030F0702030302020204" pitchFamily="66" charset="0"/>
              </a:rPr>
              <a:t>, </a:t>
            </a:r>
            <a:r>
              <a:rPr lang="cs-CZ" altLang="cs-CZ" dirty="0" err="1">
                <a:latin typeface="Comic Sans MS" panose="030F0702030302020204" pitchFamily="66" charset="0"/>
              </a:rPr>
              <a:t>violaxanthin</a:t>
            </a:r>
            <a:r>
              <a:rPr lang="cs-CZ" altLang="cs-CZ" dirty="0">
                <a:latin typeface="Comic Sans MS" panose="030F0702030302020204" pitchFamily="66" charset="0"/>
              </a:rPr>
              <a:t>, </a:t>
            </a:r>
            <a:r>
              <a:rPr lang="cs-CZ" altLang="cs-CZ" dirty="0" err="1">
                <a:latin typeface="Comic Sans MS" panose="030F0702030302020204" pitchFamily="66" charset="0"/>
              </a:rPr>
              <a:t>zeaxanthin</a:t>
            </a:r>
            <a:r>
              <a:rPr lang="cs-CZ" altLang="cs-CZ" dirty="0">
                <a:latin typeface="Comic Sans MS" panose="030F0702030302020204" pitchFamily="66" charset="0"/>
              </a:rPr>
              <a:t> aj</a:t>
            </a:r>
            <a:r>
              <a:rPr lang="cs-CZ" altLang="cs-CZ" dirty="0" smtClean="0">
                <a:latin typeface="Comic Sans MS" panose="030F0702030302020204" pitchFamily="66" charset="0"/>
              </a:rPr>
              <a:t>.</a:t>
            </a:r>
          </a:p>
          <a:p>
            <a:pPr marL="0" indent="0" eaLnBrk="1" hangingPunct="1">
              <a:buSzPct val="120000"/>
            </a:pPr>
            <a:endParaRPr lang="cs-CZ" altLang="cs-CZ" dirty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dirty="0" smtClean="0">
                <a:latin typeface="Comic Sans MS" panose="030F0702030302020204" pitchFamily="66" charset="0"/>
              </a:rPr>
              <a:t>CHP: </a:t>
            </a:r>
            <a:r>
              <a:rPr lang="cs-CZ" altLang="cs-CZ" dirty="0">
                <a:latin typeface="Comic Sans MS" panose="030F0702030302020204" pitchFamily="66" charset="0"/>
              </a:rPr>
              <a:t>dvojice obalných membrán, </a:t>
            </a:r>
            <a:r>
              <a:rPr lang="cs-CZ" altLang="cs-CZ" dirty="0" err="1">
                <a:latin typeface="Comic Sans MS" panose="030F0702030302020204" pitchFamily="66" charset="0"/>
              </a:rPr>
              <a:t>thylakoidy</a:t>
            </a:r>
            <a:r>
              <a:rPr lang="cs-CZ" altLang="cs-CZ" dirty="0">
                <a:latin typeface="Comic Sans MS" panose="030F0702030302020204" pitchFamily="66" charset="0"/>
              </a:rPr>
              <a:t> po 2-6 v </a:t>
            </a:r>
            <a:r>
              <a:rPr lang="cs-CZ" altLang="cs-CZ" dirty="0" smtClean="0">
                <a:latin typeface="Comic Sans MS" panose="030F0702030302020204" pitchFamily="66" charset="0"/>
              </a:rPr>
              <a:t>lamelách</a:t>
            </a:r>
          </a:p>
          <a:p>
            <a:pPr marL="0" indent="0" eaLnBrk="1" hangingPunct="1">
              <a:buSzPct val="120000"/>
            </a:pPr>
            <a:endParaRPr lang="cs-CZ" altLang="cs-CZ" dirty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dirty="0" err="1">
                <a:latin typeface="Comic Sans MS" panose="030F0702030302020204" pitchFamily="66" charset="0"/>
              </a:rPr>
              <a:t>pyrenoid</a:t>
            </a:r>
            <a:r>
              <a:rPr lang="cs-CZ" altLang="cs-CZ" dirty="0">
                <a:latin typeface="Comic Sans MS" panose="030F0702030302020204" pitchFamily="66" charset="0"/>
              </a:rPr>
              <a:t> – součástí chloroplastu – enzym </a:t>
            </a:r>
            <a:r>
              <a:rPr lang="cs-CZ" altLang="cs-CZ" dirty="0" err="1">
                <a:latin typeface="Comic Sans MS" panose="030F0702030302020204" pitchFamily="66" charset="0"/>
              </a:rPr>
              <a:t>RuBisCO</a:t>
            </a:r>
            <a:r>
              <a:rPr lang="cs-CZ" altLang="cs-CZ" dirty="0">
                <a:latin typeface="Comic Sans MS" panose="030F0702030302020204" pitchFamily="66" charset="0"/>
              </a:rPr>
              <a:t> – váže CO</a:t>
            </a:r>
            <a:r>
              <a:rPr lang="cs-CZ" altLang="cs-CZ" sz="1400" dirty="0">
                <a:latin typeface="Comic Sans MS" panose="030F0702030302020204" pitchFamily="66" charset="0"/>
              </a:rPr>
              <a:t>2</a:t>
            </a:r>
            <a:r>
              <a:rPr lang="cs-CZ" altLang="cs-CZ" dirty="0">
                <a:latin typeface="Comic Sans MS" panose="030F0702030302020204" pitchFamily="66" charset="0"/>
              </a:rPr>
              <a:t> v temné fázi fotosyntézy</a:t>
            </a:r>
            <a:r>
              <a:rPr lang="cs-CZ" altLang="cs-CZ" dirty="0" smtClean="0">
                <a:latin typeface="Comic Sans MS" panose="030F0702030302020204" pitchFamily="66" charset="0"/>
              </a:rPr>
              <a:t>;</a:t>
            </a:r>
          </a:p>
          <a:p>
            <a:pPr marL="0" indent="0" eaLnBrk="1" hangingPunct="1">
              <a:buSzPct val="120000"/>
            </a:pPr>
            <a:r>
              <a:rPr lang="cs-CZ" altLang="cs-CZ" dirty="0" smtClean="0">
                <a:latin typeface="Comic Sans MS" panose="030F0702030302020204" pitchFamily="66" charset="0"/>
              </a:rPr>
              <a:t> </a:t>
            </a:r>
            <a:endParaRPr lang="cs-CZ" altLang="cs-CZ" dirty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dirty="0">
                <a:latin typeface="Comic Sans MS" panose="030F0702030302020204" pitchFamily="66" charset="0"/>
              </a:rPr>
              <a:t>zásobní látka: </a:t>
            </a:r>
            <a:r>
              <a:rPr lang="cs-CZ" altLang="cs-CZ" b="1" dirty="0">
                <a:latin typeface="Comic Sans MS" panose="030F0702030302020204" pitchFamily="66" charset="0"/>
              </a:rPr>
              <a:t>škrob</a:t>
            </a:r>
            <a:r>
              <a:rPr lang="cs-CZ" altLang="cs-CZ" dirty="0">
                <a:latin typeface="Comic Sans MS" panose="030F0702030302020204" pitchFamily="66" charset="0"/>
              </a:rPr>
              <a:t> – ukládá se na povrchu </a:t>
            </a:r>
            <a:r>
              <a:rPr lang="cs-CZ" altLang="cs-CZ" dirty="0" err="1">
                <a:latin typeface="Comic Sans MS" panose="030F0702030302020204" pitchFamily="66" charset="0"/>
              </a:rPr>
              <a:t>pyrenoidu</a:t>
            </a:r>
            <a:r>
              <a:rPr lang="cs-CZ" altLang="cs-CZ" dirty="0">
                <a:latin typeface="Comic Sans MS" panose="030F0702030302020204" pitchFamily="66" charset="0"/>
              </a:rPr>
              <a:t> nebo v </a:t>
            </a:r>
            <a:r>
              <a:rPr lang="cs-CZ" altLang="cs-CZ" dirty="0" smtClean="0">
                <a:latin typeface="Comic Sans MS" panose="030F0702030302020204" pitchFamily="66" charset="0"/>
              </a:rPr>
              <a:t>chloroplastech</a:t>
            </a:r>
            <a:endParaRPr lang="cs-CZ" altLang="cs-CZ" dirty="0">
              <a:latin typeface="Comic Sans MS" panose="030F0702030302020204" pitchFamily="66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609721"/>
            <a:ext cx="1907704" cy="142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0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73463"/>
            <a:ext cx="3871912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54927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644900"/>
            <a:ext cx="22320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0350"/>
            <a:ext cx="17907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644900"/>
            <a:ext cx="243363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81075"/>
            <a:ext cx="381635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10"/>
          <p:cNvSpPr txBox="1">
            <a:spLocks noChangeArrowheads="1"/>
          </p:cNvSpPr>
          <p:nvPr/>
        </p:nvSpPr>
        <p:spPr bwMode="auto">
          <a:xfrm>
            <a:off x="218413" y="159023"/>
            <a:ext cx="28414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cs-CZ" altLang="cs-CZ" i="1" dirty="0" err="1" smtClean="0">
                <a:latin typeface="Tahoma" pitchFamily="34" charset="0"/>
              </a:rPr>
              <a:t>Chlorella</a:t>
            </a:r>
            <a:r>
              <a:rPr lang="cs-CZ" altLang="cs-CZ" dirty="0" smtClean="0">
                <a:latin typeface="Tahoma" pitchFamily="34" charset="0"/>
              </a:rPr>
              <a:t> - kultivace</a:t>
            </a:r>
            <a:endParaRPr lang="cs-CZ" altLang="cs-CZ" dirty="0">
              <a:latin typeface="Tahoma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83568" y="6516052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 bioreaktorech i geneticky modifikovaná </a:t>
            </a:r>
            <a:r>
              <a:rPr lang="cs-CZ" i="1" dirty="0" err="1" smtClean="0"/>
              <a:t>Chlorella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20423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86021" y="97468"/>
            <a:ext cx="21537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cs-CZ" altLang="cs-CZ" sz="2800" i="1" noProof="1">
                <a:latin typeface="Tahoma" pitchFamily="34" charset="0"/>
              </a:rPr>
              <a:t>Apatococcus</a:t>
            </a:r>
            <a:endParaRPr lang="cs-CZ" altLang="cs-CZ" sz="2800" i="1" noProof="1">
              <a:latin typeface="Times New Roman" pitchFamily="18" charset="0"/>
            </a:endParaRP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21" y="4293096"/>
            <a:ext cx="28956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068638"/>
            <a:ext cx="3335338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92150"/>
            <a:ext cx="2895600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0" y="5949950"/>
            <a:ext cx="64671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cs-CZ" altLang="cs-CZ" sz="1600" noProof="1" smtClean="0">
                <a:latin typeface="Tahoma" pitchFamily="34" charset="0"/>
              </a:rPr>
              <a:t>koloniální </a:t>
            </a:r>
            <a:r>
              <a:rPr lang="cs-CZ" altLang="cs-CZ" sz="1600" noProof="1">
                <a:latin typeface="Tahoma" pitchFamily="34" charset="0"/>
              </a:rPr>
              <a:t>stélka tvořená kokálními </a:t>
            </a:r>
            <a:r>
              <a:rPr lang="cs-CZ" altLang="cs-CZ" sz="1600" noProof="1" smtClean="0">
                <a:latin typeface="Tahoma" pitchFamily="34" charset="0"/>
              </a:rPr>
              <a:t>buňkami</a:t>
            </a:r>
            <a:endParaRPr lang="cs-CZ" altLang="cs-CZ" sz="1600" noProof="1">
              <a:latin typeface="Tahoma" pitchFamily="34" charset="0"/>
            </a:endParaRPr>
          </a:p>
          <a:p>
            <a:r>
              <a:rPr lang="cs-CZ" altLang="cs-CZ" sz="1600" noProof="1">
                <a:latin typeface="Tahoma" pitchFamily="34" charset="0"/>
              </a:rPr>
              <a:t>mixotrofní výživa  </a:t>
            </a:r>
            <a:r>
              <a:rPr lang="cs-CZ" altLang="cs-CZ" sz="1600" noProof="1">
                <a:latin typeface="Tahoma" pitchFamily="34" charset="0"/>
                <a:sym typeface="Symbol" pitchFamily="18" charset="2"/>
              </a:rPr>
              <a:t> schopnost žít v extrémně zastíněných </a:t>
            </a:r>
            <a:r>
              <a:rPr lang="cs-CZ" altLang="cs-CZ" sz="1600" noProof="1" smtClean="0">
                <a:latin typeface="Tahoma" pitchFamily="34" charset="0"/>
                <a:sym typeface="Symbol" pitchFamily="18" charset="2"/>
              </a:rPr>
              <a:t>biofilmech</a:t>
            </a:r>
          </a:p>
          <a:p>
            <a:r>
              <a:rPr lang="cs-CZ" altLang="cs-CZ" sz="1600" noProof="1">
                <a:latin typeface="Tahoma" pitchFamily="34" charset="0"/>
                <a:sym typeface="Symbol" pitchFamily="18" charset="2"/>
              </a:rPr>
              <a:t>k</a:t>
            </a:r>
            <a:r>
              <a:rPr lang="cs-CZ" altLang="cs-CZ" sz="1600" noProof="1" smtClean="0">
                <a:latin typeface="Tahoma" pitchFamily="34" charset="0"/>
                <a:sym typeface="Symbol" pitchFamily="18" charset="2"/>
              </a:rPr>
              <a:t>ortikolní řasová společenstva mnohdy ale překvapivě diverzifikovaná</a:t>
            </a:r>
            <a:endParaRPr lang="cs-CZ" altLang="cs-CZ" sz="1600" noProof="1">
              <a:latin typeface="Tahoma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347" y="33337"/>
            <a:ext cx="5524261" cy="4147343"/>
          </a:xfrm>
          <a:prstGeom prst="rect">
            <a:avLst/>
          </a:prstGeom>
        </p:spPr>
      </p:pic>
      <p:pic>
        <p:nvPicPr>
          <p:cNvPr id="10" name="Picture 6" descr="apatococcus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221088"/>
            <a:ext cx="2707437" cy="178165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03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0" y="0"/>
            <a:ext cx="19134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cs-CZ" altLang="cs-CZ" i="1" dirty="0" err="1" smtClean="0">
                <a:latin typeface="Tahoma" pitchFamily="34" charset="0"/>
              </a:rPr>
              <a:t>Stichococcus</a:t>
            </a:r>
            <a:endParaRPr lang="cs-CZ" altLang="cs-CZ" dirty="0">
              <a:latin typeface="Tahoma" pitchFamily="34" charset="0"/>
            </a:endParaRPr>
          </a:p>
        </p:txBody>
      </p:sp>
      <p:pic>
        <p:nvPicPr>
          <p:cNvPr id="3481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484" y="476374"/>
            <a:ext cx="4498996" cy="259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6672"/>
            <a:ext cx="3887788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4095"/>
            <a:ext cx="3673103" cy="294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 descr="Související obr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581" y="3645024"/>
            <a:ext cx="46445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49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6024" y="609749"/>
            <a:ext cx="7772400" cy="1235075"/>
          </a:xfrm>
        </p:spPr>
        <p:txBody>
          <a:bodyPr/>
          <a:lstStyle/>
          <a:p>
            <a:pPr algn="l" eaLnBrk="1" hangingPunct="1"/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třída Chlorophyceae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463550" y="408781"/>
            <a:ext cx="7343775" cy="147117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říše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Plantae</a:t>
            </a:r>
            <a:r>
              <a:rPr lang="cs-CZ" altLang="cs-CZ" sz="28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oddělení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Chlorophyta</a:t>
            </a:r>
            <a:r>
              <a:rPr lang="cs-CZ" altLang="cs-CZ" sz="2800" dirty="0">
                <a:latin typeface="Comic Sans MS" panose="030F0702030302020204" pitchFamily="66" charset="0"/>
              </a:rPr>
              <a:t> </a:t>
            </a:r>
            <a:endParaRPr lang="cs-CZ" altLang="cs-CZ" sz="2800" dirty="0" smtClean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cs-CZ" altLang="cs-CZ" sz="2800" dirty="0" smtClean="0">
                <a:latin typeface="Comic Sans MS" panose="030F0702030302020204" pitchFamily="66" charset="0"/>
              </a:rPr>
              <a:t>třída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Chlorophyceae</a:t>
            </a:r>
            <a:endParaRPr lang="cs-CZ" altLang="cs-CZ" sz="2800" b="1" dirty="0">
              <a:latin typeface="Comic Sans MS" panose="030F0702030302020204" pitchFamily="66" charset="0"/>
            </a:endParaRP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611560" y="2780928"/>
            <a:ext cx="842486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8288" indent="-2682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dirty="0">
                <a:latin typeface="Comic Sans MS" panose="030F0702030302020204" pitchFamily="66" charset="0"/>
              </a:rPr>
              <a:t>m</a:t>
            </a:r>
            <a:r>
              <a:rPr lang="cs-CZ" altLang="cs-CZ" dirty="0" smtClean="0">
                <a:latin typeface="Comic Sans MS" panose="030F0702030302020204" pitchFamily="66" charset="0"/>
              </a:rPr>
              <a:t>noho typů stélek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endParaRPr lang="cs-CZ" altLang="cs-CZ" dirty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dirty="0">
                <a:latin typeface="Comic Sans MS" panose="030F0702030302020204" pitchFamily="66" charset="0"/>
              </a:rPr>
              <a:t>v</a:t>
            </a:r>
            <a:r>
              <a:rPr lang="cs-CZ" altLang="cs-CZ" dirty="0" smtClean="0">
                <a:latin typeface="Comic Sans MS" panose="030F0702030302020204" pitchFamily="66" charset="0"/>
              </a:rPr>
              <a:t>ětšinou polysacharidová BS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endParaRPr lang="cs-CZ" altLang="cs-CZ" dirty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dirty="0" smtClean="0">
                <a:latin typeface="Comic Sans MS" panose="030F0702030302020204" pitchFamily="66" charset="0"/>
              </a:rPr>
              <a:t>bičíkovci – chlamys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endParaRPr lang="cs-CZ" altLang="cs-CZ" dirty="0">
              <a:latin typeface="Comic Sans MS" panose="030F0702030302020204" pitchFamily="66" charset="0"/>
            </a:endParaRPr>
          </a:p>
          <a:p>
            <a:pPr marL="0" indent="0" eaLnBrk="1" hangingPunct="1">
              <a:buSzPct val="120000"/>
            </a:pPr>
            <a:r>
              <a:rPr lang="cs-CZ" altLang="cs-CZ" dirty="0">
                <a:latin typeface="Comic Sans MS" panose="030F0702030302020204" pitchFamily="66" charset="0"/>
              </a:rPr>
              <a:t/>
            </a:r>
            <a:br>
              <a:rPr lang="cs-CZ" altLang="cs-CZ" dirty="0">
                <a:latin typeface="Comic Sans MS" panose="030F0702030302020204" pitchFamily="66" charset="0"/>
              </a:rPr>
            </a:br>
            <a:endParaRPr lang="cs-CZ" altLang="cs-CZ" dirty="0">
              <a:latin typeface="Comic Sans MS" panose="030F0702030302020204" pitchFamily="66" charset="0"/>
            </a:endParaRPr>
          </a:p>
        </p:txBody>
      </p:sp>
      <p:pic>
        <p:nvPicPr>
          <p:cNvPr id="59397" name="Picture 6" descr="Pediastrum simplex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051" y="0"/>
            <a:ext cx="1330325" cy="13398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8" name="Picture 5" descr="Volvox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143000"/>
            <a:ext cx="1676400" cy="1365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76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16632"/>
            <a:ext cx="3384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 smtClean="0"/>
              <a:t>Chlamydomonadales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i="1" dirty="0" err="1" smtClean="0"/>
              <a:t>Chlamydomonas</a:t>
            </a:r>
            <a:endParaRPr lang="cs-CZ" sz="2400" i="1" dirty="0" smtClean="0"/>
          </a:p>
          <a:p>
            <a:endParaRPr lang="cs-CZ" sz="2400" i="1" dirty="0"/>
          </a:p>
          <a:p>
            <a:endParaRPr lang="cs-CZ" dirty="0" smtClean="0"/>
          </a:p>
          <a:p>
            <a:r>
              <a:rPr lang="cs-CZ" dirty="0" smtClean="0"/>
              <a:t>stovky druhů</a:t>
            </a:r>
          </a:p>
          <a:p>
            <a:r>
              <a:rPr lang="cs-CZ" dirty="0"/>
              <a:t>v</a:t>
            </a:r>
            <a:r>
              <a:rPr lang="cs-CZ" dirty="0" smtClean="0"/>
              <a:t>oda, půda</a:t>
            </a:r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574" y="620688"/>
            <a:ext cx="2203482" cy="2393255"/>
          </a:xfrm>
          <a:prstGeom prst="rect">
            <a:avLst/>
          </a:prstGeom>
        </p:spPr>
      </p:pic>
      <p:pic>
        <p:nvPicPr>
          <p:cNvPr id="22530" name="Picture 2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52493"/>
            <a:ext cx="3672408" cy="286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07504" y="63720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/>
              <a:t>C. </a:t>
            </a:r>
            <a:r>
              <a:rPr lang="cs-CZ" i="1" dirty="0" err="1" smtClean="0"/>
              <a:t>reinhardtii</a:t>
            </a:r>
            <a:r>
              <a:rPr lang="cs-CZ" i="1" dirty="0"/>
              <a:t> </a:t>
            </a:r>
            <a:r>
              <a:rPr lang="cs-CZ" dirty="0" smtClean="0"/>
              <a:t>– modelový organismus</a:t>
            </a:r>
            <a:endParaRPr lang="cs-CZ" dirty="0"/>
          </a:p>
        </p:txBody>
      </p:sp>
      <p:pic>
        <p:nvPicPr>
          <p:cNvPr id="22532" name="Picture 4" descr="Související obráze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1648"/>
            <a:ext cx="2748485" cy="21772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476024"/>
            <a:ext cx="2808312" cy="42653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327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0"/>
            <a:ext cx="4953000" cy="1143000"/>
          </a:xfrm>
        </p:spPr>
        <p:txBody>
          <a:bodyPr/>
          <a:lstStyle/>
          <a:p>
            <a:pPr algn="l"/>
            <a:r>
              <a:rPr lang="cs-CZ" altLang="en-US" sz="3600" i="1" smtClean="0"/>
              <a:t>Volvox</a:t>
            </a:r>
            <a:endParaRPr lang="cs-CZ" altLang="en-US" smtClean="0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700777" y="807910"/>
            <a:ext cx="52927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cs-CZ" altLang="en-US" sz="2000" dirty="0" err="1">
                <a:solidFill>
                  <a:srgbClr val="002060"/>
                </a:solidFill>
              </a:rPr>
              <a:t>Cenobiální</a:t>
            </a:r>
            <a:r>
              <a:rPr lang="cs-CZ" altLang="en-US" sz="2000" dirty="0">
                <a:solidFill>
                  <a:srgbClr val="002060"/>
                </a:solidFill>
              </a:rPr>
              <a:t> bičíkatá řasa z řádu </a:t>
            </a:r>
            <a:r>
              <a:rPr lang="cs-CZ" altLang="en-US" sz="2000" b="1" dirty="0" err="1">
                <a:solidFill>
                  <a:srgbClr val="002060"/>
                </a:solidFill>
              </a:rPr>
              <a:t>Chlamydomonadales</a:t>
            </a:r>
            <a:r>
              <a:rPr lang="cs-CZ" altLang="en-US" sz="2000" dirty="0">
                <a:solidFill>
                  <a:schemeClr val="bg1"/>
                </a:solidFill>
              </a:rPr>
              <a:t>;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cs-CZ" altLang="en-US" sz="2000" dirty="0">
                <a:solidFill>
                  <a:srgbClr val="002060"/>
                </a:solidFill>
              </a:rPr>
              <a:t>oogamické pohlavní rozmnožování;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cs-CZ" altLang="en-US" sz="2000" dirty="0">
                <a:solidFill>
                  <a:srgbClr val="002060"/>
                </a:solidFill>
              </a:rPr>
              <a:t>nepohlavní tvorba dceřiných </a:t>
            </a:r>
            <a:r>
              <a:rPr lang="cs-CZ" altLang="en-US" sz="2000" dirty="0" err="1">
                <a:solidFill>
                  <a:srgbClr val="002060"/>
                </a:solidFill>
              </a:rPr>
              <a:t>cenobií</a:t>
            </a:r>
            <a:r>
              <a:rPr lang="cs-CZ" altLang="en-US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3568" y="6338093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cs-CZ" altLang="en-US" sz="2000" dirty="0">
                <a:solidFill>
                  <a:srgbClr val="002060"/>
                </a:solidFill>
              </a:rPr>
              <a:t>Výskyt: plankton stojatých sladkých vod, častější v (sub-)tropech.</a:t>
            </a:r>
          </a:p>
        </p:txBody>
      </p:sp>
      <p:pic>
        <p:nvPicPr>
          <p:cNvPr id="7174" name="Picture 7" descr="volvox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276475"/>
            <a:ext cx="3886200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2057400" y="5410200"/>
            <a:ext cx="1995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cs-CZ" altLang="en-US" sz="2000" noProof="1">
                <a:solidFill>
                  <a:schemeClr val="tx1"/>
                </a:solidFill>
              </a:rPr>
              <a:t>dceřiná cenobia</a:t>
            </a:r>
            <a:endParaRPr lang="cs-CZ" altLang="en-US" sz="2400" noProof="1">
              <a:solidFill>
                <a:schemeClr val="tx1"/>
              </a:solidFill>
            </a:endParaRPr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 flipV="1">
            <a:off x="2743200" y="4114800"/>
            <a:ext cx="457200" cy="1295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177" name="Line 10"/>
          <p:cNvSpPr>
            <a:spLocks noChangeShapeType="1"/>
          </p:cNvSpPr>
          <p:nvPr/>
        </p:nvSpPr>
        <p:spPr bwMode="auto">
          <a:xfrm flipH="1" flipV="1">
            <a:off x="2286000" y="3886200"/>
            <a:ext cx="381000" cy="1524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7178" name="Picture 11" descr="la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573463"/>
            <a:ext cx="40703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Text Box 12"/>
          <p:cNvSpPr txBox="1">
            <a:spLocks noChangeArrowheads="1"/>
          </p:cNvSpPr>
          <p:nvPr/>
        </p:nvSpPr>
        <p:spPr bwMode="auto">
          <a:xfrm>
            <a:off x="539750" y="2276475"/>
            <a:ext cx="2398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cs-CZ" altLang="en-US" sz="2000">
                <a:solidFill>
                  <a:schemeClr val="tx1"/>
                </a:solidFill>
              </a:rPr>
              <a:t>mateřské cenobium</a:t>
            </a:r>
          </a:p>
        </p:txBody>
      </p:sp>
      <p:sp>
        <p:nvSpPr>
          <p:cNvPr id="7180" name="Line 13"/>
          <p:cNvSpPr>
            <a:spLocks noChangeShapeType="1"/>
          </p:cNvSpPr>
          <p:nvPr/>
        </p:nvSpPr>
        <p:spPr bwMode="auto">
          <a:xfrm>
            <a:off x="1331913" y="2636838"/>
            <a:ext cx="792162" cy="6477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7181" name="Picture 2" descr="http://images.fineartamerica.com/images-medium-large/lm-of-volvox-manfred-ka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17488"/>
            <a:ext cx="3192463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7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4624"/>
            <a:ext cx="5976664" cy="747540"/>
          </a:xfrm>
        </p:spPr>
        <p:txBody>
          <a:bodyPr/>
          <a:lstStyle/>
          <a:p>
            <a:pPr algn="l" eaLnBrk="1" hangingPunct="1"/>
            <a:r>
              <a:rPr lang="cs-CZ" altLang="cs-CZ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Řád: </a:t>
            </a:r>
            <a:r>
              <a:rPr lang="cs-CZ" altLang="cs-CZ" sz="24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Sphaeropleales</a:t>
            </a:r>
            <a:r>
              <a:rPr lang="cs-CZ" altLang="cs-CZ" sz="28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28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cs-CZ" altLang="cs-CZ" sz="28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Pediastrum</a:t>
            </a:r>
            <a:r>
              <a:rPr lang="cs-CZ" altLang="cs-CZ" sz="28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s.l</a:t>
            </a:r>
            <a:r>
              <a:rPr lang="cs-CZ" altLang="cs-CZ" sz="28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65542" name="Picture 9" descr="Pediastrum 2s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48406"/>
            <a:ext cx="2961441" cy="294063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933056"/>
            <a:ext cx="2890427" cy="280831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26003"/>
            <a:ext cx="2771254" cy="296303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848405"/>
            <a:ext cx="3023237" cy="294063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103" y="3907807"/>
            <a:ext cx="2608377" cy="283356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407" y="3933055"/>
            <a:ext cx="2858761" cy="280831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292080" y="18864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</a:t>
            </a:r>
            <a:r>
              <a:rPr lang="cs-CZ" dirty="0" smtClean="0"/>
              <a:t> BS </a:t>
            </a:r>
            <a:r>
              <a:rPr lang="cs-CZ" dirty="0" err="1" smtClean="0"/>
              <a:t>sporopolenin</a:t>
            </a:r>
            <a:r>
              <a:rPr lang="cs-CZ" dirty="0" smtClean="0"/>
              <a:t> - </a:t>
            </a:r>
            <a:r>
              <a:rPr lang="cs-CZ" dirty="0" err="1" smtClean="0"/>
              <a:t>bioindikace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354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05446"/>
            <a:ext cx="3839726" cy="338540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18" y="908720"/>
            <a:ext cx="3441700" cy="33655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496849"/>
            <a:ext cx="2880320" cy="336228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699792" y="44624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d</a:t>
            </a:r>
            <a:r>
              <a:rPr lang="cs-CZ" sz="2000" dirty="0" smtClean="0"/>
              <a:t>alší řasy s planárními </a:t>
            </a:r>
            <a:r>
              <a:rPr lang="cs-CZ" sz="2000" dirty="0" err="1" smtClean="0"/>
              <a:t>coenobii</a:t>
            </a:r>
            <a:endParaRPr lang="cs-CZ" sz="20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899592" y="53938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/>
              <a:t>Desmodesmus</a:t>
            </a:r>
            <a:endParaRPr lang="cs-CZ" i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3347864" y="328498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/>
              <a:t>Scenedesmus</a:t>
            </a:r>
            <a:endParaRPr lang="cs-CZ" i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796136" y="54868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/>
              <a:t>Acutodesmus</a:t>
            </a:r>
            <a:endParaRPr lang="cs-CZ" i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187624" y="648866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f</a:t>
            </a:r>
            <a:r>
              <a:rPr lang="cs-CZ" dirty="0" smtClean="0"/>
              <a:t>enotypická plasticita – adaptace proti predaci a klesání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255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610" y="116557"/>
            <a:ext cx="3816350" cy="792163"/>
          </a:xfrm>
        </p:spPr>
        <p:txBody>
          <a:bodyPr/>
          <a:lstStyle/>
          <a:p>
            <a:pPr algn="l" eaLnBrk="1" hangingPunct="1"/>
            <a:r>
              <a:rPr lang="cs-CZ" altLang="cs-CZ" sz="32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Draparnaldia</a:t>
            </a:r>
            <a:endParaRPr lang="cs-CZ" altLang="cs-CZ" sz="32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7587" name="Text Box 8"/>
          <p:cNvSpPr txBox="1">
            <a:spLocks noChangeArrowheads="1"/>
          </p:cNvSpPr>
          <p:nvPr/>
        </p:nvSpPr>
        <p:spPr bwMode="auto">
          <a:xfrm>
            <a:off x="354752" y="1340768"/>
            <a:ext cx="520749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8288" indent="-2682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>
              <a:spcBef>
                <a:spcPct val="25000"/>
              </a:spcBef>
              <a:buSzPct val="120000"/>
            </a:pPr>
            <a:r>
              <a:rPr lang="cs-CZ" altLang="cs-CZ" sz="2000" dirty="0" err="1">
                <a:latin typeface="Comic Sans MS" panose="030F0702030302020204" pitchFamily="66" charset="0"/>
              </a:rPr>
              <a:t>heterotrichální</a:t>
            </a:r>
            <a:r>
              <a:rPr lang="cs-CZ" altLang="cs-CZ" sz="2000" dirty="0">
                <a:latin typeface="Comic Sans MS" panose="030F0702030302020204" pitchFamily="66" charset="0"/>
              </a:rPr>
              <a:t> 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stélka ve slizu</a:t>
            </a:r>
          </a:p>
          <a:p>
            <a:pPr marL="0" indent="0" eaLnBrk="1" hangingPunct="1">
              <a:spcBef>
                <a:spcPct val="25000"/>
              </a:spcBef>
              <a:buSzPct val="120000"/>
            </a:pPr>
            <a:r>
              <a:rPr lang="cs-CZ" altLang="cs-CZ" sz="2000" dirty="0">
                <a:latin typeface="Comic Sans MS" panose="030F0702030302020204" pitchFamily="66" charset="0"/>
              </a:rPr>
              <a:t>č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isté stojaté i tekoucí vody</a:t>
            </a:r>
            <a:r>
              <a:rPr lang="cs-CZ" altLang="cs-CZ" dirty="0">
                <a:solidFill>
                  <a:srgbClr val="FFFF99"/>
                </a:solidFill>
                <a:latin typeface="Comic Sans MS" panose="030F0702030302020204" pitchFamily="66" charset="0"/>
              </a:rPr>
              <a:t/>
            </a:r>
            <a:br>
              <a:rPr lang="cs-CZ" altLang="cs-CZ" dirty="0">
                <a:solidFill>
                  <a:srgbClr val="FFFF99"/>
                </a:solidFill>
                <a:latin typeface="Comic Sans MS" panose="030F0702030302020204" pitchFamily="66" charset="0"/>
              </a:rPr>
            </a:br>
            <a:endParaRPr lang="cs-CZ" altLang="cs-CZ" dirty="0">
              <a:solidFill>
                <a:srgbClr val="FFFF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67588" name="Picture 10" descr="Draparnaldia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4368800" cy="36750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raparnal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918" y="116632"/>
            <a:ext cx="4331578" cy="291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2420888"/>
            <a:ext cx="4489929" cy="439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1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35448" y="188913"/>
            <a:ext cx="4105151" cy="575791"/>
          </a:xfrm>
        </p:spPr>
        <p:txBody>
          <a:bodyPr/>
          <a:lstStyle/>
          <a:p>
            <a:pPr algn="l" eaLnBrk="1" hangingPunct="1"/>
            <a:r>
              <a:rPr lang="cs-CZ" altLang="cs-CZ" sz="28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Chlorophyta</a:t>
            </a:r>
            <a:r>
              <a:rPr lang="cs-CZ" altLang="cs-CZ" sz="2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- systém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50825" y="861329"/>
            <a:ext cx="8893175" cy="379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8288" indent="-2682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/>
            <a:r>
              <a:rPr lang="cs-CZ" altLang="cs-CZ" sz="2000" dirty="0">
                <a:latin typeface="Comic Sans MS" panose="030F0702030302020204" pitchFamily="66" charset="0"/>
              </a:rPr>
              <a:t>d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říve - </a:t>
            </a:r>
            <a:r>
              <a:rPr lang="cs-CZ" altLang="cs-CZ" sz="2000" dirty="0">
                <a:latin typeface="Comic Sans MS" panose="030F0702030302020204" pitchFamily="66" charset="0"/>
              </a:rPr>
              <a:t>podle typu stélky: bičíkaté, </a:t>
            </a:r>
            <a:r>
              <a:rPr lang="cs-CZ" altLang="cs-CZ" sz="2000" dirty="0" err="1">
                <a:latin typeface="Comic Sans MS" panose="030F0702030302020204" pitchFamily="66" charset="0"/>
              </a:rPr>
              <a:t>kokální</a:t>
            </a:r>
            <a:r>
              <a:rPr lang="cs-CZ" altLang="cs-CZ" sz="2000" dirty="0">
                <a:latin typeface="Comic Sans MS" panose="030F0702030302020204" pitchFamily="66" charset="0"/>
              </a:rPr>
              <a:t> atd.</a:t>
            </a:r>
          </a:p>
          <a:p>
            <a:pPr marL="0" indent="0" eaLnBrk="1" hangingPunct="1"/>
            <a:r>
              <a:rPr lang="cs-CZ" altLang="cs-CZ" sz="2000" dirty="0">
                <a:latin typeface="Comic Sans MS" panose="030F0702030302020204" pitchFamily="66" charset="0"/>
              </a:rPr>
              <a:t>a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ktuálně – kombinace více znaků – typ mitózy, cytokineze, orientace bazálních tělísek bičíků, typ stélky, molekulární data,...</a:t>
            </a:r>
          </a:p>
          <a:p>
            <a:pPr marL="0" indent="0" eaLnBrk="1" hangingPunct="1"/>
            <a:endParaRPr lang="cs-CZ" altLang="cs-CZ" sz="2000" dirty="0">
              <a:latin typeface="Comic Sans MS" panose="030F0702030302020204" pitchFamily="66" charset="0"/>
            </a:endParaRPr>
          </a:p>
          <a:p>
            <a:pPr marL="0" indent="0" eaLnBrk="1" hangingPunct="1"/>
            <a:r>
              <a:rPr lang="cs-CZ" altLang="cs-CZ" sz="2000" dirty="0">
                <a:latin typeface="Comic Sans MS" panose="030F0702030302020204" pitchFamily="66" charset="0"/>
              </a:rPr>
              <a:t>a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le co autor, to jiný názor</a:t>
            </a:r>
            <a:br>
              <a:rPr lang="cs-CZ" altLang="cs-CZ" sz="2000" dirty="0" smtClean="0">
                <a:latin typeface="Comic Sans MS" panose="030F0702030302020204" pitchFamily="66" charset="0"/>
              </a:rPr>
            </a:br>
            <a:endParaRPr lang="cs-CZ" altLang="cs-CZ" sz="20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30000"/>
              </a:spcBef>
            </a:pPr>
            <a:r>
              <a:rPr lang="cs-CZ" altLang="cs-CZ" sz="2800" dirty="0" smtClean="0">
                <a:latin typeface="Comic Sans MS" panose="030F0702030302020204" pitchFamily="66" charset="0"/>
              </a:rPr>
              <a:t>3 hlavní třídy: </a:t>
            </a:r>
            <a:endParaRPr lang="cs-CZ" altLang="cs-CZ" sz="28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800" b="1" dirty="0" err="1" smtClean="0">
                <a:latin typeface="Comic Sans MS" panose="030F0702030302020204" pitchFamily="66" charset="0"/>
              </a:rPr>
              <a:t>Ulvophyceae</a:t>
            </a:r>
            <a:endParaRPr lang="cs-CZ" altLang="cs-CZ" sz="2800" b="1" dirty="0"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800" b="1" dirty="0" err="1">
                <a:latin typeface="Comic Sans MS" panose="030F0702030302020204" pitchFamily="66" charset="0"/>
              </a:rPr>
              <a:t>Trebouxiophyceae</a:t>
            </a:r>
            <a:endParaRPr lang="cs-CZ" altLang="cs-CZ" sz="2800" b="1" dirty="0">
              <a:latin typeface="Comic Sans MS" panose="030F0702030302020204" pitchFamily="66" charset="0"/>
            </a:endParaRPr>
          </a:p>
          <a:p>
            <a:pPr eaLnBrk="1" hangingPunct="1"/>
            <a:r>
              <a:rPr lang="cs-CZ" altLang="cs-CZ" sz="2800" b="1" dirty="0" err="1" smtClean="0">
                <a:latin typeface="Comic Sans MS" panose="030F0702030302020204" pitchFamily="66" charset="0"/>
              </a:rPr>
              <a:t>Chlorophyceae</a:t>
            </a:r>
            <a:endParaRPr lang="cs-CZ" altLang="cs-CZ" sz="2800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Fig. 1. Taxonomical, morphological and ecological diversity among green alga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48741"/>
            <a:ext cx="4355976" cy="449382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240360" y="6597352"/>
            <a:ext cx="61561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https://frederikleliaert.wordpress.com/green-algae/phylogeny-and-molecular-evolution</a:t>
            </a:r>
            <a:r>
              <a:rPr lang="cs-CZ" sz="1200" dirty="0">
                <a:solidFill>
                  <a:schemeClr val="bg1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13151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04813"/>
            <a:ext cx="7772400" cy="1235075"/>
          </a:xfrm>
        </p:spPr>
        <p:txBody>
          <a:bodyPr/>
          <a:lstStyle/>
          <a:p>
            <a:pPr algn="l" eaLnBrk="1" hangingPunct="1"/>
            <a:r>
              <a:rPr lang="cs-CZ" altLang="cs-CZ" sz="3200" b="1" smtClean="0">
                <a:solidFill>
                  <a:schemeClr val="bg1"/>
                </a:solidFill>
                <a:latin typeface="Comic Sans MS" panose="030F0702030302020204" pitchFamily="66" charset="0"/>
              </a:rPr>
              <a:t>třída Ulvophyceae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50825" y="404813"/>
            <a:ext cx="7343775" cy="147117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říše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Plantae</a:t>
            </a:r>
            <a:r>
              <a:rPr lang="cs-CZ" altLang="cs-CZ" sz="28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oddělení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Chlorophyta</a:t>
            </a:r>
            <a:r>
              <a:rPr lang="cs-CZ" altLang="cs-CZ" sz="2800" b="1" dirty="0">
                <a:latin typeface="Comic Sans MS" panose="030F0702030302020204" pitchFamily="66" charset="0"/>
              </a:rPr>
              <a:t> </a:t>
            </a:r>
            <a:endParaRPr lang="cs-CZ" altLang="cs-CZ" sz="2800" b="1" dirty="0" smtClean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cs-CZ" altLang="cs-CZ" sz="2800" dirty="0" smtClean="0">
                <a:latin typeface="Comic Sans MS" panose="030F0702030302020204" pitchFamily="66" charset="0"/>
              </a:rPr>
              <a:t>třída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Ulvophyceae</a:t>
            </a:r>
            <a:endParaRPr lang="cs-CZ" altLang="cs-CZ" sz="2800" b="1" dirty="0">
              <a:latin typeface="Comic Sans MS" panose="030F0702030302020204" pitchFamily="66" charset="0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50825" y="4005263"/>
            <a:ext cx="864235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8288" indent="-2682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Comic Sans MS" panose="030F0702030302020204" pitchFamily="66" charset="0"/>
              </a:rPr>
              <a:t>h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lavně mořské</a:t>
            </a:r>
            <a:endParaRPr lang="cs-CZ" altLang="cs-CZ" sz="2000" dirty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Comic Sans MS" panose="030F0702030302020204" pitchFamily="66" charset="0"/>
              </a:rPr>
              <a:t>n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ejčastěji vláknité či </a:t>
            </a:r>
            <a:r>
              <a:rPr lang="cs-CZ" altLang="cs-CZ" sz="2000" dirty="0" err="1" smtClean="0">
                <a:latin typeface="Comic Sans MS" panose="030F0702030302020204" pitchFamily="66" charset="0"/>
              </a:rPr>
              <a:t>sifonální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 stélky</a:t>
            </a:r>
            <a:endParaRPr lang="cs-CZ" altLang="cs-CZ" sz="2000" dirty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Comic Sans MS" panose="030F0702030302020204" pitchFamily="66" charset="0"/>
              </a:rPr>
              <a:t>m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itóza – jaderná membrána </a:t>
            </a:r>
          </a:p>
          <a:p>
            <a:pPr marL="0" indent="0" eaLnBrk="1" hangingPunct="1">
              <a:buSzPct val="120000"/>
            </a:pPr>
            <a:r>
              <a:rPr lang="cs-CZ" altLang="cs-CZ" sz="2000" dirty="0">
                <a:latin typeface="Comic Sans MS" panose="030F0702030302020204" pitchFamily="66" charset="0"/>
              </a:rPr>
              <a:t> 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   zůstává v různé míře zachována</a:t>
            </a:r>
            <a:endParaRPr lang="cs-CZ" altLang="cs-CZ" sz="2000" dirty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Comic Sans MS" panose="030F0702030302020204" pitchFamily="66" charset="0"/>
              </a:rPr>
              <a:t>c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ca 1100 druhů ve 100 rodech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>
                <a:latin typeface="Comic Sans MS" panose="030F0702030302020204" pitchFamily="66" charset="0"/>
              </a:rPr>
              <a:t>f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ragmentace, zoospory, </a:t>
            </a:r>
            <a:r>
              <a:rPr lang="cs-CZ" altLang="cs-CZ" sz="2000" dirty="0" err="1" smtClean="0">
                <a:latin typeface="Comic Sans MS" panose="030F0702030302020204" pitchFamily="66" charset="0"/>
              </a:rPr>
              <a:t>aplanospory</a:t>
            </a:r>
            <a:endParaRPr lang="cs-CZ" altLang="cs-CZ" sz="2000" dirty="0" smtClean="0"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 err="1">
                <a:latin typeface="Comic Sans MS" panose="030F0702030302020204" pitchFamily="66" charset="0"/>
              </a:rPr>
              <a:t>i</a:t>
            </a:r>
            <a:r>
              <a:rPr lang="cs-CZ" altLang="cs-CZ" sz="2000" dirty="0" err="1" smtClean="0">
                <a:latin typeface="Comic Sans MS" panose="030F0702030302020204" pitchFamily="66" charset="0"/>
              </a:rPr>
              <a:t>zo</a:t>
            </a:r>
            <a:r>
              <a:rPr lang="cs-CZ" altLang="cs-CZ" sz="2000" dirty="0" smtClean="0">
                <a:latin typeface="Comic Sans MS" panose="030F0702030302020204" pitchFamily="66" charset="0"/>
              </a:rPr>
              <a:t>-, anizogamie, často rodozměna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 smtClean="0">
                <a:latin typeface="Comic Sans MS" panose="030F0702030302020204" pitchFamily="66" charset="0"/>
              </a:rPr>
              <a:t>5-6 dobře vymezených skupin</a:t>
            </a:r>
            <a:endParaRPr lang="cs-CZ" altLang="cs-CZ" sz="2000" dirty="0">
              <a:latin typeface="Comic Sans MS" panose="030F0702030302020204" pitchFamily="66" charset="0"/>
            </a:endParaRPr>
          </a:p>
        </p:txBody>
      </p:sp>
      <p:pic>
        <p:nvPicPr>
          <p:cNvPr id="37893" name="Picture 5" descr="ulva_loba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33600"/>
            <a:ext cx="1603375" cy="15287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5" name="Picture 7" descr="Ulothrix zonata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404664"/>
            <a:ext cx="1422400" cy="36004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Acetabulari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541" y="4149725"/>
            <a:ext cx="3824459" cy="2708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42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36525" y="188640"/>
            <a:ext cx="25490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000" b="1" noProof="1" smtClean="0">
                <a:latin typeface="Tahoma" pitchFamily="34" charset="0"/>
              </a:rPr>
              <a:t>Řád</a:t>
            </a:r>
            <a:r>
              <a:rPr lang="cs-CZ" altLang="cs-CZ" sz="2000" b="1" noProof="1">
                <a:latin typeface="Tahoma" pitchFamily="34" charset="0"/>
              </a:rPr>
              <a:t>: Ulothrichales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88913"/>
            <a:ext cx="2557463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0" y="764704"/>
            <a:ext cx="6430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000" i="1" noProof="1">
                <a:latin typeface="Tahoma" pitchFamily="34" charset="0"/>
              </a:rPr>
              <a:t>Ulothrix</a:t>
            </a:r>
            <a:r>
              <a:rPr lang="cs-CZ" altLang="cs-CZ" sz="2000" noProof="1">
                <a:latin typeface="Tahoma" pitchFamily="34" charset="0"/>
              </a:rPr>
              <a:t> - </a:t>
            </a:r>
            <a:r>
              <a:rPr lang="cs-CZ" altLang="cs-CZ" sz="1600" noProof="1">
                <a:latin typeface="Tahoma" pitchFamily="34" charset="0"/>
              </a:rPr>
              <a:t>hojná nárostová řasa mořského i sladkovodního bentosu</a:t>
            </a:r>
            <a:r>
              <a:rPr lang="cs-CZ" altLang="cs-CZ" sz="2400" noProof="1">
                <a:latin typeface="Times New Roman" pitchFamily="18" charset="0"/>
              </a:rPr>
              <a:t> </a:t>
            </a:r>
            <a:endParaRPr lang="cs-CZ" altLang="cs-CZ" sz="2400" i="1" noProof="1">
              <a:latin typeface="Times New Roman" pitchFamily="18" charset="0"/>
            </a:endParaRP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26971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3336925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412875"/>
            <a:ext cx="1741488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889" y="4384997"/>
            <a:ext cx="3694112" cy="247300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365104"/>
            <a:ext cx="2223689" cy="222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9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508" y="2204864"/>
            <a:ext cx="3455988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765175"/>
            <a:ext cx="1620837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836712"/>
            <a:ext cx="1827212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08920"/>
            <a:ext cx="2760663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0" y="0"/>
            <a:ext cx="7324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000" noProof="1">
                <a:latin typeface="Tahoma" pitchFamily="34" charset="0"/>
              </a:rPr>
              <a:t>Řád: </a:t>
            </a:r>
            <a:r>
              <a:rPr lang="cs-CZ" altLang="cs-CZ" sz="2000" b="1" noProof="1">
                <a:latin typeface="Tahoma" pitchFamily="34" charset="0"/>
              </a:rPr>
              <a:t>Ulvales</a:t>
            </a:r>
          </a:p>
          <a:p>
            <a:r>
              <a:rPr lang="cs-CZ" altLang="cs-CZ" sz="2000" i="1" noProof="1">
                <a:latin typeface="Tahoma" pitchFamily="34" charset="0"/>
              </a:rPr>
              <a:t>rody Ulva </a:t>
            </a:r>
            <a:r>
              <a:rPr lang="cs-CZ" altLang="cs-CZ" sz="2000" noProof="1">
                <a:latin typeface="Tahoma" pitchFamily="34" charset="0"/>
              </a:rPr>
              <a:t>a </a:t>
            </a:r>
            <a:r>
              <a:rPr lang="cs-CZ" altLang="cs-CZ" sz="2000" i="1" noProof="1">
                <a:latin typeface="Tahoma" pitchFamily="34" charset="0"/>
              </a:rPr>
              <a:t>Enteromorpha</a:t>
            </a:r>
            <a:r>
              <a:rPr lang="cs-CZ" altLang="cs-CZ" sz="2000" noProof="1">
                <a:latin typeface="Tahoma" pitchFamily="34" charset="0"/>
              </a:rPr>
              <a:t> - ubikvitní zástupci mořského litorálu</a:t>
            </a:r>
            <a:endParaRPr lang="cs-CZ" altLang="cs-CZ" sz="2000" i="1" noProof="1">
              <a:latin typeface="Tahoma" pitchFamily="34" charset="0"/>
            </a:endParaRPr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836613"/>
            <a:ext cx="2232025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997200"/>
            <a:ext cx="225425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148757" y="5805264"/>
            <a:ext cx="2719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altLang="cs-CZ" sz="1600" i="1" dirty="0">
                <a:latin typeface="Tahoma" pitchFamily="34" charset="0"/>
              </a:rPr>
              <a:t>U. </a:t>
            </a:r>
            <a:r>
              <a:rPr lang="cs-CZ" altLang="cs-CZ" sz="1600" i="1" dirty="0" err="1">
                <a:latin typeface="Tahoma" pitchFamily="34" charset="0"/>
              </a:rPr>
              <a:t>lactuca</a:t>
            </a:r>
            <a:endParaRPr lang="cs-CZ" altLang="cs-CZ" sz="1600" i="1" dirty="0">
              <a:latin typeface="Tahoma" pitchFamily="34" charset="0"/>
            </a:endParaRPr>
          </a:p>
          <a:p>
            <a:pPr algn="ctr"/>
            <a:r>
              <a:rPr lang="cs-CZ" altLang="cs-CZ" sz="1600" dirty="0">
                <a:latin typeface="Tahoma" pitchFamily="34" charset="0"/>
              </a:rPr>
              <a:t>víceméně kosmopolitní druh</a:t>
            </a:r>
          </a:p>
        </p:txBody>
      </p:sp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81128"/>
            <a:ext cx="2394711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267744" y="645333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</a:t>
            </a:r>
            <a:r>
              <a:rPr lang="cs-CZ" dirty="0" smtClean="0"/>
              <a:t>orfologii stélek ovlivňuje přítomnost bakterií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934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3" y="0"/>
            <a:ext cx="6375619" cy="31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119124"/>
            <a:ext cx="5220072" cy="3738876"/>
          </a:xfrm>
          <a:prstGeom prst="rect">
            <a:avLst/>
          </a:prstGeom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4" y="4465051"/>
            <a:ext cx="3939611" cy="239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11560" y="3501008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Čína – </a:t>
            </a:r>
            <a:r>
              <a:rPr lang="cs-CZ" dirty="0" err="1" smtClean="0"/>
              <a:t>beach</a:t>
            </a:r>
            <a:r>
              <a:rPr lang="cs-CZ" dirty="0" smtClean="0"/>
              <a:t> </a:t>
            </a:r>
            <a:r>
              <a:rPr lang="cs-CZ" dirty="0" err="1" smtClean="0"/>
              <a:t>carpet</a:t>
            </a:r>
            <a:r>
              <a:rPr lang="cs-CZ" dirty="0" smtClean="0"/>
              <a:t> </a:t>
            </a:r>
          </a:p>
          <a:p>
            <a:r>
              <a:rPr lang="cs-CZ" i="1" dirty="0" err="1" smtClean="0"/>
              <a:t>Ulva</a:t>
            </a:r>
            <a:r>
              <a:rPr lang="cs-CZ" i="1" dirty="0" smtClean="0"/>
              <a:t> </a:t>
            </a:r>
            <a:r>
              <a:rPr lang="cs-CZ" i="1" dirty="0" err="1" smtClean="0"/>
              <a:t>prolifera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49698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02130"/>
            <a:ext cx="3626425" cy="265506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58"/>
            <a:ext cx="3609416" cy="245838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810" y="4428905"/>
            <a:ext cx="2704762" cy="24052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9" y="1268760"/>
            <a:ext cx="4248471" cy="302210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572" y="4401911"/>
            <a:ext cx="2771428" cy="2432267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644008" y="375047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dirty="0" err="1" smtClean="0"/>
              <a:t>Ulva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clathrata</a:t>
            </a:r>
            <a:r>
              <a:rPr lang="cs-CZ" sz="2400" i="1" dirty="0"/>
              <a:t> </a:t>
            </a:r>
            <a:r>
              <a:rPr lang="cs-CZ" sz="2400" i="1" dirty="0" smtClean="0"/>
              <a:t>- </a:t>
            </a:r>
            <a:r>
              <a:rPr lang="cs-CZ" sz="2400" dirty="0" smtClean="0"/>
              <a:t>akvakultury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2767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279" y="3154542"/>
            <a:ext cx="3667722" cy="366772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278" y="1"/>
            <a:ext cx="3667722" cy="261819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87819" cy="261819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74992"/>
            <a:ext cx="4644009" cy="3483007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3707904" y="11663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/>
              <a:t>Monostroma</a:t>
            </a:r>
            <a:endParaRPr lang="cs-CZ" i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414" y="1772816"/>
            <a:ext cx="3667722" cy="206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25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4947</TotalTime>
  <Words>430</Words>
  <Application>Microsoft Office PowerPoint</Application>
  <PresentationFormat>Předvádění na obrazovce (4:3)</PresentationFormat>
  <Paragraphs>130</Paragraphs>
  <Slides>28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8" baseType="lpstr">
      <vt:lpstr>Arial</vt:lpstr>
      <vt:lpstr>Calibri</vt:lpstr>
      <vt:lpstr>Comic Sans MS</vt:lpstr>
      <vt:lpstr>Lucida Sans Unicode</vt:lpstr>
      <vt:lpstr>Symbol</vt:lpstr>
      <vt:lpstr>Tahoma</vt:lpstr>
      <vt:lpstr>Times New Roman</vt:lpstr>
      <vt:lpstr>Wingdings</vt:lpstr>
      <vt:lpstr>Výchozí návrh</vt:lpstr>
      <vt:lpstr>Image</vt:lpstr>
      <vt:lpstr>Prezentace aplikace PowerPoint</vt:lpstr>
      <vt:lpstr>Prezentace aplikace PowerPoint</vt:lpstr>
      <vt:lpstr>Chlorophyta - systém</vt:lpstr>
      <vt:lpstr>třída Ulvophyceae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Trentepohlia umbrina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třída Chlorophyceae</vt:lpstr>
      <vt:lpstr>Prezentace aplikace PowerPoint</vt:lpstr>
      <vt:lpstr>Volvox</vt:lpstr>
      <vt:lpstr>Řád: Sphaeropleales Pediastrum s.l.</vt:lpstr>
      <vt:lpstr>Prezentace aplikace PowerPoint</vt:lpstr>
      <vt:lpstr>Draparnaldia</vt:lpstr>
    </vt:vector>
  </TitlesOfParts>
  <Company>PřF UK - kat. botaniky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Bryophytae</dc:title>
  <dc:creator>Alena Kubátová</dc:creator>
  <cp:lastModifiedBy>Uzivatel</cp:lastModifiedBy>
  <cp:revision>245</cp:revision>
  <dcterms:created xsi:type="dcterms:W3CDTF">2005-11-06T19:14:06Z</dcterms:created>
  <dcterms:modified xsi:type="dcterms:W3CDTF">2018-10-31T11:09:18Z</dcterms:modified>
</cp:coreProperties>
</file>