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74" r:id="rId26"/>
    <p:sldId id="281" r:id="rId27"/>
    <p:sldId id="282" r:id="rId28"/>
    <p:sldId id="283" r:id="rId29"/>
    <p:sldId id="285" r:id="rId30"/>
    <p:sldId id="284" r:id="rId31"/>
    <p:sldId id="286" r:id="rId32"/>
    <p:sldId id="287" r:id="rId3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5CCF8-2BD5-4DE3-8558-55FDF12AF80D}" type="datetimeFigureOut">
              <a:rPr lang="cs-CZ" smtClean="0"/>
              <a:t>03.12.2019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49854-DBE0-4C4A-895C-EC6F1B2FCE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655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49854-DBE0-4C4A-895C-EC6F1B2FCE2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589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5F8DD5-6D20-4C29-995A-28E6AE78C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3A7444D-1A4F-4EAF-A2B5-AADF4151B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DF9CB4-DB49-4A5A-9169-7A0FB5C7C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8353-96DF-4126-80CA-D56011FAD912}" type="datetimeFigureOut">
              <a:rPr lang="cs-CZ" smtClean="0"/>
              <a:t>03.12.2019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B803D4-DD48-432C-80D6-5C903A865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209624-944C-41C2-981A-CAA25B2E4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B0D3-610A-46E0-922E-747F057C65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501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AEF134-335E-4322-A091-D309A65F6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353B300-C5C3-4818-B760-0BAD83F4C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8F3D25-CE65-4B57-84F7-64DDFA1F5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8353-96DF-4126-80CA-D56011FAD912}" type="datetimeFigureOut">
              <a:rPr lang="cs-CZ" smtClean="0"/>
              <a:t>03.12.2019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5231BE-FAC1-46B1-AA4F-F70AF70F0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694688-6C63-4B6B-A50D-65F456C5F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B0D3-610A-46E0-922E-747F057C65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2242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B92D950-CF9A-48EA-9D19-92F70393F4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E588D1C-34F0-4816-A5C1-922C04FA85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6FDA79-61D7-41F2-B589-9C1A8B0EE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8353-96DF-4126-80CA-D56011FAD912}" type="datetimeFigureOut">
              <a:rPr lang="cs-CZ" smtClean="0"/>
              <a:t>03.12.2019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54020B-C13D-4AFC-AEE8-65A58F4D2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6AAE85-3684-4EFC-9590-64E8A1AC8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B0D3-610A-46E0-922E-747F057C65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44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6275F7-3297-4A17-9411-0AB6E9CE4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29F2CD-D3EE-45F1-8580-CEEE69347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818970-90DD-4BEA-B81D-54DC4E0E3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8353-96DF-4126-80CA-D56011FAD912}" type="datetimeFigureOut">
              <a:rPr lang="cs-CZ" smtClean="0"/>
              <a:t>03.12.2019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AA50E1-D276-436B-89ED-E6D4E8756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1F5717-844F-4ADB-84D8-F47B4E03A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B0D3-610A-46E0-922E-747F057C65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43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502AE4-883F-4924-A65B-E3BCD95F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F4D625E-9ADC-4EE3-835D-8739199B8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3613E7-BB21-45F0-99D4-13BAA42C1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8353-96DF-4126-80CA-D56011FAD912}" type="datetimeFigureOut">
              <a:rPr lang="cs-CZ" smtClean="0"/>
              <a:t>03.12.2019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DAFD35-23E4-4A09-A403-2C66633EE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4BACA5-2569-433B-BE51-12F66AD7B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B0D3-610A-46E0-922E-747F057C65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47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4C6CAD-9CD4-46DE-9CF3-868A29ECA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4A3F96-A75A-4BA0-8441-316F46953A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2CA4646-BC3A-4DE1-AB40-96B031A01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DDB4A6-4795-44F0-ADEB-F72087C42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8353-96DF-4126-80CA-D56011FAD912}" type="datetimeFigureOut">
              <a:rPr lang="cs-CZ" smtClean="0"/>
              <a:t>03.12.2019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1EDE851-1BF8-4A75-84C8-5F2760F8A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DD7E78-3CB5-47B1-9291-1EB3D6807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B0D3-610A-46E0-922E-747F057C65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452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FFE0C8-00DC-49F7-A4F0-95418B7CF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6A10331-FF09-43D2-B829-1E6DAD4C3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34F1B29-DC90-4B79-827C-AA48E9416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CEE518E-0D30-42E4-A12A-7374F3D08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2B1AE3E-F8F1-4547-8EA0-01A9E3FDC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7A402CD-AC0E-4CB2-B584-7F6B0B45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8353-96DF-4126-80CA-D56011FAD912}" type="datetimeFigureOut">
              <a:rPr lang="cs-CZ" smtClean="0"/>
              <a:t>03.12.2019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03CDABA-8534-4232-B570-F0DF79602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0C33B9A-8557-4DA2-A327-F6DBFE0F4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B0D3-610A-46E0-922E-747F057C65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6694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E6CF37-3901-4DFC-8E5F-304C5A8E5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CA7C35A-8697-4582-AC62-026F8F090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8353-96DF-4126-80CA-D56011FAD912}" type="datetimeFigureOut">
              <a:rPr lang="cs-CZ" smtClean="0"/>
              <a:t>03.12.2019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14A46B9-744A-4D01-B996-1F1174336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CAEE298-5581-488C-A881-F8887B020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B0D3-610A-46E0-922E-747F057C65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4999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06AFFF7-DEB4-4AC0-A580-3F5FCA366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8353-96DF-4126-80CA-D56011FAD912}" type="datetimeFigureOut">
              <a:rPr lang="cs-CZ" smtClean="0"/>
              <a:t>03.12.2019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2BA5B64-D39F-4868-81F1-D7D547428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6717840-EC0A-4253-A935-675AA83C6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B0D3-610A-46E0-922E-747F057C65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034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D72C05-4B23-4532-8F28-2F3677A3A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4BB731-E3C3-40AE-B55C-7346170C5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CCD5474-A352-4613-B81C-6BC23DA31C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442F3DF-DA98-46D0-BD33-71752DC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8353-96DF-4126-80CA-D56011FAD912}" type="datetimeFigureOut">
              <a:rPr lang="cs-CZ" smtClean="0"/>
              <a:t>03.12.2019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AFE8A78-0E08-4B01-BFF6-360C29AD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5477256-7CE7-4AB9-B0AF-C66AC5884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B0D3-610A-46E0-922E-747F057C65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9281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7AC537-1266-41E8-934A-DA6B727A7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1A637E9-0FD2-4FF1-B34C-5B1E7016E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BCB74EF-3082-4726-BBC3-41E294F60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599025A-81C4-461C-9CC3-40B3125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8353-96DF-4126-80CA-D56011FAD912}" type="datetimeFigureOut">
              <a:rPr lang="cs-CZ" smtClean="0"/>
              <a:t>03.12.2019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F3A5243-42E2-4520-BEEA-2B115F8F0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4609248-4BF7-477B-B65F-9D962E7C6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B0D3-610A-46E0-922E-747F057C65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250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D5710CB-6C05-4334-9B7A-E9585B505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617855A-6861-4905-B651-4F03CBC79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3FB9D8-43FE-4566-9FF3-2F6AD4764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B8353-96DF-4126-80CA-D56011FAD912}" type="datetimeFigureOut">
              <a:rPr lang="cs-CZ" smtClean="0"/>
              <a:t>03.12.2019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C026E9-0BB0-4EB8-920B-19A085B8D6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4F6DD9-97BD-47C4-83F8-46827EABAF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BB0D3-610A-46E0-922E-747F057C65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544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AACE45-9191-474C-8559-8EEB258CB2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SVALY DOLNÍ KONČETINY</a:t>
            </a:r>
            <a:br>
              <a:rPr lang="cs-CZ" dirty="0"/>
            </a:br>
            <a:r>
              <a:rPr lang="cs-CZ" dirty="0"/>
              <a:t>FEL ČVUT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8CDCE64-DC62-4CD8-BEA2-8BC532D6CD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Jana Vaněčková</a:t>
            </a:r>
          </a:p>
        </p:txBody>
      </p:sp>
    </p:spTree>
    <p:extLst>
      <p:ext uri="{BB962C8B-B14F-4D97-AF65-F5344CB8AC3E}">
        <p14:creationId xmlns:p14="http://schemas.microsoft.com/office/powerpoint/2010/main" val="1516367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ouvisejÃ­cÃ­ obrÃ¡zek">
            <a:extLst>
              <a:ext uri="{FF2B5EF4-FFF2-40B4-BE49-F238E27FC236}">
                <a16:creationId xmlns:a16="http://schemas.microsoft.com/office/drawing/2014/main" id="{BBC0C011-F53B-498E-AF64-844B7F692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9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9A8866-A64B-48CE-AD6A-AE89A9464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55077"/>
            <a:ext cx="3284621" cy="5121886"/>
          </a:xfrm>
        </p:spPr>
        <p:txBody>
          <a:bodyPr>
            <a:normAutofit/>
          </a:bodyPr>
          <a:lstStyle/>
          <a:p>
            <a:r>
              <a:rPr lang="cs-CZ" dirty="0"/>
              <a:t>MEDIÁLNÍ SKUPINA – ADDUKTORY</a:t>
            </a:r>
          </a:p>
          <a:p>
            <a:pPr lvl="1"/>
            <a:r>
              <a:rPr lang="cs-CZ" sz="2200" dirty="0"/>
              <a:t>M. PECTINEUS</a:t>
            </a:r>
          </a:p>
          <a:p>
            <a:pPr lvl="1"/>
            <a:r>
              <a:rPr lang="cs-CZ" sz="2200" dirty="0"/>
              <a:t>M. ADDUCTOR LONGUS</a:t>
            </a:r>
          </a:p>
          <a:p>
            <a:pPr lvl="1"/>
            <a:r>
              <a:rPr lang="cs-CZ" sz="2200" dirty="0"/>
              <a:t>M. GRACILIS</a:t>
            </a:r>
          </a:p>
          <a:p>
            <a:pPr lvl="1"/>
            <a:r>
              <a:rPr lang="cs-CZ" sz="2200" dirty="0"/>
              <a:t>M. ADDUCTOR BREVIS</a:t>
            </a:r>
          </a:p>
          <a:p>
            <a:pPr lvl="1"/>
            <a:r>
              <a:rPr lang="cs-CZ" sz="2200" dirty="0"/>
              <a:t>M. ADDUCTOR MAGNUS</a:t>
            </a:r>
          </a:p>
          <a:p>
            <a:pPr lvl="1"/>
            <a:r>
              <a:rPr lang="cs-CZ" sz="2200" dirty="0"/>
              <a:t>M. OBTURATORIUS EXTERNUS 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9218" name="Picture 2" descr="VÃ½sledek obrÃ¡zku pro adductor magnus">
            <a:extLst>
              <a:ext uri="{FF2B5EF4-FFF2-40B4-BE49-F238E27FC236}">
                <a16:creationId xmlns:a16="http://schemas.microsoft.com/office/drawing/2014/main" id="{864AC0B3-CCC9-4812-BC5E-7AE70AC45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805" y="35169"/>
            <a:ext cx="6089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263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Ã½sledek obrÃ¡zku pro adductor magnus">
            <a:extLst>
              <a:ext uri="{FF2B5EF4-FFF2-40B4-BE49-F238E27FC236}">
                <a16:creationId xmlns:a16="http://schemas.microsoft.com/office/drawing/2014/main" id="{A5F45DBB-7141-4DF0-9639-E3F957B7D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5311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VÃ½sledek obrÃ¡zku pro adductor magnus">
            <a:extLst>
              <a:ext uri="{FF2B5EF4-FFF2-40B4-BE49-F238E27FC236}">
                <a16:creationId xmlns:a16="http://schemas.microsoft.com/office/drawing/2014/main" id="{F667D4DD-55F1-4D67-843D-67A35998B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77" y="0"/>
            <a:ext cx="518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220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Ã½sledek obrÃ¡zku pro adductor magnus">
            <a:extLst>
              <a:ext uri="{FF2B5EF4-FFF2-40B4-BE49-F238E27FC236}">
                <a16:creationId xmlns:a16="http://schemas.microsoft.com/office/drawing/2014/main" id="{AEDC7D41-C090-455F-BCE1-2C62B0F5F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282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32B1CB-3F82-45EC-8B52-6D713CB42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7154"/>
            <a:ext cx="4138246" cy="5209809"/>
          </a:xfrm>
        </p:spPr>
        <p:txBody>
          <a:bodyPr/>
          <a:lstStyle/>
          <a:p>
            <a:r>
              <a:rPr lang="cs-CZ" dirty="0"/>
              <a:t>ZADNÍ SKUPINA</a:t>
            </a:r>
          </a:p>
          <a:p>
            <a:pPr lvl="1"/>
            <a:r>
              <a:rPr lang="cs-CZ" dirty="0"/>
              <a:t>M. BICEPS FEMORIS</a:t>
            </a:r>
          </a:p>
          <a:p>
            <a:pPr lvl="1"/>
            <a:r>
              <a:rPr lang="cs-CZ" dirty="0"/>
              <a:t>M. SEMITENDINOSUS</a:t>
            </a:r>
          </a:p>
          <a:p>
            <a:pPr lvl="1"/>
            <a:r>
              <a:rPr lang="cs-CZ" dirty="0"/>
              <a:t>M. SEMIMEMBRANOSUS</a:t>
            </a:r>
          </a:p>
        </p:txBody>
      </p:sp>
      <p:pic>
        <p:nvPicPr>
          <p:cNvPr id="12290" name="Picture 2" descr="VÃ½sledek obrÃ¡zku pro musculus biceps femoris">
            <a:extLst>
              <a:ext uri="{FF2B5EF4-FFF2-40B4-BE49-F238E27FC236}">
                <a16:creationId xmlns:a16="http://schemas.microsoft.com/office/drawing/2014/main" id="{8A5755B1-944E-4859-8889-A095E369D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446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17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C714FE-AA95-4265-BDDB-453E46BD1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11" y="1089299"/>
            <a:ext cx="4074693" cy="5711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10. m. </a:t>
            </a:r>
            <a:r>
              <a:rPr lang="cs-CZ" dirty="0" err="1"/>
              <a:t>gluteus</a:t>
            </a:r>
            <a:r>
              <a:rPr lang="cs-CZ" dirty="0"/>
              <a:t> </a:t>
            </a:r>
            <a:r>
              <a:rPr lang="cs-CZ" dirty="0" err="1"/>
              <a:t>maximus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18. m. tensor </a:t>
            </a:r>
            <a:r>
              <a:rPr lang="cs-CZ" dirty="0" err="1"/>
              <a:t>faciae</a:t>
            </a:r>
            <a:r>
              <a:rPr lang="cs-CZ" dirty="0"/>
              <a:t> </a:t>
            </a:r>
            <a:r>
              <a:rPr lang="cs-CZ" dirty="0" err="1"/>
              <a:t>latae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17. m. biceps </a:t>
            </a:r>
            <a:r>
              <a:rPr lang="cs-CZ" dirty="0" err="1"/>
              <a:t>femoris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6. m. </a:t>
            </a:r>
            <a:r>
              <a:rPr lang="cs-CZ" dirty="0" err="1"/>
              <a:t>semitendinosus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22. m. </a:t>
            </a:r>
            <a:r>
              <a:rPr lang="cs-CZ" dirty="0" err="1"/>
              <a:t>semimembranosus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21. m. </a:t>
            </a:r>
            <a:r>
              <a:rPr lang="cs-CZ" dirty="0" err="1"/>
              <a:t>sartorius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5. m. </a:t>
            </a:r>
            <a:r>
              <a:rPr lang="cs-CZ" dirty="0" err="1"/>
              <a:t>adductor</a:t>
            </a:r>
            <a:r>
              <a:rPr lang="cs-CZ" dirty="0"/>
              <a:t> </a:t>
            </a:r>
            <a:r>
              <a:rPr lang="cs-CZ" dirty="0" err="1"/>
              <a:t>magnus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3316" name="Picture 4" descr="VÃ½sledek obrÃ¡zku pro musculus biceps femoris">
            <a:extLst>
              <a:ext uri="{FF2B5EF4-FFF2-40B4-BE49-F238E27FC236}">
                <a16:creationId xmlns:a16="http://schemas.microsoft.com/office/drawing/2014/main" id="{FCD02236-DE80-4E1E-8F11-E3DAAAF4F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660" y="330059"/>
            <a:ext cx="3559329" cy="598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BB2910E-032E-40F0-84A2-BB9248F14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414" y="56958"/>
            <a:ext cx="2955884" cy="674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18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Ã½sledek obrÃ¡zku pro musculus biceps femoris">
            <a:extLst>
              <a:ext uri="{FF2B5EF4-FFF2-40B4-BE49-F238E27FC236}">
                <a16:creationId xmlns:a16="http://schemas.microsoft.com/office/drawing/2014/main" id="{6D2647F7-3C93-4872-9B57-46F59F39D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12" y="242886"/>
            <a:ext cx="3739569" cy="637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VÃ½sledek obrÃ¡zku pro musculus biceps femoris">
            <a:extLst>
              <a:ext uri="{FF2B5EF4-FFF2-40B4-BE49-F238E27FC236}">
                <a16:creationId xmlns:a16="http://schemas.microsoft.com/office/drawing/2014/main" id="{418B2624-843E-43E8-A294-519A34E10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679" y="-1"/>
            <a:ext cx="6391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22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A7F158-C8C2-4CB7-BEDE-64FAFF16F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SVALY BÉRCE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E90CC1-F0E4-4359-8B3D-D45596166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150895" cy="4351338"/>
          </a:xfrm>
        </p:spPr>
        <p:txBody>
          <a:bodyPr/>
          <a:lstStyle/>
          <a:p>
            <a:r>
              <a:rPr lang="cs-CZ" dirty="0"/>
              <a:t>PŘEDNÍ SKUPINA</a:t>
            </a:r>
          </a:p>
          <a:p>
            <a:pPr lvl="1"/>
            <a:r>
              <a:rPr lang="cs-CZ" dirty="0"/>
              <a:t>M. TIBIALIS ANTERIOR</a:t>
            </a:r>
          </a:p>
          <a:p>
            <a:pPr lvl="1"/>
            <a:r>
              <a:rPr lang="cs-CZ" dirty="0"/>
              <a:t>M. EXTENSOR DIGITORUM LONGUS</a:t>
            </a:r>
          </a:p>
          <a:p>
            <a:pPr lvl="1"/>
            <a:r>
              <a:rPr lang="cs-CZ" dirty="0"/>
              <a:t>M. EXTENSOR HALLUCIS LONGUS</a:t>
            </a:r>
          </a:p>
        </p:txBody>
      </p:sp>
      <p:pic>
        <p:nvPicPr>
          <p:cNvPr id="15362" name="Picture 2" descr="VÃ½sledek obrÃ¡zku pro musculus tibialis anterior">
            <a:extLst>
              <a:ext uri="{FF2B5EF4-FFF2-40B4-BE49-F238E27FC236}">
                <a16:creationId xmlns:a16="http://schemas.microsoft.com/office/drawing/2014/main" id="{C5083FD8-DC41-4B19-86ED-E06B767F2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398" y="0"/>
            <a:ext cx="6194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798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VÃ½sledek obrÃ¡zku pro musculus tibialis anterior">
            <a:extLst>
              <a:ext uri="{FF2B5EF4-FFF2-40B4-BE49-F238E27FC236}">
                <a16:creationId xmlns:a16="http://schemas.microsoft.com/office/drawing/2014/main" id="{819D6BDA-E2FA-43CF-8905-4B90858B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342" y="314325"/>
            <a:ext cx="2985280" cy="626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VÃ½sledek obrÃ¡zku pro musculus tibialis anterior">
            <a:extLst>
              <a:ext uri="{FF2B5EF4-FFF2-40B4-BE49-F238E27FC236}">
                <a16:creationId xmlns:a16="http://schemas.microsoft.com/office/drawing/2014/main" id="{DDAE0B56-BAA2-47C6-83EB-8E90D89F1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697" y="314325"/>
            <a:ext cx="4981575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15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8A2EF80-F6E3-400D-B636-855D3A87E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653" y="946485"/>
            <a:ext cx="3830053" cy="2021304"/>
          </a:xfrm>
        </p:spPr>
        <p:txBody>
          <a:bodyPr>
            <a:normAutofit/>
          </a:bodyPr>
          <a:lstStyle/>
          <a:p>
            <a:r>
              <a:rPr lang="cs-CZ" dirty="0"/>
              <a:t>LATERÁLNÍ SKUPINA</a:t>
            </a:r>
          </a:p>
          <a:p>
            <a:pPr lvl="1"/>
            <a:r>
              <a:rPr lang="cs-CZ" dirty="0"/>
              <a:t>M. FIBULARIS (PERONEUS) LONGUS</a:t>
            </a:r>
          </a:p>
          <a:p>
            <a:pPr lvl="1"/>
            <a:r>
              <a:rPr lang="cs-CZ" dirty="0"/>
              <a:t>M. FIBULARIS (PERONEUS) BREVIS</a:t>
            </a:r>
          </a:p>
        </p:txBody>
      </p:sp>
      <p:pic>
        <p:nvPicPr>
          <p:cNvPr id="18436" name="Picture 4" descr="VÃ½sledek obrÃ¡zku pro musculus fibularis longus">
            <a:extLst>
              <a:ext uri="{FF2B5EF4-FFF2-40B4-BE49-F238E27FC236}">
                <a16:creationId xmlns:a16="http://schemas.microsoft.com/office/drawing/2014/main" id="{7F3313E6-55C0-43D8-9215-BF2C56322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720" y="0"/>
            <a:ext cx="7183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051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7B17EA-C651-4970-B2D0-94182F8C9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53" y="118226"/>
            <a:ext cx="10515600" cy="1325563"/>
          </a:xfrm>
        </p:spPr>
        <p:txBody>
          <a:bodyPr/>
          <a:lstStyle/>
          <a:p>
            <a:r>
              <a:rPr lang="cs-CZ" dirty="0"/>
              <a:t>Přehled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9DEFFE1-120E-4A13-9A14-959C41B84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789"/>
            <a:ext cx="10515600" cy="473317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SVALY KYČELNÍHO KLOUBU</a:t>
            </a:r>
          </a:p>
          <a:p>
            <a:pPr lvl="1"/>
            <a:r>
              <a:rPr lang="cs-CZ" dirty="0"/>
              <a:t>Přední skupina</a:t>
            </a:r>
          </a:p>
          <a:p>
            <a:pPr lvl="1"/>
            <a:r>
              <a:rPr lang="cs-CZ" dirty="0"/>
              <a:t>Zadní skupina</a:t>
            </a:r>
          </a:p>
          <a:p>
            <a:r>
              <a:rPr lang="cs-CZ" dirty="0"/>
              <a:t>SVALY STEHNA</a:t>
            </a:r>
          </a:p>
          <a:p>
            <a:pPr lvl="1"/>
            <a:r>
              <a:rPr lang="cs-CZ" dirty="0"/>
              <a:t>Přední skupina</a:t>
            </a:r>
          </a:p>
          <a:p>
            <a:pPr lvl="1"/>
            <a:r>
              <a:rPr lang="cs-CZ" dirty="0"/>
              <a:t>Mediální skupina</a:t>
            </a:r>
          </a:p>
          <a:p>
            <a:pPr lvl="1"/>
            <a:r>
              <a:rPr lang="cs-CZ" dirty="0"/>
              <a:t>Zadní skupina</a:t>
            </a:r>
          </a:p>
          <a:p>
            <a:r>
              <a:rPr lang="cs-CZ" dirty="0"/>
              <a:t>SVALY BÉRCE</a:t>
            </a:r>
          </a:p>
          <a:p>
            <a:pPr lvl="1"/>
            <a:r>
              <a:rPr lang="cs-CZ" dirty="0"/>
              <a:t>Přední skupina</a:t>
            </a:r>
          </a:p>
          <a:p>
            <a:pPr lvl="1"/>
            <a:r>
              <a:rPr lang="cs-CZ" dirty="0"/>
              <a:t>Laterální skupina</a:t>
            </a:r>
          </a:p>
          <a:p>
            <a:pPr lvl="1"/>
            <a:r>
              <a:rPr lang="cs-CZ" dirty="0"/>
              <a:t>Zadní skupina</a:t>
            </a:r>
          </a:p>
          <a:p>
            <a:r>
              <a:rPr lang="cs-CZ" dirty="0"/>
              <a:t>SVALY NOHY</a:t>
            </a:r>
          </a:p>
          <a:p>
            <a:pPr lvl="1"/>
            <a:r>
              <a:rPr lang="cs-CZ" dirty="0"/>
              <a:t>Mnoho skupin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6724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VÃ½sledek obrÃ¡zku pro musculus fibularis longus">
            <a:extLst>
              <a:ext uri="{FF2B5EF4-FFF2-40B4-BE49-F238E27FC236}">
                <a16:creationId xmlns:a16="http://schemas.microsoft.com/office/drawing/2014/main" id="{A53BC5BD-7A8E-4C52-A330-6EB224293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0"/>
            <a:ext cx="6000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VÃ½sledek obrÃ¡zku pro musculus fibularis longus">
            <a:extLst>
              <a:ext uri="{FF2B5EF4-FFF2-40B4-BE49-F238E27FC236}">
                <a16:creationId xmlns:a16="http://schemas.microsoft.com/office/drawing/2014/main" id="{E479D228-B384-490D-ABB6-38FAF9A6C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991" y="1000870"/>
            <a:ext cx="5718759" cy="508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453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2EA207C-53AA-4060-B109-2F2ADDB89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6484"/>
            <a:ext cx="4969042" cy="5230479"/>
          </a:xfrm>
        </p:spPr>
        <p:txBody>
          <a:bodyPr/>
          <a:lstStyle/>
          <a:p>
            <a:r>
              <a:rPr lang="cs-CZ" dirty="0"/>
              <a:t>ZADNÍ SKUPINA</a:t>
            </a:r>
          </a:p>
          <a:p>
            <a:pPr lvl="1"/>
            <a:r>
              <a:rPr lang="cs-CZ" u="sng" dirty="0"/>
              <a:t>POVRCHOVÁ VRSTVA</a:t>
            </a:r>
          </a:p>
          <a:p>
            <a:pPr lvl="1"/>
            <a:r>
              <a:rPr lang="cs-CZ" dirty="0"/>
              <a:t>M. TRICEPS SURAE</a:t>
            </a:r>
          </a:p>
          <a:p>
            <a:pPr lvl="1"/>
            <a:r>
              <a:rPr lang="cs-CZ" dirty="0"/>
              <a:t>m. </a:t>
            </a:r>
            <a:r>
              <a:rPr lang="cs-CZ" dirty="0" err="1"/>
              <a:t>plantaris</a:t>
            </a:r>
            <a:endParaRPr lang="cs-CZ" dirty="0"/>
          </a:p>
          <a:p>
            <a:pPr lvl="1"/>
            <a:r>
              <a:rPr lang="cs-CZ" u="sng" dirty="0"/>
              <a:t>HLUBOKÁ VRSTVA</a:t>
            </a:r>
          </a:p>
          <a:p>
            <a:pPr lvl="1"/>
            <a:r>
              <a:rPr lang="cs-CZ" dirty="0"/>
              <a:t>m. </a:t>
            </a:r>
            <a:r>
              <a:rPr lang="cs-CZ" dirty="0" err="1"/>
              <a:t>popliteus</a:t>
            </a:r>
            <a:endParaRPr lang="cs-CZ" dirty="0"/>
          </a:p>
          <a:p>
            <a:pPr lvl="1"/>
            <a:r>
              <a:rPr lang="cs-CZ" dirty="0"/>
              <a:t>M. TIBIALIS POSTERIOR</a:t>
            </a:r>
          </a:p>
          <a:p>
            <a:pPr lvl="1"/>
            <a:r>
              <a:rPr lang="cs-CZ" dirty="0"/>
              <a:t>M. FLEXOR DIGITORUM LONGUS</a:t>
            </a:r>
          </a:p>
          <a:p>
            <a:pPr lvl="1"/>
            <a:r>
              <a:rPr lang="cs-CZ" dirty="0"/>
              <a:t>M. FLEXOR HALLUCIS LONGUS</a:t>
            </a:r>
          </a:p>
          <a:p>
            <a:pPr lvl="1"/>
            <a:endParaRPr lang="cs-CZ" dirty="0"/>
          </a:p>
          <a:p>
            <a:pPr lvl="1"/>
            <a:r>
              <a:rPr lang="cs-CZ" sz="1800" i="1" dirty="0"/>
              <a:t>Hluboké svaly zadní skupiny jdou všechny za laterálním kotníkem</a:t>
            </a:r>
          </a:p>
        </p:txBody>
      </p:sp>
      <p:pic>
        <p:nvPicPr>
          <p:cNvPr id="20482" name="Picture 2" descr="VÃ½sledek obrÃ¡zku pro musculus triceps surae">
            <a:extLst>
              <a:ext uri="{FF2B5EF4-FFF2-40B4-BE49-F238E27FC236}">
                <a16:creationId xmlns:a16="http://schemas.microsoft.com/office/drawing/2014/main" id="{92C01D9F-F85E-4E9A-B8C9-4019C7B64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242" y="704223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542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VÃ½sledek obrÃ¡zku pro musculus triceps surae">
            <a:extLst>
              <a:ext uri="{FF2B5EF4-FFF2-40B4-BE49-F238E27FC236}">
                <a16:creationId xmlns:a16="http://schemas.microsoft.com/office/drawing/2014/main" id="{0777E884-3BD6-46CF-B07F-2DC310F12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67" y="0"/>
            <a:ext cx="4248150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VÃ½sledek obrÃ¡zku pro musculus triceps surae">
            <a:extLst>
              <a:ext uri="{FF2B5EF4-FFF2-40B4-BE49-F238E27FC236}">
                <a16:creationId xmlns:a16="http://schemas.microsoft.com/office/drawing/2014/main" id="{B9B5C1DE-C4DC-409F-98B4-F3E82EA93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882" y="0"/>
            <a:ext cx="1470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SouvisejÃ­cÃ­ obrÃ¡zek">
            <a:extLst>
              <a:ext uri="{FF2B5EF4-FFF2-40B4-BE49-F238E27FC236}">
                <a16:creationId xmlns:a16="http://schemas.microsoft.com/office/drawing/2014/main" id="{1247012D-9566-445C-93F0-249930F96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1465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723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VÃ½sledek obrÃ¡zku pro musculus plantaris">
            <a:extLst>
              <a:ext uri="{FF2B5EF4-FFF2-40B4-BE49-F238E27FC236}">
                <a16:creationId xmlns:a16="http://schemas.microsoft.com/office/drawing/2014/main" id="{D0D4A34B-D841-4E2E-AE72-85E1A9C47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666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048CE5-7045-4C22-9976-3BF412F15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2FBA5C-BAC7-43F9-8C45-7E10F8A54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3554" name="Picture 2" descr="VÃ½sledek obrÃ¡zku pro musculus popliteus">
            <a:extLst>
              <a:ext uri="{FF2B5EF4-FFF2-40B4-BE49-F238E27FC236}">
                <a16:creationId xmlns:a16="http://schemas.microsoft.com/office/drawing/2014/main" id="{C1F3DCED-0B9F-496A-A02F-120874FDF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103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VÃ½sledek obrÃ¡zku pro musculus tibialis anterior">
            <a:extLst>
              <a:ext uri="{FF2B5EF4-FFF2-40B4-BE49-F238E27FC236}">
                <a16:creationId xmlns:a16="http://schemas.microsoft.com/office/drawing/2014/main" id="{F3829C3D-4F29-4347-AD78-AD4ACDE56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893" y="0"/>
            <a:ext cx="7542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176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D5BD8A91-63A1-4A35-91D6-ACFEFFAA4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11" y="433831"/>
            <a:ext cx="4316016" cy="6424169"/>
          </a:xfrm>
          <a:prstGeom prst="rect">
            <a:avLst/>
          </a:prstGeom>
        </p:spPr>
      </p:pic>
      <p:pic>
        <p:nvPicPr>
          <p:cNvPr id="24578" name="Picture 2" descr="VÃ½sledek obrÃ¡zku pro musculus tibialis posterior musculus flexor digitorum longus musculus flexor hallucis longus">
            <a:extLst>
              <a:ext uri="{FF2B5EF4-FFF2-40B4-BE49-F238E27FC236}">
                <a16:creationId xmlns:a16="http://schemas.microsoft.com/office/drawing/2014/main" id="{07BAA367-7A94-4082-A9E6-5980E41E6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35" y="256674"/>
            <a:ext cx="7573190" cy="620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491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91C0FD-FA5E-4656-9649-CE083F47D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SVALY NOHY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830122-F4FB-4C54-936A-99075A91B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065421" cy="4351338"/>
          </a:xfrm>
        </p:spPr>
        <p:txBody>
          <a:bodyPr/>
          <a:lstStyle/>
          <a:p>
            <a:r>
              <a:rPr lang="cs-CZ" dirty="0"/>
              <a:t>HŘBET NOHY</a:t>
            </a:r>
          </a:p>
        </p:txBody>
      </p:sp>
      <p:pic>
        <p:nvPicPr>
          <p:cNvPr id="26626" name="Picture 2" descr="VÃ½sledek obrÃ¡zku pro muscles of foot">
            <a:extLst>
              <a:ext uri="{FF2B5EF4-FFF2-40B4-BE49-F238E27FC236}">
                <a16:creationId xmlns:a16="http://schemas.microsoft.com/office/drawing/2014/main" id="{AB9762EB-500D-41F6-8553-C6B654ECD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526" y="165435"/>
            <a:ext cx="6497052" cy="669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5957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VÃ½sledek obrÃ¡zku pro muscles of foot">
            <a:extLst>
              <a:ext uri="{FF2B5EF4-FFF2-40B4-BE49-F238E27FC236}">
                <a16:creationId xmlns:a16="http://schemas.microsoft.com/office/drawing/2014/main" id="{94867F5E-98D7-4C7A-A5B7-AC11CB808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0"/>
            <a:ext cx="6394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SouvisejÃ­cÃ­ obrÃ¡zek">
            <a:extLst>
              <a:ext uri="{FF2B5EF4-FFF2-40B4-BE49-F238E27FC236}">
                <a16:creationId xmlns:a16="http://schemas.microsoft.com/office/drawing/2014/main" id="{5B7B6D88-628B-4C79-A160-ABCCEBE74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0"/>
            <a:ext cx="5576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4DA591-5DF2-411F-B501-2012F3B0C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6779" y="125162"/>
            <a:ext cx="4102769" cy="1398838"/>
          </a:xfrm>
        </p:spPr>
        <p:txBody>
          <a:bodyPr>
            <a:normAutofit/>
          </a:bodyPr>
          <a:lstStyle/>
          <a:p>
            <a:r>
              <a:rPr lang="cs-CZ" sz="3200" dirty="0"/>
              <a:t>PALCOVÁ A MALÍČKOVÁ SKUPINA</a:t>
            </a:r>
          </a:p>
        </p:txBody>
      </p:sp>
    </p:spTree>
    <p:extLst>
      <p:ext uri="{BB962C8B-B14F-4D97-AF65-F5344CB8AC3E}">
        <p14:creationId xmlns:p14="http://schemas.microsoft.com/office/powerpoint/2010/main" val="2110546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VÃ½sledek obrÃ¡zku pro musculus opponens digiti minimi">
            <a:extLst>
              <a:ext uri="{FF2B5EF4-FFF2-40B4-BE49-F238E27FC236}">
                <a16:creationId xmlns:a16="http://schemas.microsoft.com/office/drawing/2014/main" id="{B1F0019B-F72A-4904-901E-D1137F8B1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482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3E1803-8F45-4421-B0B8-3252B3ED5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038600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SVALY KYČELNÍHO KLOUBU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EAAC6BF-D1E2-4708-B603-996F880FB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054" y="2170446"/>
            <a:ext cx="3456072" cy="4351338"/>
          </a:xfrm>
        </p:spPr>
        <p:txBody>
          <a:bodyPr/>
          <a:lstStyle/>
          <a:p>
            <a:r>
              <a:rPr lang="cs-CZ" dirty="0"/>
              <a:t>PŘEDNÍ SKUPINA</a:t>
            </a:r>
          </a:p>
          <a:p>
            <a:pPr lvl="1"/>
            <a:r>
              <a:rPr lang="cs-CZ" dirty="0"/>
              <a:t>MUSCULUS ILIOPSOAS</a:t>
            </a:r>
          </a:p>
        </p:txBody>
      </p:sp>
      <p:pic>
        <p:nvPicPr>
          <p:cNvPr id="1026" name="Picture 2" descr="VÃ½sledek obrÃ¡zku pro musculus iliopsoas">
            <a:extLst>
              <a:ext uri="{FF2B5EF4-FFF2-40B4-BE49-F238E27FC236}">
                <a16:creationId xmlns:a16="http://schemas.microsoft.com/office/drawing/2014/main" id="{60990BBF-1280-4D33-B082-FB390088F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801" y="365125"/>
            <a:ext cx="7579199" cy="623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7213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VÃ½sledek obrÃ¡zku pro MUSCULUS FLEXOR digitorum brevis">
            <a:extLst>
              <a:ext uri="{FF2B5EF4-FFF2-40B4-BE49-F238E27FC236}">
                <a16:creationId xmlns:a16="http://schemas.microsoft.com/office/drawing/2014/main" id="{551366D2-626D-4471-AC26-01B56E3C3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741"/>
            <a:ext cx="5728535" cy="669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VÃ½sledek obrÃ¡zku pro musculus quadratus plantae">
            <a:extLst>
              <a:ext uri="{FF2B5EF4-FFF2-40B4-BE49-F238E27FC236}">
                <a16:creationId xmlns:a16="http://schemas.microsoft.com/office/drawing/2014/main" id="{957B7D43-9819-4195-B170-5009FF859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2" y="263066"/>
            <a:ext cx="6331868" cy="633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7E3B0F6-846B-47C6-B72E-F9BB11814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558" y="397878"/>
            <a:ext cx="2161674" cy="4351338"/>
          </a:xfrm>
        </p:spPr>
        <p:txBody>
          <a:bodyPr/>
          <a:lstStyle/>
          <a:p>
            <a:r>
              <a:rPr lang="cs-CZ" dirty="0"/>
              <a:t>STŘEDNÍ SKUPINA</a:t>
            </a:r>
          </a:p>
        </p:txBody>
      </p:sp>
    </p:spTree>
    <p:extLst>
      <p:ext uri="{BB962C8B-B14F-4D97-AF65-F5344CB8AC3E}">
        <p14:creationId xmlns:p14="http://schemas.microsoft.com/office/powerpoint/2010/main" val="28085329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C0F19E7-3D55-4A16-8D9A-E1F45BF33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222" y="818147"/>
            <a:ext cx="3304674" cy="5358816"/>
          </a:xfrm>
        </p:spPr>
        <p:txBody>
          <a:bodyPr/>
          <a:lstStyle/>
          <a:p>
            <a:r>
              <a:rPr lang="cs-CZ" dirty="0"/>
              <a:t>SVALY MEZI PRSTY</a:t>
            </a:r>
          </a:p>
          <a:p>
            <a:pPr lvl="1"/>
            <a:r>
              <a:rPr lang="cs-CZ" dirty="0"/>
              <a:t>MM. INTEROSSEI DORZALES </a:t>
            </a:r>
            <a:r>
              <a:rPr lang="cs-CZ" b="1" dirty="0"/>
              <a:t>VLEVO</a:t>
            </a:r>
          </a:p>
          <a:p>
            <a:pPr lvl="1"/>
            <a:r>
              <a:rPr lang="cs-CZ" dirty="0"/>
              <a:t>MM. INTEROSSEI PLANTARES </a:t>
            </a:r>
            <a:r>
              <a:rPr lang="cs-CZ" b="1" dirty="0"/>
              <a:t>VPRAVO</a:t>
            </a:r>
          </a:p>
        </p:txBody>
      </p:sp>
      <p:pic>
        <p:nvPicPr>
          <p:cNvPr id="29698" name="Picture 2" descr="VÃ½sledek obrÃ¡zku pro musculi interossei plantares kenhub">
            <a:extLst>
              <a:ext uri="{FF2B5EF4-FFF2-40B4-BE49-F238E27FC236}">
                <a16:creationId xmlns:a16="http://schemas.microsoft.com/office/drawing/2014/main" id="{0C998210-8C94-4681-A2C9-92959FE5E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095" y="818147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5483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0BD3A0-3202-455C-9FE3-E66470CA4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466474" cy="4351338"/>
          </a:xfrm>
        </p:spPr>
        <p:txBody>
          <a:bodyPr/>
          <a:lstStyle/>
          <a:p>
            <a:r>
              <a:rPr lang="cs-CZ" dirty="0"/>
              <a:t>MM. LUMBRICALES PEDIS</a:t>
            </a:r>
          </a:p>
        </p:txBody>
      </p:sp>
      <p:pic>
        <p:nvPicPr>
          <p:cNvPr id="30722" name="Picture 2" descr="VÃ½sledek obrÃ¡zku pro musculi lumbricales">
            <a:extLst>
              <a:ext uri="{FF2B5EF4-FFF2-40B4-BE49-F238E27FC236}">
                <a16:creationId xmlns:a16="http://schemas.microsoft.com/office/drawing/2014/main" id="{FA3A684F-41D6-4519-9310-AA15EB5AC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84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660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BB8A6DC-C03B-497E-BADB-3DFE44BA7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61" y="1203649"/>
            <a:ext cx="3942347" cy="202130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ZADNÍ SKUPINA – POVRCHOVÁ VRSTVA</a:t>
            </a:r>
          </a:p>
          <a:p>
            <a:pPr lvl="1"/>
            <a:r>
              <a:rPr lang="cs-CZ" dirty="0"/>
              <a:t>M. GLUTEUS MAXIMUS</a:t>
            </a:r>
          </a:p>
          <a:p>
            <a:pPr lvl="1"/>
            <a:r>
              <a:rPr lang="cs-CZ" dirty="0"/>
              <a:t>M. GLUTEUS MEDIUS</a:t>
            </a:r>
          </a:p>
          <a:p>
            <a:pPr lvl="1"/>
            <a:r>
              <a:rPr lang="cs-CZ" dirty="0"/>
              <a:t>M. GLUTEUS MINIMUS</a:t>
            </a:r>
          </a:p>
        </p:txBody>
      </p:sp>
      <p:pic>
        <p:nvPicPr>
          <p:cNvPr id="2050" name="Picture 2" descr="VÃ½sledek obrÃ¡zku pro musculus gluteus maximus">
            <a:extLst>
              <a:ext uri="{FF2B5EF4-FFF2-40B4-BE49-F238E27FC236}">
                <a16:creationId xmlns:a16="http://schemas.microsoft.com/office/drawing/2014/main" id="{DB7BC09E-570D-4A84-8A36-CCB4EB86C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008" y="1253801"/>
            <a:ext cx="7896225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214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BA24405-38BB-4477-8DD7-731DA0750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7078"/>
            <a:ext cx="3155302" cy="3004457"/>
          </a:xfrm>
        </p:spPr>
        <p:txBody>
          <a:bodyPr/>
          <a:lstStyle/>
          <a:p>
            <a:r>
              <a:rPr lang="cs-CZ" dirty="0"/>
              <a:t>ZADNÍ SKUPINA – HLUBOKÁ VRSTVA</a:t>
            </a:r>
          </a:p>
          <a:p>
            <a:pPr lvl="1"/>
            <a:r>
              <a:rPr lang="cs-CZ" dirty="0"/>
              <a:t>M. PIRIFORMIS</a:t>
            </a:r>
          </a:p>
        </p:txBody>
      </p:sp>
      <p:pic>
        <p:nvPicPr>
          <p:cNvPr id="3074" name="Picture 2" descr="https://johnfawkes.com/wp-content/uploads/2018/05/muscles-of-gluteal-region-4-638.jpg">
            <a:extLst>
              <a:ext uri="{FF2B5EF4-FFF2-40B4-BE49-F238E27FC236}">
                <a16:creationId xmlns:a16="http://schemas.microsoft.com/office/drawing/2014/main" id="{38DA5FEE-E6FF-45A2-9577-F113AF558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70" y="877078"/>
            <a:ext cx="7083734" cy="531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006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F64832-CFC9-4516-B1AB-FBD03971F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615" y="500062"/>
            <a:ext cx="10515600" cy="1325563"/>
          </a:xfrm>
        </p:spPr>
        <p:txBody>
          <a:bodyPr/>
          <a:lstStyle/>
          <a:p>
            <a:r>
              <a:rPr lang="cs-CZ" dirty="0"/>
              <a:t>SVALY STEHNA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434EA4F-81CB-444B-9356-4167AFD0C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615" y="1825625"/>
            <a:ext cx="2989385" cy="4351338"/>
          </a:xfrm>
        </p:spPr>
        <p:txBody>
          <a:bodyPr/>
          <a:lstStyle/>
          <a:p>
            <a:r>
              <a:rPr lang="cs-CZ" dirty="0"/>
              <a:t>PŘEDNÍ SKUPINA</a:t>
            </a:r>
          </a:p>
          <a:p>
            <a:pPr lvl="1"/>
            <a:r>
              <a:rPr lang="cs-CZ" dirty="0"/>
              <a:t>M. SARTORIUS</a:t>
            </a:r>
          </a:p>
          <a:p>
            <a:pPr lvl="1"/>
            <a:r>
              <a:rPr lang="cs-CZ" dirty="0"/>
              <a:t>M. QUADRICEPS FEMORIS</a:t>
            </a:r>
          </a:p>
        </p:txBody>
      </p:sp>
      <p:pic>
        <p:nvPicPr>
          <p:cNvPr id="4098" name="Picture 2" descr="VÃ½sledek obrÃ¡zku pro musculus sartorius">
            <a:extLst>
              <a:ext uri="{FF2B5EF4-FFF2-40B4-BE49-F238E27FC236}">
                <a16:creationId xmlns:a16="http://schemas.microsoft.com/office/drawing/2014/main" id="{B008071D-13D5-47CF-B3EC-D9166BD08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588" y="896816"/>
            <a:ext cx="3046677" cy="571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VÃ½sledek obrÃ¡zku pro musculus quadriceps femoris">
            <a:extLst>
              <a:ext uri="{FF2B5EF4-FFF2-40B4-BE49-F238E27FC236}">
                <a16:creationId xmlns:a16="http://schemas.microsoft.com/office/drawing/2014/main" id="{C28EBEBE-3EEE-4B43-AA52-DB76811B9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357" y="96715"/>
            <a:ext cx="4833643" cy="666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055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Ã½sledek obrÃ¡zku pro musculus quadriceps femoris">
            <a:extLst>
              <a:ext uri="{FF2B5EF4-FFF2-40B4-BE49-F238E27FC236}">
                <a16:creationId xmlns:a16="http://schemas.microsoft.com/office/drawing/2014/main" id="{A2D1C13F-92FA-40AA-B2B7-CC1CC4428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318" y="0"/>
            <a:ext cx="7853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504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VÃ½sledek obrÃ¡zku pro musculus quadriceps femoris">
            <a:extLst>
              <a:ext uri="{FF2B5EF4-FFF2-40B4-BE49-F238E27FC236}">
                <a16:creationId xmlns:a16="http://schemas.microsoft.com/office/drawing/2014/main" id="{C6B9C11B-85F8-4088-8E7A-A7313A502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570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60E47B-FEFC-4CD5-85E5-DFB517C67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616B5-2953-462E-8672-3AC085B7A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SouvisejÃ­cÃ­ obrÃ¡zek">
            <a:extLst>
              <a:ext uri="{FF2B5EF4-FFF2-40B4-BE49-F238E27FC236}">
                <a16:creationId xmlns:a16="http://schemas.microsoft.com/office/drawing/2014/main" id="{F8E11C23-0079-4209-BFA7-1C7FCF4BF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38119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259</Words>
  <Application>Microsoft Office PowerPoint</Application>
  <PresentationFormat>Širokoúhlá obrazovka</PresentationFormat>
  <Paragraphs>75</Paragraphs>
  <Slides>32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Motiv Office</vt:lpstr>
      <vt:lpstr>SVALY DOLNÍ KONČETINY FEL ČVUT</vt:lpstr>
      <vt:lpstr>Přehled</vt:lpstr>
      <vt:lpstr>SVALY KYČELNÍHO KLOUBU</vt:lpstr>
      <vt:lpstr>Prezentace aplikace PowerPoint</vt:lpstr>
      <vt:lpstr>Prezentace aplikace PowerPoint</vt:lpstr>
      <vt:lpstr>SVALY STEHNA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SVALY BÉRCE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SVALY NOHY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SVALY DOLNÍ KONČETINY FEL ČVUT</dc:title>
  <dc:creator>Jana Vaněčková</dc:creator>
  <cp:lastModifiedBy>Jana Vaněčková</cp:lastModifiedBy>
  <cp:revision>21</cp:revision>
  <dcterms:created xsi:type="dcterms:W3CDTF">2018-12-04T12:55:30Z</dcterms:created>
  <dcterms:modified xsi:type="dcterms:W3CDTF">2019-12-03T20:01:09Z</dcterms:modified>
</cp:coreProperties>
</file>