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471" r:id="rId2"/>
    <p:sldId id="2536" r:id="rId3"/>
    <p:sldId id="2542" r:id="rId4"/>
    <p:sldId id="2543" r:id="rId5"/>
    <p:sldId id="2544" r:id="rId6"/>
    <p:sldId id="2545" r:id="rId7"/>
    <p:sldId id="2546" r:id="rId8"/>
    <p:sldId id="2537" r:id="rId9"/>
    <p:sldId id="2538" r:id="rId10"/>
    <p:sldId id="2547" r:id="rId11"/>
    <p:sldId id="2395" r:id="rId12"/>
    <p:sldId id="2548" r:id="rId13"/>
    <p:sldId id="2549" r:id="rId14"/>
    <p:sldId id="2539" r:id="rId15"/>
    <p:sldId id="2493" r:id="rId1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92" autoAdjust="0"/>
  </p:normalViewPr>
  <p:slideViewPr>
    <p:cSldViewPr snapToGrid="0" snapToObjects="1">
      <p:cViewPr>
        <p:scale>
          <a:sx n="39" d="100"/>
          <a:sy n="39" d="100"/>
        </p:scale>
        <p:origin x="-282" y="72"/>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5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12</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60240" y="1664269"/>
            <a:ext cx="11862636" cy="11633954"/>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Revisited </a:t>
            </a:r>
            <a:r>
              <a:rPr lang="en-US" sz="2800" dirty="0">
                <a:solidFill>
                  <a:srgbClr val="7F7F7F"/>
                </a:solidFill>
                <a:latin typeface="Montserrat Light" charset="0"/>
                <a:ea typeface="Montserrat Light" charset="0"/>
                <a:cs typeface="Montserrat Light" charset="0"/>
              </a:rPr>
              <a:t>definition in </a:t>
            </a:r>
            <a:r>
              <a:rPr lang="en-US" sz="2800" i="1" dirty="0">
                <a:solidFill>
                  <a:srgbClr val="7F7F7F"/>
                </a:solidFill>
                <a:latin typeface="Montserrat Light" charset="0"/>
                <a:ea typeface="Montserrat Light" charset="0"/>
                <a:cs typeface="Montserrat Light" charset="0"/>
              </a:rPr>
              <a:t>What Art Is </a:t>
            </a:r>
            <a:r>
              <a:rPr lang="en-US" sz="2800" dirty="0">
                <a:solidFill>
                  <a:srgbClr val="7F7F7F"/>
                </a:solidFill>
                <a:latin typeface="Montserrat Light" charset="0"/>
                <a:ea typeface="Montserrat Light" charset="0"/>
                <a:cs typeface="Montserrat Light" charset="0"/>
              </a:rPr>
              <a:t>(2013)</a:t>
            </a:r>
          </a:p>
          <a:p>
            <a:pPr>
              <a:lnSpc>
                <a:spcPct val="150000"/>
              </a:lnSpc>
            </a:pPr>
            <a:r>
              <a:rPr lang="en-US" sz="2800" dirty="0">
                <a:solidFill>
                  <a:srgbClr val="7F7F7F"/>
                </a:solidFill>
                <a:latin typeface="Montserrat Light" charset="0"/>
                <a:ea typeface="Montserrat Light" charset="0"/>
                <a:cs typeface="Montserrat Light" charset="0"/>
              </a:rPr>
              <a:t>Art has to work as a wakeful dreams</a:t>
            </a:r>
          </a:p>
          <a:p>
            <a:pPr>
              <a:lnSpc>
                <a:spcPct val="150000"/>
              </a:lnSpc>
            </a:pPr>
            <a:r>
              <a:rPr lang="en-US" sz="2800" dirty="0">
                <a:solidFill>
                  <a:srgbClr val="7F7F7F"/>
                </a:solidFill>
                <a:latin typeface="Montserrat Light" charset="0"/>
                <a:ea typeface="Montserrat Light" charset="0"/>
                <a:cs typeface="Montserrat Light" charset="0"/>
              </a:rPr>
              <a:t>Complicated, abstract term (in comparison with a meaning)</a:t>
            </a:r>
          </a:p>
          <a:p>
            <a:pPr>
              <a:lnSpc>
                <a:spcPct val="150000"/>
              </a:lnSpc>
            </a:pPr>
            <a:r>
              <a:rPr lang="en-US" sz="2800" dirty="0">
                <a:solidFill>
                  <a:srgbClr val="7F7F7F"/>
                </a:solidFill>
                <a:latin typeface="Montserrat Light" charset="0"/>
                <a:ea typeface="Montserrat Light" charset="0"/>
                <a:cs typeface="Montserrat Light" charset="0"/>
              </a:rPr>
              <a:t>Inspiration:  </a:t>
            </a:r>
          </a:p>
          <a:p>
            <a:pPr>
              <a:lnSpc>
                <a:spcPct val="150000"/>
              </a:lnSpc>
            </a:pPr>
            <a:r>
              <a:rPr lang="en-US" sz="2800" dirty="0">
                <a:solidFill>
                  <a:srgbClr val="7F7F7F"/>
                </a:solidFill>
                <a:latin typeface="Montserrat Light" charset="0"/>
                <a:ea typeface="Montserrat Light" charset="0"/>
                <a:cs typeface="Montserrat Light" charset="0"/>
              </a:rPr>
              <a:t>1)	Plato: ontology and the removal of art to the ontologically inferior category of appearances together with illusions and dreams (The Republic)</a:t>
            </a:r>
          </a:p>
          <a:p>
            <a:pPr>
              <a:lnSpc>
                <a:spcPct val="150000"/>
              </a:lnSpc>
            </a:pPr>
            <a:r>
              <a:rPr lang="en-US" sz="2800" dirty="0">
                <a:solidFill>
                  <a:srgbClr val="7F7F7F"/>
                </a:solidFill>
                <a:latin typeface="Montserrat Light" charset="0"/>
                <a:ea typeface="Montserrat Light" charset="0"/>
                <a:cs typeface="Montserrat Light" charset="0"/>
              </a:rPr>
              <a:t>2)	Descartes: the idea of indiscernible phenomena, in this case of dream and waking experience as discussed in Descartes' first meditation (</a:t>
            </a:r>
            <a:r>
              <a:rPr lang="en-US" sz="2800" dirty="0" err="1">
                <a:solidFill>
                  <a:srgbClr val="7F7F7F"/>
                </a:solidFill>
                <a:latin typeface="Montserrat Light" charset="0"/>
                <a:ea typeface="Montserrat Light" charset="0"/>
                <a:cs typeface="Montserrat Light" charset="0"/>
              </a:rPr>
              <a:t>Brillo</a:t>
            </a:r>
            <a:r>
              <a:rPr lang="en-US" sz="2800" dirty="0">
                <a:solidFill>
                  <a:srgbClr val="7F7F7F"/>
                </a:solidFill>
                <a:latin typeface="Montserrat Light" charset="0"/>
                <a:ea typeface="Montserrat Light" charset="0"/>
                <a:cs typeface="Montserrat Light" charset="0"/>
              </a:rPr>
              <a:t> Boxes)</a:t>
            </a:r>
          </a:p>
          <a:p>
            <a:pPr>
              <a:lnSpc>
                <a:spcPct val="150000"/>
              </a:lnSpc>
            </a:pPr>
            <a:r>
              <a:rPr lang="en-US" sz="2800" dirty="0">
                <a:solidFill>
                  <a:srgbClr val="7F7F7F"/>
                </a:solidFill>
                <a:latin typeface="Montserrat Light" charset="0"/>
                <a:ea typeface="Montserrat Light" charset="0"/>
                <a:cs typeface="Montserrat Light" charset="0"/>
              </a:rPr>
              <a:t>Contrary to Plato, for Danto, art is not inferior but distinctive: it is specific in comparison with ordinary objects. At the same time, we cannot be sure whether we deal with art or non-art since they can be indiscernible</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  </a:t>
            </a: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Danto meant to describe a universal quality of art and argued that art is a certain sense dreamlike</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38544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68495" y="1590127"/>
            <a:ext cx="10070423" cy="12834283"/>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a:t>
            </a:r>
            <a:r>
              <a:rPr lang="en-US" sz="2800" dirty="0">
                <a:latin typeface="Montserrat Light" charset="0"/>
                <a:ea typeface="Montserrat Light" charset="0"/>
                <a:cs typeface="Montserrat Light" charset="0"/>
              </a:rPr>
              <a:t>My sense is that everyone, everywhere, dreams. Usually, this requires that we sleep. But wakeful dreams require of us that we be awake. Dreams are made up of appearances, but they have to be appearances of things in their world.”    </a:t>
            </a:r>
          </a:p>
          <a:p>
            <a:pPr>
              <a:lnSpc>
                <a:spcPct val="150000"/>
              </a:lnSpc>
            </a:pPr>
            <a:r>
              <a:rPr lang="en-US" sz="2800" dirty="0">
                <a:latin typeface="Montserrat Light" charset="0"/>
                <a:ea typeface="Montserrat Light" charset="0"/>
                <a:cs typeface="Montserrat Light" charset="0"/>
              </a:rPr>
              <a:t>= art is an appearance due to this skill (slide number 4</a:t>
            </a:r>
            <a:r>
              <a:rPr lang="en-US" sz="2800" dirty="0" smtClean="0">
                <a:latin typeface="Montserrat Light" charset="0"/>
                <a:ea typeface="Montserrat Light" charset="0"/>
                <a:cs typeface="Montserrat Light" charset="0"/>
              </a:rPr>
              <a:t>)</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Cognitive dimension: </a:t>
            </a:r>
          </a:p>
          <a:p>
            <a:pPr>
              <a:lnSpc>
                <a:spcPct val="150000"/>
              </a:lnSpc>
            </a:pPr>
            <a:r>
              <a:rPr lang="en-US" sz="2800" dirty="0">
                <a:latin typeface="Montserrat Light" charset="0"/>
                <a:ea typeface="Montserrat Light" charset="0"/>
                <a:cs typeface="Montserrat Light" charset="0"/>
              </a:rPr>
              <a:t>the example of a ballet performance of </a:t>
            </a:r>
            <a:r>
              <a:rPr lang="en-US" sz="2800" dirty="0" err="1">
                <a:latin typeface="Montserrat Light" charset="0"/>
                <a:ea typeface="Montserrat Light" charset="0"/>
                <a:cs typeface="Montserrat Light" charset="0"/>
              </a:rPr>
              <a:t>Michail</a:t>
            </a:r>
            <a:r>
              <a:rPr lang="en-US" sz="2800" dirty="0">
                <a:latin typeface="Montserrat Light" charset="0"/>
                <a:ea typeface="Montserrat Light" charset="0"/>
                <a:cs typeface="Montserrat Light" charset="0"/>
              </a:rPr>
              <a:t> Baryshnikov who imitated a movement of a football player</a:t>
            </a:r>
          </a:p>
          <a:p>
            <a:pPr>
              <a:lnSpc>
                <a:spcPct val="150000"/>
              </a:lnSpc>
            </a:pPr>
            <a:r>
              <a:rPr lang="en-US" sz="2800" dirty="0">
                <a:latin typeface="Montserrat Light" charset="0"/>
                <a:ea typeface="Montserrat Light" charset="0"/>
                <a:cs typeface="Montserrat Light" charset="0"/>
              </a:rPr>
              <a:t>a large portion of the audience read the movement as a football move, even if the football is missing</a:t>
            </a:r>
            <a:r>
              <a:rPr lang="en-US" sz="2800" dirty="0" smtClean="0">
                <a:latin typeface="Montserrat Light" charset="0"/>
                <a:ea typeface="Montserrat Light" charset="0"/>
                <a:cs typeface="Montserrat Light" charset="0"/>
              </a:rPr>
              <a:t>.“</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Crucial thing: the emotional dimension of art</a:t>
            </a:r>
          </a:p>
          <a:p>
            <a:pPr>
              <a:lnSpc>
                <a:spcPct val="150000"/>
              </a:lnSpc>
            </a:pPr>
            <a:r>
              <a:rPr lang="en-US" sz="2800" dirty="0">
                <a:latin typeface="Montserrat Light" charset="0"/>
                <a:ea typeface="Montserrat Light" charset="0"/>
                <a:cs typeface="Montserrat Light" charset="0"/>
              </a:rPr>
              <a:t>"[wakeful dreams] are accordingly not private, which helps explain why everyone in the audience laughs at the same time, or screams at the same moment.“  (p. 49)</a:t>
            </a:r>
          </a:p>
          <a:p>
            <a:pPr>
              <a:lnSpc>
                <a:spcPct val="150000"/>
              </a:lnSpc>
            </a:pPr>
            <a:r>
              <a:rPr lang="en-US" sz="2800" dirty="0">
                <a:latin typeface="Montserrat Light" charset="0"/>
                <a:ea typeface="Montserrat Light" charset="0"/>
                <a:cs typeface="Montserrat Light" charset="0"/>
              </a:rPr>
              <a:t>Reservations concerning the universality of real dreams (they are private)</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383530" y="3700395"/>
            <a:ext cx="11811000" cy="7867650"/>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9694962"/>
          </a:xfrm>
          <a:prstGeom prst="rect">
            <a:avLst/>
          </a:prstGeom>
          <a:noFill/>
        </p:spPr>
        <p:txBody>
          <a:bodyPr wrap="square" rtlCol="0">
            <a:spAutoFit/>
          </a:bodyPr>
          <a:lstStyle/>
          <a:p>
            <a:pPr>
              <a:lnSpc>
                <a:spcPct val="150000"/>
              </a:lnSpc>
            </a:pPr>
            <a:endParaRPr lang="cs-CZ" sz="2800" b="1" dirty="0">
              <a:latin typeface="Montserrat Light" charset="0"/>
              <a:ea typeface="Montserrat Light" charset="0"/>
              <a:cs typeface="Montserrat Light" charset="0"/>
            </a:endParaRPr>
          </a:p>
          <a:p>
            <a:pPr>
              <a:lnSpc>
                <a:spcPct val="150000"/>
              </a:lnSpc>
            </a:pPr>
            <a:r>
              <a:rPr lang="cs-CZ" sz="2800" dirty="0" err="1" smtClean="0">
                <a:latin typeface="Montserrat Light" charset="0"/>
                <a:ea typeface="Montserrat Light" charset="0"/>
                <a:cs typeface="Montserrat Light" charset="0"/>
              </a:rPr>
              <a:t>Cognitive</a:t>
            </a:r>
            <a:r>
              <a:rPr lang="cs-CZ" sz="2800" dirty="0" smtClean="0">
                <a:latin typeface="Montserrat Light" charset="0"/>
                <a:ea typeface="Montserrat Light" charset="0"/>
                <a:cs typeface="Montserrat Light" charset="0"/>
              </a:rPr>
              <a:t> </a:t>
            </a:r>
            <a:r>
              <a:rPr lang="cs-CZ" sz="2800" dirty="0" err="1" smtClean="0">
                <a:latin typeface="Montserrat Light" charset="0"/>
                <a:ea typeface="Montserrat Light" charset="0"/>
                <a:cs typeface="Montserrat Light" charset="0"/>
              </a:rPr>
              <a:t>dimension</a:t>
            </a:r>
            <a:r>
              <a:rPr lang="cs-CZ" sz="2800" dirty="0" smtClean="0">
                <a:latin typeface="Montserrat Light" charset="0"/>
                <a:ea typeface="Montserrat Light" charset="0"/>
                <a:cs typeface="Montserrat Light" charset="0"/>
              </a:rPr>
              <a:t>: </a:t>
            </a:r>
          </a:p>
          <a:p>
            <a:pPr>
              <a:lnSpc>
                <a:spcPct val="150000"/>
              </a:lnSpc>
            </a:pPr>
            <a:endParaRPr lang="cs-CZ" sz="2800" dirty="0" smtClean="0">
              <a:latin typeface="Montserrat Light" charset="0"/>
              <a:ea typeface="Montserrat Light" charset="0"/>
              <a:cs typeface="Montserrat Light" charset="0"/>
            </a:endParaRPr>
          </a:p>
          <a:p>
            <a:pPr>
              <a:lnSpc>
                <a:spcPct val="150000"/>
              </a:lnSpc>
            </a:pPr>
            <a:r>
              <a:rPr lang="en-US" sz="2800" dirty="0" smtClean="0">
                <a:latin typeface="Montserrat Light" charset="0"/>
                <a:ea typeface="Montserrat Light" charset="0"/>
                <a:cs typeface="Montserrat Light" charset="0"/>
              </a:rPr>
              <a:t>The </a:t>
            </a:r>
            <a:r>
              <a:rPr lang="en-US" sz="2800" dirty="0">
                <a:latin typeface="Montserrat Light" charset="0"/>
                <a:ea typeface="Montserrat Light" charset="0"/>
                <a:cs typeface="Montserrat Light" charset="0"/>
              </a:rPr>
              <a:t>process of reconstruction requires at least a specific knowledge on the part of the audience</a:t>
            </a:r>
          </a:p>
          <a:p>
            <a:pPr>
              <a:lnSpc>
                <a:spcPct val="150000"/>
              </a:lnSpc>
            </a:pPr>
            <a:r>
              <a:rPr lang="en-US" sz="2800" dirty="0">
                <a:latin typeface="Montserrat Light" charset="0"/>
                <a:ea typeface="Montserrat Light" charset="0"/>
                <a:cs typeface="Montserrat Light" charset="0"/>
              </a:rPr>
              <a:t>Example: </a:t>
            </a:r>
          </a:p>
          <a:p>
            <a:pPr>
              <a:lnSpc>
                <a:spcPct val="150000"/>
              </a:lnSpc>
            </a:pPr>
            <a:r>
              <a:rPr lang="en-US" sz="2800" dirty="0">
                <a:latin typeface="Montserrat Light" charset="0"/>
                <a:ea typeface="Montserrat Light" charset="0"/>
                <a:cs typeface="Montserrat Light" charset="0"/>
              </a:rPr>
              <a:t>to be able to interpret (or recognize) this depiction as a representation of Napoleon, one has to know who Napoleon was as well as she has to have some knowledge of dressing rules on the Roman empire</a:t>
            </a:r>
          </a:p>
          <a:p>
            <a:pPr>
              <a:lnSpc>
                <a:spcPct val="150000"/>
              </a:lnSpc>
            </a:pPr>
            <a:r>
              <a:rPr lang="en-US" sz="2800" dirty="0">
                <a:latin typeface="Montserrat Light" charset="0"/>
                <a:ea typeface="Montserrat Light" charset="0"/>
                <a:cs typeface="Montserrat Light" charset="0"/>
              </a:rPr>
              <a:t>to get the point of the representation one has to grasp the tension and maybe connect it with Napoleon's ambitions to become the most significant emperor of his time</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377321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141293"/>
            <a:ext cx="11417791" cy="10341293"/>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My </a:t>
            </a:r>
            <a:r>
              <a:rPr lang="en-US" sz="2800" dirty="0">
                <a:solidFill>
                  <a:srgbClr val="7F7F7F"/>
                </a:solidFill>
                <a:latin typeface="Montserrat Light" charset="0"/>
                <a:ea typeface="Montserrat Light" charset="0"/>
                <a:cs typeface="Montserrat Light" charset="0"/>
              </a:rPr>
              <a:t>hypothesis</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wakeful-dream condition has been prefigured in The Transfiguration:</a:t>
            </a:r>
          </a:p>
          <a:p>
            <a:pPr>
              <a:lnSpc>
                <a:spcPct val="150000"/>
              </a:lnSpc>
            </a:pPr>
            <a:r>
              <a:rPr lang="en-US" sz="2800" dirty="0">
                <a:solidFill>
                  <a:srgbClr val="7F7F7F"/>
                </a:solidFill>
                <a:latin typeface="Montserrat Light" charset="0"/>
                <a:ea typeface="Montserrat Light" charset="0"/>
                <a:cs typeface="Montserrat Light" charset="0"/>
              </a:rPr>
              <a:t>Last chapter: on metaphor expression and style</a:t>
            </a:r>
          </a:p>
          <a:p>
            <a:pPr>
              <a:lnSpc>
                <a:spcPct val="150000"/>
              </a:lnSpc>
            </a:pPr>
            <a:r>
              <a:rPr lang="en-US" sz="2800" dirty="0">
                <a:solidFill>
                  <a:srgbClr val="7F7F7F"/>
                </a:solidFill>
                <a:latin typeface="Montserrat Light" charset="0"/>
                <a:ea typeface="Montserrat Light" charset="0"/>
                <a:cs typeface="Montserrat Light" charset="0"/>
              </a:rPr>
              <a:t>Art is dreamlike due to the skill of an artist → </a:t>
            </a:r>
            <a:r>
              <a:rPr lang="en-US" sz="2800" dirty="0" err="1" smtClean="0">
                <a:solidFill>
                  <a:srgbClr val="7F7F7F"/>
                </a:solidFill>
                <a:latin typeface="Montserrat Light" charset="0"/>
                <a:ea typeface="Montserrat Light" charset="0"/>
                <a:cs typeface="Montserrat Light" charset="0"/>
              </a:rPr>
              <a:t>rhetorics</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"It is not enough for a rhetorician to demonstrate that a certain feeling ought to be felt, or that you ─ his audience ─ would be justified were you to feel it and perhaps unjustified in not feeling it: he is only worth his salt if he gets you to have that emotion and does not just tell you what you should be feeling. </a:t>
            </a:r>
            <a:r>
              <a:rPr lang="en-US" sz="2800" b="1" dirty="0">
                <a:solidFill>
                  <a:srgbClr val="7F7F7F"/>
                </a:solidFill>
                <a:latin typeface="Montserrat Light" charset="0"/>
                <a:ea typeface="Montserrat Light" charset="0"/>
                <a:cs typeface="Montserrat Light" charset="0"/>
              </a:rPr>
              <a:t>He must in some marvelous way engage the mind and make it move into the state he intends it to be in</a:t>
            </a:r>
            <a:r>
              <a:rPr lang="en-US" sz="2800" dirty="0">
                <a:solidFill>
                  <a:srgbClr val="7F7F7F"/>
                </a:solidFill>
                <a:latin typeface="Montserrat Light" charset="0"/>
                <a:ea typeface="Montserrat Light" charset="0"/>
                <a:cs typeface="Montserrat Light" charset="0"/>
              </a:rPr>
              <a:t>." (p. 169</a:t>
            </a:r>
            <a:r>
              <a:rPr lang="en-US" sz="2800" dirty="0" smtClean="0">
                <a:solidFill>
                  <a:srgbClr val="7F7F7F"/>
                </a:solidFill>
                <a:latin typeface="Montserrat Light" charset="0"/>
                <a:ea typeface="Montserrat Light" charset="0"/>
                <a:cs typeface="Montserrat Light" charset="0"/>
              </a:rPr>
              <a: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Slide</a:t>
            </a:r>
            <a:r>
              <a:rPr lang="cs-CZ" sz="2800" dirty="0" smtClean="0">
                <a:solidFill>
                  <a:srgbClr val="7F7F7F"/>
                </a:solidFill>
                <a:latin typeface="Montserrat Light" charset="0"/>
                <a:ea typeface="Montserrat Light" charset="0"/>
                <a:cs typeface="Montserrat Light" charset="0"/>
              </a:rPr>
              <a:t> 6)</a:t>
            </a:r>
            <a:endParaRPr lang="en-US" sz="2800" dirty="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17238" y="2819985"/>
            <a:ext cx="7692390" cy="5280660"/>
          </a:xfrm>
        </p:spPr>
      </p:pic>
    </p:spTree>
    <p:extLst>
      <p:ext uri="{BB962C8B-B14F-4D97-AF65-F5344CB8AC3E}">
        <p14:creationId xmlns:p14="http://schemas.microsoft.com/office/powerpoint/2010/main" val="338818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3436045"/>
            <a:ext cx="11424938" cy="7663636"/>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Not </a:t>
            </a:r>
            <a:r>
              <a:rPr lang="en-US" sz="2800" dirty="0">
                <a:latin typeface="Montserrat Light" charset="0"/>
                <a:ea typeface="Montserrat Light" charset="0"/>
                <a:cs typeface="Montserrat Light" charset="0"/>
              </a:rPr>
              <a:t>only a similar description of the work of rhetorician and artist but also the same (similar) knowledge required on the part of the audience (Napoleon as Roman Emperor/  Baryshnikov and American football)</a:t>
            </a:r>
          </a:p>
          <a:p>
            <a:pPr>
              <a:lnSpc>
                <a:spcPct val="150000"/>
              </a:lnSpc>
            </a:pPr>
            <a:r>
              <a:rPr lang="en-US" sz="2800" dirty="0">
                <a:latin typeface="Montserrat Light" charset="0"/>
                <a:ea typeface="Montserrat Light" charset="0"/>
                <a:cs typeface="Montserrat Light" charset="0"/>
              </a:rPr>
              <a:t>If I am right?: </a:t>
            </a:r>
            <a:endParaRPr lang="cs-CZ" sz="2800" dirty="0" smtClean="0">
              <a:latin typeface="Montserrat Light" charset="0"/>
              <a:ea typeface="Montserrat Light" charset="0"/>
              <a:cs typeface="Montserrat Light" charset="0"/>
            </a:endParaRPr>
          </a:p>
          <a:p>
            <a:pPr>
              <a:lnSpc>
                <a:spcPct val="150000"/>
              </a:lnSpc>
            </a:pPr>
            <a:endParaRPr lang="cs-CZ" sz="2800" dirty="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Consequences:</a:t>
            </a:r>
          </a:p>
          <a:p>
            <a:pPr>
              <a:lnSpc>
                <a:spcPct val="150000"/>
              </a:lnSpc>
            </a:pPr>
            <a:r>
              <a:rPr lang="en-US" sz="2800" dirty="0">
                <a:latin typeface="Montserrat Light" charset="0"/>
                <a:ea typeface="Montserrat Light" charset="0"/>
                <a:cs typeface="Montserrat Light" charset="0"/>
              </a:rPr>
              <a:t>1)	Not a revisited definition</a:t>
            </a:r>
          </a:p>
          <a:p>
            <a:pPr>
              <a:lnSpc>
                <a:spcPct val="150000"/>
              </a:lnSpc>
            </a:pPr>
            <a:r>
              <a:rPr lang="en-US" sz="2800" dirty="0">
                <a:latin typeface="Montserrat Light" charset="0"/>
                <a:ea typeface="Montserrat Light" charset="0"/>
                <a:cs typeface="Montserrat Light" charset="0"/>
              </a:rPr>
              <a:t>2)	A condition presupposing an emotional dimension of art: aesthetics returns</a:t>
            </a:r>
          </a:p>
          <a:p>
            <a:pPr>
              <a:lnSpc>
                <a:spcPct val="150000"/>
              </a:lnSpc>
            </a:pPr>
            <a:endParaRPr lang="cs-CZ" sz="2800" dirty="0" smtClean="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70031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830997"/>
          </a:xfrm>
          <a:prstGeom prst="rect">
            <a:avLst/>
          </a:prstGeom>
          <a:noFill/>
        </p:spPr>
        <p:txBody>
          <a:bodyPr wrap="square" rtlCol="0">
            <a:spAutoFit/>
          </a:bodyPr>
          <a:lstStyle/>
          <a:p>
            <a:r>
              <a:rPr lang="cs-CZ" sz="4800" b="1" spc="600" dirty="0" smtClean="0">
                <a:solidFill>
                  <a:srgbClr val="000000"/>
                </a:solidFill>
                <a:latin typeface="Playfair Display SC" charset="0"/>
                <a:ea typeface="Playfair Display SC" charset="0"/>
                <a:cs typeface="Playfair Display SC" charset="0"/>
              </a:rPr>
              <a:t>Arthur C. </a:t>
            </a:r>
            <a:r>
              <a:rPr lang="cs-CZ" sz="4800" b="1" spc="600" dirty="0" err="1" smtClean="0">
                <a:solidFill>
                  <a:srgbClr val="000000"/>
                </a:solidFill>
                <a:latin typeface="Playfair Display SC" charset="0"/>
                <a:ea typeface="Playfair Display SC" charset="0"/>
                <a:cs typeface="Playfair Display SC" charset="0"/>
              </a:rPr>
              <a:t>Danto</a:t>
            </a:r>
            <a:r>
              <a:rPr lang="cs-CZ" sz="4800" b="1" spc="600" dirty="0" smtClean="0">
                <a:solidFill>
                  <a:srgbClr val="000000"/>
                </a:solidFill>
                <a:latin typeface="Playfair Display SC" charset="0"/>
                <a:ea typeface="Playfair Display SC" charset="0"/>
                <a:cs typeface="Playfair Display SC" charset="0"/>
              </a:rPr>
              <a:t> (1924-2013)</a:t>
            </a:r>
            <a:endParaRPr lang="en-US" sz="4800" b="1" spc="600" dirty="0">
              <a:solidFill>
                <a:srgbClr val="000000"/>
              </a:solidFill>
              <a:latin typeface="Playfair Display SC" charset="0"/>
              <a:ea typeface="Playfair Display SC" charset="0"/>
              <a:cs typeface="Playfair Display SC" charset="0"/>
            </a:endParaRPr>
          </a:p>
        </p:txBody>
      </p:sp>
      <p:sp>
        <p:nvSpPr>
          <p:cNvPr id="35" name="TextBox 34"/>
          <p:cNvSpPr txBox="1"/>
          <p:nvPr/>
        </p:nvSpPr>
        <p:spPr>
          <a:xfrm>
            <a:off x="10991397" y="5001024"/>
            <a:ext cx="11091363" cy="7663636"/>
          </a:xfrm>
          <a:prstGeom prst="rect">
            <a:avLst/>
          </a:prstGeom>
          <a:noFill/>
        </p:spPr>
        <p:txBody>
          <a:bodyPr wrap="square" rtlCol="0">
            <a:spAutoFit/>
          </a:bodyPr>
          <a:lstStyle/>
          <a:p>
            <a:pPr>
              <a:lnSpc>
                <a:spcPct val="150000"/>
              </a:lnSpc>
            </a:pP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The structure of the lecture.</a:t>
            </a:r>
          </a:p>
          <a:p>
            <a:pPr>
              <a:lnSpc>
                <a:spcPct val="150000"/>
              </a:lnSpc>
            </a:pPr>
            <a:r>
              <a:rPr lang="en-US" sz="3200" dirty="0">
                <a:solidFill>
                  <a:srgbClr val="7F7F7F"/>
                </a:solidFill>
                <a:latin typeface="Montserrat Light" charset="0"/>
                <a:ea typeface="Montserrat Light" charset="0"/>
                <a:cs typeface="Montserrat Light" charset="0"/>
              </a:rPr>
              <a:t>1)	Summary</a:t>
            </a:r>
          </a:p>
          <a:p>
            <a:pPr>
              <a:lnSpc>
                <a:spcPct val="150000"/>
              </a:lnSpc>
            </a:pPr>
            <a:r>
              <a:rPr lang="en-US" sz="3200" dirty="0">
                <a:solidFill>
                  <a:srgbClr val="7F7F7F"/>
                </a:solidFill>
                <a:latin typeface="Montserrat Light" charset="0"/>
                <a:ea typeface="Montserrat Light" charset="0"/>
                <a:cs typeface="Montserrat Light" charset="0"/>
              </a:rPr>
              <a:t>2)	Essentialism vs. historicism</a:t>
            </a:r>
          </a:p>
          <a:p>
            <a:pPr>
              <a:lnSpc>
                <a:spcPct val="150000"/>
              </a:lnSpc>
            </a:pPr>
            <a:r>
              <a:rPr lang="en-US" sz="3200" dirty="0">
                <a:solidFill>
                  <a:srgbClr val="7F7F7F"/>
                </a:solidFill>
                <a:latin typeface="Montserrat Light" charset="0"/>
                <a:ea typeface="Montserrat Light" charset="0"/>
                <a:cs typeface="Montserrat Light" charset="0"/>
              </a:rPr>
              <a:t>3)	Danto´s real definition (</a:t>
            </a:r>
            <a:r>
              <a:rPr lang="en-US" sz="3200" i="1" dirty="0">
                <a:solidFill>
                  <a:srgbClr val="7F7F7F"/>
                </a:solidFill>
                <a:latin typeface="Montserrat Light" charset="0"/>
                <a:ea typeface="Montserrat Light" charset="0"/>
                <a:cs typeface="Montserrat Light" charset="0"/>
              </a:rPr>
              <a:t>After the End of Art</a:t>
            </a:r>
            <a:r>
              <a:rPr lang="en-US" sz="3200" dirty="0">
                <a:solidFill>
                  <a:srgbClr val="7F7F7F"/>
                </a:solidFill>
                <a:latin typeface="Montserrat Light" charset="0"/>
                <a:ea typeface="Montserrat Light" charset="0"/>
                <a:cs typeface="Montserrat Light" charset="0"/>
              </a:rPr>
              <a:t>)</a:t>
            </a:r>
          </a:p>
          <a:p>
            <a:pPr>
              <a:lnSpc>
                <a:spcPct val="150000"/>
              </a:lnSpc>
            </a:pPr>
            <a:r>
              <a:rPr lang="en-US" sz="3200" dirty="0">
                <a:solidFill>
                  <a:srgbClr val="7F7F7F"/>
                </a:solidFill>
                <a:latin typeface="Montserrat Light" charset="0"/>
                <a:ea typeface="Montserrat Light" charset="0"/>
                <a:cs typeface="Montserrat Light" charset="0"/>
              </a:rPr>
              <a:t>4)	Revision of the definition (</a:t>
            </a:r>
            <a:r>
              <a:rPr lang="en-US" sz="3200" i="1" dirty="0">
                <a:solidFill>
                  <a:srgbClr val="7F7F7F"/>
                </a:solidFill>
                <a:latin typeface="Montserrat Light" charset="0"/>
                <a:ea typeface="Montserrat Light" charset="0"/>
                <a:cs typeface="Montserrat Light" charset="0"/>
              </a:rPr>
              <a:t>What Art Is</a:t>
            </a:r>
            <a:r>
              <a:rPr lang="en-US" sz="3200" dirty="0">
                <a:solidFill>
                  <a:srgbClr val="7F7F7F"/>
                </a:solidFill>
                <a:latin typeface="Montserrat Light" charset="0"/>
                <a:ea typeface="Montserrat Light" charset="0"/>
                <a:cs typeface="Montserrat Light" charset="0"/>
              </a:rPr>
              <a:t>)</a:t>
            </a:r>
          </a:p>
          <a:p>
            <a:pPr>
              <a:lnSpc>
                <a:spcPct val="150000"/>
              </a:lnSpc>
            </a:pPr>
            <a:r>
              <a:rPr lang="en-US" sz="3200" dirty="0">
                <a:solidFill>
                  <a:srgbClr val="7F7F7F"/>
                </a:solidFill>
                <a:latin typeface="Montserrat Light" charset="0"/>
                <a:ea typeface="Montserrat Light" charset="0"/>
                <a:cs typeface="Montserrat Light" charset="0"/>
              </a:rPr>
              <a:t>5)	My interpretation of the development of Danto´s thoughts (my hypothesis) </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p:txBody>
      </p:sp>
      <p:sp>
        <p:nvSpPr>
          <p:cNvPr id="11" name="TextBox 10"/>
          <p:cNvSpPr txBox="1"/>
          <p:nvPr/>
        </p:nvSpPr>
        <p:spPr>
          <a:xfrm>
            <a:off x="17072157" y="5001024"/>
            <a:ext cx="5010603" cy="1754326"/>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049" r="7049"/>
          <a:stretch>
            <a:fillRect/>
          </a:stretch>
        </p:blipFill>
        <p:spPr/>
      </p:pic>
    </p:spTree>
    <p:extLst>
      <p:ext uri="{BB962C8B-B14F-4D97-AF65-F5344CB8AC3E}">
        <p14:creationId xmlns:p14="http://schemas.microsoft.com/office/powerpoint/2010/main" val="213121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8" y="1305102"/>
            <a:ext cx="12191057" cy="12187952"/>
          </a:xfrm>
          <a:prstGeom prst="rect">
            <a:avLst/>
          </a:prstGeom>
          <a:noFill/>
        </p:spPr>
        <p:txBody>
          <a:bodyPr wrap="square" rtlCol="0">
            <a:spAutoFit/>
          </a:bodyPr>
          <a:lstStyle/>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Indiscernibility</a:t>
            </a:r>
          </a:p>
          <a:p>
            <a:pPr>
              <a:lnSpc>
                <a:spcPct val="150000"/>
              </a:lnSpc>
            </a:pPr>
            <a:r>
              <a:rPr lang="en-US" sz="2800" dirty="0">
                <a:latin typeface="Montserrat Light" charset="0"/>
                <a:ea typeface="Montserrat Light" charset="0"/>
                <a:cs typeface="Montserrat Light" charset="0"/>
              </a:rPr>
              <a:t>Red squares (thought experiment):</a:t>
            </a:r>
          </a:p>
          <a:p>
            <a:pPr>
              <a:lnSpc>
                <a:spcPct val="150000"/>
              </a:lnSpc>
            </a:pPr>
            <a:r>
              <a:rPr lang="en-US" sz="2800" dirty="0">
                <a:latin typeface="Montserrat Light" charset="0"/>
                <a:ea typeface="Montserrat Light" charset="0"/>
                <a:cs typeface="Montserrat Light" charset="0"/>
              </a:rPr>
              <a:t>1)	Israelites crossing the Red Sea</a:t>
            </a:r>
          </a:p>
          <a:p>
            <a:pPr>
              <a:lnSpc>
                <a:spcPct val="150000"/>
              </a:lnSpc>
            </a:pPr>
            <a:r>
              <a:rPr lang="en-US" sz="2800" dirty="0">
                <a:latin typeface="Montserrat Light" charset="0"/>
                <a:ea typeface="Montserrat Light" charset="0"/>
                <a:cs typeface="Montserrat Light" charset="0"/>
              </a:rPr>
              <a:t>2)	Kierkegaard's Mood</a:t>
            </a:r>
          </a:p>
          <a:p>
            <a:pPr>
              <a:lnSpc>
                <a:spcPct val="150000"/>
              </a:lnSpc>
            </a:pPr>
            <a:r>
              <a:rPr lang="en-US" sz="2800" dirty="0">
                <a:latin typeface="Montserrat Light" charset="0"/>
                <a:ea typeface="Montserrat Light" charset="0"/>
                <a:cs typeface="Montserrat Light" charset="0"/>
              </a:rPr>
              <a:t>3)	Red Square (Moscow Landscape)</a:t>
            </a:r>
          </a:p>
          <a:p>
            <a:pPr>
              <a:lnSpc>
                <a:spcPct val="150000"/>
              </a:lnSpc>
            </a:pPr>
            <a:r>
              <a:rPr lang="en-US" sz="2800" dirty="0">
                <a:latin typeface="Montserrat Light" charset="0"/>
                <a:ea typeface="Montserrat Light" charset="0"/>
                <a:cs typeface="Montserrat Light" charset="0"/>
              </a:rPr>
              <a:t>4)	Red Square ( a minimalist painting)</a:t>
            </a:r>
          </a:p>
          <a:p>
            <a:pPr>
              <a:lnSpc>
                <a:spcPct val="150000"/>
              </a:lnSpc>
            </a:pPr>
            <a:r>
              <a:rPr lang="en-US" sz="2800" dirty="0">
                <a:latin typeface="Montserrat Light" charset="0"/>
                <a:ea typeface="Montserrat Light" charset="0"/>
                <a:cs typeface="Montserrat Light" charset="0"/>
              </a:rPr>
              <a:t>5)	Nirvana (metaphysical painting)</a:t>
            </a:r>
          </a:p>
          <a:p>
            <a:pPr>
              <a:lnSpc>
                <a:spcPct val="150000"/>
              </a:lnSpc>
            </a:pPr>
            <a:r>
              <a:rPr lang="en-US" sz="2800" dirty="0">
                <a:latin typeface="Montserrat Light" charset="0"/>
                <a:ea typeface="Montserrat Light" charset="0"/>
                <a:cs typeface="Montserrat Light" charset="0"/>
              </a:rPr>
              <a:t>6)	Red Table Cloth (Still Life)</a:t>
            </a:r>
          </a:p>
          <a:p>
            <a:pPr>
              <a:lnSpc>
                <a:spcPct val="150000"/>
              </a:lnSpc>
            </a:pPr>
            <a:r>
              <a:rPr lang="en-US" sz="2800" dirty="0">
                <a:latin typeface="Montserrat Light" charset="0"/>
                <a:ea typeface="Montserrat Light" charset="0"/>
                <a:cs typeface="Montserrat Light" charset="0"/>
              </a:rPr>
              <a:t>7)	Red canvas, non-artwork (a square primed by Giorgione)</a:t>
            </a:r>
          </a:p>
          <a:p>
            <a:pPr marL="514350" indent="-514350">
              <a:lnSpc>
                <a:spcPct val="150000"/>
              </a:lnSpc>
              <a:buAutoNum type="arabicParenR" startAt="8"/>
            </a:pPr>
            <a:r>
              <a:rPr lang="cs-CZ" sz="2800" dirty="0" smtClean="0">
                <a:latin typeface="Montserrat Light" charset="0"/>
                <a:ea typeface="Montserrat Light" charset="0"/>
                <a:cs typeface="Montserrat Light" charset="0"/>
              </a:rPr>
              <a:t>             </a:t>
            </a:r>
            <a:r>
              <a:rPr lang="en-US" sz="2800" dirty="0" smtClean="0">
                <a:latin typeface="Montserrat Light" charset="0"/>
                <a:ea typeface="Montserrat Light" charset="0"/>
                <a:cs typeface="Montserrat Light" charset="0"/>
              </a:rPr>
              <a:t>Untitled </a:t>
            </a:r>
            <a:r>
              <a:rPr lang="en-US" sz="2800" dirty="0">
                <a:latin typeface="Montserrat Light" charset="0"/>
                <a:ea typeface="Montserrat Light" charset="0"/>
                <a:cs typeface="Montserrat Light" charset="0"/>
              </a:rPr>
              <a:t>(J's artwork</a:t>
            </a:r>
            <a:r>
              <a:rPr lang="en-US" sz="2800" dirty="0" smtClean="0">
                <a:latin typeface="Montserrat Light" charset="0"/>
                <a:ea typeface="Montserrat Light" charset="0"/>
                <a:cs typeface="Montserrat Light" charset="0"/>
              </a:rPr>
              <a:t>)</a:t>
            </a:r>
            <a:endParaRPr lang="cs-CZ" sz="2800" dirty="0">
              <a:latin typeface="Montserrat Light" charset="0"/>
              <a:ea typeface="Montserrat Light" charset="0"/>
              <a:cs typeface="Montserrat Light" charset="0"/>
            </a:endParaRPr>
          </a:p>
          <a:p>
            <a:pPr>
              <a:lnSpc>
                <a:spcPct val="150000"/>
              </a:lnSpc>
            </a:pPr>
            <a:endParaRPr lang="cs-CZ"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 monotonous catalog, profoundly different artworks</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 Any definition has to be compatible with the principle of indiscernibility; moreover, it has to be able to explain it</a:t>
            </a:r>
          </a:p>
          <a:p>
            <a:pPr>
              <a:lnSpc>
                <a:spcPct val="150000"/>
              </a:lnSpc>
            </a:pPr>
            <a:r>
              <a:rPr lang="en-US" sz="2800" dirty="0">
                <a:latin typeface="Montserrat Light" charset="0"/>
                <a:ea typeface="Montserrat Light" charset="0"/>
                <a:cs typeface="Montserrat Light" charset="0"/>
              </a:rPr>
              <a:t>? why one of the objects is an artwork and the second a mere real thing</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67470" y="2725446"/>
            <a:ext cx="8534400" cy="8534400"/>
          </a:xfrm>
        </p:spPr>
      </p:pic>
    </p:spTree>
    <p:extLst>
      <p:ext uri="{BB962C8B-B14F-4D97-AF65-F5344CB8AC3E}">
        <p14:creationId xmlns:p14="http://schemas.microsoft.com/office/powerpoint/2010/main" val="946464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3" y="1575381"/>
            <a:ext cx="12109773" cy="12372618"/>
          </a:xfrm>
          <a:prstGeom prst="rect">
            <a:avLst/>
          </a:prstGeom>
          <a:noFill/>
        </p:spPr>
        <p:txBody>
          <a:bodyPr wrap="square" rtlCol="0">
            <a:spAutoFit/>
          </a:bodyPr>
          <a:lstStyle/>
          <a:p>
            <a:pPr>
              <a:lnSpc>
                <a:spcPct val="150000"/>
              </a:lnSpc>
            </a:pP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en-US" sz="3200" b="1" dirty="0">
                <a:solidFill>
                  <a:srgbClr val="7F7F7F"/>
                </a:solidFill>
                <a:latin typeface="Montserrat Light" charset="0"/>
                <a:ea typeface="Montserrat Light" charset="0"/>
                <a:cs typeface="Montserrat Light" charset="0"/>
              </a:rPr>
              <a:t>Representation and </a:t>
            </a:r>
            <a:r>
              <a:rPr lang="en-US" sz="3200" b="1" dirty="0" err="1" smtClean="0">
                <a:solidFill>
                  <a:srgbClr val="7F7F7F"/>
                </a:solidFill>
                <a:latin typeface="Montserrat Light" charset="0"/>
                <a:ea typeface="Montserrat Light" charset="0"/>
                <a:cs typeface="Montserrat Light" charset="0"/>
              </a:rPr>
              <a:t>Aboutness</a:t>
            </a:r>
            <a:endParaRPr lang="cs-CZ" sz="3200" b="1" dirty="0" smtClean="0">
              <a:solidFill>
                <a:srgbClr val="7F7F7F"/>
              </a:solidFill>
              <a:latin typeface="Montserrat Light" charset="0"/>
              <a:ea typeface="Montserrat Light" charset="0"/>
              <a:cs typeface="Montserrat Light" charset="0"/>
            </a:endParaRPr>
          </a:p>
          <a:p>
            <a:pPr>
              <a:lnSpc>
                <a:spcPct val="150000"/>
              </a:lnSpc>
            </a:pPr>
            <a:endParaRPr lang="en-US" sz="3200" b="1"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Return to the general question about the relationship between art and reality</a:t>
            </a:r>
          </a:p>
          <a:p>
            <a:pPr>
              <a:lnSpc>
                <a:spcPct val="150000"/>
              </a:lnSpc>
            </a:pPr>
            <a:r>
              <a:rPr lang="en-US" sz="3200" dirty="0">
                <a:solidFill>
                  <a:srgbClr val="7F7F7F"/>
                </a:solidFill>
                <a:latin typeface="Montserrat Light" charset="0"/>
                <a:ea typeface="Montserrat Light" charset="0"/>
                <a:cs typeface="Montserrat Light" charset="0"/>
              </a:rPr>
              <a:t>two meanings of the term appearance as follows:</a:t>
            </a:r>
          </a:p>
          <a:p>
            <a:pPr>
              <a:lnSpc>
                <a:spcPct val="150000"/>
              </a:lnSpc>
            </a:pPr>
            <a:r>
              <a:rPr lang="en-US" sz="3200" dirty="0">
                <a:solidFill>
                  <a:srgbClr val="7F7F7F"/>
                </a:solidFill>
                <a:latin typeface="Montserrat Light" charset="0"/>
                <a:ea typeface="Montserrat Light" charset="0"/>
                <a:cs typeface="Montserrat Light" charset="0"/>
              </a:rPr>
              <a:t> "according to the first of which the thing itself appears, say as the Evening Star appears in the sky; …and according to the second of which we indeed contrast the appearance with reality</a:t>
            </a:r>
            <a:r>
              <a:rPr lang="en-US" sz="3200" dirty="0" smtClean="0">
                <a:solidFill>
                  <a:srgbClr val="7F7F7F"/>
                </a:solidFill>
                <a:latin typeface="Montserrat Light" charset="0"/>
                <a:ea typeface="Montserrat Light" charset="0"/>
                <a:cs typeface="Montserrat Light" charset="0"/>
              </a:rPr>
              <a:t>.„</a:t>
            </a:r>
            <a:endParaRPr lang="cs-CZ" sz="3200" dirty="0" smtClean="0">
              <a:solidFill>
                <a:srgbClr val="7F7F7F"/>
              </a:solidFill>
              <a:latin typeface="Montserrat Light" charset="0"/>
              <a:ea typeface="Montserrat Light" charset="0"/>
              <a:cs typeface="Montserrat Light" charset="0"/>
            </a:endParaRPr>
          </a:p>
          <a:p>
            <a:pPr>
              <a:lnSpc>
                <a:spcPct val="150000"/>
              </a:lnSpc>
            </a:pPr>
            <a:endParaRPr lang="en-US" sz="3200" dirty="0">
              <a:solidFill>
                <a:srgbClr val="7F7F7F"/>
              </a:solidFill>
              <a:latin typeface="Montserrat Light" charset="0"/>
              <a:ea typeface="Montserrat Light" charset="0"/>
              <a:cs typeface="Montserrat Light" charset="0"/>
            </a:endParaRPr>
          </a:p>
          <a:p>
            <a:pPr>
              <a:lnSpc>
                <a:spcPct val="150000"/>
              </a:lnSpc>
            </a:pPr>
            <a:r>
              <a:rPr lang="en-US" sz="3200" dirty="0">
                <a:solidFill>
                  <a:srgbClr val="7F7F7F"/>
                </a:solidFill>
                <a:latin typeface="Montserrat Light" charset="0"/>
                <a:ea typeface="Montserrat Light" charset="0"/>
                <a:cs typeface="Montserrat Light" charset="0"/>
              </a:rPr>
              <a:t>Appearance = Danto's understanding of representation</a:t>
            </a:r>
          </a:p>
          <a:p>
            <a:pPr>
              <a:lnSpc>
                <a:spcPct val="150000"/>
              </a:lnSpc>
            </a:pPr>
            <a:r>
              <a:rPr lang="en-US" sz="3200" dirty="0">
                <a:solidFill>
                  <a:srgbClr val="7F7F7F"/>
                </a:solidFill>
                <a:latin typeface="Montserrat Light" charset="0"/>
                <a:ea typeface="Montserrat Light" charset="0"/>
                <a:cs typeface="Montserrat Light" charset="0"/>
              </a:rPr>
              <a:t>Appear as be something (the first)</a:t>
            </a:r>
          </a:p>
          <a:p>
            <a:pPr>
              <a:lnSpc>
                <a:spcPct val="150000"/>
              </a:lnSpc>
            </a:pPr>
            <a:r>
              <a:rPr lang="en-US" sz="3200" dirty="0">
                <a:solidFill>
                  <a:srgbClr val="7F7F7F"/>
                </a:solidFill>
                <a:latin typeface="Montserrat Light" charset="0"/>
                <a:ea typeface="Montserrat Light" charset="0"/>
                <a:cs typeface="Montserrat Light" charset="0"/>
              </a:rPr>
              <a:t>Appear as seems to be something (the second)</a:t>
            </a:r>
          </a:p>
          <a:p>
            <a:pPr>
              <a:lnSpc>
                <a:spcPct val="150000"/>
              </a:lnSpc>
            </a:pPr>
            <a:r>
              <a:rPr lang="en-US" sz="3200" dirty="0">
                <a:solidFill>
                  <a:srgbClr val="7F7F7F"/>
                </a:solidFill>
                <a:latin typeface="Montserrat Light" charset="0"/>
                <a:ea typeface="Montserrat Light" charset="0"/>
                <a:cs typeface="Montserrat Light" charset="0"/>
              </a:rPr>
              <a:t>Art is thus representation in the second sense; it means it is about something (red squares) </a:t>
            </a:r>
          </a:p>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288793" y="5021873"/>
            <a:ext cx="6632448" cy="4384929"/>
          </a:xfrm>
        </p:spPr>
      </p:pic>
    </p:spTree>
    <p:extLst>
      <p:ext uri="{BB962C8B-B14F-4D97-AF65-F5344CB8AC3E}">
        <p14:creationId xmlns:p14="http://schemas.microsoft.com/office/powerpoint/2010/main" val="255988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6" y="2219143"/>
            <a:ext cx="11912061" cy="10987623"/>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Interpretation </a:t>
            </a:r>
            <a:r>
              <a:rPr lang="en-US" sz="2800" b="1" dirty="0">
                <a:solidFill>
                  <a:srgbClr val="7F7F7F"/>
                </a:solidFill>
                <a:latin typeface="Montserrat Light" charset="0"/>
                <a:ea typeface="Montserrat Light" charset="0"/>
                <a:cs typeface="Montserrat Light" charset="0"/>
              </a:rPr>
              <a:t>as a correlate of a </a:t>
            </a:r>
            <a:r>
              <a:rPr lang="en-US" sz="2800" b="1" dirty="0" smtClean="0">
                <a:solidFill>
                  <a:srgbClr val="7F7F7F"/>
                </a:solidFill>
                <a:latin typeface="Montserrat Light" charset="0"/>
                <a:ea typeface="Montserrat Light" charset="0"/>
                <a:cs typeface="Montserrat Light" charset="0"/>
              </a:rPr>
              <a:t>meaning</a:t>
            </a:r>
            <a:endParaRPr lang="cs-CZ" sz="2800" b="1" dirty="0" smtClean="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chapter on interpretation: overlap with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(Newton's Laws)</a:t>
            </a:r>
          </a:p>
          <a:p>
            <a:pPr>
              <a:lnSpc>
                <a:spcPct val="150000"/>
              </a:lnSpc>
            </a:pPr>
            <a:r>
              <a:rPr lang="en-US" sz="2800" dirty="0">
                <a:solidFill>
                  <a:srgbClr val="7F7F7F"/>
                </a:solidFill>
                <a:latin typeface="Montserrat Light" charset="0"/>
                <a:ea typeface="Montserrat Light" charset="0"/>
                <a:cs typeface="Montserrat Light" charset="0"/>
              </a:rPr>
              <a:t>For Danto, the existence of art depends on the interpretation that has a constitutive character: </a:t>
            </a:r>
          </a:p>
          <a:p>
            <a:pPr>
              <a:lnSpc>
                <a:spcPct val="150000"/>
              </a:lnSpc>
            </a:pPr>
            <a:r>
              <a:rPr lang="en-US" sz="2800" dirty="0">
                <a:solidFill>
                  <a:srgbClr val="7F7F7F"/>
                </a:solidFill>
                <a:latin typeface="Montserrat Light" charset="0"/>
                <a:ea typeface="Montserrat Light" charset="0"/>
                <a:cs typeface="Montserrat Light" charset="0"/>
              </a:rPr>
              <a:t>"An object o is then an artwork only under an interpretation I, where I is a sort of function that transfigures o into a work: I(o)=W. Then even if o is a perceptual constant, variations in I constitute different works." (Danto, 1981,125).  </a:t>
            </a:r>
          </a:p>
          <a:p>
            <a:pPr>
              <a:lnSpc>
                <a:spcPct val="150000"/>
              </a:lnSpc>
            </a:pPr>
            <a:r>
              <a:rPr lang="en-US" sz="2800" dirty="0">
                <a:solidFill>
                  <a:srgbClr val="7F7F7F"/>
                </a:solidFill>
                <a:latin typeface="Montserrat Light" charset="0"/>
                <a:ea typeface="Montserrat Light" charset="0"/>
                <a:cs typeface="Montserrat Light" charset="0"/>
              </a:rPr>
              <a:t>The interpretation of a particular artwork is not arbitrary but depends on a set of so-called artistic identifications.</a:t>
            </a:r>
          </a:p>
          <a:p>
            <a:pPr>
              <a:lnSpc>
                <a:spcPct val="150000"/>
              </a:lnSpc>
            </a:pPr>
            <a:r>
              <a:rPr lang="en-US" sz="2800" dirty="0">
                <a:solidFill>
                  <a:srgbClr val="7F7F7F"/>
                </a:solidFill>
                <a:latin typeface="Montserrat Light" charset="0"/>
                <a:ea typeface="Montserrat Light" charset="0"/>
                <a:cs typeface="Montserrat Light" charset="0"/>
              </a:rPr>
              <a:t>clues in the work itself and certain relevant aspects lying outside the work in the material sense: title, even </a:t>
            </a:r>
            <a:r>
              <a:rPr lang="en-US" sz="2800" dirty="0" smtClean="0">
                <a:solidFill>
                  <a:srgbClr val="7F7F7F"/>
                </a:solidFill>
                <a:latin typeface="Montserrat Light" charset="0"/>
                <a:ea typeface="Montserrat Light" charset="0"/>
                <a:cs typeface="Montserrat Light" charset="0"/>
              </a:rPr>
              <a:t>Untitled</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Pieter Bruegel  </a:t>
            </a:r>
            <a:r>
              <a:rPr lang="en-US" sz="2800" i="1" dirty="0">
                <a:solidFill>
                  <a:srgbClr val="7F7F7F"/>
                </a:solidFill>
                <a:latin typeface="Montserrat Light" charset="0"/>
                <a:ea typeface="Montserrat Light" charset="0"/>
                <a:cs typeface="Montserrat Light" charset="0"/>
              </a:rPr>
              <a:t>Landscape with the Fall of Icarus </a:t>
            </a:r>
            <a:r>
              <a:rPr lang="en-US" sz="2800" dirty="0">
                <a:solidFill>
                  <a:srgbClr val="7F7F7F"/>
                </a:solidFill>
                <a:latin typeface="Montserrat Light" charset="0"/>
                <a:ea typeface="Montserrat Light" charset="0"/>
                <a:cs typeface="Montserrat Light" charset="0"/>
              </a:rPr>
              <a:t>vs. </a:t>
            </a:r>
            <a:r>
              <a:rPr lang="en-US" sz="2800" i="1" dirty="0">
                <a:solidFill>
                  <a:srgbClr val="7F7F7F"/>
                </a:solidFill>
                <a:latin typeface="Montserrat Light" charset="0"/>
                <a:ea typeface="Montserrat Light" charset="0"/>
                <a:cs typeface="Montserrat Light" charset="0"/>
              </a:rPr>
              <a:t>A Plowman at the Sea</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80762" y="4386273"/>
            <a:ext cx="6624320" cy="4232940"/>
          </a:xfrm>
        </p:spPr>
      </p:pic>
    </p:spTree>
    <p:extLst>
      <p:ext uri="{BB962C8B-B14F-4D97-AF65-F5344CB8AC3E}">
        <p14:creationId xmlns:p14="http://schemas.microsoft.com/office/powerpoint/2010/main" val="21395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7504" y="1551877"/>
            <a:ext cx="12183911" cy="12280285"/>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Metaphor</a:t>
            </a:r>
            <a:r>
              <a:rPr lang="en-US" sz="2800" b="1" dirty="0">
                <a:solidFill>
                  <a:srgbClr val="7F7F7F"/>
                </a:solidFill>
                <a:latin typeface="Montserrat Light" charset="0"/>
                <a:ea typeface="Montserrat Light" charset="0"/>
                <a:cs typeface="Montserrat Light" charset="0"/>
              </a:rPr>
              <a:t>, Expression and </a:t>
            </a:r>
            <a:r>
              <a:rPr lang="en-US" sz="2800" b="1" dirty="0" smtClean="0">
                <a:solidFill>
                  <a:srgbClr val="7F7F7F"/>
                </a:solidFill>
                <a:latin typeface="Montserrat Light" charset="0"/>
                <a:ea typeface="Montserrat Light" charset="0"/>
                <a:cs typeface="Montserrat Light" charset="0"/>
              </a:rPr>
              <a:t>Style</a:t>
            </a: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cs-CZ" sz="2800" dirty="0" err="1" smtClean="0">
                <a:solidFill>
                  <a:srgbClr val="7F7F7F"/>
                </a:solidFill>
                <a:latin typeface="Montserrat Light" charset="0"/>
                <a:ea typeface="Montserrat Light" charset="0"/>
                <a:cs typeface="Montserrat Light" charset="0"/>
              </a:rPr>
              <a:t>being</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about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something</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is</a:t>
            </a:r>
            <a:r>
              <a:rPr lang="cs-CZ" sz="2800" dirty="0" smtClean="0">
                <a:solidFill>
                  <a:srgbClr val="7F7F7F"/>
                </a:solidFill>
                <a:latin typeface="Montserrat Light" charset="0"/>
                <a:ea typeface="Montserrat Light" charset="0"/>
                <a:cs typeface="Montserrat Light" charset="0"/>
              </a:rPr>
              <a:t> not </a:t>
            </a:r>
            <a:r>
              <a:rPr lang="cs-CZ" sz="2800" dirty="0" err="1" smtClean="0">
                <a:solidFill>
                  <a:srgbClr val="7F7F7F"/>
                </a:solidFill>
                <a:latin typeface="Montserrat Light" charset="0"/>
                <a:ea typeface="Montserrat Light" charset="0"/>
                <a:cs typeface="Montserrat Light" charset="0"/>
              </a:rPr>
              <a:t>sufficient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for</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being</a:t>
            </a:r>
            <a:r>
              <a:rPr lang="cs-CZ" sz="2800" dirty="0" smtClean="0">
                <a:solidFill>
                  <a:srgbClr val="7F7F7F"/>
                </a:solidFill>
                <a:latin typeface="Montserrat Light" charset="0"/>
                <a:ea typeface="Montserrat Light" charset="0"/>
                <a:cs typeface="Montserrat Light" charset="0"/>
              </a:rPr>
              <a:t> art </a:t>
            </a: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"In seeking to differentiate artworks from other vehicles of representation which happen to resemble them and yet fail to enjoy their status, I introduced rhetoric, style and expression as concepts that might bring us closer than we might otherwise come to the definition of art. Of the three, I believe that the concept of expression is the most pertinent to the concept of art ─ that art is expression has after all passed for an intended definition of art ─ and this would be all the more true were the case that artworks, in addition to representing, express something about their subjects, when they have them." (p. 165</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"It is not enough for a rhetorician to demonstrate that a certain feeling ought to be felt, or that you ─ his audience ─ would be justified were you to feel it and perhaps unjustified in not feeling it: he is only worth his salt if he gets you to have that emotion and does not just tell you what you should be feeling. He must in some marvelous way engage the mind and make it move into the state he intends it to be in." (p. 169)</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487630" y="3210089"/>
            <a:ext cx="5068570" cy="7759700"/>
          </a:xfrm>
        </p:spPr>
      </p:pic>
    </p:spTree>
    <p:extLst>
      <p:ext uri="{BB962C8B-B14F-4D97-AF65-F5344CB8AC3E}">
        <p14:creationId xmlns:p14="http://schemas.microsoft.com/office/powerpoint/2010/main" val="184238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966075" y="3610759"/>
            <a:ext cx="9547951" cy="7166014"/>
          </a:xfrm>
        </p:spPr>
      </p:pic>
      <p:sp>
        <p:nvSpPr>
          <p:cNvPr id="11" name="TextBox 10"/>
          <p:cNvSpPr txBox="1"/>
          <p:nvPr/>
        </p:nvSpPr>
        <p:spPr>
          <a:xfrm>
            <a:off x="1260242" y="2145003"/>
            <a:ext cx="11763780" cy="10433625"/>
          </a:xfrm>
          <a:prstGeom prst="rect">
            <a:avLst/>
          </a:prstGeom>
          <a:noFill/>
        </p:spPr>
        <p:txBody>
          <a:bodyPr wrap="square" rtlCol="0">
            <a:spAutoFit/>
          </a:bodyPr>
          <a:lstStyle/>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r>
              <a:rPr lang="en-US" sz="2800" b="1" dirty="0">
                <a:solidFill>
                  <a:srgbClr val="7F7F7F"/>
                </a:solidFill>
                <a:latin typeface="Montserrat Light" charset="0"/>
                <a:ea typeface="Montserrat Light" charset="0"/>
                <a:cs typeface="Montserrat Light" charset="0"/>
              </a:rPr>
              <a:t>Noel </a:t>
            </a:r>
            <a:r>
              <a:rPr lang="en-US" sz="2800" b="1" dirty="0" smtClean="0">
                <a:solidFill>
                  <a:srgbClr val="7F7F7F"/>
                </a:solidFill>
                <a:latin typeface="Montserrat Light" charset="0"/>
                <a:ea typeface="Montserrat Light" charset="0"/>
                <a:cs typeface="Montserrat Light" charset="0"/>
              </a:rPr>
              <a:t>Carroll</a:t>
            </a: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Danto holds that something x is   an artwork if and only if:</a:t>
            </a:r>
          </a:p>
          <a:p>
            <a:pPr>
              <a:lnSpc>
                <a:spcPct val="150000"/>
              </a:lnSpc>
            </a:pPr>
            <a:r>
              <a:rPr lang="en-US" sz="2800" dirty="0">
                <a:solidFill>
                  <a:srgbClr val="7F7F7F"/>
                </a:solidFill>
                <a:latin typeface="Montserrat Light" charset="0"/>
                <a:ea typeface="Montserrat Light" charset="0"/>
                <a:cs typeface="Montserrat Light" charset="0"/>
              </a:rPr>
              <a:t>(1)	x has a subject (i.e. x is about something)</a:t>
            </a:r>
          </a:p>
          <a:p>
            <a:pPr>
              <a:lnSpc>
                <a:spcPct val="150000"/>
              </a:lnSpc>
            </a:pPr>
            <a:r>
              <a:rPr lang="en-US" sz="2800" dirty="0">
                <a:solidFill>
                  <a:srgbClr val="7F7F7F"/>
                </a:solidFill>
                <a:latin typeface="Montserrat Light" charset="0"/>
                <a:ea typeface="Montserrat Light" charset="0"/>
                <a:cs typeface="Montserrat Light" charset="0"/>
              </a:rPr>
              <a:t>(2)	about which x projects some attitude or (this may also be described as a matter of x having a style),</a:t>
            </a:r>
          </a:p>
          <a:p>
            <a:pPr>
              <a:lnSpc>
                <a:spcPct val="150000"/>
              </a:lnSpc>
            </a:pPr>
            <a:r>
              <a:rPr lang="en-US" sz="2800" dirty="0">
                <a:solidFill>
                  <a:srgbClr val="7F7F7F"/>
                </a:solidFill>
                <a:latin typeface="Montserrat Light" charset="0"/>
                <a:ea typeface="Montserrat Light" charset="0"/>
                <a:cs typeface="Montserrat Light" charset="0"/>
              </a:rPr>
              <a:t>(3)	by means of rhetorical ellipsis (generally metaphorical ellipsis),</a:t>
            </a:r>
          </a:p>
          <a:p>
            <a:pPr>
              <a:lnSpc>
                <a:spcPct val="150000"/>
              </a:lnSpc>
            </a:pPr>
            <a:r>
              <a:rPr lang="en-US" sz="2800" dirty="0">
                <a:solidFill>
                  <a:srgbClr val="7F7F7F"/>
                </a:solidFill>
                <a:latin typeface="Montserrat Light" charset="0"/>
                <a:ea typeface="Montserrat Light" charset="0"/>
                <a:cs typeface="Montserrat Light" charset="0"/>
              </a:rPr>
              <a:t>(4)	which ellipsis, in turn, engages audience participation in filling it what is missing (an operation which can also be called interpretation)</a:t>
            </a:r>
          </a:p>
          <a:p>
            <a:pPr>
              <a:lnSpc>
                <a:spcPct val="150000"/>
              </a:lnSpc>
            </a:pPr>
            <a:r>
              <a:rPr lang="en-US" sz="2800" dirty="0">
                <a:solidFill>
                  <a:srgbClr val="7F7F7F"/>
                </a:solidFill>
                <a:latin typeface="Montserrat Light" charset="0"/>
                <a:ea typeface="Montserrat Light" charset="0"/>
                <a:cs typeface="Montserrat Light" charset="0"/>
              </a:rPr>
              <a:t>where the works in question and the interpretations thereof require an art-historical context (which context is generally specified as a background of historically situated theory). </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cs-CZ" sz="2800" dirty="0" err="1" smtClean="0">
                <a:solidFill>
                  <a:srgbClr val="7F7F7F"/>
                </a:solidFill>
                <a:latin typeface="Montserrat Light" charset="0"/>
                <a:ea typeface="Montserrat Light" charset="0"/>
                <a:cs typeface="Montserrat Light" charset="0"/>
              </a:rPr>
              <a:t>Correct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Is</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it</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really</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Danto´s</a:t>
            </a:r>
            <a:r>
              <a:rPr lang="cs-CZ" sz="2800" dirty="0" smtClean="0">
                <a:solidFill>
                  <a:srgbClr val="7F7F7F"/>
                </a:solidFill>
                <a:latin typeface="Montserrat Light" charset="0"/>
                <a:ea typeface="Montserrat Light" charset="0"/>
                <a:cs typeface="Montserrat Light" charset="0"/>
              </a:rPr>
              <a:t> </a:t>
            </a:r>
            <a:r>
              <a:rPr lang="cs-CZ" sz="2800" dirty="0" err="1" smtClean="0">
                <a:solidFill>
                  <a:srgbClr val="7F7F7F"/>
                </a:solidFill>
                <a:latin typeface="Montserrat Light" charset="0"/>
                <a:ea typeface="Montserrat Light" charset="0"/>
                <a:cs typeface="Montserrat Light" charset="0"/>
              </a:rPr>
              <a:t>version</a:t>
            </a:r>
            <a:r>
              <a:rPr lang="cs-CZ" sz="2800" smtClean="0">
                <a:solidFill>
                  <a:srgbClr val="7F7F7F"/>
                </a:solidFill>
                <a:latin typeface="Montserrat Light" charset="0"/>
                <a:ea typeface="Montserrat Light" charset="0"/>
                <a:cs typeface="Montserrat Light" charset="0"/>
              </a:rPr>
              <a:t>?</a:t>
            </a:r>
            <a:endParaRPr lang="en-US" sz="2800"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336930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13104" y="2466170"/>
            <a:ext cx="11318939" cy="12926616"/>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Essentialism </a:t>
            </a:r>
            <a:r>
              <a:rPr lang="en-US" sz="2800" b="1" dirty="0">
                <a:solidFill>
                  <a:srgbClr val="7F7F7F"/>
                </a:solidFill>
                <a:latin typeface="Montserrat Light" charset="0"/>
                <a:ea typeface="Montserrat Light" charset="0"/>
                <a:cs typeface="Montserrat Light" charset="0"/>
              </a:rPr>
              <a:t>vs. </a:t>
            </a:r>
            <a:r>
              <a:rPr lang="en-US" sz="2800" b="1" dirty="0" smtClean="0">
                <a:solidFill>
                  <a:srgbClr val="7F7F7F"/>
                </a:solidFill>
                <a:latin typeface="Montserrat Light" charset="0"/>
                <a:ea typeface="Montserrat Light" charset="0"/>
                <a:cs typeface="Montserrat Light" charset="0"/>
              </a:rPr>
              <a:t>historicism</a:t>
            </a:r>
            <a:endParaRPr lang="cs-CZ" sz="2800" b="1"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My last course on End of Art : Danto´s Analytical Philosophy of History </a:t>
            </a:r>
          </a:p>
          <a:p>
            <a:pPr>
              <a:lnSpc>
                <a:spcPct val="150000"/>
              </a:lnSpc>
            </a:pPr>
            <a:r>
              <a:rPr lang="en-US" sz="2800" dirty="0">
                <a:solidFill>
                  <a:srgbClr val="7F7F7F"/>
                </a:solidFill>
                <a:latin typeface="Montserrat Light" charset="0"/>
                <a:ea typeface="Montserrat Light" charset="0"/>
                <a:cs typeface="Montserrat Light" charset="0"/>
              </a:rPr>
              <a:t>Two philosophical positions: essentialism and historicisms</a:t>
            </a:r>
          </a:p>
          <a:p>
            <a:pPr>
              <a:lnSpc>
                <a:spcPct val="150000"/>
              </a:lnSpc>
            </a:pPr>
            <a:r>
              <a:rPr lang="en-US" sz="2800" dirty="0">
                <a:solidFill>
                  <a:srgbClr val="7F7F7F"/>
                </a:solidFill>
                <a:latin typeface="Montserrat Light" charset="0"/>
                <a:ea typeface="Montserrat Light" charset="0"/>
                <a:cs typeface="Montserrat Light" charset="0"/>
              </a:rPr>
              <a:t>historicism, i.e., position based on the assumption that everything yields to the change</a:t>
            </a:r>
          </a:p>
          <a:p>
            <a:pPr>
              <a:lnSpc>
                <a:spcPct val="150000"/>
              </a:lnSpc>
            </a:pPr>
            <a:r>
              <a:rPr lang="en-US" sz="2800" dirty="0">
                <a:solidFill>
                  <a:srgbClr val="7F7F7F"/>
                </a:solidFill>
                <a:latin typeface="Montserrat Light" charset="0"/>
                <a:ea typeface="Montserrat Light" charset="0"/>
                <a:cs typeface="Montserrat Light" charset="0"/>
              </a:rPr>
              <a:t>Danto considers himself to be essentialist, adhering to the thought that art has a </a:t>
            </a:r>
            <a:r>
              <a:rPr lang="en-US" sz="2800" dirty="0" err="1">
                <a:solidFill>
                  <a:srgbClr val="7F7F7F"/>
                </a:solidFill>
                <a:latin typeface="Montserrat Light" charset="0"/>
                <a:ea typeface="Montserrat Light" charset="0"/>
                <a:cs typeface="Montserrat Light" charset="0"/>
              </a:rPr>
              <a:t>transhistorical</a:t>
            </a:r>
            <a:r>
              <a:rPr lang="en-US" sz="2800" dirty="0">
                <a:solidFill>
                  <a:srgbClr val="7F7F7F"/>
                </a:solidFill>
                <a:latin typeface="Montserrat Light" charset="0"/>
                <a:ea typeface="Montserrat Light" charset="0"/>
                <a:cs typeface="Montserrat Light" charset="0"/>
              </a:rPr>
              <a:t> essence, i.e., that art has always been the same despite its historical development.</a:t>
            </a:r>
          </a:p>
          <a:p>
            <a:pPr>
              <a:lnSpc>
                <a:spcPct val="150000"/>
              </a:lnSpc>
            </a:pPr>
            <a:r>
              <a:rPr lang="en-US" sz="2800" dirty="0">
                <a:solidFill>
                  <a:srgbClr val="7F7F7F"/>
                </a:solidFill>
                <a:latin typeface="Montserrat Light" charset="0"/>
                <a:ea typeface="Montserrat Light" charset="0"/>
                <a:cs typeface="Montserrat Light" charset="0"/>
              </a:rPr>
              <a:t>Is there tension</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“There are two ways to think of essence: with reference to the class of things denoted by a term, or to the set of attributes the term connotes: extensionally and </a:t>
            </a:r>
            <a:r>
              <a:rPr lang="en-US" sz="2800" dirty="0" err="1">
                <a:solidFill>
                  <a:srgbClr val="7F7F7F"/>
                </a:solidFill>
                <a:latin typeface="Montserrat Light" charset="0"/>
                <a:ea typeface="Montserrat Light" charset="0"/>
                <a:cs typeface="Montserrat Light" charset="0"/>
              </a:rPr>
              <a:t>intensionally</a:t>
            </a:r>
            <a:r>
              <a:rPr lang="en-US" sz="2800" dirty="0">
                <a:solidFill>
                  <a:srgbClr val="7F7F7F"/>
                </a:solidFill>
                <a:latin typeface="Montserrat Light" charset="0"/>
                <a:ea typeface="Montserrat Light" charset="0"/>
                <a:cs typeface="Montserrat Light" charset="0"/>
              </a:rPr>
              <a:t>, to use the old terms in which the meanings of terms was often given. One is functioning extensionally when, by induction, one endeavors to elicit the attributes common and peculiar to the items which form the term’s extension.” (Danto, 1997, 194).</a:t>
            </a:r>
          </a:p>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03618" y="4035831"/>
            <a:ext cx="6183304" cy="5482852"/>
          </a:xfrm>
        </p:spPr>
      </p:pic>
    </p:spTree>
    <p:extLst>
      <p:ext uri="{BB962C8B-B14F-4D97-AF65-F5344CB8AC3E}">
        <p14:creationId xmlns:p14="http://schemas.microsoft.com/office/powerpoint/2010/main" val="156739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5" y="4280310"/>
            <a:ext cx="12480471" cy="7109639"/>
          </a:xfrm>
          <a:prstGeom prst="rect">
            <a:avLst/>
          </a:prstGeom>
          <a:noFill/>
        </p:spPr>
        <p:txBody>
          <a:bodyPr wrap="square" rtlCol="0">
            <a:spAutoFit/>
          </a:bodyPr>
          <a:lstStyle/>
          <a:p>
            <a:pPr>
              <a:lnSpc>
                <a:spcPct val="150000"/>
              </a:lnSpc>
            </a:pPr>
            <a:r>
              <a:rPr lang="en-US" sz="2800" b="1" dirty="0" smtClean="0">
                <a:solidFill>
                  <a:srgbClr val="7F7F7F"/>
                </a:solidFill>
                <a:latin typeface="Montserrat Light" charset="0"/>
                <a:ea typeface="Montserrat Light" charset="0"/>
                <a:cs typeface="Montserrat Light" charset="0"/>
              </a:rPr>
              <a:t>art</a:t>
            </a:r>
            <a:r>
              <a:rPr lang="en-US" sz="2800" b="1" dirty="0">
                <a:solidFill>
                  <a:srgbClr val="7F7F7F"/>
                </a:solidFill>
                <a:latin typeface="Montserrat Light" charset="0"/>
                <a:ea typeface="Montserrat Light" charset="0"/>
                <a:cs typeface="Montserrat Light" charset="0"/>
              </a:rPr>
              <a:t>:</a:t>
            </a:r>
          </a:p>
          <a:p>
            <a:pPr>
              <a:lnSpc>
                <a:spcPct val="150000"/>
              </a:lnSpc>
            </a:pPr>
            <a:r>
              <a:rPr lang="en-US" sz="2800" dirty="0">
                <a:solidFill>
                  <a:srgbClr val="7F7F7F"/>
                </a:solidFill>
                <a:latin typeface="Montserrat Light" charset="0"/>
                <a:ea typeface="Montserrat Light" charset="0"/>
                <a:cs typeface="Montserrat Light" charset="0"/>
              </a:rPr>
              <a:t>(1) has to be about something; </a:t>
            </a:r>
          </a:p>
          <a:p>
            <a:pPr>
              <a:lnSpc>
                <a:spcPct val="150000"/>
              </a:lnSpc>
            </a:pPr>
            <a:r>
              <a:rPr lang="en-US" sz="2800" dirty="0">
                <a:solidFill>
                  <a:srgbClr val="7F7F7F"/>
                </a:solidFill>
                <a:latin typeface="Montserrat Light" charset="0"/>
                <a:ea typeface="Montserrat Light" charset="0"/>
                <a:cs typeface="Montserrat Light" charset="0"/>
              </a:rPr>
              <a:t>(2) it has to embody its meaning (Danto, 1997, 195)</a:t>
            </a:r>
          </a:p>
          <a:p>
            <a:pPr>
              <a:lnSpc>
                <a:spcPct val="150000"/>
              </a:lnSpc>
            </a:pPr>
            <a:r>
              <a:rPr lang="en-US" sz="2800" dirty="0">
                <a:solidFill>
                  <a:srgbClr val="7F7F7F"/>
                </a:solidFill>
                <a:latin typeface="Montserrat Light" charset="0"/>
                <a:ea typeface="Montserrat Light" charset="0"/>
                <a:cs typeface="Montserrat Light" charset="0"/>
              </a:rPr>
              <a:t>The first condition: already in the Transfiguration (Red Squares)</a:t>
            </a:r>
          </a:p>
          <a:p>
            <a:pPr>
              <a:lnSpc>
                <a:spcPct val="150000"/>
              </a:lnSpc>
            </a:pPr>
            <a:r>
              <a:rPr lang="en-US" sz="2800" dirty="0">
                <a:solidFill>
                  <a:srgbClr val="7F7F7F"/>
                </a:solidFill>
                <a:latin typeface="Montserrat Light" charset="0"/>
                <a:ea typeface="Montserrat Light" charset="0"/>
                <a:cs typeface="Montserrat Light" charset="0"/>
              </a:rPr>
              <a:t>The second condition: the material </a:t>
            </a:r>
            <a:r>
              <a:rPr lang="en-US" sz="2800" dirty="0" smtClean="0">
                <a:solidFill>
                  <a:srgbClr val="7F7F7F"/>
                </a:solidFill>
                <a:latin typeface="Montserrat Light" charset="0"/>
                <a:ea typeface="Montserrat Light" charset="0"/>
                <a:cs typeface="Montserrat Light" charset="0"/>
              </a:rPr>
              <a:t>basis</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 Simpler than Carroll´s version: however one </a:t>
            </a:r>
            <a:r>
              <a:rPr lang="en-US" sz="2800">
                <a:solidFill>
                  <a:srgbClr val="7F7F7F"/>
                </a:solidFill>
                <a:latin typeface="Montserrat Light" charset="0"/>
                <a:ea typeface="Montserrat Light" charset="0"/>
                <a:cs typeface="Montserrat Light" charset="0"/>
              </a:rPr>
              <a:t>significant </a:t>
            </a:r>
            <a:r>
              <a:rPr lang="en-US" sz="2800" smtClean="0">
                <a:solidFill>
                  <a:srgbClr val="7F7F7F"/>
                </a:solidFill>
                <a:latin typeface="Montserrat Light" charset="0"/>
                <a:ea typeface="Montserrat Light" charset="0"/>
                <a:cs typeface="Montserrat Light" charset="0"/>
              </a:rPr>
              <a:t>error</a:t>
            </a:r>
            <a:r>
              <a:rPr lang="en-US" sz="2800" dirty="0">
                <a:solidFill>
                  <a:srgbClr val="7F7F7F"/>
                </a:solidFill>
                <a:latin typeface="Montserrat Light" charset="0"/>
                <a:ea typeface="Montserrat Light" charset="0"/>
                <a:cs typeface="Montserrat Light" charset="0"/>
              </a:rPr>
              <a:t>: not only art can satisfy these conditions, it cannot differentiate art from </a:t>
            </a:r>
            <a:r>
              <a:rPr lang="en-US" sz="2800" dirty="0" err="1">
                <a:solidFill>
                  <a:srgbClr val="7F7F7F"/>
                </a:solidFill>
                <a:latin typeface="Montserrat Light" charset="0"/>
                <a:ea typeface="Montserrat Light" charset="0"/>
                <a:cs typeface="Montserrat Light" charset="0"/>
              </a:rPr>
              <a:t>nonart</a:t>
            </a:r>
            <a:r>
              <a:rPr lang="en-US" sz="2800" dirty="0">
                <a:solidFill>
                  <a:srgbClr val="7F7F7F"/>
                </a:solidFill>
                <a:latin typeface="Montserrat Light" charset="0"/>
                <a:ea typeface="Montserrat Light" charset="0"/>
                <a:cs typeface="Montserrat Light" charset="0"/>
              </a:rPr>
              <a:t>;  failure of the definition?</a:t>
            </a:r>
          </a:p>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3219411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33423</TotalTime>
  <Words>1238</Words>
  <Application>Microsoft Office PowerPoint</Application>
  <PresentationFormat>Vlastní</PresentationFormat>
  <Paragraphs>124</Paragraphs>
  <Slides>15</Slides>
  <Notes>4</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6371</cp:revision>
  <dcterms:created xsi:type="dcterms:W3CDTF">2014-11-12T21:47:38Z</dcterms:created>
  <dcterms:modified xsi:type="dcterms:W3CDTF">2020-04-20T10:26:54Z</dcterms:modified>
  <cp:category>Awesome PPT</cp:category>
</cp:coreProperties>
</file>