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2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32BDF-3221-4250-9D61-9FBC72A0A65E}" type="datetimeFigureOut">
              <a:rPr lang="cs-CZ" smtClean="0"/>
              <a:pPr/>
              <a:t>16.04.2023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F7D3-F7E4-4CFC-B04A-4D91A889F64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171451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cs-CZ" sz="2800" dirty="0">
                <a:latin typeface="Arial" pitchFamily="34" charset="0"/>
                <a:cs typeface="Arial" pitchFamily="34" charset="0"/>
              </a:rPr>
              <a:t>Téma: Taras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Ševčenko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– ukrajinsky a rusky psaná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tovrba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; tzv. „přizpůsobená“ a „nepřizpůsobená“ stránka osobnosti; evropské kontexty jeho tvorby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44" y="2214554"/>
            <a:ext cx="878687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Г. Грабович</a:t>
            </a:r>
            <a:r>
              <a:rPr kumimoji="0" lang="uk-UA" sz="2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uk-UA" sz="2000" b="1" i="1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Шевченко</a:t>
            </a:r>
            <a:r>
              <a:rPr kumimoji="0" lang="uk-UA" sz="2000" b="1" i="1" strike="noStrike" cap="none" normalizeH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як міфотворець</a:t>
            </a:r>
            <a:r>
              <a:rPr kumimoji="0" lang="uk-UA" sz="2000" b="1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Київ: Радянський письменник, </a:t>
            </a:r>
            <a:r>
              <a:rPr kumimoji="0" lang="cs-CZ" sz="2000" b="1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1991.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4282" y="3071810"/>
            <a:ext cx="276447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cs-CZ" sz="2400" b="1" u="sng" dirty="0">
                <a:solidFill>
                  <a:srgbClr val="0070C0"/>
                </a:solidFill>
              </a:rPr>
              <a:t>Dualismus </a:t>
            </a:r>
            <a:r>
              <a:rPr lang="cs-CZ" sz="2400" b="1" u="sng" dirty="0" err="1">
                <a:solidFill>
                  <a:srgbClr val="0070C0"/>
                </a:solidFill>
              </a:rPr>
              <a:t>Ševčenka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4282" y="3786190"/>
            <a:ext cx="878687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marR="0" lvl="0" indent="-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rozhodujícím způsobem zformoval nejen ukrajinskou literaturu, ale i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kulturní, politické a  národní hnutí devatenáctého století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	Tento vliv ovšem vypovídá nejen o síle jeho poezie, ale také o 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politické neschopnosti národa, jehož mluvčím se 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Ševčenko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stal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Historický fenomén 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Ševčenka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se zakládá na 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kulturní připravenosti odpovídajícího publika a schopnosti spisovatele rezonovat s jeho kolektivní zkušeností, emocemi a nadějemi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6" grpId="0" animBg="1"/>
      <p:bldP spid="112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428604"/>
            <a:ext cx="878687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Důležité je, aby při interpretaci a zkoumání 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Ševčenkova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díla, bylo vzato v úvahu 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vše, co napsal a vytvořil, 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nejen poezie psaná ukrajinsky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cs-CZ" sz="20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Ševčenko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kromě ukrajinské poezie, se kterou je ztotožňován, napsal: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cs-CZ" sz="20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několik poetických děl v ruštině (</a:t>
            </a:r>
            <a:r>
              <a:rPr kumimoji="0" lang="cs-CZ" sz="2000" b="0" i="1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Слепая</a:t>
            </a:r>
            <a:r>
              <a:rPr kumimoji="0" lang="cs-CZ" sz="20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lang="cs-CZ" sz="2000" i="1" dirty="0" err="1">
                <a:latin typeface="Arial" pitchFamily="34" charset="0"/>
                <a:ea typeface="Times New Roman" pitchFamily="18" charset="0"/>
              </a:rPr>
              <a:t>Тризна</a:t>
            </a:r>
            <a:r>
              <a:rPr kumimoji="0" lang="cs-CZ" sz="20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cs-CZ" sz="2000" b="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cs-CZ" sz="20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prózu psanou rusky (asi 20 novel, z nichž se dochovalo 9)</a:t>
            </a:r>
            <a:endParaRPr kumimoji="0" lang="cs-CZ" sz="2000" b="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cs-CZ" sz="20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deník psaný rusky, který zobrazuje nejkritičtější rok jeho života</a:t>
            </a:r>
            <a:endParaRPr kumimoji="0" lang="cs-CZ" sz="2000" b="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cs-CZ" sz="20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dopisy v ukrajinštině i ruštině</a:t>
            </a:r>
            <a:endParaRPr kumimoji="0" lang="cs-CZ" sz="2000" b="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cs-CZ" sz="20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několik ukrajinských prozaických fragmentů</a:t>
            </a:r>
            <a:endParaRPr kumimoji="0" lang="cs-CZ" sz="2000" b="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cs-CZ" sz="20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tři nebo čtyři dramata v ruštině (dochovala se dvě, jedno v prozaickém ukrajinském překladu </a:t>
            </a:r>
            <a:r>
              <a:rPr kumimoji="0" lang="cs-CZ" sz="2000" b="0" i="0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Kuliše</a:t>
            </a:r>
            <a:r>
              <a:rPr kumimoji="0" lang="cs-CZ" sz="20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druhé, nedokončené, veršované) </a:t>
            </a:r>
            <a:endParaRPr kumimoji="0" lang="cs-CZ" sz="2000" b="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4282" y="3929066"/>
            <a:ext cx="871543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Mezi </a:t>
            </a:r>
            <a:r>
              <a:rPr kumimoji="0" lang="cs-CZ" sz="20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Ševčenkovou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ukrajinskou poezií a jinými formami je obrovský rozdíl.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Rozdíl je v estetické a umělecké kvalitě. </a:t>
            </a:r>
            <a:endParaRPr kumimoji="0" lang="cs-CZ" sz="200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Ukrajinská poezie </a:t>
            </a:r>
            <a:r>
              <a:rPr kumimoji="0" lang="cs-CZ" sz="200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– mohutná, vzrušující, velkolepá</a:t>
            </a:r>
            <a:endParaRPr kumimoji="0" lang="cs-CZ" sz="200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Jiná díla </a:t>
            </a:r>
            <a:r>
              <a:rPr kumimoji="0" lang="cs-CZ" sz="200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– jednoduše zajímavá, někdy průměrná. </a:t>
            </a:r>
            <a:endParaRPr kumimoji="0" lang="cs-CZ" sz="200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4282" y="5786454"/>
            <a:ext cx="864399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Je zajímavé uvědomit si, čím se tato díla liší svou vnitřní podstatou, svou funkcí.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214290"/>
            <a:ext cx="447911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Paradoxy </a:t>
            </a:r>
            <a:r>
              <a:rPr kumimoji="0" lang="cs-CZ" sz="2400" b="1" i="0" u="sng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Ševčenkovy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poezie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4282" y="857232"/>
            <a:ext cx="871543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Na jednu stranu je jeho poezie velmi osobní, intimní a autobiografická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Na druhou stranu celá období </a:t>
            </a:r>
            <a:r>
              <a:rPr kumimoji="0" lang="cs-CZ" sz="20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Ševčenkova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života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větší část jeho dospělých let zůstávají v jeho verších nezobrazeny.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cs-CZ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Neobjevují se například žádné zmínky o životě v Petrohradu, o Akademii, neexistují zmínky o době strávené na Ukrajině, o kontaktech s Ukrajinci, se členy </a:t>
            </a:r>
            <a:r>
              <a:rPr kumimoji="0" lang="cs-CZ" b="1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Cyrilo</a:t>
            </a:r>
            <a:r>
              <a:rPr kumimoji="0" lang="cs-CZ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cs-CZ" b="1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metodějského</a:t>
            </a:r>
            <a:r>
              <a:rPr kumimoji="0" lang="cs-CZ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bratrstva, neexistuje žádná báseň o propuštění z nevolnictví. 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Výjimku tvoří první roky vyhnanství a poslední měsíce života</a:t>
            </a:r>
            <a:endParaRPr kumimoji="0" lang="cs-CZ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cs-CZ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4282" y="3214686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Přitom z autobiografických pověstí, deníku, dopisů, vzpomínek přátel a známých... víme, jak </a:t>
            </a:r>
            <a:r>
              <a:rPr kumimoji="0" lang="cs-CZ" sz="20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Ševčenko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žil ne pouze v Petrohradě, ale i v Kyjevě, během cest po Ukrajině a dokonce i ve vyhnanství.</a:t>
            </a:r>
            <a:r>
              <a:rPr kumimoji="0" lang="cs-CZ" sz="2000" b="0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sz="2000" b="0" i="0" u="sng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177800" lvl="0" indent="-1778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aktivní, intenzivní a plnokrevný život mladého umělce a literáta, se světskými a intelektuálními kontakty, návštěvami literárních salónů, divadel, opery</a:t>
            </a:r>
          </a:p>
          <a:p>
            <a:pPr marL="177800" lvl="0" indent="-1778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život přitažlivého mladého člověka, kterého akceptovali ve vyšším světě, kterého si vážili ruští i ukrajinští obdivovatelé.   </a:t>
            </a:r>
          </a:p>
          <a:p>
            <a:pPr marL="177800" lvl="0" indent="-1778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Arial" pitchFamily="34" charset="0"/>
                <a:ea typeface="Times New Roman" pitchFamily="18" charset="0"/>
              </a:rPr>
              <a:t>p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okud bereme v úvahu </a:t>
            </a:r>
            <a:r>
              <a:rPr kumimoji="0" lang="cs-CZ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Ševčenkův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původ, tento způsob života by mohl být považován za životní úspěch. </a:t>
            </a:r>
            <a:endParaRPr kumimoji="0" lang="cs-CZ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85720" y="214290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Přesto </a:t>
            </a:r>
            <a:r>
              <a:rPr kumimoji="0" lang="cs-CZ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toto vše nenašlo své vyobrazení v </a:t>
            </a:r>
            <a:r>
              <a:rPr kumimoji="0" lang="cs-CZ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Ševčenkově</a:t>
            </a:r>
            <a:r>
              <a:rPr kumimoji="0" lang="cs-CZ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poezii</a:t>
            </a:r>
            <a:r>
              <a:rPr kumimoji="0" lang="cs-CZ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cs-CZ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642918"/>
            <a:ext cx="857256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Porovnání </a:t>
            </a:r>
            <a:r>
              <a:rPr kumimoji="0" lang="cs-CZ" sz="20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Ševčenkovy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biografie se samotnými texty rozkrývá kontury základního dualismu </a:t>
            </a:r>
            <a:r>
              <a:rPr kumimoji="0" lang="cs-CZ" sz="20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Ševčenkova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díla.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4282" y="1500174"/>
            <a:ext cx="85725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Tento 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dualismus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se zakládá na 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dvou velmi rozdílných přijetích sebe sama básníkem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a také na zcela odlišných intelektuálních a emocionálních formách vyjádření.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Fakticky je možné hovořit o 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dvou různých osobnostech</a:t>
            </a:r>
            <a:r>
              <a:rPr kumimoji="0" lang="cs-CZ" sz="2400" b="0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cs-CZ" sz="2400" b="0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sz="2400" b="0" i="0" u="sng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85720" y="2928934"/>
            <a:ext cx="2786082" cy="46166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lvl="1" indent="-177800" algn="just" fontAlgn="base">
              <a:spcBef>
                <a:spcPct val="0"/>
              </a:spcBef>
              <a:spcAft>
                <a:spcPct val="0"/>
              </a:spcAft>
              <a:buAutoNum type="arabicParenR"/>
              <a:tabLst>
                <a:tab pos="177800" algn="l"/>
              </a:tabLst>
            </a:pP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(WG)" charset="-95"/>
                <a:ea typeface="Times New Roman" pitchFamily="18" charset="0"/>
              </a:rPr>
              <a:t>“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přizpůsobené“</a:t>
            </a:r>
          </a:p>
        </p:txBody>
      </p:sp>
      <p:sp>
        <p:nvSpPr>
          <p:cNvPr id="9" name="Obdélník 8"/>
          <p:cNvSpPr/>
          <p:nvPr/>
        </p:nvSpPr>
        <p:spPr>
          <a:xfrm>
            <a:off x="285720" y="3429000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7800" algn="l"/>
              </a:tabLst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osobnost reprezentována </a:t>
            </a:r>
            <a:r>
              <a:rPr kumimoji="0" lang="cs-CZ" sz="2000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ruskou prózou, deníkem, dopisy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atd. 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85720" y="3500438"/>
            <a:ext cx="864399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I když </a:t>
            </a:r>
            <a:r>
              <a:rPr kumimoji="0" lang="cs-CZ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Ševčenko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v této tvorbě protestuje například proti nespravedlnosti sociálního zřízení, proti nevolnictví, zároveň si </a:t>
            </a: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uvědomuje, že je součástí imperiální reality a buď jak buď využívá civilizované hodnoty dané společnosti</a:t>
            </a:r>
            <a:r>
              <a:rPr kumimoji="0" lang="cs-CZ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cs-CZ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177800" marR="0" lvl="0" indent="-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Ve formě uměleckého vyjádření je této osobnosti vlastní </a:t>
            </a: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pocit intelektuální distance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(například co se týče ukrajinské historie), </a:t>
            </a: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racionální zhodnocení role Ukrajiny v Ruském impériu, role a možnosti umělce</a:t>
            </a:r>
            <a:r>
              <a:rPr kumimoji="0" lang="cs-CZ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(například v pověstech </a:t>
            </a:r>
            <a:r>
              <a:rPr kumimoji="0" lang="cs-CZ" b="1" i="1" u="none" strike="noStrike" cap="none" normalizeH="0" baseline="0" dirty="0" err="1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Художних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lang="cs-CZ" b="1" i="1" dirty="0" err="1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Музикант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), </a:t>
            </a:r>
            <a:r>
              <a:rPr kumimoji="0" lang="cs-CZ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racionální přijetí lidského chování.  </a:t>
            </a:r>
            <a:endParaRPr kumimoji="0" lang="cs-CZ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  <p:bldP spid="16386" grpId="0"/>
      <p:bldP spid="16388" grpId="0" animBg="1"/>
      <p:bldP spid="9" grpId="0"/>
      <p:bldP spid="163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214290"/>
            <a:ext cx="4714908" cy="46166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2)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„nepřizpůsobená“ osobnost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857232"/>
            <a:ext cx="87154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marR="0" lvl="0" indent="-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vypjatá emotivnost</a:t>
            </a:r>
          </a:p>
          <a:p>
            <a:pPr marL="180975" marR="0" lvl="0" indent="-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absolutizace pocitů a emočního přijetí okolní skutečnosti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cs-CZ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jaká se v důsledku toho úplně nebo téměř úplně </a:t>
            </a: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polarizuje na sakrální a profánní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svět a lidstvo se dělí na </a:t>
            </a: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absolutní Dobro a absolutní Zlo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neexistuje zde prostřednost</a:t>
            </a:r>
            <a:r>
              <a:rPr kumimoji="0" lang="cs-CZ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b="1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tato osobnost </a:t>
            </a: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odmítá přijímat pravdu a moudrost tohoto světa</a:t>
            </a: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80975" indent="-1809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básník </a:t>
            </a:r>
            <a:r>
              <a:rPr kumimoji="0" lang="cs-CZ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vyvolává představy, křísí minulost, křísí mrtvé</a:t>
            </a:r>
          </a:p>
          <a:p>
            <a:pPr marL="180975" indent="-1809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u="sng" dirty="0">
                <a:latin typeface="Arial" pitchFamily="34" charset="0"/>
                <a:cs typeface="Arial" pitchFamily="34" charset="0"/>
              </a:rPr>
              <a:t>básník se obrací do hloubky kolektivní duše národa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b="1" i="0" u="sng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14282" y="3357562"/>
            <a:ext cx="87868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Na rozdíl od 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zralého, zkušeného vypravěče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či „já“ </a:t>
            </a:r>
            <a:r>
              <a:rPr kumimoji="0" lang="cs-CZ" sz="2400" b="0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Ševčenkových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cs-CZ" sz="2400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pověstí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je autorské „já“ </a:t>
            </a:r>
            <a:r>
              <a:rPr kumimoji="0" lang="cs-CZ" sz="2400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poezie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zformované a určené především 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zkušeností dětství a mládí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cs-CZ" sz="2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85720" y="4786322"/>
            <a:ext cx="86439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Svět dětských vzpomínek, svět mladických prožitků vyvolává zvláštní emoční stav, který aktivizuje „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kolektivní podvědomí</a:t>
            </a: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“.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57158" y="5572140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marR="0" lvl="0" indent="-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Pouze v ukrajinské poezii </a:t>
            </a:r>
            <a:r>
              <a:rPr kumimoji="0" lang="cs-CZ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duše </a:t>
            </a:r>
            <a:r>
              <a:rPr kumimoji="0" lang="cs-CZ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Ševčenka</a:t>
            </a:r>
            <a:r>
              <a:rPr kumimoji="0" lang="cs-CZ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rezonuje s „národní duší“</a:t>
            </a:r>
            <a:r>
              <a:rPr kumimoji="0" lang="cs-CZ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tedy s celým rozsahem společných, neúplně vyřčených vědomostí, pocitů, dojmů. </a:t>
            </a:r>
            <a:endParaRPr kumimoji="0" lang="cs-CZ" b="0" i="0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14290"/>
            <a:ext cx="87868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„Přizpůsobenou“ osobnost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málo co spojuje s touto duší, tato osobnost je zformovaná a reaguje na zcela jiný svět, </a:t>
            </a:r>
            <a:r>
              <a:rPr kumimoji="0" lang="cs-CZ" sz="20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svět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Petrohradu, Akademie umění, kultury, kosmopolitní prostředí a intelektuální život</a:t>
            </a:r>
            <a:r>
              <a:rPr kumimoji="0" lang="cs-CZ" sz="20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14282" y="1571612"/>
            <a:ext cx="864399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„Nepřizpůsobená“ osobnost: 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bývalý „ukrajinský“ svět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který dává poezii uměleckou sílu a základ pro symbolický kód. 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Je to právě tato „nepřizpůsobená“ rebelská osobnost, která </a:t>
            </a:r>
            <a:r>
              <a:rPr kumimoji="0" lang="cs-CZ" sz="2000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svět minulosti oživuje natolik, že se s následky tohoto oživení setkáváme </a:t>
            </a:r>
            <a:r>
              <a:rPr kumimoji="0" lang="cs-CZ" sz="2000" b="0" i="0" u="sng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dondes</a:t>
            </a:r>
            <a:r>
              <a:rPr kumimoji="0" lang="cs-CZ" sz="2000" b="0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cs-CZ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7158" y="3571876"/>
            <a:ext cx="8429684" cy="156966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4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Obraz </a:t>
            </a:r>
            <a:r>
              <a:rPr kumimoji="0" lang="cs-CZ" sz="2400" b="1" i="0" u="sng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Ševčenka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je zformovaný právě  jeho poezií. </a:t>
            </a:r>
            <a:r>
              <a:rPr kumimoji="0" lang="cs-CZ" sz="2400" b="1" i="0" u="sng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Ševčenko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je tak 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zapsán jako prorok a mučedník, který žije životem národa a jen pro národ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: básník se tak stal 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produktem a hrdinou svého vlastního mýtu</a:t>
            </a:r>
            <a:r>
              <a:rPr kumimoji="0" lang="cs-CZ" sz="24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cs-CZ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864</Words>
  <Application>Microsoft Office PowerPoint</Application>
  <PresentationFormat>Předvádění na obrazovce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(WG)</vt:lpstr>
      <vt:lpstr>Motiv sady Office</vt:lpstr>
      <vt:lpstr>Téma: Taras Ševčenko – ukrajinsky a rusky psaná tovrba; tzv. „přizpůsobená“ a „nepřizpůsobená“ stránka osobnosti; evropské kontexty jeho tvorby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Téma: Taras Ševčenko – ukrajinsky a rusky psaná tovrba; tzv. „přizpůsobená“ a „nepřizpůsobená“ stránka osobnosti; evropské kontexty jeho tvorby</dc:title>
  <dc:creator>František Chlaň</dc:creator>
  <cp:lastModifiedBy>Chlaňová, Tereza</cp:lastModifiedBy>
  <cp:revision>73</cp:revision>
  <dcterms:created xsi:type="dcterms:W3CDTF">2011-04-19T08:31:33Z</dcterms:created>
  <dcterms:modified xsi:type="dcterms:W3CDTF">2023-04-16T10:30:37Z</dcterms:modified>
</cp:coreProperties>
</file>