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7521"/>
    <a:srgbClr val="5E65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2F15747-BC96-48D8-A17E-B36FD36B9C60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41F4B3-E384-4054-B758-157D92B1C38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45365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Autoři: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Tomáš Michel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Zuzana </a:t>
            </a:r>
            <a:r>
              <a:rPr lang="cs-CZ" sz="17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Hodasová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Klára </a:t>
            </a:r>
            <a:r>
              <a:rPr lang="cs-CZ" sz="17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Pragerová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Eva Dudová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Eva Dušková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Lea Hrabětová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3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Vedoucí práce: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3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Mgr. Petr Vrzáček</a:t>
            </a:r>
            <a:endParaRPr lang="cs-CZ" sz="13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  <a:p>
            <a:pPr algn="l"/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b="1" dirty="0" smtClean="0">
                <a:effectLst/>
                <a:latin typeface="Times New Roman"/>
                <a:ea typeface="Calibri"/>
                <a:cs typeface="Times New Roman"/>
              </a:rPr>
              <a:t>Četba odborných textů</a:t>
            </a:r>
            <a:r>
              <a:rPr lang="cs-CZ" sz="3600" dirty="0">
                <a:ea typeface="Calibri"/>
                <a:cs typeface="Times New Roman"/>
              </a:rPr>
              <a:t/>
            </a:r>
            <a:br>
              <a:rPr lang="cs-CZ" sz="3600" dirty="0">
                <a:ea typeface="Calibri"/>
                <a:cs typeface="Times New Roman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92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Dobrovolníci v NNO a jejich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Klára </a:t>
            </a:r>
            <a:r>
              <a:rPr lang="cs-CZ" sz="20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Pragerová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cs-CZ" sz="2000" dirty="0" err="1" smtClean="0">
                <a:effectLst/>
                <a:latin typeface="Times New Roman"/>
                <a:ea typeface="Calibri"/>
                <a:cs typeface="Times New Roman"/>
              </a:rPr>
              <a:t>Stirling</a:t>
            </a: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 et al., 2011)</a:t>
            </a:r>
            <a:endParaRPr lang="cs-CZ" sz="20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Udržení zkušených dobrovolníků je vhodnější než hledání a vzdělávání nových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Dobrovolníci upřednostňují neformální styly řízení (důvěra, mezilidské vztahy)</a:t>
            </a:r>
            <a:endParaRPr lang="cs-CZ" sz="24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Times New Roman"/>
                <a:ea typeface="Calibri"/>
              </a:rPr>
              <a:t>Styl řízení - velký vliv na udržitelnosti dobrovolníka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76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73616" cy="1143000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Dobrovolníci v NNO a jejich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Klára </a:t>
            </a:r>
            <a:r>
              <a:rPr lang="cs-CZ" sz="20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Pragerová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(Eisner, </a:t>
            </a:r>
            <a:r>
              <a:rPr lang="cs-CZ" sz="2000" dirty="0" err="1" smtClean="0">
                <a:effectLst/>
                <a:latin typeface="Times New Roman"/>
                <a:ea typeface="Calibri"/>
                <a:cs typeface="Times New Roman"/>
              </a:rPr>
              <a:t>Grimm</a:t>
            </a: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cs-CZ" sz="2000" dirty="0" err="1" smtClean="0">
                <a:effectLst/>
                <a:latin typeface="Times New Roman"/>
                <a:ea typeface="Calibri"/>
                <a:cs typeface="Times New Roman"/>
              </a:rPr>
              <a:t>Maynard</a:t>
            </a: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 2009)</a:t>
            </a:r>
            <a:endParaRPr lang="cs-CZ" sz="20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Dobrovolníci nejsou vnímáni jako odborníci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Chybí strategie řízení --&gt; odchod expertů z NNO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Proč? – nemají vhodné úkoly; nejsou součást pracovního týmu organizace; nevyhodnocuje se finančně jejich práce</a:t>
            </a:r>
            <a:endParaRPr lang="cs-CZ" sz="2400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Dobrovolníci v NNO a jejich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Klára </a:t>
            </a:r>
            <a:r>
              <a:rPr lang="cs-CZ" sz="20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Pragerová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400" b="1" dirty="0" smtClean="0">
                <a:effectLst/>
                <a:latin typeface="Times New Roman"/>
                <a:ea typeface="Calibri"/>
                <a:cs typeface="Times New Roman"/>
              </a:rPr>
              <a:t>Souhrn pro zlepšení řízení: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Vnímat dobrovolníky jako experty, zadat odborné úkoly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Řídit profesionálně (přidaná hodnota důvěry a mezilidských vztahů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Vždy vyčíslit finanční hodnotu dobrovolnické práce – kolik práce ušetří peněz</a:t>
            </a:r>
            <a:endParaRPr lang="cs-CZ" sz="2400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Dobrovolníci v NNO a jejich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Klára </a:t>
            </a:r>
            <a:r>
              <a:rPr lang="cs-CZ" sz="20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Pragerová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400" b="1" dirty="0" smtClean="0">
                <a:effectLst/>
                <a:latin typeface="Times New Roman"/>
                <a:ea typeface="Calibri"/>
                <a:cs typeface="Times New Roman"/>
              </a:rPr>
              <a:t>Doporučení:</a:t>
            </a:r>
            <a:endParaRPr lang="cs-CZ" sz="2400" b="1" dirty="0">
              <a:ea typeface="Calibri"/>
              <a:cs typeface="Times New Roman"/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lvl="0"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b="1" dirty="0" smtClean="0">
                <a:effectLst/>
                <a:latin typeface="Times New Roman"/>
                <a:ea typeface="Calibri"/>
                <a:cs typeface="Times New Roman"/>
              </a:rPr>
              <a:t>Nutnost využívat dobrovolníky jako experty, umět je tak řídit</a:t>
            </a:r>
            <a:endParaRPr lang="cs-CZ" sz="2400" dirty="0">
              <a:ea typeface="Calibri"/>
              <a:cs typeface="Times New Roman"/>
            </a:endParaRPr>
          </a:p>
        </p:txBody>
      </p:sp>
      <p:pic>
        <p:nvPicPr>
          <p:cNvPr id="4" name="Obrázek 3" descr="http://literacysandiego.org/wp-content/uploads/2014/03/volunte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16833"/>
            <a:ext cx="4248472" cy="2736304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7999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Projektové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Eva Dudová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96944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cs-CZ" sz="4200" dirty="0" err="1" smtClean="0">
                <a:effectLst/>
                <a:latin typeface="Times New Roman"/>
                <a:ea typeface="Calibri"/>
                <a:cs typeface="Times New Roman"/>
              </a:rPr>
              <a:t>Ojiako</a:t>
            </a: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 U., </a:t>
            </a:r>
            <a:r>
              <a:rPr lang="cs-CZ" sz="4200" dirty="0" err="1" smtClean="0">
                <a:effectLst/>
                <a:latin typeface="Times New Roman"/>
                <a:ea typeface="Calibri"/>
                <a:cs typeface="Times New Roman"/>
              </a:rPr>
              <a:t>Ashleigh</a:t>
            </a: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 M., </a:t>
            </a:r>
            <a:r>
              <a:rPr lang="cs-CZ" sz="4200" dirty="0" err="1" smtClean="0">
                <a:effectLst/>
                <a:latin typeface="Times New Roman"/>
                <a:ea typeface="Calibri"/>
                <a:cs typeface="Times New Roman"/>
              </a:rPr>
              <a:t>Chipulu</a:t>
            </a: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 M., </a:t>
            </a:r>
            <a:r>
              <a:rPr lang="cs-CZ" sz="4200" dirty="0" err="1" smtClean="0">
                <a:effectLst/>
                <a:latin typeface="Times New Roman"/>
                <a:ea typeface="Calibri"/>
                <a:cs typeface="Times New Roman"/>
              </a:rPr>
              <a:t>Maguire</a:t>
            </a: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 S., 2011)</a:t>
            </a:r>
            <a:endParaRPr lang="cs-CZ" sz="4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4200" b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cs-CZ" sz="42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cs-CZ" sz="4400" b="1" dirty="0" smtClean="0">
                <a:effectLst/>
                <a:latin typeface="Times New Roman"/>
                <a:ea typeface="Calibri"/>
                <a:cs typeface="Times New Roman"/>
              </a:rPr>
              <a:t>Potřeba transformace vzdělávání studentů managementu řízení </a:t>
            </a:r>
            <a:endParaRPr lang="cs-CZ" sz="44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400" dirty="0" smtClean="0">
                <a:effectLst/>
                <a:latin typeface="Times New Roman"/>
                <a:ea typeface="Calibri"/>
                <a:cs typeface="Times New Roman"/>
              </a:rPr>
              <a:t>Potřeba transformace vzdělávání vychází ze zájmu investorů do NGO, zaměření na soft </a:t>
            </a:r>
            <a:r>
              <a:rPr lang="cs-CZ" sz="4400" dirty="0" err="1" smtClean="0">
                <a:effectLst/>
                <a:latin typeface="Times New Roman"/>
                <a:ea typeface="Calibri"/>
                <a:cs typeface="Times New Roman"/>
              </a:rPr>
              <a:t>skills</a:t>
            </a:r>
            <a:r>
              <a:rPr lang="cs-CZ" sz="4400" dirty="0" smtClean="0">
                <a:effectLst/>
                <a:latin typeface="Times New Roman"/>
                <a:ea typeface="Calibri"/>
                <a:cs typeface="Times New Roman"/>
              </a:rPr>
              <a:t> a emoce manažerů a také stipendijních projektů</a:t>
            </a:r>
            <a:endParaRPr lang="cs-CZ" sz="44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400" dirty="0" smtClean="0">
                <a:effectLst/>
                <a:latin typeface="Times New Roman"/>
                <a:ea typeface="Calibri"/>
                <a:cs typeface="Times New Roman"/>
              </a:rPr>
              <a:t>Student jako zákazník platící za servis</a:t>
            </a:r>
            <a:endParaRPr lang="cs-CZ" sz="44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400" dirty="0" smtClean="0">
                <a:effectLst/>
                <a:latin typeface="Times New Roman"/>
                <a:ea typeface="Calibri"/>
                <a:cs typeface="Times New Roman"/>
              </a:rPr>
              <a:t>Učitel jako </a:t>
            </a:r>
            <a:r>
              <a:rPr lang="cs-CZ" sz="4400" dirty="0" err="1" smtClean="0">
                <a:effectLst/>
                <a:latin typeface="Times New Roman"/>
                <a:ea typeface="Calibri"/>
                <a:cs typeface="Times New Roman"/>
              </a:rPr>
              <a:t>facilitátor</a:t>
            </a:r>
            <a:r>
              <a:rPr lang="cs-CZ" sz="4400" dirty="0" smtClean="0">
                <a:effectLst/>
                <a:latin typeface="Times New Roman"/>
                <a:ea typeface="Calibri"/>
                <a:cs typeface="Times New Roman"/>
              </a:rPr>
              <a:t> a kouče procesu učení předávajícího spíše schopnosti než znalosti</a:t>
            </a:r>
            <a:endParaRPr lang="cs-CZ" sz="44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400" dirty="0" smtClean="0">
                <a:effectLst/>
                <a:latin typeface="Times New Roman"/>
                <a:ea typeface="Calibri"/>
                <a:cs typeface="Times New Roman"/>
              </a:rPr>
              <a:t>Změna přístupu k učení za pomoci e-</a:t>
            </a:r>
            <a:r>
              <a:rPr lang="cs-CZ" sz="4400" dirty="0" err="1" smtClean="0">
                <a:effectLst/>
                <a:latin typeface="Times New Roman"/>
                <a:ea typeface="Calibri"/>
                <a:cs typeface="Times New Roman"/>
              </a:rPr>
              <a:t>learning</a:t>
            </a:r>
            <a:endParaRPr lang="cs-CZ" sz="4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24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Projektové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Eva Dudová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68952" cy="4392489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spcAft>
                <a:spcPts val="0"/>
              </a:spcAft>
              <a:buNone/>
            </a:pP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cs-CZ" sz="2000" dirty="0" err="1" smtClean="0">
                <a:effectLst/>
                <a:latin typeface="Times New Roman"/>
                <a:ea typeface="Calibri"/>
                <a:cs typeface="Times New Roman"/>
              </a:rPr>
              <a:t>Ojiako</a:t>
            </a: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 U., </a:t>
            </a:r>
            <a:r>
              <a:rPr lang="cs-CZ" sz="2000" dirty="0" err="1" smtClean="0">
                <a:effectLst/>
                <a:latin typeface="Times New Roman"/>
                <a:ea typeface="Calibri"/>
                <a:cs typeface="Times New Roman"/>
              </a:rPr>
              <a:t>Ashleigh</a:t>
            </a: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 M., </a:t>
            </a:r>
            <a:r>
              <a:rPr lang="cs-CZ" sz="2000" dirty="0" err="1" smtClean="0">
                <a:effectLst/>
                <a:latin typeface="Times New Roman"/>
                <a:ea typeface="Calibri"/>
                <a:cs typeface="Times New Roman"/>
              </a:rPr>
              <a:t>Chipulu</a:t>
            </a: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 M., </a:t>
            </a:r>
            <a:r>
              <a:rPr lang="cs-CZ" sz="2000" dirty="0" err="1" smtClean="0">
                <a:effectLst/>
                <a:latin typeface="Times New Roman"/>
                <a:ea typeface="Calibri"/>
                <a:cs typeface="Times New Roman"/>
              </a:rPr>
              <a:t>Maguire</a:t>
            </a: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 S., 2011)</a:t>
            </a:r>
            <a:endParaRPr lang="cs-CZ" sz="2800" dirty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2400" b="1" dirty="0" smtClean="0">
                <a:effectLst/>
                <a:latin typeface="Times New Roman"/>
                <a:ea typeface="Calibri"/>
                <a:cs typeface="Times New Roman"/>
              </a:rPr>
              <a:t>Výjimečnost studie:</a:t>
            </a:r>
            <a:endParaRPr lang="cs-CZ" sz="2400" b="1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/>
              <a:buChar char=""/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Poukazuje na budoucí přehodnocení stylu učení projektového řízení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/>
              <a:buChar char=""/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Předkládá aktuální nedostatek zaměření na tzv. soft </a:t>
            </a:r>
            <a:r>
              <a:rPr lang="cs-CZ" sz="2400" dirty="0" err="1" smtClean="0">
                <a:effectLst/>
                <a:latin typeface="Times New Roman"/>
                <a:ea typeface="Calibri"/>
                <a:cs typeface="Times New Roman"/>
              </a:rPr>
              <a:t>skills</a:t>
            </a: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 jako jsou empatie a emoce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/>
              <a:buChar char=""/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Znázorňuje rostoucí propast mezi očekáváním studentů a aktuální nabídkou univerzit </a:t>
            </a:r>
            <a:endParaRPr lang="cs-CZ" sz="2400" dirty="0">
              <a:ea typeface="Calibri"/>
              <a:cs typeface="Times New Roman"/>
            </a:endParaRPr>
          </a:p>
          <a:p>
            <a:pPr>
              <a:lnSpc>
                <a:spcPct val="16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7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Projektové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Eva Dudová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96944" cy="478112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36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cs-CZ" sz="3600" dirty="0" err="1" smtClean="0">
                <a:effectLst/>
                <a:latin typeface="Times New Roman"/>
                <a:ea typeface="Calibri"/>
                <a:cs typeface="Times New Roman"/>
              </a:rPr>
              <a:t>Omorede</a:t>
            </a:r>
            <a:r>
              <a:rPr lang="cs-CZ" sz="3600" dirty="0" smtClean="0">
                <a:effectLst/>
                <a:latin typeface="Times New Roman"/>
                <a:ea typeface="Calibri"/>
                <a:cs typeface="Times New Roman"/>
              </a:rPr>
              <a:t> A., </a:t>
            </a:r>
            <a:r>
              <a:rPr lang="cs-CZ" sz="3600" dirty="0" err="1" smtClean="0">
                <a:effectLst/>
                <a:latin typeface="Times New Roman"/>
                <a:ea typeface="Calibri"/>
                <a:cs typeface="Times New Roman"/>
              </a:rPr>
              <a:t>Thorgren</a:t>
            </a:r>
            <a:r>
              <a:rPr lang="cs-CZ" sz="3600" dirty="0" smtClean="0">
                <a:effectLst/>
                <a:latin typeface="Times New Roman"/>
                <a:ea typeface="Calibri"/>
                <a:cs typeface="Times New Roman"/>
              </a:rPr>
              <a:t> S., </a:t>
            </a:r>
            <a:r>
              <a:rPr lang="cs-CZ" sz="3600" dirty="0" err="1" smtClean="0">
                <a:effectLst/>
                <a:latin typeface="Times New Roman"/>
                <a:ea typeface="Calibri"/>
                <a:cs typeface="Times New Roman"/>
              </a:rPr>
              <a:t>Wincent</a:t>
            </a:r>
            <a:r>
              <a:rPr lang="cs-CZ" sz="3600" dirty="0" smtClean="0">
                <a:effectLst/>
                <a:latin typeface="Times New Roman"/>
                <a:ea typeface="Calibri"/>
                <a:cs typeface="Times New Roman"/>
              </a:rPr>
              <a:t> J., 2013)</a:t>
            </a:r>
            <a:endParaRPr lang="cs-CZ" sz="36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cs-CZ" sz="4200" b="1" dirty="0" smtClean="0">
                <a:effectLst/>
                <a:latin typeface="Times New Roman"/>
                <a:ea typeface="Calibri"/>
                <a:cs typeface="Times New Roman"/>
              </a:rPr>
              <a:t>Manažer a jeho zanícenost pro projekt jako hlavní předpoklad úspěšného dosáhnutí cílů</a:t>
            </a:r>
            <a:endParaRPr lang="cs-CZ" sz="4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Důležitost vášnivého zanícení manažera projektu</a:t>
            </a:r>
            <a:endParaRPr lang="cs-CZ" sz="4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Zanícení jako motivační prvek usnadňující dosáhnutí cílů</a:t>
            </a:r>
            <a:endParaRPr lang="cs-CZ" sz="4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Pokud jsou cíle dostatečně náročné, nezáleží na schopnostech týmu</a:t>
            </a:r>
            <a:endParaRPr lang="cs-CZ" sz="4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sz="4200" dirty="0" smtClean="0">
                <a:effectLst/>
                <a:latin typeface="Times New Roman"/>
                <a:ea typeface="Calibri"/>
                <a:cs typeface="Times New Roman"/>
              </a:rPr>
              <a:t>Manažer by měl mít střední kompetence a vést tým k náročnějším úkolům, i když si není jist, zda je toho tým schopen</a:t>
            </a:r>
            <a:endParaRPr lang="cs-CZ" sz="4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726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Projektové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Eva Dudová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9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cs-CZ" sz="2900" dirty="0" err="1" smtClean="0">
                <a:effectLst/>
                <a:latin typeface="Times New Roman"/>
                <a:ea typeface="Calibri"/>
                <a:cs typeface="Times New Roman"/>
              </a:rPr>
              <a:t>Omorede</a:t>
            </a:r>
            <a:r>
              <a:rPr lang="cs-CZ" sz="2900" dirty="0" smtClean="0">
                <a:effectLst/>
                <a:latin typeface="Times New Roman"/>
                <a:ea typeface="Calibri"/>
                <a:cs typeface="Times New Roman"/>
              </a:rPr>
              <a:t> A., </a:t>
            </a:r>
            <a:r>
              <a:rPr lang="cs-CZ" sz="2900" dirty="0" err="1" smtClean="0">
                <a:effectLst/>
                <a:latin typeface="Times New Roman"/>
                <a:ea typeface="Calibri"/>
                <a:cs typeface="Times New Roman"/>
              </a:rPr>
              <a:t>Thorgren</a:t>
            </a:r>
            <a:r>
              <a:rPr lang="cs-CZ" sz="2900" dirty="0" smtClean="0">
                <a:effectLst/>
                <a:latin typeface="Times New Roman"/>
                <a:ea typeface="Calibri"/>
                <a:cs typeface="Times New Roman"/>
              </a:rPr>
              <a:t> S., </a:t>
            </a:r>
            <a:r>
              <a:rPr lang="cs-CZ" sz="2900" dirty="0" err="1" smtClean="0">
                <a:effectLst/>
                <a:latin typeface="Times New Roman"/>
                <a:ea typeface="Calibri"/>
                <a:cs typeface="Times New Roman"/>
              </a:rPr>
              <a:t>Wincent</a:t>
            </a:r>
            <a:r>
              <a:rPr lang="cs-CZ" sz="2900" dirty="0" smtClean="0">
                <a:effectLst/>
                <a:latin typeface="Times New Roman"/>
                <a:ea typeface="Calibri"/>
                <a:cs typeface="Times New Roman"/>
              </a:rPr>
              <a:t> J., 2013)</a:t>
            </a:r>
            <a:endParaRPr lang="cs-CZ" sz="29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1000"/>
              </a:spcAft>
              <a:buNone/>
            </a:pPr>
            <a:r>
              <a:rPr lang="cs-CZ" sz="3200" b="1" dirty="0" smtClean="0">
                <a:effectLst/>
                <a:latin typeface="Times New Roman"/>
                <a:ea typeface="Calibri"/>
                <a:cs typeface="Times New Roman"/>
              </a:rPr>
              <a:t>Výzkumy orientované na manažerské kompetence testovaly tyto hypotézy:</a:t>
            </a:r>
            <a:endParaRPr lang="cs-CZ" sz="3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Přímé spojení mezi úrovní kompetencí manažera a jeho vášní pro projekt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Spojení mezi kompetencí týmu a zaníceností manažera pro projekt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Manažerovo vášnivé zanícení pro projekt a úroveň náročnosti cílů </a:t>
            </a:r>
            <a:r>
              <a:rPr lang="cs-CZ" dirty="0" smtClean="0">
                <a:effectLst/>
                <a:latin typeface="Times New Roman"/>
                <a:ea typeface="Calibri"/>
                <a:cs typeface="Times New Roman"/>
                <a:sym typeface="Wingdings"/>
              </a:rPr>
              <a:t></a:t>
            </a: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  manažeři s velkým zanícením v projektech s velmi náročnými cíli dosáhnou lepších výsledků než manažeři s velkým zanícením v méně náročných projektech</a:t>
            </a:r>
            <a:endParaRPr lang="cs-CZ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36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Projektové řízení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Eva Dudová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6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cs-CZ" sz="2600" dirty="0" err="1" smtClean="0">
                <a:effectLst/>
                <a:latin typeface="Times New Roman"/>
                <a:ea typeface="Calibri"/>
                <a:cs typeface="Times New Roman"/>
              </a:rPr>
              <a:t>Omorede</a:t>
            </a:r>
            <a:r>
              <a:rPr lang="cs-CZ" sz="2600" dirty="0" smtClean="0">
                <a:effectLst/>
                <a:latin typeface="Times New Roman"/>
                <a:ea typeface="Calibri"/>
                <a:cs typeface="Times New Roman"/>
              </a:rPr>
              <a:t> A., </a:t>
            </a:r>
            <a:r>
              <a:rPr lang="cs-CZ" sz="2600" dirty="0" err="1" smtClean="0">
                <a:effectLst/>
                <a:latin typeface="Times New Roman"/>
                <a:ea typeface="Calibri"/>
                <a:cs typeface="Times New Roman"/>
              </a:rPr>
              <a:t>Thorgren</a:t>
            </a:r>
            <a:r>
              <a:rPr lang="cs-CZ" sz="2600" dirty="0" smtClean="0">
                <a:effectLst/>
                <a:latin typeface="Times New Roman"/>
                <a:ea typeface="Calibri"/>
                <a:cs typeface="Times New Roman"/>
              </a:rPr>
              <a:t> S., </a:t>
            </a:r>
            <a:r>
              <a:rPr lang="cs-CZ" sz="2600" dirty="0" err="1" smtClean="0">
                <a:effectLst/>
                <a:latin typeface="Times New Roman"/>
                <a:ea typeface="Calibri"/>
                <a:cs typeface="Times New Roman"/>
              </a:rPr>
              <a:t>Wincent</a:t>
            </a:r>
            <a:r>
              <a:rPr lang="cs-CZ" sz="2600" dirty="0" smtClean="0">
                <a:effectLst/>
                <a:latin typeface="Times New Roman"/>
                <a:ea typeface="Calibri"/>
                <a:cs typeface="Times New Roman"/>
              </a:rPr>
              <a:t> J., 2013)</a:t>
            </a:r>
            <a:endParaRPr lang="cs-CZ" sz="26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1000"/>
              </a:spcAft>
              <a:buNone/>
            </a:pPr>
            <a:r>
              <a:rPr lang="cs-CZ" sz="3100" b="1" dirty="0" smtClean="0">
                <a:effectLst/>
                <a:latin typeface="Times New Roman"/>
                <a:ea typeface="Calibri"/>
                <a:cs typeface="Times New Roman"/>
              </a:rPr>
              <a:t>Výsledky:</a:t>
            </a:r>
            <a:endParaRPr lang="cs-CZ" sz="31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1000"/>
              </a:spcAft>
              <a:buNone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V případě, že manažer vede vysoce schopný tým, úroveň jeho zanícení klesá</a:t>
            </a:r>
            <a:endParaRPr lang="cs-CZ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1000"/>
              </a:spcAft>
              <a:buNone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Dosáhnutí náročných cílů je více pravděpodobné ve chvíli, kdy je manažer vášnivě zanícen pro projekt</a:t>
            </a:r>
            <a:endParaRPr lang="cs-CZ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cs-CZ" dirty="0" smtClean="0">
                <a:effectLst/>
                <a:latin typeface="Times New Roman"/>
                <a:ea typeface="Calibri"/>
              </a:rPr>
              <a:t>Pokud náročných cílů dosahuje vysoce kompetentní tým, manažer obvykle ztrácí zanícenost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8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73616" cy="1282154"/>
          </a:xfrm>
        </p:spPr>
        <p:txBody>
          <a:bodyPr>
            <a:normAutofit fontScale="90000"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Role neziskových organizací při (mikro)regionálním rozvoji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Eva Dušková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496944" cy="44253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dirty="0" smtClean="0">
                <a:effectLst/>
                <a:latin typeface="Times New Roman"/>
                <a:ea typeface="Times New Roman"/>
              </a:rPr>
              <a:t>(Chromý, P., Skála, J., 2010)</a:t>
            </a: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Times New Roman"/>
              </a:rPr>
              <a:t>vývoj periferie určují historicko-geografické souvislosti </a:t>
            </a: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Times New Roman"/>
              </a:rPr>
              <a:t>omezit rozvoj problémových území lze činností samotných regionů 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effectLst/>
                <a:latin typeface="Times New Roman"/>
                <a:ea typeface="Times New Roman"/>
                <a:sym typeface="Wingdings"/>
              </a:rPr>
              <a:t></a:t>
            </a:r>
            <a:r>
              <a:rPr lang="cs-CZ" dirty="0" smtClean="0">
                <a:effectLst/>
                <a:latin typeface="Times New Roman"/>
                <a:ea typeface="Times New Roman"/>
              </a:rPr>
              <a:t> aktivita lokálních a regionálních komunit je klíčová </a:t>
            </a: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Times New Roman"/>
              </a:rPr>
              <a:t>identifikace obyvatel s územím (sounáležitost), je součástí regionálně rozvojových strategií </a:t>
            </a:r>
          </a:p>
        </p:txBody>
      </p:sp>
    </p:spTree>
    <p:extLst>
      <p:ext uri="{BB962C8B-B14F-4D97-AF65-F5344CB8AC3E}">
        <p14:creationId xmlns:p14="http://schemas.microsoft.com/office/powerpoint/2010/main" val="19602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989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Řízení neziskových organizací</a:t>
            </a:r>
            <a:endParaRPr lang="cs-CZ" sz="36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b="1" dirty="0" smtClean="0">
                <a:effectLst/>
                <a:latin typeface="Times New Roman"/>
                <a:ea typeface="Calibri"/>
                <a:cs typeface="Times New Roman"/>
              </a:rPr>
              <a:t>Cíle</a:t>
            </a: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snažili jsme se najít specifika řízení NNO tak, jak je zachycují realizované projekty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rozhodli jsme se popisovat tato specifika v těchto oblastech - strategické řízení, řízení lidských zdrojů, management dobrovolníků, projektové řízení, řízení regionálního rozvoje a posilování společenské soudržnosti, řízení komunikace (PR)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v odborné literatuře jsme hledali výstupy z provedených výzkumů a zajímali nás také doporučení obsažená ve čtených textech</a:t>
            </a:r>
            <a:endParaRPr lang="cs-CZ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06408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Role neziskových organizací při (mikro)regionálním rozvoji</a:t>
            </a:r>
            <a:br>
              <a:rPr lang="cs-CZ" sz="3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1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Eva Dušková</a:t>
            </a:r>
            <a:endParaRPr lang="cs-CZ" sz="18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496944" cy="44253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 smtClean="0">
                <a:effectLst/>
                <a:latin typeface="Times New Roman"/>
                <a:ea typeface="Times New Roman"/>
              </a:rPr>
              <a:t>(Musil, J. a kol., 2004) </a:t>
            </a: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soudržnost české společnosti je složitý fenomén 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nadprůměrně vysoká různorodost regionů (historický vývoj) 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převládá nesourodá, málo propojená sociální soudržnost </a:t>
            </a:r>
            <a:endParaRPr lang="cs-CZ" dirty="0">
              <a:ea typeface="Calibri"/>
              <a:cs typeface="Times New Roman"/>
            </a:endParaRPr>
          </a:p>
          <a:p>
            <a:pPr lvl="1">
              <a:lnSpc>
                <a:spcPct val="170000"/>
              </a:lnSpc>
              <a:buFont typeface="Wingdings"/>
              <a:buChar char="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přibývá NNO a jiných sdružení </a:t>
            </a:r>
            <a:endParaRPr lang="cs-CZ" dirty="0">
              <a:ea typeface="Calibri"/>
              <a:cs typeface="Times New Roman"/>
            </a:endParaRPr>
          </a:p>
          <a:p>
            <a:pPr>
              <a:lnSpc>
                <a:spcPct val="170000"/>
              </a:lnSpc>
              <a:spcAft>
                <a:spcPts val="1000"/>
              </a:spcAft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východisko ze současné anomie: opatření a strategie vedoucí k posílení lokálních společenství a rodiny - nejsilnější prvky soudržnosti </a:t>
            </a:r>
            <a:endParaRPr lang="cs-CZ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01608" cy="733474"/>
          </a:xfrm>
        </p:spPr>
        <p:txBody>
          <a:bodyPr>
            <a:normAutofit fontScale="90000"/>
          </a:bodyPr>
          <a:lstStyle/>
          <a:p>
            <a:pPr algn="l">
              <a:spcAft>
                <a:spcPts val="1000"/>
              </a:spcAft>
            </a:pPr>
            <a: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Komunikace v neziskových organizacích </a:t>
            </a:r>
            <a:b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Lea Hrabětová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496944" cy="44973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cs-CZ" sz="2200" dirty="0" err="1" smtClean="0">
                <a:effectLst/>
                <a:latin typeface="Times New Roman"/>
                <a:ea typeface="Calibri"/>
                <a:cs typeface="Times New Roman"/>
              </a:rPr>
              <a:t>Wiggill</a:t>
            </a:r>
            <a:r>
              <a:rPr lang="cs-CZ" sz="2200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cs-CZ" sz="2200" dirty="0" err="1" smtClean="0">
                <a:effectLst/>
                <a:latin typeface="Times New Roman"/>
                <a:ea typeface="Calibri"/>
                <a:cs typeface="Times New Roman"/>
              </a:rPr>
              <a:t>Marlene</a:t>
            </a:r>
            <a:r>
              <a:rPr lang="cs-CZ" sz="2200" dirty="0" smtClean="0">
                <a:effectLst/>
                <a:latin typeface="Times New Roman"/>
                <a:ea typeface="Calibri"/>
                <a:cs typeface="Times New Roman"/>
              </a:rPr>
              <a:t> N., 2011)</a:t>
            </a:r>
            <a:endParaRPr lang="cs-CZ" sz="2200" dirty="0">
              <a:ea typeface="Calibri"/>
              <a:cs typeface="Times New Roman"/>
            </a:endParaRPr>
          </a:p>
          <a:p>
            <a:pPr lvl="0">
              <a:lnSpc>
                <a:spcPct val="160000"/>
              </a:lnSpc>
              <a:spcAft>
                <a:spcPts val="1000"/>
              </a:spcAft>
              <a:buFont typeface="Wingdings"/>
              <a:buChar char=""/>
              <a:tabLst>
                <a:tab pos="-9017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Neexistující specialista na komunikaci v neziskových organizacích způsobuje, že: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60000"/>
              </a:lnSpc>
              <a:spcAft>
                <a:spcPts val="1000"/>
              </a:spcAft>
              <a:buFont typeface="Wingdings"/>
              <a:buChar char=""/>
              <a:tabLst>
                <a:tab pos="-90170" algn="l"/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50 % donátorů po 1. nebo 2. příspěvku od NNO odchází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60000"/>
              </a:lnSpc>
              <a:spcAft>
                <a:spcPts val="1000"/>
              </a:spcAft>
              <a:buFont typeface="Wingdings"/>
              <a:buChar char=""/>
              <a:tabLst>
                <a:tab pos="-90170" algn="l"/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NNO nezná potřeby zainteresovaných stran 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60000"/>
              </a:lnSpc>
              <a:spcAft>
                <a:spcPts val="1000"/>
              </a:spcAft>
              <a:buFont typeface="Wingdings"/>
              <a:buChar char=""/>
              <a:tabLst>
                <a:tab pos="-90170" algn="l"/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NNO těžko naplňuje své poslání a cíle</a:t>
            </a:r>
            <a:endParaRPr lang="cs-CZ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81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pPr algn="l">
              <a:spcAft>
                <a:spcPts val="1000"/>
              </a:spcAft>
            </a:pPr>
            <a: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Komunikace v neziskových organizacích </a:t>
            </a:r>
            <a:r>
              <a:rPr lang="cs-CZ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</a:rPr>
              <a:t>Lea Hrabětová</a:t>
            </a:r>
            <a:endParaRPr lang="cs-CZ" sz="22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363272" cy="449736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spcAft>
                <a:spcPts val="1000"/>
              </a:spcAft>
              <a:buNone/>
            </a:pPr>
            <a:r>
              <a:rPr lang="cs-CZ" b="1" dirty="0" smtClean="0">
                <a:effectLst/>
                <a:latin typeface="Times New Roman"/>
                <a:ea typeface="Calibri"/>
                <a:cs typeface="Times New Roman"/>
              </a:rPr>
              <a:t>4 kroky k úspěchu neziskové organizace: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řídit stejně jako ziskovou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znát cíle všech zainteresovaných stran (klientů, dárců, sponzorů, vlády, statutárních orgánů, partnerských organizací,  konkurence, komunity, zaměstnanců, dobrovolníků)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vybudovat vlastní komunikační strategii</a:t>
            </a:r>
            <a:endParaRPr lang="cs-CZ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pověřit  1 osobu zodpovědnou za veškerou komunikaci</a:t>
            </a:r>
            <a:endParaRPr lang="cs-CZ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968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pPr algn="l">
              <a:spcAft>
                <a:spcPts val="1000"/>
              </a:spcAft>
            </a:pPr>
            <a: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Komunikace v neziskových organizacích </a:t>
            </a:r>
            <a:r>
              <a:rPr lang="cs-CZ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Lea Hrabětová</a:t>
            </a:r>
            <a:endParaRPr lang="cs-CZ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96944" cy="4353347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b="1" dirty="0" smtClean="0">
                <a:effectLst/>
                <a:latin typeface="Times New Roman"/>
                <a:ea typeface="Calibri"/>
                <a:cs typeface="Times New Roman"/>
              </a:rPr>
              <a:t>Doporučení </a:t>
            </a:r>
            <a:endParaRPr lang="cs-CZ" dirty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Strategická komunikace + řízení vztahů </a:t>
            </a:r>
            <a:endParaRPr lang="cs-CZ" dirty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            Efektivní nezisková komunikace </a:t>
            </a:r>
            <a:endParaRPr lang="cs-CZ" dirty="0">
              <a:ea typeface="Calibri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3573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19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70032">
            <a:off x="1587499" y="3200178"/>
            <a:ext cx="3461846" cy="298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Nestátní neziskové organizace</a:t>
            </a:r>
            <a:endParaRPr lang="cs-CZ" sz="4000" dirty="0">
              <a:solidFill>
                <a:srgbClr val="6D752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2792" cy="247687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NNO vytvářejí občanskou společnost a posilují sociální soudržnost, vyšlapávají demokracii její cestu …   </a:t>
            </a:r>
            <a:endParaRPr lang="cs-CZ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508104" y="3861048"/>
            <a:ext cx="3178696" cy="226511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50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cs-CZ" dirty="0" smtClean="0">
                <a:effectLst/>
                <a:latin typeface="Times New Roman"/>
                <a:ea typeface="Calibri"/>
                <a:cs typeface="Times New Roman"/>
              </a:rPr>
              <a:t>přestože je to často jako chůze po laně. Nedovolme, aby se staly ohroženým druhem. </a:t>
            </a:r>
            <a:endParaRPr lang="cs-CZ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89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73616" cy="850106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Zdroje</a:t>
            </a:r>
            <a: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Strategické řízení – plánovaní</a:t>
            </a:r>
            <a:endParaRPr lang="cs-CZ" sz="2800" dirty="0">
              <a:solidFill>
                <a:srgbClr val="6D752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68952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VOSTROVSKÝ, V., ŠTŮSEK, J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plánování neziskových organizací v podmínkách znalostní společnosti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AGNES, 2008.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Dostupné z: https://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is.jabok.cz/el/JA10/zima2011/RJ367/um/Strategicke_planovani.pdf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ETHRIDGE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FURUTA, C., STEFANSKI, S., TEKIE, A.,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proces: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Non-Profit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University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Michigan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 &amp;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Program, 1997. [online] [cit. 2015-01-12]. Dostupné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z: http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://sitemaker.umich.edu/urpoutreachreports/capacity_building__b_/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da.data/000000000000000000000000000000000000000000055297/ReportFile/strategic_planning_np_can_do_it.pdf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KING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KHALID FOUNDATION.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FOR NONPROFIT ORGANIZATIONS IN SAUDI ARABIA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RIYADH, SAUDI ARABIA, 2010. [online] [citace 2015-01-11]. Dostupné z: http://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www.kkf.org.sa/ar/publications/Documents/strategicmanual/KKF_Manual_English.pdf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Zdroje</a:t>
            </a:r>
            <a: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Řízení lidských zdrojů</a:t>
            </a:r>
            <a:endParaRPr lang="cs-CZ" sz="28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MENSCH, D. J.: 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Management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of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Human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Resources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in 2020: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The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Outlok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for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Nonprofit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Organizations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Public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Administration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Review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, 2010. Vol.70, pp.s.173-174 </a:t>
            </a:r>
            <a:endParaRPr lang="cs-CZ" sz="1800" dirty="0">
              <a:ea typeface="Calibri"/>
              <a:cs typeface="Times New Roman"/>
            </a:endParaRPr>
          </a:p>
          <a:p>
            <a:pPr>
              <a:lnSpc>
                <a:spcPct val="16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MANO, R. S, GIANNIKIS, S. K.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Turnover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following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a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crisis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in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Israel´s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nonprofits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Personnel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Review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, Sept. 2013,Vol.42 (6), p.745-762</a:t>
            </a:r>
            <a:endParaRPr lang="cs-CZ" sz="1800" dirty="0">
              <a:ea typeface="Calibri"/>
              <a:cs typeface="Times New Roman"/>
            </a:endParaRPr>
          </a:p>
          <a:p>
            <a:pPr marL="0" indent="0">
              <a:lnSpc>
                <a:spcPct val="16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946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Zdroje</a:t>
            </a:r>
            <a: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Dobrovolníci v NNO a jejich řízení</a:t>
            </a:r>
            <a:endParaRPr lang="cs-CZ" sz="28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STIRLING, Ch., KILPATRICK S. a ORPIN P.: 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A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psychological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contract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perspective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to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the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link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between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non-profit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organizations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' management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practices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and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volunteer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sustainability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. </a:t>
            </a:r>
            <a:r>
              <a:rPr lang="cs-CZ" sz="1800" dirty="0" err="1" smtClean="0">
                <a:effectLst/>
                <a:latin typeface="Times New Roman"/>
                <a:ea typeface="Times New Roman"/>
                <a:cs typeface="Times New Roman"/>
              </a:rPr>
              <a:t>Human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dirty="0" err="1" smtClean="0">
                <a:effectLst/>
                <a:latin typeface="Times New Roman"/>
                <a:ea typeface="Times New Roman"/>
                <a:cs typeface="Times New Roman"/>
              </a:rPr>
              <a:t>Resource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dirty="0" err="1" smtClean="0">
                <a:effectLst/>
                <a:latin typeface="Times New Roman"/>
                <a:ea typeface="Times New Roman"/>
                <a:cs typeface="Times New Roman"/>
              </a:rPr>
              <a:t>Development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 International [online]. 2011 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[citace 2015-01-11].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 vol. 14, </a:t>
            </a:r>
            <a:r>
              <a:rPr lang="cs-CZ" sz="1800" dirty="0" err="1" smtClean="0">
                <a:effectLst/>
                <a:latin typeface="Times New Roman"/>
                <a:ea typeface="Times New Roman"/>
                <a:cs typeface="Times New Roman"/>
              </a:rPr>
              <a:t>issue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 3, s. 321-336 </a:t>
            </a:r>
            <a:endParaRPr lang="cs-CZ" sz="1800" dirty="0">
              <a:ea typeface="Calibri"/>
              <a:cs typeface="Times New Roman"/>
            </a:endParaRPr>
          </a:p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EISNER, D., GRIMM JR, R. T.., MAYNARD S. a WASHBURN S.: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The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New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Volunteer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Workforce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.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Stanford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Social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Innovation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Times New Roman"/>
                <a:cs typeface="Times New Roman"/>
              </a:rPr>
              <a:t>Review</a:t>
            </a:r>
            <a:r>
              <a:rPr lang="cs-CZ" sz="1800" b="1" i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[online]. 2009 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[citace 2015-01-11].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 vol. 7, </a:t>
            </a:r>
            <a:r>
              <a:rPr lang="cs-CZ" sz="1800" dirty="0" err="1" smtClean="0">
                <a:effectLst/>
                <a:latin typeface="Times New Roman"/>
                <a:ea typeface="Times New Roman"/>
                <a:cs typeface="Times New Roman"/>
              </a:rPr>
              <a:t>issue</a:t>
            </a: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 1, s. 32-37 </a:t>
            </a:r>
            <a:endParaRPr lang="cs-CZ" sz="18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9892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Zdroje</a:t>
            </a:r>
            <a: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Projektové řízení</a:t>
            </a:r>
            <a:endParaRPr lang="cs-CZ" sz="28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OJIAKO, U., ASHLEIGH, M., CHIPULU, M., MAQUIRE, S</a:t>
            </a:r>
            <a:r>
              <a:rPr lang="cs-CZ" sz="1800" b="1" dirty="0" smtClean="0">
                <a:effectLst/>
                <a:latin typeface="Times New Roman"/>
                <a:ea typeface="Calibri"/>
                <a:cs typeface="Times New Roman"/>
              </a:rPr>
              <a:t>.: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Learning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and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teaching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challenges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in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project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management</a:t>
            </a:r>
            <a:r>
              <a:rPr lang="cs-CZ" sz="1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[online]. Southampton: 2011 [citace 2015-01-11]. Dostupné z: http://www.sciencedirect.com/science/article/pii/S026378631000058X</a:t>
            </a:r>
            <a:endParaRPr lang="cs-CZ" sz="1800" dirty="0">
              <a:ea typeface="Calibri"/>
              <a:cs typeface="Times New Roman"/>
            </a:endParaRPr>
          </a:p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OMODORE, A., THORGREN, S., WINCENT, J.: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Obsessive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passion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competence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, and performance in a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project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management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context</a:t>
            </a:r>
            <a:r>
              <a:rPr lang="cs-CZ" sz="18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[online].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Lulea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: 2013 [citace 2015-01-10]. Dostupné z: http://www.sciencedirect.com/science/article/pii/S0263786312001081</a:t>
            </a:r>
            <a:endParaRPr lang="cs-CZ" sz="1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52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400" cy="686944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Zdroje</a:t>
            </a:r>
            <a: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Role neziskových organizací při (mikro)regionálním rozvoji</a:t>
            </a:r>
            <a:endParaRPr lang="cs-CZ" sz="28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568952" cy="4425355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CHROMÝ, P., SKÁLA, J.: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Kulturněgeografické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aspekty rozvoje příhraničních periferií: analýza vybraných složek územní identity obyvatelstva</a:t>
            </a:r>
            <a:r>
              <a:rPr lang="cs-CZ" sz="1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Sušicka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. Geografie, 2010, č.2.  [online] [cit. 2015-01-12]. Dostupné z: </a:t>
            </a:r>
            <a:r>
              <a:rPr lang="cs-CZ" sz="1800" u="none" strike="noStrike" dirty="0" smtClean="0">
                <a:effectLst/>
                <a:latin typeface="Times New Roman"/>
                <a:ea typeface="Calibri"/>
                <a:cs typeface="Times New Roman"/>
              </a:rPr>
              <a:t>http://geography.cz/sbornik/wpcontent/uploads/downloads/2012/11/gcgs022010_chromy1.pdf</a:t>
            </a:r>
            <a:endParaRPr lang="cs-CZ" sz="1800" dirty="0">
              <a:ea typeface="Calibri"/>
              <a:cs typeface="Times New Roman"/>
            </a:endParaRPr>
          </a:p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MUSIL, J. a kol.: 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Současná pojetí sociální soudržnosti v České republice</a:t>
            </a:r>
            <a:r>
              <a:rPr lang="cs-CZ" sz="1800" i="1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i="1" dirty="0" smtClean="0">
                <a:effectLst/>
                <a:latin typeface="Times New Roman"/>
                <a:ea typeface="Calibri"/>
                <a:cs typeface="Times New Roman"/>
              </a:rPr>
              <a:t>2004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, [online] [cit. 2015-01-10]. Dostupné z: &lt; </a:t>
            </a:r>
            <a:r>
              <a:rPr lang="cs-CZ" sz="1800" u="none" strike="noStrike" dirty="0" smtClean="0">
                <a:effectLst/>
                <a:latin typeface="Times New Roman"/>
                <a:ea typeface="Calibri"/>
                <a:cs typeface="Times New Roman"/>
              </a:rPr>
              <a:t>http://ceses.cuni.cz/CESES-20-version1-sesit04_09_musil.pdf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&gt;</a:t>
            </a:r>
            <a:endParaRPr lang="cs-CZ" sz="18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6729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373616" cy="1301006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Strategické řízení – plánovaní</a:t>
            </a:r>
            <a:r>
              <a:rPr lang="cs-CZ" sz="3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cs-CZ" sz="3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Tomáš Michel</a:t>
            </a:r>
            <a:endParaRPr lang="cs-CZ" sz="28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000" dirty="0" smtClean="0">
                <a:effectLst/>
                <a:latin typeface="Times New Roman"/>
                <a:ea typeface="Calibri"/>
                <a:cs typeface="Times New Roman"/>
              </a:rPr>
              <a:t>(Vostrovský V., Štůsek J., 2008) </a:t>
            </a:r>
            <a:endParaRPr lang="cs-CZ" sz="2000" dirty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Zdůrazňují, že hlavním smyslem celého procesu strategického plánování neziskových organizací je získat v určeném časovém horizontu silnější strategickou pozici v daném oboru než je současná</a:t>
            </a:r>
            <a:endParaRPr lang="cs-CZ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7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Zdroje</a:t>
            </a:r>
            <a: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  <a:t/>
            </a:r>
            <a:br>
              <a:rPr lang="cs-CZ" sz="2800" dirty="0">
                <a:solidFill>
                  <a:srgbClr val="6D7521"/>
                </a:solidFill>
                <a:ea typeface="Calibri"/>
                <a:cs typeface="Times New Roman"/>
              </a:rPr>
            </a:br>
            <a:r>
              <a:rPr lang="cs-CZ" sz="28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Komunikace v neziskových organizacích</a:t>
            </a:r>
            <a:endParaRPr lang="cs-CZ" sz="28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WIGGIL, M. N.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Strategic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communication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management in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the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non-profit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sector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: a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simplified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model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Journal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of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Public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Affairs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[online] [cit. 2015-01-09]. 2011,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Volume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11,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Number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4, pp 226-235</a:t>
            </a:r>
            <a:endParaRPr lang="cs-CZ" sz="1800" dirty="0">
              <a:ea typeface="Calibri"/>
              <a:cs typeface="Times New Roman"/>
            </a:endParaRPr>
          </a:p>
          <a:p>
            <a:pPr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DÍAZ,  D. G., MARÍAS, A. G. CH. , ALDACO, I. G. H.: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Comunicación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corporativa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en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organizaciones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de la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sociedad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civil de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origen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local</a:t>
            </a:r>
            <a:r>
              <a:rPr lang="cs-CZ" sz="1800" b="1" i="1" dirty="0" smtClean="0">
                <a:effectLst/>
                <a:latin typeface="Times New Roman"/>
                <a:ea typeface="Calibri"/>
                <a:cs typeface="Times New Roman"/>
              </a:rPr>
              <a:t> y </a:t>
            </a:r>
            <a:r>
              <a:rPr lang="cs-CZ" sz="1800" b="1" i="1" dirty="0" err="1" smtClean="0">
                <a:effectLst/>
                <a:latin typeface="Times New Roman"/>
                <a:ea typeface="Calibri"/>
                <a:cs typeface="Times New Roman"/>
              </a:rPr>
              <a:t>regional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. 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JGlobal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Conference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on Business and Finance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Proceedings</a:t>
            </a:r>
            <a:r>
              <a:rPr lang="cs-CZ" sz="1800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[online] [citace 2015-01-11]. 2014,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Volume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9, </a:t>
            </a:r>
            <a:r>
              <a:rPr lang="cs-CZ" sz="1800" dirty="0" err="1" smtClean="0">
                <a:effectLst/>
                <a:latin typeface="Times New Roman"/>
                <a:ea typeface="Calibri"/>
                <a:cs typeface="Times New Roman"/>
              </a:rPr>
              <a:t>Number</a:t>
            </a:r>
            <a:r>
              <a:rPr lang="cs-CZ" sz="1800" dirty="0" smtClean="0">
                <a:effectLst/>
                <a:latin typeface="Times New Roman"/>
                <a:ea typeface="Calibri"/>
                <a:cs typeface="Times New Roman"/>
              </a:rPr>
              <a:t> 2, pp 617-625</a:t>
            </a:r>
            <a:endParaRPr lang="cs-CZ" sz="1800" dirty="0"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580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1752600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6D75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pozornost</a:t>
            </a:r>
            <a:endParaRPr lang="cs-CZ" sz="2000" dirty="0">
              <a:solidFill>
                <a:srgbClr val="6D75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752600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Děkujeme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2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rmAutofit fontScale="90000"/>
          </a:bodyPr>
          <a:lstStyle/>
          <a:p>
            <a:pPr algn="l">
              <a:spcAft>
                <a:spcPts val="1000"/>
              </a:spcAft>
            </a:pPr>
            <a: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Strategické řízení – plánovaní</a:t>
            </a:r>
            <a:r>
              <a:rPr lang="cs-CZ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cs-CZ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Tomáš Michel</a:t>
            </a:r>
            <a:endParaRPr lang="cs-CZ" sz="22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3200" dirty="0" smtClean="0">
                <a:effectLst/>
                <a:latin typeface="Times New Roman"/>
                <a:ea typeface="Calibri"/>
                <a:cs typeface="Times New Roman"/>
              </a:rPr>
              <a:t>(King K., 2010) </a:t>
            </a:r>
            <a:endParaRPr lang="cs-CZ" sz="3200" dirty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3800" b="1" dirty="0" smtClean="0">
                <a:effectLst/>
                <a:latin typeface="Times New Roman"/>
                <a:ea typeface="Calibri"/>
                <a:cs typeface="Times New Roman"/>
              </a:rPr>
              <a:t>Etapy plánovacího procesu:</a:t>
            </a:r>
            <a:endParaRPr lang="cs-CZ" sz="38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3200" dirty="0" smtClean="0">
                <a:effectLst/>
                <a:latin typeface="Times New Roman"/>
                <a:ea typeface="Calibri"/>
                <a:cs typeface="Times New Roman"/>
              </a:rPr>
              <a:t>Analýza současného stavu organizace</a:t>
            </a:r>
            <a:endParaRPr lang="cs-CZ" sz="3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3200" dirty="0" smtClean="0">
                <a:effectLst/>
                <a:latin typeface="Times New Roman"/>
                <a:ea typeface="Calibri"/>
                <a:cs typeface="Times New Roman"/>
              </a:rPr>
              <a:t>Stanovení vize a poslání</a:t>
            </a:r>
            <a:endParaRPr lang="cs-CZ" sz="3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3200" dirty="0" smtClean="0">
                <a:effectLst/>
                <a:latin typeface="Times New Roman"/>
                <a:ea typeface="Calibri"/>
                <a:cs typeface="Times New Roman"/>
              </a:rPr>
              <a:t>Vytvoření strategického plánu</a:t>
            </a:r>
            <a:endParaRPr lang="cs-CZ" sz="3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3200" dirty="0" smtClean="0">
                <a:effectLst/>
                <a:latin typeface="Times New Roman"/>
                <a:ea typeface="Calibri"/>
                <a:cs typeface="Times New Roman"/>
              </a:rPr>
              <a:t>Implementace strategického plánu</a:t>
            </a:r>
            <a:endParaRPr lang="cs-CZ" sz="3200" dirty="0">
              <a:ea typeface="Calibri"/>
              <a:cs typeface="Times New Roman"/>
            </a:endParaRPr>
          </a:p>
          <a:p>
            <a:pPr lvl="0">
              <a:lnSpc>
                <a:spcPct val="17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3200" dirty="0" smtClean="0">
                <a:effectLst/>
                <a:latin typeface="Times New Roman"/>
                <a:ea typeface="Calibri"/>
                <a:cs typeface="Times New Roman"/>
              </a:rPr>
              <a:t>Kontrola a efektivnost strategického plánu</a:t>
            </a:r>
            <a:endParaRPr lang="cs-CZ" sz="3200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59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Strategické řízení – plánovaní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Tomáš Michel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2400" b="1" dirty="0" smtClean="0">
                <a:effectLst/>
                <a:latin typeface="Times New Roman"/>
                <a:ea typeface="Calibri"/>
                <a:cs typeface="Times New Roman"/>
              </a:rPr>
              <a:t>Doporučení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zlepšení výkonnosti neziskové organizace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stimulaci jejího myšlení a předvídavosti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řešení nejdůležitějších organizačních problémů</a:t>
            </a:r>
            <a:endParaRPr lang="cs-CZ" sz="2400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  <a:buFont typeface="Wingdings"/>
              <a:buChar char=""/>
              <a:tabLst>
                <a:tab pos="457200" algn="l"/>
              </a:tabLst>
            </a:pPr>
            <a:r>
              <a:rPr lang="cs-CZ" sz="2400" dirty="0" smtClean="0">
                <a:effectLst/>
                <a:latin typeface="Times New Roman"/>
                <a:ea typeface="Calibri"/>
                <a:cs typeface="Times New Roman"/>
              </a:rPr>
              <a:t>rozvoji týmové spolupráce uvnitř organizace</a:t>
            </a:r>
            <a:endParaRPr lang="cs-CZ" sz="2400" dirty="0">
              <a:ea typeface="Calibri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16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Řízení lidských zdrojů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Zuzana </a:t>
            </a:r>
            <a:r>
              <a:rPr lang="cs-CZ" sz="20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Hodasová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 smtClean="0">
                <a:effectLst/>
                <a:latin typeface="Times New Roman"/>
                <a:ea typeface="Times New Roman"/>
              </a:rPr>
              <a:t>(</a:t>
            </a:r>
            <a:r>
              <a:rPr lang="cs-CZ" sz="2000" dirty="0" err="1" smtClean="0">
                <a:effectLst/>
                <a:latin typeface="Times New Roman"/>
                <a:ea typeface="Times New Roman"/>
              </a:rPr>
              <a:t>Mensch</a:t>
            </a:r>
            <a:r>
              <a:rPr lang="cs-CZ" sz="2000" dirty="0" smtClean="0">
                <a:effectLst/>
                <a:latin typeface="Times New Roman"/>
                <a:ea typeface="Times New Roman"/>
              </a:rPr>
              <a:t>, </a:t>
            </a:r>
            <a:r>
              <a:rPr lang="cs-CZ" sz="2000" dirty="0" err="1" smtClean="0">
                <a:effectLst/>
                <a:latin typeface="Times New Roman"/>
                <a:ea typeface="Times New Roman"/>
              </a:rPr>
              <a:t>Debra</a:t>
            </a:r>
            <a:r>
              <a:rPr lang="cs-CZ" sz="2000" dirty="0" smtClean="0">
                <a:effectLst/>
                <a:latin typeface="Times New Roman"/>
                <a:ea typeface="Times New Roman"/>
              </a:rPr>
              <a:t> J., 2010) </a:t>
            </a:r>
          </a:p>
          <a:p>
            <a:pPr lvl="0">
              <a:lnSpc>
                <a:spcPct val="150000"/>
              </a:lnSpc>
              <a:buFont typeface="Wingdings"/>
              <a:buChar char=""/>
            </a:pPr>
            <a:r>
              <a:rPr lang="cs-CZ" sz="2600" dirty="0" smtClean="0">
                <a:effectLst/>
                <a:latin typeface="Times New Roman"/>
                <a:ea typeface="Times New Roman"/>
              </a:rPr>
              <a:t>Důraz na vzdělání a schopnosti managementu, flexibilita a vzdělání zaměstnanců </a:t>
            </a:r>
            <a:endParaRPr lang="cs-CZ" sz="3000" dirty="0" smtClean="0">
              <a:effectLst/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buFont typeface="Wingdings"/>
              <a:buChar char=""/>
            </a:pPr>
            <a:r>
              <a:rPr lang="cs-CZ" sz="2600" dirty="0" smtClean="0">
                <a:effectLst/>
                <a:latin typeface="Times New Roman"/>
                <a:ea typeface="Times New Roman"/>
              </a:rPr>
              <a:t>Restrukturalizace, tržní řízení organizace, nové technologie </a:t>
            </a:r>
            <a:endParaRPr lang="cs-CZ" sz="3000" dirty="0" smtClean="0">
              <a:effectLst/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buFont typeface="Wingdings"/>
              <a:buChar char=""/>
            </a:pPr>
            <a:r>
              <a:rPr lang="cs-CZ" sz="2600" dirty="0" smtClean="0">
                <a:effectLst/>
                <a:latin typeface="Times New Roman"/>
                <a:ea typeface="Times New Roman"/>
              </a:rPr>
              <a:t>Důraz na pozitivní vztah k veřejnému sektoru (PR) </a:t>
            </a:r>
            <a:endParaRPr lang="cs-CZ" sz="3000" dirty="0" smtClean="0">
              <a:effectLst/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9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</a:rPr>
              <a:t>Řízení lidských zdrojů</a:t>
            </a:r>
            <a:r>
              <a:rPr lang="cs-CZ" b="1" dirty="0" smtClean="0">
                <a:solidFill>
                  <a:srgbClr val="6D7521"/>
                </a:solidFill>
                <a:effectLst/>
                <a:latin typeface="Times New Roman"/>
                <a:ea typeface="Calibri"/>
              </a:rPr>
              <a:t/>
            </a:r>
            <a:br>
              <a:rPr lang="cs-CZ" b="1" dirty="0" smtClean="0">
                <a:solidFill>
                  <a:srgbClr val="6D7521"/>
                </a:solidFill>
                <a:effectLst/>
                <a:latin typeface="Times New Roman"/>
                <a:ea typeface="Calibri"/>
              </a:rPr>
            </a:br>
            <a:r>
              <a:rPr lang="cs-CZ" sz="22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</a:rPr>
              <a:t>Zuzana </a:t>
            </a:r>
            <a:r>
              <a:rPr lang="cs-CZ" sz="22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</a:rPr>
              <a:t>Hodasová</a:t>
            </a:r>
            <a:endParaRPr lang="cs-CZ" sz="22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(Mano, </a:t>
            </a:r>
            <a:r>
              <a:rPr lang="cs-CZ" sz="2000" dirty="0" err="1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Giannikis</a:t>
            </a: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2013) </a:t>
            </a:r>
          </a:p>
          <a:p>
            <a:pPr>
              <a:lnSpc>
                <a:spcPct val="15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Vliv krize na organizace – odchod zkušených zaměstnanců </a:t>
            </a:r>
          </a:p>
          <a:p>
            <a:pPr>
              <a:lnSpc>
                <a:spcPct val="150000"/>
              </a:lnSpc>
              <a:buFont typeface="Wingdings"/>
              <a:buChar char=""/>
            </a:pPr>
            <a:r>
              <a:rPr lang="cs-CZ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Zvýšené nároky na dobrovolníky, krize společenských hodnot </a:t>
            </a:r>
          </a:p>
          <a:p>
            <a:pPr marL="32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Management – špatné vedení </a:t>
            </a:r>
            <a:r>
              <a:rPr lang="cs-CZ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zaměstnanců v</a:t>
            </a:r>
            <a:r>
              <a:rPr lang="cs-CZ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období krize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Řízení lidských zdrojů</a:t>
            </a:r>
            <a: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cs-CZ" sz="4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Zuzana </a:t>
            </a:r>
            <a:r>
              <a:rPr lang="cs-CZ" sz="20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Hodasová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effectLst/>
                <a:latin typeface="Times New Roman"/>
                <a:ea typeface="Times New Roman"/>
              </a:rPr>
              <a:t>Souhrn pro zlepšení řízení:</a:t>
            </a:r>
          </a:p>
          <a:p>
            <a:pPr marL="324000">
              <a:lnSpc>
                <a:spcPct val="150000"/>
              </a:lnSpc>
              <a:buFont typeface="Wingdings"/>
              <a:buChar char=""/>
            </a:pPr>
            <a:r>
              <a:rPr lang="cs-CZ" sz="2800" dirty="0" smtClean="0">
                <a:effectLst/>
                <a:latin typeface="Times New Roman"/>
                <a:ea typeface="Times New Roman"/>
              </a:rPr>
              <a:t> Strategické řízení společnosti </a:t>
            </a:r>
          </a:p>
          <a:p>
            <a:pPr marL="324000">
              <a:lnSpc>
                <a:spcPct val="150000"/>
              </a:lnSpc>
              <a:buFont typeface="Wingdings"/>
              <a:buChar char=""/>
            </a:pPr>
            <a:r>
              <a:rPr lang="cs-CZ" sz="2800" dirty="0" smtClean="0">
                <a:latin typeface="Times New Roman"/>
                <a:ea typeface="Times New Roman"/>
              </a:rPr>
              <a:t> Orientace </a:t>
            </a:r>
            <a:r>
              <a:rPr lang="cs-CZ" sz="2800" dirty="0">
                <a:latin typeface="Times New Roman"/>
                <a:ea typeface="Times New Roman"/>
              </a:rPr>
              <a:t>na tržní mechanizmy </a:t>
            </a:r>
            <a:endParaRPr lang="cs-CZ" sz="2800" dirty="0" smtClean="0">
              <a:latin typeface="Times New Roman"/>
              <a:ea typeface="Times New Roman"/>
            </a:endParaRPr>
          </a:p>
          <a:p>
            <a:pPr marL="324000" lvl="1">
              <a:lnSpc>
                <a:spcPct val="150000"/>
              </a:lnSpc>
              <a:buClr>
                <a:schemeClr val="accent1"/>
              </a:buClr>
              <a:buSzPct val="85000"/>
              <a:buFont typeface="Wingdings"/>
              <a:buChar char=""/>
            </a:pPr>
            <a:r>
              <a:rPr lang="cs-CZ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Schopný </a:t>
            </a:r>
            <a:r>
              <a:rPr lang="cs-CZ" sz="2800" dirty="0">
                <a:solidFill>
                  <a:schemeClr val="tx1"/>
                </a:solidFill>
                <a:latin typeface="Times New Roman"/>
                <a:ea typeface="Times New Roman"/>
              </a:rPr>
              <a:t>management </a:t>
            </a:r>
          </a:p>
          <a:p>
            <a:pPr marL="49680" indent="0">
              <a:lnSpc>
                <a:spcPct val="150000"/>
              </a:lnSpc>
              <a:buNone/>
            </a:pPr>
            <a:endParaRPr lang="cs-CZ" sz="28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61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pPr algn="l">
              <a:spcAft>
                <a:spcPts val="1000"/>
              </a:spcAft>
            </a:pPr>
            <a: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Řízení lidských zdrojů</a:t>
            </a:r>
            <a:br>
              <a:rPr lang="cs-CZ" sz="36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cs-CZ" sz="2000" b="1" dirty="0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Zuzana </a:t>
            </a:r>
            <a:r>
              <a:rPr lang="cs-CZ" sz="2000" b="1" dirty="0" err="1" smtClean="0">
                <a:solidFill>
                  <a:srgbClr val="6D7521"/>
                </a:solidFill>
                <a:effectLst/>
                <a:latin typeface="Times New Roman"/>
                <a:ea typeface="Calibri"/>
                <a:cs typeface="Times New Roman"/>
              </a:rPr>
              <a:t>Hodasová</a:t>
            </a:r>
            <a:endParaRPr lang="cs-CZ" sz="2000" dirty="0">
              <a:solidFill>
                <a:srgbClr val="6D752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2800" dirty="0" smtClean="0">
                <a:effectLst/>
                <a:latin typeface="Times New Roman"/>
                <a:ea typeface="Times New Roman"/>
              </a:rPr>
              <a:t>Formulace doporučení </a:t>
            </a:r>
          </a:p>
          <a:p>
            <a:pPr>
              <a:lnSpc>
                <a:spcPct val="150000"/>
              </a:lnSpc>
              <a:buFont typeface="Wingdings"/>
              <a:buChar char=""/>
            </a:pPr>
            <a:r>
              <a:rPr lang="cs-CZ" sz="2400" dirty="0" smtClean="0">
                <a:effectLst/>
                <a:latin typeface="Times New Roman"/>
                <a:ea typeface="Times New Roman"/>
              </a:rPr>
              <a:t>Snaha o ekonomickou soběstačnost, zaměstnávat kvalitní lidský potenciál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2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127</TotalTime>
  <Words>1215</Words>
  <Application>Microsoft Office PowerPoint</Application>
  <PresentationFormat>Předvádění na obrazovce (4:3)</PresentationFormat>
  <Paragraphs>161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Administrativní</vt:lpstr>
      <vt:lpstr>Četba odborných textů </vt:lpstr>
      <vt:lpstr>Řízení neziskových organizací</vt:lpstr>
      <vt:lpstr>Strategické řízení – plánovaní Tomáš Michel</vt:lpstr>
      <vt:lpstr>Strategické řízení – plánovaní Tomáš Michel</vt:lpstr>
      <vt:lpstr>Strategické řízení – plánovaní Tomáš Michel</vt:lpstr>
      <vt:lpstr>Řízení lidských zdrojů Zuzana Hodasová</vt:lpstr>
      <vt:lpstr>Řízení lidských zdrojů Zuzana Hodasová</vt:lpstr>
      <vt:lpstr>Řízení lidských zdrojů Zuzana Hodasová</vt:lpstr>
      <vt:lpstr>Řízení lidských zdrojů Zuzana Hodasová</vt:lpstr>
      <vt:lpstr>Dobrovolníci v NNO a jejich řízení Klára Pragerová</vt:lpstr>
      <vt:lpstr>Dobrovolníci v NNO a jejich řízení Klára Pragerová</vt:lpstr>
      <vt:lpstr>Dobrovolníci v NNO a jejich řízení Klára Pragerová</vt:lpstr>
      <vt:lpstr>Dobrovolníci v NNO a jejich řízení Klára Pragerová</vt:lpstr>
      <vt:lpstr>Projektové řízení Eva Dudová</vt:lpstr>
      <vt:lpstr>Projektové řízení Eva Dudová</vt:lpstr>
      <vt:lpstr>Projektové řízení Eva Dudová</vt:lpstr>
      <vt:lpstr>Projektové řízení Eva Dudová</vt:lpstr>
      <vt:lpstr>Projektové řízení Eva Dudová</vt:lpstr>
      <vt:lpstr>Role neziskových organizací při (mikro)regionálním rozvoji Eva Dušková</vt:lpstr>
      <vt:lpstr>Role neziskových organizací při (mikro)regionálním rozvoji Eva Dušková</vt:lpstr>
      <vt:lpstr>Komunikace v neziskových organizacích  Lea Hrabětová</vt:lpstr>
      <vt:lpstr>Komunikace v neziskových organizacích  Lea Hrabětová</vt:lpstr>
      <vt:lpstr>Komunikace v neziskových organizacích  Lea Hrabětová</vt:lpstr>
      <vt:lpstr>Nestátní neziskové organizace</vt:lpstr>
      <vt:lpstr>Zdroje Strategické řízení – plánovaní</vt:lpstr>
      <vt:lpstr>Zdroje Řízení lidských zdrojů</vt:lpstr>
      <vt:lpstr>Zdroje Dobrovolníci v NNO a jejich řízení</vt:lpstr>
      <vt:lpstr>Zdroje Projektové řízení</vt:lpstr>
      <vt:lpstr>Zdroje Role neziskových organizací při (mikro)regionálním rozvoji</vt:lpstr>
      <vt:lpstr>Zdroje Komunikace v neziskových organizacích</vt:lpstr>
      <vt:lpstr>Děkujeme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Četba odborných textů</dc:title>
  <dc:creator>Eva</dc:creator>
  <cp:lastModifiedBy>User</cp:lastModifiedBy>
  <cp:revision>15</cp:revision>
  <dcterms:created xsi:type="dcterms:W3CDTF">2015-01-13T18:23:49Z</dcterms:created>
  <dcterms:modified xsi:type="dcterms:W3CDTF">2015-02-01T18:39:40Z</dcterms:modified>
</cp:coreProperties>
</file>