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A995-E066-4529-98EA-13AD55B90708}" type="datetimeFigureOut">
              <a:rPr lang="cs-CZ" smtClean="0"/>
              <a:t>15.3.2018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5459-5A7A-40C9-899B-34AEBFEA4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33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A995-E066-4529-98EA-13AD55B90708}" type="datetimeFigureOut">
              <a:rPr lang="cs-CZ" smtClean="0"/>
              <a:t>15.3.2018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5459-5A7A-40C9-899B-34AEBFEA4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7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A995-E066-4529-98EA-13AD55B90708}" type="datetimeFigureOut">
              <a:rPr lang="cs-CZ" smtClean="0"/>
              <a:t>15.3.2018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5459-5A7A-40C9-899B-34AEBFEA4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07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A995-E066-4529-98EA-13AD55B90708}" type="datetimeFigureOut">
              <a:rPr lang="cs-CZ" smtClean="0"/>
              <a:t>15.3.2018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5459-5A7A-40C9-899B-34AEBFEA4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19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A995-E066-4529-98EA-13AD55B90708}" type="datetimeFigureOut">
              <a:rPr lang="cs-CZ" smtClean="0"/>
              <a:t>15.3.2018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5459-5A7A-40C9-899B-34AEBFEA4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61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A995-E066-4529-98EA-13AD55B90708}" type="datetimeFigureOut">
              <a:rPr lang="cs-CZ" smtClean="0"/>
              <a:t>15.3.2018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5459-5A7A-40C9-899B-34AEBFEA4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38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A995-E066-4529-98EA-13AD55B90708}" type="datetimeFigureOut">
              <a:rPr lang="cs-CZ" smtClean="0"/>
              <a:t>15.3.2018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5459-5A7A-40C9-899B-34AEBFEA4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A995-E066-4529-98EA-13AD55B90708}" type="datetimeFigureOut">
              <a:rPr lang="cs-CZ" smtClean="0"/>
              <a:t>15.3.2018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5459-5A7A-40C9-899B-34AEBFEA4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09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A995-E066-4529-98EA-13AD55B90708}" type="datetimeFigureOut">
              <a:rPr lang="cs-CZ" smtClean="0"/>
              <a:t>15.3.2018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5459-5A7A-40C9-899B-34AEBFEA4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56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A995-E066-4529-98EA-13AD55B90708}" type="datetimeFigureOut">
              <a:rPr lang="cs-CZ" smtClean="0"/>
              <a:t>15.3.2018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5459-5A7A-40C9-899B-34AEBFEA4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9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A995-E066-4529-98EA-13AD55B90708}" type="datetimeFigureOut">
              <a:rPr lang="cs-CZ" smtClean="0"/>
              <a:t>15.3.2018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5459-5A7A-40C9-899B-34AEBFEA4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40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6A995-E066-4529-98EA-13AD55B90708}" type="datetimeFigureOut">
              <a:rPr lang="cs-CZ" smtClean="0"/>
              <a:t>15.3.2018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A5459-5A7A-40C9-899B-34AEBFEA44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1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WY9KbIXpd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Indočína a Vietnam v mezinárodních vztazích </a:t>
            </a:r>
            <a:br>
              <a:rPr lang="cs-CZ" b="1" dirty="0"/>
            </a:br>
            <a:r>
              <a:rPr lang="cs-CZ" b="1" dirty="0"/>
              <a:t>(1945-1975)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Dějiny mezinárodních vztahů</a:t>
            </a:r>
          </a:p>
        </p:txBody>
      </p:sp>
    </p:spTree>
    <p:extLst>
      <p:ext uri="{BB962C8B-B14F-4D97-AF65-F5344CB8AC3E}">
        <p14:creationId xmlns:p14="http://schemas.microsoft.com/office/powerpoint/2010/main" val="3379454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Ženevské dohody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Mírová jednání v Ženevě probíhala ve dvou etapách. Od 26. dubna do 17. června a další kolo od 10. do 20. července 1954.</a:t>
            </a:r>
          </a:p>
          <a:p>
            <a:r>
              <a:rPr lang="cs-CZ" dirty="0"/>
              <a:t>V otázce Kambodži a Laosu došlo ke shodě, oběma státům byla garantována formální nezávislost a postavení neutrálních zemí.</a:t>
            </a:r>
          </a:p>
          <a:p>
            <a:r>
              <a:rPr lang="cs-CZ" dirty="0"/>
              <a:t>Severní Vietnam měl být prozatím pod komunistickou nadvládou Ho Či Mina s hlavním městem Hanojí. </a:t>
            </a:r>
          </a:p>
          <a:p>
            <a:r>
              <a:rPr lang="cs-CZ" dirty="0"/>
              <a:t>Jižní Vietnam měl prozatím zůstat nekomunistický se staronovým vládcem </a:t>
            </a:r>
            <a:r>
              <a:rPr lang="cs-CZ" dirty="0" err="1"/>
              <a:t>Bao</a:t>
            </a:r>
            <a:r>
              <a:rPr lang="cs-CZ" dirty="0"/>
              <a:t> </a:t>
            </a:r>
            <a:r>
              <a:rPr lang="cs-CZ" dirty="0" err="1"/>
              <a:t>Daiem</a:t>
            </a:r>
            <a:r>
              <a:rPr lang="cs-CZ" dirty="0"/>
              <a:t> a hlavním městem Saigonem. </a:t>
            </a:r>
          </a:p>
          <a:p>
            <a:r>
              <a:rPr lang="cs-CZ" dirty="0"/>
              <a:t>Za dělící hranici byla určena 17. rovnoběžka s přilehlým demilitarizovaným pásmem.</a:t>
            </a:r>
          </a:p>
        </p:txBody>
      </p:sp>
    </p:spTree>
    <p:extLst>
      <p:ext uri="{BB962C8B-B14F-4D97-AF65-F5344CB8AC3E}">
        <p14:creationId xmlns:p14="http://schemas.microsoft.com/office/powerpoint/2010/main" val="51290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Dokument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https://www.youtube.com/watch?v=XWY9KbIXpdI</a:t>
            </a:r>
            <a:endParaRPr lang="cs-CZ" dirty="0"/>
          </a:p>
          <a:p>
            <a:endParaRPr lang="cs-CZ" dirty="0"/>
          </a:p>
          <a:p>
            <a:r>
              <a:rPr lang="cs-CZ" dirty="0"/>
              <a:t>https://www.youtube.com/watch?v=IFMcvHQIpHY&amp;t=39s</a:t>
            </a:r>
          </a:p>
        </p:txBody>
      </p:sp>
    </p:spTree>
    <p:extLst>
      <p:ext uri="{BB962C8B-B14F-4D97-AF65-F5344CB8AC3E}">
        <p14:creationId xmlns:p14="http://schemas.microsoft.com/office/powerpoint/2010/main" val="265575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Cesta ke konfliktu ve Vietnamu a role USA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USA se rostoucí nestabilitě jihovietnamského režimu a rozrůstajícímu se povstání zpočátku snažily čelit vysláním vojenských poradců. </a:t>
            </a:r>
          </a:p>
          <a:p>
            <a:r>
              <a:rPr lang="cs-CZ" dirty="0"/>
              <a:t>V roce 1956 jich bylo 350, koncem roku 1964 již přes 23 000.</a:t>
            </a:r>
          </a:p>
          <a:p>
            <a:r>
              <a:rPr lang="cs-CZ" dirty="0"/>
              <a:t>Množící se porážky jihovietnamské armády a narůstající procento území pod kontrolou </a:t>
            </a:r>
            <a:r>
              <a:rPr lang="cs-CZ" dirty="0" err="1"/>
              <a:t>Vietcongu</a:t>
            </a:r>
            <a:r>
              <a:rPr lang="cs-CZ" dirty="0"/>
              <a:t> nutily USA k větší a rozsáhlejší angažovanosti.</a:t>
            </a:r>
          </a:p>
          <a:p>
            <a:r>
              <a:rPr lang="cs-CZ" dirty="0"/>
              <a:t>Záminkou k tomu se stal Tonkinský incident v srpnu 1964.</a:t>
            </a:r>
          </a:p>
          <a:p>
            <a:r>
              <a:rPr lang="cs-CZ" dirty="0"/>
              <a:t>7. srpna 1964 schválil kongres USA „tonkinskou rezoluci“, která poskytlo L. Johnsonovi oprávnění k zahájení vojenských akcí vůči severnímu Vietnamu (teorie domina)</a:t>
            </a:r>
          </a:p>
        </p:txBody>
      </p:sp>
    </p:spTree>
    <p:extLst>
      <p:ext uri="{BB962C8B-B14F-4D97-AF65-F5344CB8AC3E}">
        <p14:creationId xmlns:p14="http://schemas.microsoft.com/office/powerpoint/2010/main" val="440492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Válka ve Vietnamu (1964-1973)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1968 – ofenzíva „Tet“</a:t>
            </a:r>
          </a:p>
          <a:p>
            <a:r>
              <a:rPr lang="cs-CZ" altLang="cs-CZ" dirty="0"/>
              <a:t>1968 – incident v My </a:t>
            </a:r>
            <a:r>
              <a:rPr lang="cs-CZ" altLang="cs-CZ" dirty="0" err="1"/>
              <a:t>Lai</a:t>
            </a:r>
            <a:endParaRPr lang="cs-CZ" altLang="cs-CZ" dirty="0"/>
          </a:p>
          <a:p>
            <a:r>
              <a:rPr lang="cs-CZ" altLang="cs-CZ" dirty="0"/>
              <a:t>Richard </a:t>
            </a:r>
            <a:r>
              <a:rPr lang="cs-CZ" altLang="cs-CZ" dirty="0" err="1"/>
              <a:t>Nixon</a:t>
            </a:r>
            <a:r>
              <a:rPr lang="cs-CZ" altLang="cs-CZ" dirty="0"/>
              <a:t> a „</a:t>
            </a:r>
            <a:r>
              <a:rPr lang="cs-CZ" altLang="cs-CZ" dirty="0" err="1"/>
              <a:t>vietnamizace</a:t>
            </a:r>
            <a:r>
              <a:rPr lang="cs-CZ" altLang="cs-CZ" dirty="0"/>
              <a:t>“ války</a:t>
            </a:r>
          </a:p>
          <a:p>
            <a:r>
              <a:rPr lang="cs-CZ" altLang="cs-CZ"/>
              <a:t>1973 – pařížská konference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46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Francouzská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1944 – konference v Brazzaville</a:t>
            </a:r>
          </a:p>
          <a:p>
            <a:r>
              <a:rPr lang="cs-CZ" dirty="0"/>
              <a:t>1946 – ústava Čtvrté republiky (1946-1958)</a:t>
            </a:r>
          </a:p>
          <a:p>
            <a:r>
              <a:rPr lang="cs-CZ" dirty="0"/>
              <a:t>Francouzský svaz</a:t>
            </a:r>
          </a:p>
        </p:txBody>
      </p:sp>
      <p:pic>
        <p:nvPicPr>
          <p:cNvPr id="2050" name="Picture 2" descr="https://pbs.twimg.com/profile_images/462364078456184832/T-6hD9o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697" y="536853"/>
            <a:ext cx="3094370" cy="309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jacqueschirac-asso.fr/archives-elysee.fr/elysee/root/bank/le_president/gdggd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52" y="3643312"/>
            <a:ext cx="33337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histoire-et-philatelie.fr/images/005_decolonisation/01_1936-1946/conf-brazza-congo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3643312"/>
            <a:ext cx="3810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2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Francouzská Indočína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Protektoráty Annám, Kambodža, Laos, Tonkin a kolonie </a:t>
            </a:r>
            <a:r>
              <a:rPr lang="cs-CZ" dirty="0" err="1"/>
              <a:t>Kočinčína</a:t>
            </a:r>
            <a:r>
              <a:rPr lang="cs-CZ" dirty="0"/>
              <a:t> = Francouzská Indočína</a:t>
            </a:r>
          </a:p>
          <a:p>
            <a:r>
              <a:rPr lang="cs-CZ" dirty="0"/>
              <a:t>1887 – spojení </a:t>
            </a:r>
            <a:r>
              <a:rPr lang="cs-CZ" dirty="0" err="1"/>
              <a:t>Annámu</a:t>
            </a:r>
            <a:r>
              <a:rPr lang="cs-CZ" dirty="0"/>
              <a:t>, Tonkinu, </a:t>
            </a:r>
            <a:r>
              <a:rPr lang="cs-CZ" dirty="0" err="1"/>
              <a:t>Kočinčíny</a:t>
            </a:r>
            <a:r>
              <a:rPr lang="cs-CZ" dirty="0"/>
              <a:t> a Kambodžského království</a:t>
            </a:r>
          </a:p>
          <a:p>
            <a:r>
              <a:rPr lang="cs-CZ" dirty="0"/>
              <a:t>1893 – připojen </a:t>
            </a:r>
            <a:r>
              <a:rPr lang="cs-CZ" dirty="0" smtClean="0"/>
              <a:t>Laos</a:t>
            </a:r>
          </a:p>
          <a:p>
            <a:r>
              <a:rPr lang="cs-CZ" dirty="0" smtClean="0"/>
              <a:t>1885 – 1895 </a:t>
            </a:r>
            <a:r>
              <a:rPr lang="cs-CZ" dirty="0" err="1" smtClean="0"/>
              <a:t>Phan</a:t>
            </a:r>
            <a:r>
              <a:rPr lang="cs-CZ" dirty="0" smtClean="0"/>
              <a:t> </a:t>
            </a:r>
            <a:r>
              <a:rPr lang="cs-CZ" dirty="0" err="1"/>
              <a:t>Đình</a:t>
            </a:r>
            <a:r>
              <a:rPr lang="cs-CZ" dirty="0"/>
              <a:t> </a:t>
            </a:r>
            <a:r>
              <a:rPr lang="cs-CZ" dirty="0" err="1"/>
              <a:t>Phùng</a:t>
            </a:r>
            <a:r>
              <a:rPr lang="cs-CZ" dirty="0"/>
              <a:t> vedl povstání proti francouzské koloniální moci</a:t>
            </a:r>
            <a:r>
              <a:rPr lang="cs-CZ" dirty="0" smtClean="0"/>
              <a:t>.</a:t>
            </a:r>
          </a:p>
          <a:p>
            <a:r>
              <a:rPr lang="cs-CZ" dirty="0" smtClean="0"/>
              <a:t>Přelom 20. a 30. let – na </a:t>
            </a:r>
            <a:r>
              <a:rPr lang="cs-CZ" dirty="0"/>
              <a:t>podnět Ho Či Mina založena Indočínská komunistická </a:t>
            </a:r>
            <a:r>
              <a:rPr lang="cs-CZ" dirty="0" smtClean="0"/>
              <a:t>strana</a:t>
            </a:r>
          </a:p>
          <a:p>
            <a:r>
              <a:rPr lang="cs-CZ" dirty="0"/>
              <a:t>Po kapitulaci Francie během druhé světové války převzalo kontrolu nad některými severními administrativními centry </a:t>
            </a:r>
            <a:r>
              <a:rPr lang="cs-CZ" dirty="0" smtClean="0"/>
              <a:t>Japonsko</a:t>
            </a:r>
          </a:p>
          <a:p>
            <a:r>
              <a:rPr lang="cs-CZ" dirty="0"/>
              <a:t>1941 Ho Či Min </a:t>
            </a:r>
            <a:r>
              <a:rPr lang="cs-CZ" dirty="0" smtClean="0"/>
              <a:t>zformoval </a:t>
            </a:r>
            <a:r>
              <a:rPr lang="cs-CZ" dirty="0"/>
              <a:t>Národní frontu za nezávislost Vietnamu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5165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a/a4/French_Indochina_subdivisions.svg/2000px-French_Indochina_subdivision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76" y="0"/>
            <a:ext cx="4457764" cy="679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mytop.fr/images/vignette/89/10-ho-chi-mi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34" y="0"/>
            <a:ext cx="34290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arm6.static.flickr.com/5018/5488307326_c80fe1ff3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370" y="4485736"/>
            <a:ext cx="3741741" cy="237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belleindochine.free.fr/images/Saigon1882/saigon1882caf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08606" cy="303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majesticsaigon.com/images/history/19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3961"/>
            <a:ext cx="3819262" cy="26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98740" y="3528204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Saigon</a:t>
            </a:r>
          </a:p>
        </p:txBody>
      </p:sp>
    </p:spTree>
    <p:extLst>
      <p:ext uri="{BB962C8B-B14F-4D97-AF65-F5344CB8AC3E}">
        <p14:creationId xmlns:p14="http://schemas.microsoft.com/office/powerpoint/2010/main" val="33291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Indočína v roce 1945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Postupimská konference = japonské vojsko bude v severním Vietnamu odzbrojeno čínskou armádou. Japonské jednotky na jihu země měly být odzbrojeny Brity.</a:t>
            </a:r>
          </a:p>
          <a:p>
            <a:r>
              <a:rPr lang="cs-CZ" dirty="0"/>
              <a:t>14. srpna 1945 došlo ke kapitulaci Japonska. </a:t>
            </a:r>
            <a:r>
              <a:rPr lang="cs-CZ" dirty="0" err="1"/>
              <a:t>Viet</a:t>
            </a:r>
            <a:r>
              <a:rPr lang="cs-CZ" dirty="0"/>
              <a:t> Minh spojence předběhl a v průběhu srpna postupně ovládl celou zemi = </a:t>
            </a:r>
            <a:r>
              <a:rPr lang="cs-CZ" b="1" dirty="0"/>
              <a:t>srpnová revoluce</a:t>
            </a:r>
          </a:p>
          <a:p>
            <a:r>
              <a:rPr lang="cs-CZ" dirty="0"/>
              <a:t>2. září 1945 vyhlásil Ho Či Min Vietnamskou demokratickou republiku.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336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Indočína do konfliktu v roce 1946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Charles de </a:t>
            </a:r>
            <a:r>
              <a:rPr lang="cs-CZ" dirty="0" err="1"/>
              <a:t>Gaulle</a:t>
            </a:r>
            <a:r>
              <a:rPr lang="cs-CZ" dirty="0"/>
              <a:t> oznámil úmysl Francouzů pokračovat v koloniální nadvládě v této oblasti.</a:t>
            </a:r>
          </a:p>
          <a:p>
            <a:r>
              <a:rPr lang="cs-CZ" dirty="0"/>
              <a:t>Do čela expedičního sboru, který postupně nahrazoval britské jednotky na jihu země, postaven generál </a:t>
            </a:r>
            <a:r>
              <a:rPr lang="cs-CZ" dirty="0" err="1"/>
              <a:t>Leclerc</a:t>
            </a:r>
            <a:r>
              <a:rPr lang="cs-CZ" dirty="0"/>
              <a:t> a vysokým komisařem jmenován admirál </a:t>
            </a:r>
            <a:r>
              <a:rPr lang="cs-CZ" dirty="0" err="1"/>
              <a:t>Thierry</a:t>
            </a:r>
            <a:r>
              <a:rPr lang="cs-CZ" dirty="0"/>
              <a:t> </a:t>
            </a:r>
            <a:r>
              <a:rPr lang="cs-CZ" dirty="0" err="1"/>
              <a:t>dʼArgenlieu</a:t>
            </a:r>
            <a:r>
              <a:rPr lang="cs-CZ" dirty="0"/>
              <a:t>.</a:t>
            </a:r>
          </a:p>
          <a:p>
            <a:r>
              <a:rPr lang="cs-CZ" dirty="0"/>
              <a:t>Spor o další vývoj – umírněné křídlo (</a:t>
            </a:r>
            <a:r>
              <a:rPr lang="cs-CZ" dirty="0" err="1"/>
              <a:t>Leclerc</a:t>
            </a:r>
            <a:r>
              <a:rPr lang="cs-CZ" dirty="0"/>
              <a:t>) a radikální křídlo (</a:t>
            </a:r>
            <a:r>
              <a:rPr lang="cs-CZ" dirty="0" err="1"/>
              <a:t>dʼArgenlieu</a:t>
            </a:r>
            <a:r>
              <a:rPr lang="cs-CZ" dirty="0"/>
              <a:t>)</a:t>
            </a:r>
          </a:p>
          <a:p>
            <a:r>
              <a:rPr lang="cs-CZ" dirty="0"/>
              <a:t>1946 jednání mezi vietnamskou vládou a francouzskými zástupci, jehož výsledkem byla </a:t>
            </a:r>
            <a:r>
              <a:rPr lang="cs-CZ" b="1" dirty="0"/>
              <a:t>předběžná dohoda z 6. března 1946</a:t>
            </a:r>
            <a:r>
              <a:rPr lang="cs-CZ" dirty="0"/>
              <a:t>: 1) Francouzská vláda uznává Vietnamskou republiku jako svobodný stát, mající svou vládu, svůj parlament, svou armádu, své finance, tvořící část Indočínské federace a Francouzského svazu. 2) Vietnamská vláda prohlašuje svou připravenost přijmout přátelsky francouzskou armádu, jakmile na základě mezinárodních dohod vystřídá čínské jednotky.</a:t>
            </a:r>
          </a:p>
        </p:txBody>
      </p:sp>
    </p:spTree>
    <p:extLst>
      <p:ext uri="{BB962C8B-B14F-4D97-AF65-F5344CB8AC3E}">
        <p14:creationId xmlns:p14="http://schemas.microsoft.com/office/powerpoint/2010/main" val="212755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Francouzská válka v Indočíně (1946-1954)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Dne 20. listopadu 1946 došlo k sérii incidentů v </a:t>
            </a:r>
            <a:r>
              <a:rPr lang="cs-CZ" dirty="0" err="1"/>
              <a:t>Hai</a:t>
            </a:r>
            <a:r>
              <a:rPr lang="cs-CZ" dirty="0"/>
              <a:t> </a:t>
            </a:r>
            <a:r>
              <a:rPr lang="cs-CZ" dirty="0" err="1"/>
              <a:t>Phongu</a:t>
            </a:r>
            <a:r>
              <a:rPr lang="cs-CZ" dirty="0"/>
              <a:t>.</a:t>
            </a:r>
          </a:p>
          <a:p>
            <a:r>
              <a:rPr lang="cs-CZ" dirty="0"/>
              <a:t>V noci z 19. na 20. prosince 1946 vypukly boje v Hanoji. Jednotky </a:t>
            </a:r>
            <a:r>
              <a:rPr lang="cs-CZ" dirty="0" err="1"/>
              <a:t>Viet</a:t>
            </a:r>
            <a:r>
              <a:rPr lang="cs-CZ" dirty="0"/>
              <a:t> Minhu zničily v Hanoji městskou elektrárnu a zabily několik francouzských úředníků. Francouzi reagovali ostřelováním Hanoje.</a:t>
            </a:r>
          </a:p>
          <a:p>
            <a:r>
              <a:rPr lang="cs-CZ" dirty="0"/>
              <a:t>Na počátku roku 1947 se Francouzům podařilo získat kontrolu nad hlavními provinčními městy v severním a středním Vietnamu.</a:t>
            </a:r>
          </a:p>
          <a:p>
            <a:r>
              <a:rPr lang="cs-CZ" dirty="0"/>
              <a:t>V letech 1947 a 1948 začali navíc Francouzi vyjednávat s bývalým císařem </a:t>
            </a:r>
            <a:r>
              <a:rPr lang="cs-CZ" dirty="0" err="1"/>
              <a:t>Bao</a:t>
            </a:r>
            <a:r>
              <a:rPr lang="cs-CZ" dirty="0"/>
              <a:t> </a:t>
            </a:r>
            <a:r>
              <a:rPr lang="cs-CZ" dirty="0" err="1"/>
              <a:t>Dajem</a:t>
            </a:r>
            <a:r>
              <a:rPr lang="cs-CZ" dirty="0"/>
              <a:t>, kterého se snažili přesvědčit, aby se vrátil z Hongkongu a postavil se do čela nového státu.</a:t>
            </a:r>
          </a:p>
          <a:p>
            <a:r>
              <a:rPr lang="cs-CZ" dirty="0"/>
              <a:t>Dne 30. prosince 1949 došlo ke slavnostnímu vyhlášení nezávislosti Vietnamu, Laosu a Kambodži.</a:t>
            </a:r>
          </a:p>
          <a:p>
            <a:r>
              <a:rPr lang="cs-CZ" dirty="0"/>
              <a:t>Nový vietnamský stát ale neměl žádnou moc, protože Francouzi ovládali veškeré úřady i armádu.</a:t>
            </a:r>
          </a:p>
        </p:txBody>
      </p:sp>
    </p:spTree>
    <p:extLst>
      <p:ext uri="{BB962C8B-B14F-4D97-AF65-F5344CB8AC3E}">
        <p14:creationId xmlns:p14="http://schemas.microsoft.com/office/powerpoint/2010/main" val="357413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Mezinárodní rozměr a jeho důsledky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1950 – pomoc USA (Francie)</a:t>
            </a:r>
          </a:p>
          <a:p>
            <a:r>
              <a:rPr lang="cs-CZ" dirty="0"/>
              <a:t>1950 – pomoc Číny (Vietnam)</a:t>
            </a:r>
          </a:p>
          <a:p>
            <a:r>
              <a:rPr lang="cs-CZ" dirty="0"/>
              <a:t>Financování války ze strany USA (na konci války až 80 %)</a:t>
            </a:r>
          </a:p>
          <a:p>
            <a:r>
              <a:rPr lang="cs-CZ" dirty="0"/>
              <a:t>Do Vietnamu poté dorazil čínský vojenský poradní sbor, který odpovídal za školení kádrů a velitelského sboru. Díky dodávkám vojenské techniky mohl </a:t>
            </a:r>
            <a:r>
              <a:rPr lang="cs-CZ" dirty="0" err="1"/>
              <a:t>Viet</a:t>
            </a:r>
            <a:r>
              <a:rPr lang="cs-CZ" dirty="0"/>
              <a:t> Minh změnit taktiku boje, kdy se zaměřil na mnohem ofenzivnější akce a začal otevřeněji útočit na Francouze. </a:t>
            </a:r>
          </a:p>
          <a:p>
            <a:r>
              <a:rPr lang="cs-CZ" dirty="0"/>
              <a:t>Koncem ledna 1951 Francouzi ztratili kontrolu nad většinou severozápadního Vietnamu, byli nuceni se stáhnout ze všech svých strategických pozic podél čínských hranic</a:t>
            </a:r>
          </a:p>
        </p:txBody>
      </p:sp>
    </p:spTree>
    <p:extLst>
      <p:ext uri="{BB962C8B-B14F-4D97-AF65-F5344CB8AC3E}">
        <p14:creationId xmlns:p14="http://schemas.microsoft.com/office/powerpoint/2010/main" val="234272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Francouzští představitelé a jejich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1950-1952 - Jean de </a:t>
            </a:r>
            <a:r>
              <a:rPr lang="cs-CZ" dirty="0" err="1"/>
              <a:t>Lattre</a:t>
            </a:r>
            <a:r>
              <a:rPr lang="cs-CZ" dirty="0"/>
              <a:t> de </a:t>
            </a:r>
            <a:r>
              <a:rPr lang="cs-CZ" dirty="0" err="1"/>
              <a:t>Tassignyho</a:t>
            </a:r>
            <a:r>
              <a:rPr lang="cs-CZ" dirty="0"/>
              <a:t> (ofenzíva)</a:t>
            </a:r>
          </a:p>
          <a:p>
            <a:r>
              <a:rPr lang="cs-CZ" dirty="0"/>
              <a:t>1952 – Raoul </a:t>
            </a:r>
            <a:r>
              <a:rPr lang="cs-CZ" dirty="0" err="1"/>
              <a:t>Salan</a:t>
            </a:r>
            <a:endParaRPr lang="cs-CZ" dirty="0"/>
          </a:p>
          <a:p>
            <a:r>
              <a:rPr lang="cs-CZ" dirty="0"/>
              <a:t>1953 – </a:t>
            </a:r>
            <a:r>
              <a:rPr lang="cs-CZ" dirty="0" err="1"/>
              <a:t>Henri</a:t>
            </a:r>
            <a:r>
              <a:rPr lang="cs-CZ" dirty="0"/>
              <a:t> </a:t>
            </a:r>
            <a:r>
              <a:rPr lang="cs-CZ" dirty="0" err="1"/>
              <a:t>Navarre</a:t>
            </a:r>
            <a:endParaRPr lang="cs-CZ" dirty="0"/>
          </a:p>
          <a:p>
            <a:r>
              <a:rPr lang="cs-CZ" dirty="0"/>
              <a:t>V Paříži se uvažovalo o ukončení konfliktu již v létě 1952 a Indočína měla být rozdělena podle korejského vzoru.</a:t>
            </a:r>
          </a:p>
          <a:p>
            <a:r>
              <a:rPr lang="cs-CZ" dirty="0"/>
              <a:t>Postupně došlo k definitivnímu rozhodnutí francouzského velení v čele s generálem Navarrem, že přinutí nepřátelské oddíly </a:t>
            </a:r>
            <a:r>
              <a:rPr lang="cs-CZ" dirty="0" err="1"/>
              <a:t>Viet</a:t>
            </a:r>
            <a:r>
              <a:rPr lang="cs-CZ" dirty="0"/>
              <a:t> Minhu k jediné osudové bitvě s cílem bleskového ukončení války. </a:t>
            </a:r>
          </a:p>
          <a:p>
            <a:r>
              <a:rPr lang="cs-CZ" dirty="0"/>
              <a:t>V březnu 1954 pak byla zahájena rozhodující bitva u Dien </a:t>
            </a:r>
            <a:r>
              <a:rPr lang="cs-CZ" dirty="0" err="1"/>
              <a:t>Bien</a:t>
            </a:r>
            <a:r>
              <a:rPr lang="cs-CZ" dirty="0"/>
              <a:t> </a:t>
            </a:r>
            <a:r>
              <a:rPr lang="cs-CZ" dirty="0" err="1"/>
              <a:t>Phu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2322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427</Words>
  <Application>Microsoft Office PowerPoint</Application>
  <PresentationFormat>Širokoúhlá obrazovka</PresentationFormat>
  <Paragraphs>66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Indočína a Vietnam v mezinárodních vztazích  (1945-1975)</vt:lpstr>
      <vt:lpstr>Francouzská politika</vt:lpstr>
      <vt:lpstr>Francouzská Indočína</vt:lpstr>
      <vt:lpstr>Prezentace aplikace PowerPoint</vt:lpstr>
      <vt:lpstr>Indočína v roce 1945</vt:lpstr>
      <vt:lpstr>Indočína do konfliktu v roce 1946</vt:lpstr>
      <vt:lpstr>Francouzská válka v Indočíně (1946-1954)</vt:lpstr>
      <vt:lpstr>Mezinárodní rozměr a jeho důsledky</vt:lpstr>
      <vt:lpstr>Francouzští představitelé a jejich politika</vt:lpstr>
      <vt:lpstr>Ženevské dohody</vt:lpstr>
      <vt:lpstr>Dokument</vt:lpstr>
      <vt:lpstr>Cesta ke konfliktu ve Vietnamu a role USA</vt:lpstr>
      <vt:lpstr>Válka ve Vietnamu (1964-1973)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Indočína a Vietnam v mezinárodních vztazích</dc:title>
  <dc:creator>Jaromír Soukup</dc:creator>
  <cp:lastModifiedBy>Soukup, Jaroír</cp:lastModifiedBy>
  <cp:revision>23</cp:revision>
  <dcterms:created xsi:type="dcterms:W3CDTF">2016-04-05T21:03:21Z</dcterms:created>
  <dcterms:modified xsi:type="dcterms:W3CDTF">2018-03-15T08:24:39Z</dcterms:modified>
</cp:coreProperties>
</file>