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61" r:id="rId4"/>
    <p:sldId id="265" r:id="rId5"/>
    <p:sldId id="260" r:id="rId6"/>
    <p:sldId id="258" r:id="rId7"/>
    <p:sldId id="264" r:id="rId8"/>
    <p:sldId id="262" r:id="rId9"/>
    <p:sldId id="259" r:id="rId10"/>
    <p:sldId id="275" r:id="rId11"/>
    <p:sldId id="269" r:id="rId12"/>
    <p:sldId id="270" r:id="rId13"/>
    <p:sldId id="263" r:id="rId14"/>
    <p:sldId id="274" r:id="rId15"/>
    <p:sldId id="266" r:id="rId16"/>
    <p:sldId id="272" r:id="rId17"/>
    <p:sldId id="271" r:id="rId18"/>
    <p:sldId id="276" r:id="rId19"/>
    <p:sldId id="277" r:id="rId20"/>
    <p:sldId id="278" r:id="rId21"/>
    <p:sldId id="280" r:id="rId22"/>
    <p:sldId id="27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5F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75A7A-4A9A-410F-B848-AB998ACC9419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F3E88-2D66-4D17-B0FA-EA13CB20B2FF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8F36E1-9596-4E98-8786-4A17C5D29C65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D01ABB-8821-4BF5-97A9-E1A66ACAEAA9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C37B1C-D4A1-4A4F-A470-80868146AFC5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31D1B9-F39E-471E-80A9-595CAA5664AD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FCEABC-E2B9-4606-A74F-CB06AF59688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850A0-01A3-4F4E-AA52-F716A9BFD4EB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7205CAA-4E5A-4223-BD55-C5D2841AC9EF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echency.org/slovnik/ODBORN%C3%9D%20STYL" TargetMode="External"/><Relationship Id="rId2" Type="http://schemas.openxmlformats.org/officeDocument/2006/relationships/hyperlink" Target="https://www.czechency.org/slovni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kryl.info/prislovi.html" TargetMode="External"/><Relationship Id="rId2" Type="http://schemas.openxmlformats.org/officeDocument/2006/relationships/hyperlink" Target="https://www.janskorepa.com/prislovi-prelozena-do-vedecke-cestiny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irena.vankova@ff.cuni.cz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jazykovednesdruzeni.cz/JA_2019_3-4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l1.cuni.cz/course/view.php?id=5648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azykovednesdruzeni.cz/JA_2019_3-4.pd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smas.cz/autor/61081/veronika-vodrazkova/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s://www.kosmas.cz/autor/15624/irena-vankova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www.kosmas.cz/autor/61082/radka-zborilova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jkn.ff.cuni.cz/cs/studium/materialy-ke-studiu/" TargetMode="External"/><Relationship Id="rId2" Type="http://schemas.openxmlformats.org/officeDocument/2006/relationships/hyperlink" Target="https://ujkn.ff.cuni.cz/cs/studium/absolventske-prac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ujkn.ff.cuni.cz/cs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f.cuni.cz/knihovna/oborove-a-prirucni-knihovny/hlavni-budova-ff-uk-nam-jana-palacha-2/knihovna-jana-palacha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f.cuni.cz/knihovna/elektronicke-informacni-zdroje/" TargetMode="External"/><Relationship Id="rId4" Type="http://schemas.openxmlformats.org/officeDocument/2006/relationships/hyperlink" Target="https://www.ff.cuni.cz/wp-content/uploads/2019/11/WEB-2018aktualizovano_JEDNOTNAREGISTRACE-1.pd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BD5841A-316C-4B17-A3EB-1599C4E81C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5400" dirty="0"/>
              <a:t>Odborný text </a:t>
            </a:r>
            <a:br>
              <a:rPr lang="cs-CZ" sz="5400" dirty="0"/>
            </a:br>
            <a:r>
              <a:rPr lang="cs-CZ" sz="5400" dirty="0"/>
              <a:t>a odborný styl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2E25FC1A-B2D9-4BCC-99B7-68ADB5C234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4419600"/>
            <a:ext cx="9070848" cy="719663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Čeština v komunikaci neslyšících, Bc.</a:t>
            </a:r>
          </a:p>
          <a:p>
            <a:r>
              <a:rPr lang="cs-CZ" dirty="0"/>
              <a:t>LS 2019/2020, úterý 12.30 – 14.00 (P 423), Irena Vaňková (ÚJKN)</a:t>
            </a:r>
          </a:p>
          <a:p>
            <a:r>
              <a:rPr lang="cs-CZ" dirty="0"/>
              <a:t>Kurz v systému </a:t>
            </a:r>
            <a:r>
              <a:rPr lang="cs-CZ" dirty="0" err="1"/>
              <a:t>Moodle</a:t>
            </a:r>
            <a:r>
              <a:rPr lang="cs-CZ" dirty="0"/>
              <a:t> – název: Odborný text a odborný styl I.V. (bez hesla)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9630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799" y="642594"/>
            <a:ext cx="10276703" cy="1037925"/>
          </a:xfrm>
        </p:spPr>
        <p:txBody>
          <a:bodyPr>
            <a:normAutofit/>
          </a:bodyPr>
          <a:lstStyle/>
          <a:p>
            <a:r>
              <a:rPr lang="cs-CZ" sz="3600" b="1" dirty="0"/>
              <a:t>Nový encyklopedický slovník češtiny (NESČ)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56735" y="1820562"/>
            <a:ext cx="10486767" cy="4214478"/>
          </a:xfrm>
        </p:spPr>
        <p:txBody>
          <a:bodyPr/>
          <a:lstStyle/>
          <a:p>
            <a:r>
              <a:rPr lang="cs-CZ" dirty="0">
                <a:hlinkClick r:id="rId2"/>
              </a:rPr>
              <a:t>https://www.czechency.org/slovnik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Odborný styl (autorka heslové stati Marie Krčmová)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hlinkClick r:id="rId3"/>
              </a:rPr>
              <a:t>https://www.czechency.org/slovnik/ODBORN%C3%9D%20STYL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2739" y="1820562"/>
            <a:ext cx="171450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906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320" y="747780"/>
            <a:ext cx="10828767" cy="80670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100" dirty="0"/>
              <a:t/>
            </a:r>
            <a:br>
              <a:rPr lang="cs-CZ" sz="3100" dirty="0"/>
            </a:br>
            <a:r>
              <a:rPr lang="cs-CZ" sz="3100" dirty="0"/>
              <a:t>Text k opravě 1</a:t>
            </a:r>
            <a:br>
              <a:rPr lang="cs-CZ" sz="3100" dirty="0"/>
            </a:br>
            <a:r>
              <a:rPr lang="cs-CZ" sz="3100" dirty="0"/>
              <a:t>(Opravte pravopisné a gramatické nedostatky</a:t>
            </a:r>
            <a:r>
              <a:rPr lang="cs-CZ" dirty="0"/>
              <a:t>)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7041" y="1554480"/>
            <a:ext cx="11085158" cy="48564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Cestovní mapa či jídelní lístek vám mohou pomoci najít cestu městem nebo vybrat v restauraci jídlo, ale zásadně se liší od cesty, kterou jedete nebo od pokrmu přineseného ke stolu. Teze polského matematika Alfréda </a:t>
            </a:r>
            <a:r>
              <a:rPr lang="cs-CZ" dirty="0" err="1"/>
              <a:t>Korzybského</a:t>
            </a:r>
            <a:r>
              <a:rPr lang="cs-CZ" dirty="0"/>
              <a:t> zní:  „Mapa není území.“</a:t>
            </a:r>
          </a:p>
          <a:p>
            <a:pPr marL="0" indent="0">
              <a:buNone/>
            </a:pPr>
            <a:r>
              <a:rPr lang="cs-CZ" dirty="0"/>
              <a:t>Teze však souvisí také s tzv. mentálními mapami a jejich vztahem ke skutečnosti. </a:t>
            </a:r>
            <a:r>
              <a:rPr lang="cs-CZ" dirty="0" err="1"/>
              <a:t>Denodenně</a:t>
            </a:r>
            <a:r>
              <a:rPr lang="cs-CZ" dirty="0"/>
              <a:t> se z tímto problémem setkává každý z nás. Kdysi jsme si </a:t>
            </a:r>
            <a:r>
              <a:rPr lang="cs-CZ" dirty="0" err="1"/>
              <a:t>vyskoušeli</a:t>
            </a:r>
            <a:r>
              <a:rPr lang="cs-CZ" dirty="0"/>
              <a:t> několik různých cest z domova do práce a </a:t>
            </a:r>
            <a:r>
              <a:rPr lang="cs-CZ" dirty="0" err="1"/>
              <a:t>spátky</a:t>
            </a:r>
            <a:r>
              <a:rPr lang="cs-CZ" dirty="0"/>
              <a:t>. Od té doby jezdíme každý den stejnou trasou i když byli třeba postaveny nové spojky a cesty. Pokud jsme si nenašli čas na rozšíření své duševní mapy, dochází mezi realitou a onou mapou k nesrovnalostem. Když pak naší silnici najednou uzavřou, jako řidiči se </a:t>
            </a:r>
            <a:r>
              <a:rPr lang="cs-CZ" dirty="0" err="1"/>
              <a:t>zastaralími</a:t>
            </a:r>
            <a:r>
              <a:rPr lang="cs-CZ" dirty="0"/>
              <a:t> mentálními mapami začneme zaostávat za těmi, kteří dokážou použít např. jiné odbočky a dostat se tam kam chtějí daleko rychleji než my. Je zcela na nás nakolik umíme přiblížit svůj model skutečnosti realitě samé. </a:t>
            </a:r>
          </a:p>
          <a:p>
            <a:pPr marL="0" indent="0">
              <a:buNone/>
            </a:pPr>
            <a:r>
              <a:rPr lang="cs-CZ" dirty="0"/>
              <a:t>Jak dobře víme i všeobecně přijímaný model světa se postupně </a:t>
            </a:r>
            <a:r>
              <a:rPr lang="cs-CZ" dirty="0" err="1"/>
              <a:t>promněňuje</a:t>
            </a:r>
            <a:r>
              <a:rPr lang="cs-CZ" dirty="0"/>
              <a:t>. A také  platí že to, co může dokázat jeden člověk se může od něho kdokoli naučit. Je to prý jednoduché, stačí se chovat stejně jako člověk, kterého chceme v jeho úspěchu napodobit. Tak si to aspoň myslí leckterý mladý úředník, když si koupí stejnou značku obleku, kravaty či nápoje, jako jeho šéf. Ve snaze získat něco z jeho osobnosti bude dokonce vyprávět stejné </a:t>
            </a:r>
            <a:r>
              <a:rPr lang="cs-CZ" dirty="0" err="1"/>
              <a:t>vtipi</a:t>
            </a:r>
            <a:r>
              <a:rPr lang="cs-CZ" dirty="0"/>
              <a:t> a podobně gestikulovat a mluvit. Měl by se však spíše soustředit k </a:t>
            </a:r>
            <a:r>
              <a:rPr lang="cs-CZ" dirty="0" err="1"/>
              <a:t>oběvení</a:t>
            </a:r>
            <a:r>
              <a:rPr lang="cs-CZ" dirty="0"/>
              <a:t> šéfovi mentální mapy. Tu by pak mohl  </a:t>
            </a:r>
            <a:r>
              <a:rPr lang="cs-CZ" dirty="0" err="1"/>
              <a:t>skopírovat</a:t>
            </a:r>
            <a:r>
              <a:rPr lang="cs-CZ" dirty="0"/>
              <a:t> a uvést do provozu, kdyby to ovšem bylo tak snadné.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4303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74357" y="656216"/>
            <a:ext cx="10693295" cy="56374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Opravená verze:</a:t>
            </a:r>
          </a:p>
          <a:p>
            <a:pPr marL="0" indent="0">
              <a:buNone/>
            </a:pPr>
            <a:r>
              <a:rPr lang="cs-CZ" dirty="0"/>
              <a:t>Cestovní mapa či jídelní lístek vám mohou pomoci najít cestu městem nebo vybrat v restauraci jídlo, ale zásadně se liší od cesty</a:t>
            </a:r>
            <a:r>
              <a:rPr lang="cs-CZ" b="1" dirty="0">
                <a:solidFill>
                  <a:srgbClr val="FFFF00"/>
                </a:solidFill>
              </a:rPr>
              <a:t>, kterou jedete, </a:t>
            </a:r>
            <a:r>
              <a:rPr lang="cs-CZ" dirty="0"/>
              <a:t>nebo od pokrmu přineseného ke stolu. Teze polského matematika Alfréda </a:t>
            </a:r>
            <a:r>
              <a:rPr lang="cs-CZ" dirty="0" err="1"/>
              <a:t>Korzybského</a:t>
            </a:r>
            <a:r>
              <a:rPr lang="cs-CZ" dirty="0"/>
              <a:t> zní:  „Mapa není území.“</a:t>
            </a:r>
          </a:p>
          <a:p>
            <a:pPr marL="0" indent="0">
              <a:buNone/>
            </a:pPr>
            <a:r>
              <a:rPr lang="cs-CZ" dirty="0"/>
              <a:t>Teze však souvisí také s tzv. mentálními mapami a jejich vztahem ke skutečnosti. </a:t>
            </a:r>
            <a:r>
              <a:rPr lang="cs-CZ" b="1" dirty="0">
                <a:solidFill>
                  <a:srgbClr val="FFFF00"/>
                </a:solidFill>
              </a:rPr>
              <a:t>Denno</a:t>
            </a:r>
            <a:r>
              <a:rPr lang="cs-CZ" dirty="0"/>
              <a:t>denně se </a:t>
            </a:r>
            <a:r>
              <a:rPr lang="cs-CZ" b="1" dirty="0"/>
              <a:t>s</a:t>
            </a:r>
            <a:r>
              <a:rPr lang="cs-CZ" dirty="0"/>
              <a:t> tímto problémem setkává každý z nás. Kdysi jsme si </a:t>
            </a:r>
            <a:r>
              <a:rPr lang="cs-CZ" b="1" dirty="0">
                <a:solidFill>
                  <a:srgbClr val="FFFF00"/>
                </a:solidFill>
              </a:rPr>
              <a:t>vyzkoušeli</a:t>
            </a:r>
            <a:r>
              <a:rPr lang="cs-CZ" dirty="0"/>
              <a:t> několik různých cest z domova do práce a </a:t>
            </a:r>
            <a:r>
              <a:rPr lang="cs-CZ" b="1" dirty="0">
                <a:solidFill>
                  <a:srgbClr val="FFFF00"/>
                </a:solidFill>
              </a:rPr>
              <a:t>zpátky</a:t>
            </a:r>
            <a:r>
              <a:rPr lang="cs-CZ" dirty="0">
                <a:solidFill>
                  <a:srgbClr val="FFFF00"/>
                </a:solidFill>
              </a:rPr>
              <a:t>. </a:t>
            </a:r>
            <a:r>
              <a:rPr lang="cs-CZ" dirty="0"/>
              <a:t>Od té doby jezdíme každý den stejnou </a:t>
            </a:r>
            <a:r>
              <a:rPr lang="cs-CZ" b="1" dirty="0">
                <a:solidFill>
                  <a:srgbClr val="FFFF00"/>
                </a:solidFill>
              </a:rPr>
              <a:t>trasou, i když byli</a:t>
            </a:r>
            <a:r>
              <a:rPr lang="cs-CZ" dirty="0"/>
              <a:t> třeba postaveny nové spojky a cesty. Pokud jsme si nenašli čas na rozšíření své duševní mapy,  dochází mezi realitou a  onou mapou k nesrovnalostem. Když pak  </a:t>
            </a:r>
            <a:r>
              <a:rPr lang="cs-CZ" b="1" dirty="0">
                <a:solidFill>
                  <a:srgbClr val="FFFF00"/>
                </a:solidFill>
              </a:rPr>
              <a:t>naší</a:t>
            </a:r>
            <a:r>
              <a:rPr lang="cs-CZ" b="1" dirty="0"/>
              <a:t> </a:t>
            </a:r>
            <a:r>
              <a:rPr lang="cs-CZ" dirty="0"/>
              <a:t>silnici najednou uzavřou, jako řidiči se </a:t>
            </a:r>
            <a:r>
              <a:rPr lang="cs-CZ" b="1" dirty="0">
                <a:solidFill>
                  <a:srgbClr val="FFFF00"/>
                </a:solidFill>
              </a:rPr>
              <a:t>zastaralými</a:t>
            </a:r>
            <a:r>
              <a:rPr lang="cs-CZ" dirty="0"/>
              <a:t> mentálními mapami začneme zaostávat za těmi, kteří dokážou použít např. jiné odbočky a dostat se </a:t>
            </a:r>
            <a:r>
              <a:rPr lang="cs-CZ" b="1" dirty="0">
                <a:solidFill>
                  <a:srgbClr val="FFFF00"/>
                </a:solidFill>
              </a:rPr>
              <a:t>tam, kam chtějí, </a:t>
            </a:r>
            <a:r>
              <a:rPr lang="cs-CZ" dirty="0"/>
              <a:t>daleko rychleji než my. Je zcela na </a:t>
            </a:r>
            <a:r>
              <a:rPr lang="cs-CZ" b="1" dirty="0">
                <a:solidFill>
                  <a:srgbClr val="FFFF00"/>
                </a:solidFill>
              </a:rPr>
              <a:t>nás, nakolik  </a:t>
            </a:r>
            <a:r>
              <a:rPr lang="cs-CZ" dirty="0"/>
              <a:t>umíme přiblížit svůj model skutečnosti realitě samé. </a:t>
            </a:r>
          </a:p>
          <a:p>
            <a:pPr marL="0" indent="0">
              <a:buNone/>
            </a:pPr>
            <a:r>
              <a:rPr lang="cs-CZ" dirty="0"/>
              <a:t>Jak dobře </a:t>
            </a:r>
            <a:r>
              <a:rPr lang="cs-CZ" b="1" dirty="0">
                <a:solidFill>
                  <a:srgbClr val="FFFF00"/>
                </a:solidFill>
              </a:rPr>
              <a:t>víme, i </a:t>
            </a:r>
            <a:r>
              <a:rPr lang="cs-CZ" dirty="0"/>
              <a:t>všeobecně přijímaný model světa se postupně </a:t>
            </a:r>
            <a:r>
              <a:rPr lang="cs-CZ" b="1" dirty="0">
                <a:solidFill>
                  <a:srgbClr val="FFFF00"/>
                </a:solidFill>
              </a:rPr>
              <a:t>proměňuje</a:t>
            </a:r>
            <a:r>
              <a:rPr lang="cs-CZ" dirty="0"/>
              <a:t>. A také  </a:t>
            </a:r>
            <a:r>
              <a:rPr lang="cs-CZ" b="1" dirty="0">
                <a:solidFill>
                  <a:srgbClr val="FFFF00"/>
                </a:solidFill>
              </a:rPr>
              <a:t>platí, že </a:t>
            </a:r>
            <a:r>
              <a:rPr lang="cs-CZ" dirty="0"/>
              <a:t>to, co  může dokázat jeden </a:t>
            </a:r>
            <a:r>
              <a:rPr lang="cs-CZ" b="1" dirty="0">
                <a:solidFill>
                  <a:srgbClr val="FFFF00"/>
                </a:solidFill>
              </a:rPr>
              <a:t>člověk, se </a:t>
            </a:r>
            <a:r>
              <a:rPr lang="cs-CZ" dirty="0"/>
              <a:t>může od něho kdokoli naučit. Je to prý jednoduché, stačí se chovat  stejně jako člověk, kterého chceme v jeho úspěchu</a:t>
            </a:r>
            <a:r>
              <a:rPr lang="cs-CZ" b="1" dirty="0"/>
              <a:t> </a:t>
            </a:r>
            <a:r>
              <a:rPr lang="cs-CZ" dirty="0"/>
              <a:t>napodobit. Tak si to aspoň myslí leckterý mladý úředník, když si koupí stejnou značku obleku, kravaty či </a:t>
            </a:r>
            <a:r>
              <a:rPr lang="cs-CZ" b="1" dirty="0">
                <a:solidFill>
                  <a:srgbClr val="FFFF00"/>
                </a:solidFill>
              </a:rPr>
              <a:t>nápoje jako</a:t>
            </a:r>
            <a:r>
              <a:rPr lang="cs-CZ" dirty="0">
                <a:solidFill>
                  <a:srgbClr val="FFFF00"/>
                </a:solidFill>
              </a:rPr>
              <a:t> </a:t>
            </a:r>
            <a:r>
              <a:rPr lang="cs-CZ" dirty="0"/>
              <a:t> jeho šéf. Ve snaze získat něco z jeho osobnosti bude dokonce vyprávět stejné </a:t>
            </a:r>
            <a:r>
              <a:rPr lang="cs-CZ" b="1" dirty="0">
                <a:solidFill>
                  <a:srgbClr val="FFFF00"/>
                </a:solidFill>
              </a:rPr>
              <a:t>vtipy</a:t>
            </a:r>
            <a:r>
              <a:rPr lang="cs-CZ" dirty="0"/>
              <a:t> a podobně gestikulovat a mluvit. Měl by se však spíše soustředit k </a:t>
            </a:r>
            <a:r>
              <a:rPr lang="cs-CZ" b="1" dirty="0">
                <a:solidFill>
                  <a:srgbClr val="FFFF00"/>
                </a:solidFill>
              </a:rPr>
              <a:t>objevení</a:t>
            </a:r>
            <a:r>
              <a:rPr lang="cs-CZ" dirty="0">
                <a:solidFill>
                  <a:srgbClr val="FFFF00"/>
                </a:solidFill>
              </a:rPr>
              <a:t> </a:t>
            </a:r>
            <a:r>
              <a:rPr lang="cs-CZ" b="1" dirty="0">
                <a:solidFill>
                  <a:srgbClr val="FFFF00"/>
                </a:solidFill>
              </a:rPr>
              <a:t>šéfovy</a:t>
            </a:r>
            <a:r>
              <a:rPr lang="cs-CZ" dirty="0">
                <a:solidFill>
                  <a:srgbClr val="FFFF00"/>
                </a:solidFill>
              </a:rPr>
              <a:t> </a:t>
            </a:r>
            <a:r>
              <a:rPr lang="cs-CZ" dirty="0"/>
              <a:t>mentální mapy. Tu by pak mohl  </a:t>
            </a:r>
            <a:r>
              <a:rPr lang="cs-CZ" b="1" dirty="0">
                <a:solidFill>
                  <a:srgbClr val="FFFF00"/>
                </a:solidFill>
              </a:rPr>
              <a:t>zkopírovat</a:t>
            </a:r>
            <a:r>
              <a:rPr lang="cs-CZ" b="1" dirty="0"/>
              <a:t> </a:t>
            </a:r>
            <a:r>
              <a:rPr lang="cs-CZ" dirty="0"/>
              <a:t>a uvést do provozu, kdyby to ovšem bylo tak snadné.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3011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978945" y="1032735"/>
            <a:ext cx="10135497" cy="50453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600" dirty="0"/>
              <a:t>Čím se vyznačuje odborný text?</a:t>
            </a:r>
          </a:p>
          <a:p>
            <a:pPr marL="0" indent="0">
              <a:buNone/>
            </a:pP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583495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8497" y="731520"/>
            <a:ext cx="10276703" cy="1371600"/>
          </a:xfrm>
        </p:spPr>
        <p:txBody>
          <a:bodyPr>
            <a:normAutofit fontScale="90000"/>
          </a:bodyPr>
          <a:lstStyle/>
          <a:p>
            <a:r>
              <a:rPr lang="cs-CZ" dirty="0"/>
              <a:t>Přísloví přeložená do vědecké češtiny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48497" y="2103119"/>
            <a:ext cx="10412627" cy="41658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Zdroje:</a:t>
            </a:r>
          </a:p>
          <a:p>
            <a:pPr marL="0" indent="0">
              <a:buNone/>
            </a:pPr>
            <a:r>
              <a:rPr lang="cs-CZ" u="sng" dirty="0">
                <a:solidFill>
                  <a:schemeClr val="bg1"/>
                </a:solidFill>
                <a:hlinkClick r:id="rId2"/>
              </a:rPr>
              <a:t>https://www.janskorepa.com/prislovi-prelozena-do-vedecke-cestiny/</a:t>
            </a:r>
            <a:endParaRPr lang="cs-CZ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u="sng" dirty="0">
                <a:solidFill>
                  <a:schemeClr val="bg1"/>
                </a:solidFill>
                <a:hlinkClick r:id="rId3"/>
              </a:rPr>
              <a:t>https://kryl.info/prislovi.html</a:t>
            </a:r>
            <a:endParaRPr lang="cs-CZ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dirty="0"/>
              <a:t/>
            </a:r>
            <a:br>
              <a:rPr lang="cs-CZ" dirty="0"/>
            </a:br>
            <a:r>
              <a:rPr lang="cs-CZ" dirty="0"/>
              <a:t>Všudypřítomná objektivní filosofická kategorie označující speciální fyzikální dimenzi vztahující se k behaviorálním změnám jsoucna je totéž jako blíže neurčené množství monetárních jednotek.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Prováděti dentální inspekci </a:t>
            </a:r>
            <a:r>
              <a:rPr lang="cs-CZ" dirty="0" err="1"/>
              <a:t>donovaného</a:t>
            </a:r>
            <a:r>
              <a:rPr lang="cs-CZ" dirty="0"/>
              <a:t> živočicha rodu </a:t>
            </a:r>
            <a:r>
              <a:rPr lang="cs-CZ" dirty="0" err="1"/>
              <a:t>Equus</a:t>
            </a:r>
            <a:r>
              <a:rPr lang="cs-CZ" dirty="0"/>
              <a:t> je nepřípustné.</a:t>
            </a:r>
            <a:br>
              <a:rPr lang="cs-CZ" dirty="0"/>
            </a:br>
            <a:r>
              <a:rPr lang="cs-CZ" dirty="0"/>
              <a:t>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Kategorický imperativ nedovoluje libovolnému subjektu likvidovat zdroj infrazáření, který svým </a:t>
            </a:r>
            <a:r>
              <a:rPr lang="cs-CZ" dirty="0" err="1"/>
              <a:t>behaviouristickým</a:t>
            </a:r>
            <a:r>
              <a:rPr lang="cs-CZ" dirty="0"/>
              <a:t> systémem neatakuje týž subjekt, neboť jeho radiace se chová inertně k tělesné integritě dotyčného subjektu.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3155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1216" y="391886"/>
            <a:ext cx="11335377" cy="60304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b="1" dirty="0">
                <a:solidFill>
                  <a:srgbClr val="FFC000"/>
                </a:solidFill>
              </a:rPr>
              <a:t>1) Poznatky získané cílevědomě v preadolescentním věku jsou adekvátní poznatkům pořízeným náhodně ve věku seniorském.</a:t>
            </a:r>
          </a:p>
          <a:p>
            <a:pPr marL="0" indent="0">
              <a:buNone/>
            </a:pPr>
            <a:r>
              <a:rPr lang="cs-CZ" sz="2200" b="1" dirty="0">
                <a:solidFill>
                  <a:srgbClr val="FFC000"/>
                </a:solidFill>
              </a:rPr>
              <a:t>2) Senilní jedinec čeledi </a:t>
            </a:r>
            <a:r>
              <a:rPr lang="cs-CZ" sz="2200" b="1" dirty="0" err="1">
                <a:solidFill>
                  <a:srgbClr val="FFC000"/>
                </a:solidFill>
              </a:rPr>
              <a:t>Canidae</a:t>
            </a:r>
            <a:r>
              <a:rPr lang="cs-CZ" sz="2200" b="1" dirty="0">
                <a:solidFill>
                  <a:srgbClr val="FFC000"/>
                </a:solidFill>
              </a:rPr>
              <a:t> již není schopen akceptovat dosud neznámé dovednosti.</a:t>
            </a:r>
          </a:p>
          <a:p>
            <a:pPr marL="0" lvl="0" indent="0">
              <a:buNone/>
            </a:pPr>
            <a:r>
              <a:rPr lang="cs-CZ" sz="2200" b="1" dirty="0">
                <a:solidFill>
                  <a:srgbClr val="FFC000"/>
                </a:solidFill>
              </a:rPr>
              <a:t>3) Abundance šelem z čeledi </a:t>
            </a:r>
            <a:r>
              <a:rPr lang="cs-CZ" sz="2200" b="1" dirty="0" err="1">
                <a:solidFill>
                  <a:srgbClr val="FFC000"/>
                </a:solidFill>
              </a:rPr>
              <a:t>Canidae</a:t>
            </a:r>
            <a:r>
              <a:rPr lang="cs-CZ" sz="2200" b="1" dirty="0">
                <a:solidFill>
                  <a:srgbClr val="FFC000"/>
                </a:solidFill>
              </a:rPr>
              <a:t> přivodí exitus hlodavce z čeledi </a:t>
            </a:r>
            <a:r>
              <a:rPr lang="cs-CZ" sz="2200" b="1" dirty="0" err="1">
                <a:solidFill>
                  <a:srgbClr val="FFC000"/>
                </a:solidFill>
              </a:rPr>
              <a:t>Leporidae</a:t>
            </a:r>
            <a:r>
              <a:rPr lang="cs-CZ" sz="2200" b="1" dirty="0">
                <a:solidFill>
                  <a:srgbClr val="FFC000"/>
                </a:solidFill>
              </a:rPr>
              <a:t>. </a:t>
            </a:r>
          </a:p>
          <a:p>
            <a:pPr marL="0" lvl="0" indent="0">
              <a:buNone/>
            </a:pPr>
            <a:r>
              <a:rPr lang="cs-CZ" sz="2200" b="1" dirty="0">
                <a:solidFill>
                  <a:srgbClr val="FFC000"/>
                </a:solidFill>
              </a:rPr>
              <a:t>4) - Donace individua rodu </a:t>
            </a:r>
            <a:r>
              <a:rPr lang="cs-CZ" sz="2200" b="1" dirty="0" err="1">
                <a:solidFill>
                  <a:srgbClr val="FFC000"/>
                </a:solidFill>
              </a:rPr>
              <a:t>Equus</a:t>
            </a:r>
            <a:r>
              <a:rPr lang="cs-CZ" sz="2200" b="1" dirty="0">
                <a:solidFill>
                  <a:srgbClr val="FFC000"/>
                </a:solidFill>
              </a:rPr>
              <a:t> neopravňuje </a:t>
            </a:r>
            <a:r>
              <a:rPr lang="cs-CZ" sz="2200" b="1" dirty="0" err="1">
                <a:solidFill>
                  <a:srgbClr val="FFC000"/>
                </a:solidFill>
              </a:rPr>
              <a:t>akceptora</a:t>
            </a:r>
            <a:r>
              <a:rPr lang="cs-CZ" sz="2200" b="1" dirty="0">
                <a:solidFill>
                  <a:srgbClr val="FFC000"/>
                </a:solidFill>
              </a:rPr>
              <a:t> k vizuální percepci dentální soustavy tohoto jedince. </a:t>
            </a:r>
          </a:p>
          <a:p>
            <a:pPr marL="0" lvl="0" indent="0">
              <a:buNone/>
            </a:pPr>
            <a:r>
              <a:rPr lang="cs-CZ" sz="2200" b="1" dirty="0">
                <a:solidFill>
                  <a:srgbClr val="FFC000"/>
                </a:solidFill>
              </a:rPr>
              <a:t>   - Prováděti dentální inspekci </a:t>
            </a:r>
            <a:r>
              <a:rPr lang="cs-CZ" sz="2200" b="1" dirty="0" err="1">
                <a:solidFill>
                  <a:srgbClr val="FFC000"/>
                </a:solidFill>
              </a:rPr>
              <a:t>donovaného</a:t>
            </a:r>
            <a:r>
              <a:rPr lang="cs-CZ" sz="2200" b="1" dirty="0">
                <a:solidFill>
                  <a:srgbClr val="FFC000"/>
                </a:solidFill>
              </a:rPr>
              <a:t> živočicha rodu </a:t>
            </a:r>
            <a:r>
              <a:rPr lang="cs-CZ" sz="2200" b="1" dirty="0" err="1">
                <a:solidFill>
                  <a:srgbClr val="FFC000"/>
                </a:solidFill>
              </a:rPr>
              <a:t>equus</a:t>
            </a:r>
            <a:r>
              <a:rPr lang="cs-CZ" sz="2200" b="1" dirty="0">
                <a:solidFill>
                  <a:srgbClr val="FFC000"/>
                </a:solidFill>
              </a:rPr>
              <a:t> je nepřípustné.</a:t>
            </a:r>
          </a:p>
          <a:p>
            <a:pPr marL="0" lvl="0" indent="0">
              <a:buNone/>
            </a:pPr>
            <a:r>
              <a:rPr lang="cs-CZ" sz="2200" b="1" dirty="0">
                <a:solidFill>
                  <a:srgbClr val="FFC000"/>
                </a:solidFill>
              </a:rPr>
              <a:t>5) Časová distance mezi příchodem libovolného individua a termínem k této události vhodným implikuje </a:t>
            </a:r>
            <a:r>
              <a:rPr lang="cs-CZ" sz="2200" b="1" dirty="0" err="1">
                <a:solidFill>
                  <a:srgbClr val="FFC000"/>
                </a:solidFill>
              </a:rPr>
              <a:t>sebeújmu</a:t>
            </a:r>
            <a:r>
              <a:rPr lang="cs-CZ" sz="2200" b="1" dirty="0">
                <a:solidFill>
                  <a:srgbClr val="FFC000"/>
                </a:solidFill>
              </a:rPr>
              <a:t>. </a:t>
            </a:r>
          </a:p>
          <a:p>
            <a:pPr marL="0" lvl="0" indent="0">
              <a:buNone/>
            </a:pPr>
            <a:r>
              <a:rPr lang="cs-CZ" sz="2200" dirty="0"/>
              <a:t>6) Realizuje-li pár antagonistických jedinců reciproční agresi, vykonává </a:t>
            </a:r>
            <a:r>
              <a:rPr lang="cs-CZ" sz="2200" dirty="0" err="1"/>
              <a:t>reduntantní</a:t>
            </a:r>
            <a:r>
              <a:rPr lang="cs-CZ" sz="2200" dirty="0"/>
              <a:t> člen triády emocionální projev regulující vlastní psychickou tenzi. </a:t>
            </a:r>
          </a:p>
          <a:p>
            <a:pPr marL="0" indent="0">
              <a:buNone/>
            </a:pPr>
            <a:r>
              <a:rPr lang="cs-CZ" sz="2200" dirty="0"/>
              <a:t>7) Velikost fyzikální veličiny určuj dvakráte častěji, nežli používáš způsobu obrábění, při němž jsou materiály děleny na části.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8753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0935" y="355550"/>
            <a:ext cx="11392347" cy="589519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>
                <a:solidFill>
                  <a:srgbClr val="FFC000"/>
                </a:solidFill>
              </a:rPr>
              <a:t>8) Náraz akustických vln, šířících se ze zdroje v lidském hrdle, se odrazí od bariéry kompaktní hmoty a síla i kvalita zpětné vlny je adekvátní původnímu impulsu.</a:t>
            </a:r>
          </a:p>
          <a:p>
            <a:pPr marL="0" indent="0">
              <a:buNone/>
            </a:pPr>
            <a:r>
              <a:rPr lang="cs-CZ" dirty="0"/>
              <a:t>9) Kdo odolává pokušení nepodlehnout touze nechat dřímat vlastní energii, bývá obklopen chlorofylem.</a:t>
            </a:r>
          </a:p>
          <a:p>
            <a:pPr marL="0" indent="0">
              <a:buNone/>
            </a:pPr>
            <a:r>
              <a:rPr lang="cs-CZ" dirty="0"/>
              <a:t>10) Subjektu, který nemá dostatek positivního přesvědčení o pravdivosti výroku, se striktně doporučuje provést akcelerovanou </a:t>
            </a:r>
            <a:r>
              <a:rPr lang="cs-CZ" dirty="0" err="1"/>
              <a:t>autolokomoci</a:t>
            </a:r>
            <a:r>
              <a:rPr lang="cs-CZ" dirty="0"/>
              <a:t> směrem vedoucím k fyzické verifikaci výroku.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C000"/>
                </a:solidFill>
              </a:rPr>
              <a:t>11) Platí: je-li produkce(x) &gt; spotřeba(x), potom x = 3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C000"/>
                </a:solidFill>
              </a:rPr>
              <a:t>12) Číslo, jímž můžeš vyjádřit svou lingvistickou potenci, se rovná číslu, jímž znásobuješ své vlastní ego.</a:t>
            </a:r>
            <a:br>
              <a:rPr lang="cs-CZ" b="1" dirty="0">
                <a:solidFill>
                  <a:srgbClr val="FFC000"/>
                </a:solidFill>
              </a:rPr>
            </a:br>
            <a:r>
              <a:rPr lang="cs-CZ" b="1" dirty="0">
                <a:solidFill>
                  <a:srgbClr val="FFC000"/>
                </a:solidFill>
              </a:rPr>
              <a:t>13) Informační kapacita jedince po sistaci srdeční činnosti je rovna plynovým zplodinám jeho metabolismu.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C000"/>
                </a:solidFill>
              </a:rPr>
              <a:t>14) Vodní obratlovci nepatrných rozměrů nejsou ničím jiným než vodními obratlovci téhož druhu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/>
              <a:t>15) Přítomnost sacharidového koncentrátu naturálního původu na koncovém modulátoru hlasového traktu indikuje zahlcení myokardu toxickou </a:t>
            </a:r>
            <a:r>
              <a:rPr lang="cs-CZ" dirty="0" err="1"/>
              <a:t>antivitální</a:t>
            </a:r>
            <a:r>
              <a:rPr lang="cs-CZ" dirty="0"/>
              <a:t> substancí.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C000"/>
                </a:solidFill>
              </a:rPr>
              <a:t>16) Tvé ego je násobeno konstantou tvého individuálního lingvistického potenciálu.</a:t>
            </a:r>
          </a:p>
        </p:txBody>
      </p:sp>
    </p:spTree>
    <p:extLst>
      <p:ext uri="{BB962C8B-B14F-4D97-AF65-F5344CB8AC3E}">
        <p14:creationId xmlns:p14="http://schemas.microsoft.com/office/powerpoint/2010/main" val="576043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7266" y="601365"/>
            <a:ext cx="10424984" cy="486031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/>
            </a:r>
            <a:br>
              <a:rPr lang="cs-CZ" dirty="0"/>
            </a:br>
            <a:r>
              <a:rPr lang="cs-CZ" dirty="0"/>
              <a:t>Úkoly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1892" y="1087396"/>
            <a:ext cx="11211697" cy="511569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/>
              <a:t>1. úkol: </a:t>
            </a:r>
          </a:p>
          <a:p>
            <a:pPr marL="0" indent="0">
              <a:buNone/>
            </a:pPr>
            <a:r>
              <a:rPr lang="cs-CZ" dirty="0"/>
              <a:t>Utvořit dvojice (s výhledem na budoucí spolupráci na PP prezentaci a posteru). Ve dvojicích </a:t>
            </a:r>
          </a:p>
          <a:p>
            <a:pPr marL="0" indent="0">
              <a:buNone/>
            </a:pPr>
            <a:r>
              <a:rPr lang="cs-CZ" dirty="0"/>
              <a:t>a) přečíst text Světly </a:t>
            </a:r>
            <a:r>
              <a:rPr lang="cs-CZ" dirty="0" err="1"/>
              <a:t>Čmejrkové</a:t>
            </a:r>
            <a:r>
              <a:rPr lang="cs-CZ" dirty="0"/>
              <a:t> </a:t>
            </a:r>
            <a:r>
              <a:rPr lang="cs-CZ" i="1" dirty="0"/>
              <a:t>Vědecký text </a:t>
            </a:r>
            <a:r>
              <a:rPr lang="cs-CZ" dirty="0"/>
              <a:t>(v systému </a:t>
            </a:r>
            <a:r>
              <a:rPr lang="cs-CZ" dirty="0" err="1"/>
              <a:t>Moodle</a:t>
            </a:r>
            <a:r>
              <a:rPr lang="cs-CZ" dirty="0"/>
              <a:t> v </a:t>
            </a:r>
            <a:r>
              <a:rPr lang="cs-CZ" dirty="0" err="1"/>
              <a:t>pdf</a:t>
            </a:r>
            <a:r>
              <a:rPr lang="cs-CZ" dirty="0"/>
              <a:t>); udělat si poznámky pro svou potřebu (s textem budeme dále pracovat);</a:t>
            </a:r>
          </a:p>
          <a:p>
            <a:pPr marL="0" indent="0">
              <a:buNone/>
            </a:pPr>
            <a:r>
              <a:rPr lang="cs-CZ" dirty="0"/>
              <a:t>b) vypracovat písemný úkol – využít přísloví formulovaných „vědeckou češtinou“.</a:t>
            </a:r>
          </a:p>
          <a:p>
            <a:pPr>
              <a:buFontTx/>
              <a:buChar char="-"/>
            </a:pPr>
            <a:r>
              <a:rPr lang="cs-CZ" dirty="0"/>
              <a:t>Na papíru vpravo nahoře – dvě jména autorů úkolu</a:t>
            </a:r>
          </a:p>
          <a:p>
            <a:pPr>
              <a:buFontTx/>
              <a:buChar char="-"/>
            </a:pPr>
            <a:r>
              <a:rPr lang="cs-CZ" dirty="0"/>
              <a:t>Vybrat si tři transformovaná přísloví, opsat je + k nim vepsat původní text přísloví. Srovnat obě varianty téhož textu a ukázat rozdíly – zejména v bodech na konkrétních příkladech demonstrovat rysy napodobující odborný / vědecký styl </a:t>
            </a:r>
          </a:p>
          <a:p>
            <a:pPr marL="0" indent="0">
              <a:buNone/>
            </a:pPr>
            <a:r>
              <a:rPr lang="cs-CZ" dirty="0"/>
              <a:t>- Případně poukázat k významovým nedůslednostem (kdy a v čem např. původní přísloví a jeho aktualizovaná varianta zcela nekoresponduje) a k dalším jazykově-stylovým zajímavostem </a:t>
            </a:r>
          </a:p>
          <a:p>
            <a:pPr marL="0" indent="0">
              <a:buNone/>
            </a:pPr>
            <a:r>
              <a:rPr lang="cs-CZ" dirty="0"/>
              <a:t>Prosím poslat úkoly na mail </a:t>
            </a:r>
            <a:r>
              <a:rPr lang="cs-CZ" dirty="0">
                <a:hlinkClick r:id="rId2"/>
              </a:rPr>
              <a:t>irena.vankova@ff.cuni.cz</a:t>
            </a:r>
            <a:r>
              <a:rPr lang="cs-CZ" dirty="0"/>
              <a:t> do pondělí 24. 2. t. r. do 12.00.</a:t>
            </a:r>
          </a:p>
          <a:p>
            <a:pPr marL="0" indent="0">
              <a:buNone/>
            </a:pPr>
            <a:r>
              <a:rPr lang="cs-CZ" b="1" dirty="0"/>
              <a:t>2. úkol:</a:t>
            </a:r>
          </a:p>
          <a:p>
            <a:pPr marL="0" indent="0">
              <a:buNone/>
            </a:pPr>
            <a:r>
              <a:rPr lang="cs-CZ" dirty="0"/>
              <a:t>Podívat se po vhodném článku (nejlépe ze studovaného oboru) k referátu s handoutem, promyslet výběr. Návrhy mi prosím pošlete mailem ke konzultaci. Měla by to být nepříliš rozsáhlá studie – délkou a typem podobná, jaké jsou v navrhovaných knihách. Jde o článek, který bude prezentovat každý sám během března či začátku dubna.</a:t>
            </a:r>
          </a:p>
        </p:txBody>
      </p:sp>
    </p:spTree>
    <p:extLst>
      <p:ext uri="{BB962C8B-B14F-4D97-AF65-F5344CB8AC3E}">
        <p14:creationId xmlns:p14="http://schemas.microsoft.com/office/powerpoint/2010/main" val="3440505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33849" y="413578"/>
            <a:ext cx="10058400" cy="1371600"/>
          </a:xfrm>
        </p:spPr>
        <p:txBody>
          <a:bodyPr/>
          <a:lstStyle/>
          <a:p>
            <a:r>
              <a:rPr lang="cs-CZ" sz="3600" dirty="0"/>
              <a:t>Doporučení jedné vhodné stati – příklad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4930" y="1886465"/>
            <a:ext cx="10367319" cy="3815098"/>
          </a:xfrm>
        </p:spPr>
        <p:txBody>
          <a:bodyPr/>
          <a:lstStyle/>
          <a:p>
            <a:r>
              <a:rPr lang="cs-CZ" dirty="0">
                <a:hlinkClick r:id="rId2"/>
              </a:rPr>
              <a:t>https://www.jazykovednesdruzeni.cz/JA_2019_3-4.pdf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Alena Macurová – Radka Nováková – Naďa Hynková </a:t>
            </a:r>
            <a:r>
              <a:rPr lang="cs-CZ" dirty="0" err="1"/>
              <a:t>Dingová</a:t>
            </a:r>
            <a:r>
              <a:rPr lang="cs-CZ" dirty="0"/>
              <a:t>:</a:t>
            </a:r>
          </a:p>
          <a:p>
            <a:pPr marL="0" indent="0">
              <a:buNone/>
            </a:pPr>
            <a:r>
              <a:rPr lang="cs-CZ" dirty="0"/>
              <a:t>Čeští neslyšící v internetových diskusích o kochleárním implantátu: „my“ a „oni“ (2019)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AutoShape 2" descr="Image result for jazykovědné aktuality"/>
          <p:cNvSpPr>
            <a:spLocks noChangeAspect="1" noChangeArrowheads="1"/>
          </p:cNvSpPr>
          <p:nvPr/>
        </p:nvSpPr>
        <p:spPr bwMode="auto">
          <a:xfrm>
            <a:off x="1786666" y="370260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Image result for jazykovědné aktualit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557" y="3636749"/>
            <a:ext cx="2405996" cy="259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57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9795" y="429209"/>
            <a:ext cx="10425405" cy="793102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/>
            </a:r>
            <a:br>
              <a:rPr lang="cs-CZ" dirty="0"/>
            </a:br>
            <a:r>
              <a:rPr lang="cs-CZ" sz="4000" b="1" dirty="0"/>
              <a:t>Zpřesnění programu - 3 linie semináře</a:t>
            </a:r>
            <a:br>
              <a:rPr lang="cs-CZ" sz="4000" b="1" dirty="0"/>
            </a:b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2472" y="1315616"/>
            <a:ext cx="10972801" cy="4954554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arenR"/>
            </a:pPr>
            <a:r>
              <a:rPr lang="cs-CZ" sz="2800" b="1" dirty="0">
                <a:solidFill>
                  <a:srgbClr val="FFC000"/>
                </a:solidFill>
              </a:rPr>
              <a:t>Vystoupení studentů k vybraným odborným textům</a:t>
            </a:r>
          </a:p>
          <a:p>
            <a:pPr marL="0" indent="0">
              <a:buNone/>
            </a:pPr>
            <a:r>
              <a:rPr lang="cs-CZ" sz="2800" dirty="0"/>
              <a:t>   a) 10. 3. – 7. 4. odborné články s handoutem, na jednom semináři 4 (3) vystoupení à 5-7 minut</a:t>
            </a:r>
          </a:p>
          <a:p>
            <a:pPr marL="0" indent="0">
              <a:buNone/>
            </a:pPr>
            <a:r>
              <a:rPr lang="cs-CZ" sz="2800" dirty="0"/>
              <a:t>   b) 21.4., 5.5. a 12.5. </a:t>
            </a:r>
            <a:r>
              <a:rPr lang="cs-CZ" sz="2800" dirty="0" err="1"/>
              <a:t>power</a:t>
            </a:r>
            <a:r>
              <a:rPr lang="cs-CZ" sz="2800" dirty="0"/>
              <a:t>-pointové prezentace k vybraným </a:t>
            </a:r>
            <a:r>
              <a:rPr lang="cs-CZ" sz="2800" dirty="0" err="1"/>
              <a:t>bakalářskýmči</a:t>
            </a:r>
            <a:r>
              <a:rPr lang="cs-CZ" sz="2800" dirty="0"/>
              <a:t> diplomovým pracím (9 dvojic à 15 minut)  </a:t>
            </a:r>
          </a:p>
          <a:p>
            <a:pPr marL="0" indent="0">
              <a:buNone/>
            </a:pPr>
            <a:r>
              <a:rPr lang="cs-CZ" sz="2800" dirty="0"/>
              <a:t>2) </a:t>
            </a:r>
            <a:r>
              <a:rPr lang="cs-CZ" sz="2800" b="1" dirty="0">
                <a:solidFill>
                  <a:srgbClr val="FFC000"/>
                </a:solidFill>
              </a:rPr>
              <a:t>Témata k různým aspektům odborného textu</a:t>
            </a:r>
            <a:r>
              <a:rPr lang="cs-CZ" sz="2800" dirty="0"/>
              <a:t>, jeho čtení i psaní, k žánrům, typům, součástem a rysům různých útvarů akademické komunikace (teoreticky i v praktických cvičeních)</a:t>
            </a:r>
          </a:p>
          <a:p>
            <a:pPr marL="0" indent="0">
              <a:buNone/>
            </a:pPr>
            <a:r>
              <a:rPr lang="cs-CZ" sz="2800" dirty="0"/>
              <a:t>3) </a:t>
            </a:r>
            <a:r>
              <a:rPr lang="cs-CZ" sz="2800" b="1" dirty="0">
                <a:solidFill>
                  <a:srgbClr val="FFC000"/>
                </a:solidFill>
              </a:rPr>
              <a:t>Interpunkce teoreticky i prakticky</a:t>
            </a:r>
            <a:r>
              <a:rPr lang="cs-CZ" sz="2800" dirty="0"/>
              <a:t>, příp. další pravopisné otázky, jazyková cvičení (zejm. s ohledem na psaný projev)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3592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1B8C951-79BE-49AF-AC2C-A9DB9C67B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934" y="543697"/>
            <a:ext cx="10105053" cy="576649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Sylabus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89CE2-F25A-416F-AE6B-C10DA34EE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363" y="1296956"/>
            <a:ext cx="10856630" cy="500499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cs-CZ" dirty="0">
                <a:latin typeface="Bookman Old Style" panose="02050604050505020204" pitchFamily="18" charset="0"/>
              </a:rPr>
              <a:t>● </a:t>
            </a:r>
            <a:r>
              <a:rPr lang="cs-CZ" dirty="0"/>
              <a:t>V semináři se studenti seznámí se základními charakteristikami odborného stylu a odborného textu a se specifiky sféry odborné komunikace.</a:t>
            </a:r>
          </a:p>
          <a:p>
            <a:pPr marL="0" indent="0" algn="just">
              <a:buNone/>
            </a:pPr>
            <a:r>
              <a:rPr lang="cs-CZ" dirty="0">
                <a:latin typeface="Bookman Old Style" panose="02050604050505020204" pitchFamily="18" charset="0"/>
              </a:rPr>
              <a:t>● </a:t>
            </a:r>
            <a:r>
              <a:rPr lang="cs-CZ" dirty="0"/>
              <a:t>Seminář je zaměřen na získání znalostí a praktických dovedností potřebných při  práci s odbornými texty včetně jejich samostatného vytváření. </a:t>
            </a:r>
          </a:p>
          <a:p>
            <a:pPr marL="0" indent="0" algn="just">
              <a:buNone/>
            </a:pPr>
            <a:r>
              <a:rPr lang="cs-CZ" dirty="0">
                <a:latin typeface="Bookman Old Style" panose="02050604050505020204" pitchFamily="18" charset="0"/>
              </a:rPr>
              <a:t>● </a:t>
            </a:r>
            <a:r>
              <a:rPr lang="cs-CZ" dirty="0"/>
              <a:t>Pozornost je při tom věnována různým žánrům vědecké komunikace, jejich struktuře a jazykovým a stylovým zvláštnostem. </a:t>
            </a:r>
          </a:p>
          <a:p>
            <a:pPr marL="0" indent="0" algn="just">
              <a:buNone/>
            </a:pPr>
            <a:r>
              <a:rPr lang="cs-CZ" dirty="0">
                <a:latin typeface="Bookman Old Style" panose="02050604050505020204" pitchFamily="18" charset="0"/>
              </a:rPr>
              <a:t>● </a:t>
            </a:r>
            <a:r>
              <a:rPr lang="cs-CZ" dirty="0"/>
              <a:t>Studenti se seznámí též s vyhledáváním informačních zdrojů, s citačními normami apod. a také se zásadami publikační etiky (citace, parafráze, plagiát). </a:t>
            </a:r>
          </a:p>
          <a:p>
            <a:pPr marL="0" indent="0" algn="just">
              <a:buNone/>
            </a:pPr>
            <a:r>
              <a:rPr lang="cs-CZ" dirty="0">
                <a:latin typeface="Bookman Old Style" panose="02050604050505020204" pitchFamily="18" charset="0"/>
              </a:rPr>
              <a:t>● </a:t>
            </a:r>
            <a:r>
              <a:rPr lang="cs-CZ" dirty="0"/>
              <a:t>Součástí kurzu je exkurze do Národní knihovny a Knihovny Jana Palacha. </a:t>
            </a:r>
          </a:p>
          <a:p>
            <a:pPr marL="0" indent="0" algn="just">
              <a:buNone/>
            </a:pPr>
            <a:r>
              <a:rPr lang="cs-CZ" dirty="0">
                <a:latin typeface="Bookman Old Style" panose="02050604050505020204" pitchFamily="18" charset="0"/>
              </a:rPr>
              <a:t>● </a:t>
            </a:r>
            <a:r>
              <a:rPr lang="cs-CZ" dirty="0"/>
              <a:t>V semináři bude využito e-</a:t>
            </a:r>
            <a:r>
              <a:rPr lang="cs-CZ" dirty="0" err="1"/>
              <a:t>learningového</a:t>
            </a:r>
            <a:r>
              <a:rPr lang="cs-CZ" dirty="0"/>
              <a:t> kurzu Proseminář akademické práce, dostupného v systému </a:t>
            </a:r>
            <a:r>
              <a:rPr lang="cs-CZ" dirty="0" err="1"/>
              <a:t>Moodle</a:t>
            </a:r>
            <a:r>
              <a:rPr lang="cs-CZ" dirty="0"/>
              <a:t>: </a:t>
            </a:r>
            <a:r>
              <a:rPr lang="cs-CZ" dirty="0">
                <a:hlinkClick r:id="rId2"/>
              </a:rPr>
              <a:t>https://dl1.cuni.cz/course/view.php?id=5648</a:t>
            </a:r>
            <a:r>
              <a:rPr lang="cs-CZ" dirty="0"/>
              <a:t> (který může být absolvován i samostatně jako celek – s přidělením kreditu)</a:t>
            </a:r>
          </a:p>
          <a:p>
            <a:pPr marL="0" indent="0" algn="just">
              <a:buNone/>
            </a:pPr>
            <a:r>
              <a:rPr lang="cs-CZ" dirty="0">
                <a:latin typeface="Bookman Old Style" panose="02050604050505020204" pitchFamily="18" charset="0"/>
              </a:rPr>
              <a:t>● </a:t>
            </a:r>
            <a:r>
              <a:rPr lang="cs-CZ" dirty="0"/>
              <a:t>Cílem semináře je položit základy pro další studium (zejm. s ohledem na vytváření seminárních a kvalifikačních prací) i potenciální začlenění budoucích absolventů oboru do vědecké komunity prostřednictvím recepce i produkce odborných textů. </a:t>
            </a:r>
          </a:p>
          <a:p>
            <a:pPr marL="0" indent="0" algn="just">
              <a:buNone/>
            </a:pPr>
            <a:r>
              <a:rPr lang="cs-CZ" dirty="0">
                <a:latin typeface="Bookman Old Style" panose="02050604050505020204" pitchFamily="18" charset="0"/>
              </a:rPr>
              <a:t>● </a:t>
            </a:r>
            <a:r>
              <a:rPr lang="cs-CZ" dirty="0"/>
              <a:t>V praktické rovině kurz zahrnuje jak analýzu odborných projevů (při výuce se analyzují např. dosud obhájené bakalářské práce), tak přípravu na tvorbu vlastních textů, a to v žánrové pestrosti odborného diskurzu (od krátkých parafrází odborných studií přes tvorbu anotace či abstraktu až po reflexi výstavby rozsáhlejších textů, a konečně vytváření vlastní </a:t>
            </a:r>
            <a:r>
              <a:rPr lang="cs-CZ" dirty="0" err="1"/>
              <a:t>power</a:t>
            </a:r>
            <a:r>
              <a:rPr lang="cs-CZ" dirty="0"/>
              <a:t>-pointové prezentace či odborného posteru.). </a:t>
            </a:r>
          </a:p>
          <a:p>
            <a:pPr marL="0" indent="0" algn="just">
              <a:buNone/>
            </a:pPr>
            <a:r>
              <a:rPr lang="cs-CZ" dirty="0">
                <a:latin typeface="Bookman Old Style" panose="02050604050505020204" pitchFamily="18" charset="0"/>
              </a:rPr>
              <a:t>● </a:t>
            </a:r>
            <a:r>
              <a:rPr lang="cs-CZ" dirty="0"/>
              <a:t>Průběžně se věnuje pozornost formulačním a stylizačním cvičením, opravě defektních textů, procvičování interpunkce apod.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2631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5683" y="403653"/>
            <a:ext cx="10360090" cy="428367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800" dirty="0"/>
              <a:t>Úkoly na příští hodinu – 3. 3. 2020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6708" y="906162"/>
            <a:ext cx="11184545" cy="542049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/>
              <a:t>1) Přečíst:</a:t>
            </a:r>
          </a:p>
          <a:p>
            <a:pPr marL="0" indent="0">
              <a:buNone/>
            </a:pPr>
            <a:r>
              <a:rPr lang="cs-CZ" dirty="0"/>
              <a:t>Šanderová, Jadwiga: </a:t>
            </a:r>
            <a:r>
              <a:rPr lang="cs-CZ" i="1" dirty="0"/>
              <a:t>Jak číst a psát odborný text ve společenských vědách. </a:t>
            </a:r>
            <a:r>
              <a:rPr lang="cs-CZ" dirty="0"/>
              <a:t>Praha: Sociologické nakladatelství (SLON), 2005. ISBN </a:t>
            </a:r>
            <a:r>
              <a:rPr lang="cs-CZ" dirty="0" smtClean="0"/>
              <a:t>80-6429-40-7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FF00"/>
                </a:solidFill>
              </a:rPr>
              <a:t>Kap. I. – Jak číst odborné texty, s. 15 – 39. </a:t>
            </a:r>
            <a:r>
              <a:rPr lang="cs-CZ" dirty="0">
                <a:solidFill>
                  <a:srgbClr val="FFFF00"/>
                </a:solidFill>
              </a:rPr>
              <a:t>(Na přespříští seminář,10. 3., s. 40 – 49.)</a:t>
            </a:r>
          </a:p>
          <a:p>
            <a:pPr marL="0" indent="0">
              <a:buNone/>
            </a:pPr>
            <a:r>
              <a:rPr lang="cs-CZ" dirty="0"/>
              <a:t>Udělat si pro svou potřebu poznámky – probereme na hodině – a vyzkoušet v praxi na tomto textu:</a:t>
            </a:r>
          </a:p>
          <a:p>
            <a:pPr marL="0" indent="0">
              <a:buNone/>
            </a:pPr>
            <a:endParaRPr lang="cs-CZ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cs-CZ" b="1" dirty="0"/>
              <a:t>2) </a:t>
            </a:r>
            <a:r>
              <a:rPr lang="cs-CZ" b="1" dirty="0" smtClean="0"/>
              <a:t>Přečíst, zpracovat, poslat:</a:t>
            </a:r>
          </a:p>
          <a:p>
            <a:pPr marL="0" indent="0">
              <a:buNone/>
            </a:pPr>
            <a:r>
              <a:rPr lang="cs-CZ" dirty="0" smtClean="0"/>
              <a:t>První </a:t>
            </a:r>
            <a:r>
              <a:rPr lang="cs-CZ" dirty="0"/>
              <a:t>stať </a:t>
            </a:r>
            <a:r>
              <a:rPr lang="cs-CZ" dirty="0" smtClean="0"/>
              <a:t>uvedenou </a:t>
            </a:r>
            <a:r>
              <a:rPr lang="cs-CZ" dirty="0"/>
              <a:t>v Jazykovědných aktualitách, 2019, 3-4:</a:t>
            </a:r>
          </a:p>
          <a:p>
            <a:pPr marL="0" indent="0">
              <a:buNone/>
            </a:pPr>
            <a:r>
              <a:rPr lang="cs-CZ" sz="2200" dirty="0">
                <a:solidFill>
                  <a:srgbClr val="FFC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https://www.jazykovednesdruzeni.cz/JA_2019_3-4.pdf</a:t>
            </a:r>
            <a:endParaRPr lang="cs-CZ" sz="2200" dirty="0">
              <a:solidFill>
                <a:srgbClr val="FFC000"/>
              </a:solidFill>
            </a:endParaRPr>
          </a:p>
          <a:p>
            <a:pPr>
              <a:buFontTx/>
              <a:buChar char="-"/>
            </a:pPr>
            <a:r>
              <a:rPr lang="cs-CZ" dirty="0"/>
              <a:t>prostudovat a připravit každý za sebe cvičný </a:t>
            </a:r>
            <a:r>
              <a:rPr lang="cs-CZ" b="1" dirty="0"/>
              <a:t>handout </a:t>
            </a:r>
            <a:r>
              <a:rPr lang="cs-CZ" dirty="0"/>
              <a:t>k (imaginární)  </a:t>
            </a:r>
            <a:r>
              <a:rPr lang="cs-CZ" dirty="0" smtClean="0"/>
              <a:t>prezentaci</a:t>
            </a:r>
            <a:r>
              <a:rPr lang="cs-CZ" dirty="0"/>
              <a:t> </a:t>
            </a:r>
            <a:r>
              <a:rPr lang="cs-CZ" dirty="0" smtClean="0"/>
              <a:t>a (reálné) diskusi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- vpravo </a:t>
            </a:r>
            <a:r>
              <a:rPr lang="cs-CZ" dirty="0" smtClean="0"/>
              <a:t>nahoře uvést </a:t>
            </a:r>
            <a:r>
              <a:rPr lang="cs-CZ" dirty="0"/>
              <a:t>jméno, v záhlaví </a:t>
            </a:r>
            <a:r>
              <a:rPr lang="cs-CZ" dirty="0" smtClean="0"/>
              <a:t>bibliografický </a:t>
            </a:r>
            <a:r>
              <a:rPr lang="cs-CZ" dirty="0"/>
              <a:t>údaj stati </a:t>
            </a:r>
            <a:r>
              <a:rPr lang="cs-CZ" dirty="0" smtClean="0"/>
              <a:t>(buď podle </a:t>
            </a:r>
            <a:r>
              <a:rPr lang="cs-CZ" dirty="0"/>
              <a:t>zásad uvedených v závěru </a:t>
            </a:r>
            <a:r>
              <a:rPr lang="cs-CZ" dirty="0" smtClean="0"/>
              <a:t> </a:t>
            </a:r>
            <a:r>
              <a:rPr lang="cs-CZ" dirty="0"/>
              <a:t>časopiseckého </a:t>
            </a:r>
            <a:r>
              <a:rPr lang="cs-CZ" dirty="0" smtClean="0"/>
              <a:t>čísla </a:t>
            </a:r>
            <a:r>
              <a:rPr lang="cs-CZ" i="1" dirty="0" smtClean="0"/>
              <a:t>Jazykovědných aktualit</a:t>
            </a:r>
            <a:r>
              <a:rPr lang="cs-CZ" dirty="0" smtClean="0"/>
              <a:t> – Pokyny pro přispěvatele, anebo na základě dokumentu na </a:t>
            </a:r>
            <a:r>
              <a:rPr lang="cs-CZ" dirty="0" err="1" smtClean="0"/>
              <a:t>Moodlu</a:t>
            </a:r>
            <a:r>
              <a:rPr lang="cs-CZ" dirty="0" smtClean="0"/>
              <a:t> </a:t>
            </a:r>
            <a:r>
              <a:rPr lang="pl-PL" i="1" dirty="0"/>
              <a:t>Bibliografické odkazy a citace_podle </a:t>
            </a:r>
            <a:r>
              <a:rPr lang="pl-PL" i="1" dirty="0" smtClean="0"/>
              <a:t>ČSN</a:t>
            </a:r>
            <a:r>
              <a:rPr lang="cs-CZ" dirty="0" smtClean="0"/>
              <a:t>), </a:t>
            </a:r>
            <a:r>
              <a:rPr lang="cs-CZ" dirty="0"/>
              <a:t>dále body – hesla, příp. citace</a:t>
            </a:r>
          </a:p>
          <a:p>
            <a:pPr>
              <a:buFontTx/>
              <a:buChar char="-"/>
            </a:pPr>
            <a:r>
              <a:rPr lang="cs-CZ" dirty="0"/>
              <a:t>stručně, informativně, s výběrem nejpodstatnějšího; </a:t>
            </a:r>
            <a:r>
              <a:rPr lang="cs-CZ" dirty="0" smtClean="0"/>
              <a:t>přehlednost – strukturace témat /subtémat, která se odrazí i v grafice; </a:t>
            </a:r>
            <a:r>
              <a:rPr lang="cs-CZ" dirty="0"/>
              <a:t>dobrá formální úprava</a:t>
            </a:r>
          </a:p>
          <a:p>
            <a:pPr>
              <a:buFontTx/>
              <a:buChar char="-"/>
            </a:pPr>
            <a:r>
              <a:rPr lang="cs-CZ" dirty="0"/>
              <a:t>typograficky </a:t>
            </a:r>
            <a:r>
              <a:rPr lang="cs-CZ" dirty="0" smtClean="0"/>
              <a:t>upravit podle </a:t>
            </a:r>
            <a:r>
              <a:rPr lang="cs-CZ" dirty="0"/>
              <a:t>zásad v závěru časopisu (font, velikost písma; jen řádkování může být </a:t>
            </a:r>
            <a:r>
              <a:rPr lang="cs-CZ" dirty="0" smtClean="0"/>
              <a:t>podle potřeby těsnější)</a:t>
            </a:r>
            <a:endParaRPr lang="cs-CZ" sz="2800" b="1" dirty="0"/>
          </a:p>
          <a:p>
            <a:pPr marL="0" indent="0">
              <a:buNone/>
            </a:pPr>
            <a:r>
              <a:rPr lang="cs-CZ" sz="2600" b="1" dirty="0"/>
              <a:t>Poslat prosím do pondělka 2</a:t>
            </a:r>
            <a:r>
              <a:rPr lang="cs-CZ" sz="2600" b="1" dirty="0" smtClean="0"/>
              <a:t>. 3</a:t>
            </a:r>
            <a:r>
              <a:rPr lang="cs-CZ" sz="2600" b="1" dirty="0"/>
              <a:t>. </a:t>
            </a:r>
            <a:r>
              <a:rPr lang="cs-CZ" sz="2600" b="1" dirty="0" smtClean="0"/>
              <a:t>2020 do 12.00.</a:t>
            </a:r>
          </a:p>
          <a:p>
            <a:pPr marL="0" indent="0">
              <a:buNone/>
            </a:pPr>
            <a:endParaRPr lang="cs-CZ" sz="1700" b="1" dirty="0" smtClean="0"/>
          </a:p>
          <a:p>
            <a:pPr marL="0" indent="0">
              <a:buNone/>
            </a:pPr>
            <a:r>
              <a:rPr lang="cs-CZ" sz="1700" b="1" dirty="0" smtClean="0"/>
              <a:t>3</a:t>
            </a:r>
            <a:r>
              <a:rPr lang="cs-CZ" b="1" dirty="0"/>
              <a:t>) Prohlédnout si celé číslo Jazykovědných aktualit</a:t>
            </a:r>
            <a:r>
              <a:rPr lang="cs-CZ" sz="1700" b="1" dirty="0" smtClean="0"/>
              <a:t>,</a:t>
            </a:r>
          </a:p>
          <a:p>
            <a:pPr marL="0" indent="0">
              <a:buNone/>
            </a:pPr>
            <a:r>
              <a:rPr lang="cs-CZ" sz="1700" b="1" dirty="0" smtClean="0"/>
              <a:t> </a:t>
            </a:r>
            <a:r>
              <a:rPr lang="cs-CZ" sz="1700" dirty="0" smtClean="0"/>
              <a:t>jeho strukturu, rubriky atd.; jak vypadá odborná studie / recenze, z čeho se skládá? </a:t>
            </a:r>
            <a:r>
              <a:rPr lang="cs-CZ" sz="1700" dirty="0"/>
              <a:t>a</a:t>
            </a:r>
            <a:r>
              <a:rPr lang="cs-CZ" sz="1700" dirty="0" smtClean="0"/>
              <a:t>td.</a:t>
            </a:r>
            <a:endParaRPr lang="cs-CZ" sz="1700" dirty="0" smtClean="0"/>
          </a:p>
          <a:p>
            <a:pPr marL="0" indent="0">
              <a:buNone/>
            </a:pPr>
            <a:endParaRPr lang="cs-CZ" sz="1700" b="1" dirty="0" smtClean="0"/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endParaRPr lang="cs-CZ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565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2513" y="522514"/>
            <a:ext cx="5458409" cy="1231641"/>
          </a:xfrm>
        </p:spPr>
        <p:txBody>
          <a:bodyPr>
            <a:noAutofit/>
          </a:bodyPr>
          <a:lstStyle/>
          <a:p>
            <a:r>
              <a:rPr lang="cs-CZ" sz="3200" dirty="0"/>
              <a:t>Pokyny k formální úpravě </a:t>
            </a:r>
            <a:br>
              <a:rPr lang="cs-CZ" sz="3200" dirty="0"/>
            </a:br>
            <a:r>
              <a:rPr lang="cs-CZ" sz="3200" dirty="0"/>
              <a:t>(z Jazykovědných aktualit)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46237" y="410547"/>
            <a:ext cx="5271796" cy="595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21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3770" y="511967"/>
            <a:ext cx="10739535" cy="533062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dirty="0"/>
              <a:t>Zápis bibliografických údajů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9794" y="1184483"/>
            <a:ext cx="10907486" cy="51691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Různé způsoby – např.:</a:t>
            </a:r>
          </a:p>
          <a:p>
            <a:pPr marL="0" indent="0">
              <a:buNone/>
            </a:pPr>
            <a:r>
              <a:rPr lang="cs-CZ" dirty="0">
                <a:solidFill>
                  <a:srgbClr val="FFC000"/>
                </a:solidFill>
              </a:rPr>
              <a:t>- ŠANDEROVÁ, Jadwiga: </a:t>
            </a:r>
            <a:r>
              <a:rPr lang="cs-CZ" i="1" dirty="0">
                <a:solidFill>
                  <a:srgbClr val="FFC000"/>
                </a:solidFill>
              </a:rPr>
              <a:t>Jak číst a psát odborný text ve společenských vědách. </a:t>
            </a:r>
            <a:r>
              <a:rPr lang="cs-CZ" dirty="0">
                <a:solidFill>
                  <a:srgbClr val="FFC000"/>
                </a:solidFill>
              </a:rPr>
              <a:t>Praha: Sociologické nakladatelství (SLON), 2005. ISBN 80-á6429-40-7.</a:t>
            </a:r>
          </a:p>
          <a:p>
            <a:pPr marL="0" indent="0">
              <a:buNone/>
            </a:pPr>
            <a:r>
              <a:rPr lang="cs-CZ" dirty="0">
                <a:solidFill>
                  <a:srgbClr val="FFC000"/>
                </a:solidFill>
              </a:rPr>
              <a:t>- Šanderová, J. (2005): </a:t>
            </a:r>
            <a:r>
              <a:rPr lang="cs-CZ" i="1" dirty="0">
                <a:solidFill>
                  <a:srgbClr val="FFC000"/>
                </a:solidFill>
              </a:rPr>
              <a:t>Jak číst a psát odborný text ve společenských vědách. </a:t>
            </a:r>
            <a:r>
              <a:rPr lang="cs-CZ" dirty="0">
                <a:solidFill>
                  <a:srgbClr val="FFC000"/>
                </a:solidFill>
              </a:rPr>
              <a:t>Praha: Sociologické nakladatelství (SLON).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rgbClr val="FFC000"/>
                </a:solidFill>
              </a:rPr>
              <a:t>Šanderová</a:t>
            </a:r>
            <a:r>
              <a:rPr lang="cs-CZ" dirty="0">
                <a:solidFill>
                  <a:srgbClr val="FFC000"/>
                </a:solidFill>
              </a:rPr>
              <a:t>, Jadwiga, 2005, </a:t>
            </a:r>
            <a:r>
              <a:rPr lang="cs-CZ" i="1" dirty="0">
                <a:solidFill>
                  <a:srgbClr val="FFC000"/>
                </a:solidFill>
              </a:rPr>
              <a:t>Jak číst a psát odborný text ve společenských vědách. </a:t>
            </a:r>
            <a:r>
              <a:rPr lang="cs-CZ" dirty="0">
                <a:solidFill>
                  <a:srgbClr val="FFC000"/>
                </a:solidFill>
              </a:rPr>
              <a:t>Praha</a:t>
            </a:r>
            <a:r>
              <a:rPr lang="cs-CZ" dirty="0" smtClean="0">
                <a:solidFill>
                  <a:srgbClr val="FFC000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rgbClr val="FFC000"/>
                </a:solidFill>
              </a:rPr>
              <a:t>CO TAM OBLIGATORNĚ MUSÍ BÝT</a:t>
            </a:r>
            <a:r>
              <a:rPr lang="cs-CZ" dirty="0" smtClean="0">
                <a:solidFill>
                  <a:srgbClr val="FFC000"/>
                </a:solidFill>
              </a:rPr>
              <a:t>? </a:t>
            </a:r>
            <a:endParaRPr lang="cs-CZ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cs-CZ" dirty="0"/>
              <a:t>(zápis bibliografie u odborného článku, u kapitoly v kolektivní publikaci atd. ...)</a:t>
            </a:r>
          </a:p>
          <a:p>
            <a:pPr marL="0" indent="0">
              <a:buNone/>
            </a:pPr>
            <a:r>
              <a:rPr lang="cs-CZ" dirty="0"/>
              <a:t>DBÁT HLAVNĚ NA JEDNOTNÉ UŽÍVÁNÍ </a:t>
            </a:r>
            <a:r>
              <a:rPr lang="cs-CZ" dirty="0" smtClean="0"/>
              <a:t>VYBRANÉHO ZP</a:t>
            </a:r>
            <a:r>
              <a:rPr lang="cs-CZ" dirty="0" smtClean="0">
                <a:latin typeface="Bookman Old Style" panose="02050604050505020204" pitchFamily="18" charset="0"/>
              </a:rPr>
              <a:t>ŮSOBU </a:t>
            </a:r>
            <a:r>
              <a:rPr lang="cs-CZ" dirty="0" smtClean="0"/>
              <a:t>V </a:t>
            </a:r>
            <a:r>
              <a:rPr lang="cs-CZ" dirty="0"/>
              <a:t>CELÉM TEXTU / KNIZE / PRÁCI</a:t>
            </a:r>
          </a:p>
          <a:p>
            <a:pPr marL="0" indent="0">
              <a:buNone/>
            </a:pPr>
            <a:r>
              <a:rPr lang="cs-CZ" dirty="0"/>
              <a:t>Viz dokument na </a:t>
            </a:r>
            <a:r>
              <a:rPr lang="cs-CZ" dirty="0" err="1"/>
              <a:t>Moodlu</a:t>
            </a:r>
            <a:r>
              <a:rPr lang="cs-CZ" dirty="0"/>
              <a:t>:</a:t>
            </a:r>
          </a:p>
          <a:p>
            <a:pPr marL="0" indent="0">
              <a:buNone/>
            </a:pPr>
            <a:r>
              <a:rPr lang="cs-CZ" b="1" dirty="0"/>
              <a:t>Bibliografické odkazy a citace dokumentů dle ČSN ISO 690 (010197) platné od 1. dubna 2011</a:t>
            </a:r>
          </a:p>
          <a:p>
            <a:pPr marL="0" indent="0">
              <a:buNone/>
            </a:pPr>
            <a:r>
              <a:rPr lang="cs-CZ" dirty="0"/>
              <a:t>+ </a:t>
            </a:r>
          </a:p>
          <a:p>
            <a:pPr marL="0" indent="0">
              <a:buNone/>
            </a:pPr>
            <a:r>
              <a:rPr lang="cs-CZ" dirty="0"/>
              <a:t>Viz též </a:t>
            </a:r>
            <a:r>
              <a:rPr lang="cs-CZ" b="1" dirty="0"/>
              <a:t>ČSN 01 6910 (2014) – Úprava dokumentů zpracovaných textovými procesory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http://www.ujc.cas.cz/expertni-cinnost/csn016910/index.html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124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7828" y="633263"/>
            <a:ext cx="10786188" cy="1139553"/>
          </a:xfrm>
        </p:spPr>
        <p:txBody>
          <a:bodyPr>
            <a:normAutofit fontScale="90000"/>
          </a:bodyPr>
          <a:lstStyle/>
          <a:p>
            <a:pPr algn="ctr"/>
            <a:r>
              <a:rPr lang="cs-CZ" u="sng" dirty="0"/>
              <a:t/>
            </a:r>
            <a:br>
              <a:rPr lang="cs-CZ" u="sng" dirty="0"/>
            </a:br>
            <a:r>
              <a:rPr lang="cs-CZ" sz="4000" u="sng" dirty="0"/>
              <a:t>Proseminář akademické práce:</a:t>
            </a:r>
            <a:br>
              <a:rPr lang="cs-CZ" sz="4000" u="sng" dirty="0"/>
            </a:br>
            <a:r>
              <a:rPr lang="cs-CZ" sz="4000" u="sng" dirty="0"/>
              <a:t> fakultní e-</a:t>
            </a:r>
            <a:r>
              <a:rPr lang="cs-CZ" sz="4000" u="sng" dirty="0" err="1"/>
              <a:t>learningový</a:t>
            </a:r>
            <a:r>
              <a:rPr lang="cs-CZ" sz="4000" u="sng" dirty="0"/>
              <a:t> kurz v </a:t>
            </a:r>
            <a:r>
              <a:rPr lang="cs-CZ" sz="4000" u="sng" dirty="0" err="1"/>
              <a:t>Moodlu</a:t>
            </a:r>
            <a:r>
              <a:rPr lang="cs-CZ" u="sng" dirty="0"/>
              <a:t/>
            </a:r>
            <a:br>
              <a:rPr lang="cs-CZ" u="sng" dirty="0"/>
            </a:b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9836" y="1847460"/>
            <a:ext cx="11206066" cy="461865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https://dl1.cuni.cz/course/view.php?id=5648</a:t>
            </a:r>
          </a:p>
        </p:txBody>
      </p:sp>
      <p:sp>
        <p:nvSpPr>
          <p:cNvPr id="4" name="Obdélník 3"/>
          <p:cNvSpPr/>
          <p:nvPr/>
        </p:nvSpPr>
        <p:spPr>
          <a:xfrm>
            <a:off x="559837" y="2230016"/>
            <a:ext cx="109727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r>
              <a:rPr lang="cs-CZ" dirty="0"/>
              <a:t>Jak postupovat v kurzu</a:t>
            </a:r>
          </a:p>
          <a:p>
            <a:endParaRPr lang="cs-CZ" dirty="0"/>
          </a:p>
          <a:p>
            <a:r>
              <a:rPr lang="cs-CZ" dirty="0"/>
              <a:t>Kurz je veden výhradně e-</a:t>
            </a:r>
            <a:r>
              <a:rPr lang="cs-CZ" dirty="0" err="1"/>
              <a:t>learningovou</a:t>
            </a:r>
            <a:r>
              <a:rPr lang="cs-CZ" dirty="0"/>
              <a:t> formou a je postaven na samostudiu. Je rozdělen na hlavní sekce, které se dále dělí. Témata v sekcích jsou navržena tak, aby je bylo možné nastudovat v rámci jednoho semestru - 12 týdnů. Doporučujeme postupovat dle navrženého pořadí sekcí, ale je na vás, v jakém pořadí si jednotlivá témata projdete.</a:t>
            </a:r>
          </a:p>
          <a:p>
            <a:endParaRPr lang="cs-CZ" dirty="0"/>
          </a:p>
          <a:p>
            <a:r>
              <a:rPr lang="cs-CZ" dirty="0"/>
              <a:t>U každého dílčího tématu je k dispozici výukové video, textový výklad a cvičení. Pro lepší orientaci u každé sekce najdete doporučení, kolik týdnů v semestru je vhodné se daným tématům věnovat tak, aby bylo možné veškerá témata nastudovat.</a:t>
            </a:r>
          </a:p>
          <a:p>
            <a:endParaRPr lang="cs-CZ" dirty="0"/>
          </a:p>
          <a:p>
            <a:r>
              <a:rPr lang="cs-CZ" b="1" dirty="0">
                <a:solidFill>
                  <a:srgbClr val="FFFF00"/>
                </a:solidFill>
              </a:rPr>
              <a:t>Díky studentům Ústavu pro jazyk a komunikaci neslyšících jsou všechna výuková videa opatřena českými titulky.</a:t>
            </a:r>
          </a:p>
        </p:txBody>
      </p:sp>
    </p:spTree>
    <p:extLst>
      <p:ext uri="{BB962C8B-B14F-4D97-AF65-F5344CB8AC3E}">
        <p14:creationId xmlns:p14="http://schemas.microsoft.com/office/powerpoint/2010/main" val="767867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1094" y="642594"/>
            <a:ext cx="10304106" cy="924949"/>
          </a:xfrm>
        </p:spPr>
        <p:txBody>
          <a:bodyPr/>
          <a:lstStyle/>
          <a:p>
            <a:pPr algn="ctr"/>
            <a:r>
              <a:rPr lang="cs-CZ" dirty="0"/>
              <a:t>Povinnosti k atestaci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0745" y="1567543"/>
            <a:ext cx="11197575" cy="4627985"/>
          </a:xfrm>
        </p:spPr>
        <p:txBody>
          <a:bodyPr/>
          <a:lstStyle/>
          <a:p>
            <a:pPr marL="342900" indent="-342900">
              <a:buAutoNum type="arabicParenR"/>
            </a:pPr>
            <a:r>
              <a:rPr lang="cs-CZ" sz="2400" dirty="0"/>
              <a:t>Aktivní účast v semináři, průběžné plnění úkolů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2) Během března – výběr odborného článku a krátké vystoupení na semináři  (pěti- až sedmiminutová informace o vybraném textu + handout – ten poslat den předem vyučující k vytištění pro účastníky semináře)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3) Během dubna a května – vystoupení ve dvojicích: prezentace v podobě </a:t>
            </a:r>
            <a:r>
              <a:rPr lang="cs-CZ" sz="2400" dirty="0" err="1"/>
              <a:t>power</a:t>
            </a:r>
            <a:r>
              <a:rPr lang="cs-CZ" sz="2400" dirty="0"/>
              <a:t>-pointu + vědecký poster (výběr z  bakalářských a diplomových prací obhájených na ÚJKN, příp. po dohodě i jiných)</a:t>
            </a:r>
          </a:p>
          <a:p>
            <a:pPr marL="342900" indent="-342900">
              <a:buAutoNum type="arabicParenR"/>
            </a:pPr>
            <a:endParaRPr lang="cs-CZ" dirty="0"/>
          </a:p>
          <a:p>
            <a:pPr marL="342900" indent="-342900">
              <a:buAutoNum type="arabicParenR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489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9730" y="629018"/>
            <a:ext cx="10325625" cy="581061"/>
          </a:xfrm>
        </p:spPr>
        <p:txBody>
          <a:bodyPr>
            <a:normAutofit fontScale="90000"/>
          </a:bodyPr>
          <a:lstStyle/>
          <a:p>
            <a:r>
              <a:rPr lang="cs-CZ" dirty="0"/>
              <a:t>Vystoupení s handoutem (5-7) minut)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0701" y="1334531"/>
            <a:ext cx="10714654" cy="495943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/>
              <a:t>Doporučené studie – např.:</a:t>
            </a:r>
          </a:p>
          <a:p>
            <a:pPr marL="0" indent="0">
              <a:buNone/>
            </a:pPr>
            <a:r>
              <a:rPr lang="cs-CZ" dirty="0"/>
              <a:t>(je možno si vybrat i jiné, dostupné elektronicky, např. z Knihovny elektronických zdrojů ÚJKN apod.)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MACUROVÁ, Alena – ZBOŘILOVÁ, Radka a kol. </a:t>
            </a:r>
            <a:r>
              <a:rPr lang="cs-CZ" i="1" dirty="0"/>
              <a:t>Jazyky v komunikaci neslyšících: Český znakový jazyk a čeština</a:t>
            </a:r>
            <a:r>
              <a:rPr lang="cs-CZ" dirty="0"/>
              <a:t>. Praha: Univerzita Karlova: Karolinum, 2018. ISBN 978-80-246-3412-8.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MACUROVÁ, Alena: </a:t>
            </a:r>
            <a:r>
              <a:rPr lang="cs-CZ" i="1" dirty="0"/>
              <a:t>Komunikace v textu a s textem</a:t>
            </a:r>
            <a:r>
              <a:rPr lang="cs-CZ" dirty="0"/>
              <a:t>. Praha: Filozofická fakulta Univerzity Karlovy, 2016. ISBN 978-80-7308-659-6 </a:t>
            </a:r>
          </a:p>
          <a:p>
            <a:pPr marL="0" indent="0">
              <a:buNone/>
            </a:pPr>
            <a:r>
              <a:rPr lang="cs-CZ" dirty="0"/>
              <a:t>(zejm. poslední oddíl – studie o komunikaci </a:t>
            </a:r>
          </a:p>
          <a:p>
            <a:pPr marL="0" indent="0">
              <a:buNone/>
            </a:pPr>
            <a:r>
              <a:rPr lang="cs-CZ" dirty="0"/>
              <a:t>neslyšících a o českém znakovém jazyce)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hlinkClick r:id="rId2"/>
              </a:rPr>
              <a:t>VAŇKOVÁ, Irena – VODRÁŽKOVÁ,  </a:t>
            </a:r>
            <a:r>
              <a:rPr lang="cs-CZ" dirty="0">
                <a:hlinkClick r:id="rId3"/>
              </a:rPr>
              <a:t>Veronika – </a:t>
            </a:r>
            <a:endParaRPr lang="cs-CZ" dirty="0"/>
          </a:p>
          <a:p>
            <a:pPr marL="0" indent="0">
              <a:buNone/>
            </a:pPr>
            <a:r>
              <a:rPr lang="cs-CZ" dirty="0">
                <a:hlinkClick r:id="rId4"/>
              </a:rPr>
              <a:t>ZBOŘILOVÁ, Radka (</a:t>
            </a:r>
            <a:r>
              <a:rPr lang="cs-CZ" dirty="0" err="1">
                <a:hlinkClick r:id="rId4"/>
              </a:rPr>
              <a:t>eds</a:t>
            </a:r>
            <a:r>
              <a:rPr lang="cs-CZ" dirty="0">
                <a:hlinkClick r:id="rId4"/>
              </a:rPr>
              <a:t>.):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Horizonty kognitivně-kulturní lingvistiky: </a:t>
            </a:r>
          </a:p>
          <a:p>
            <a:pPr marL="0" indent="0">
              <a:buNone/>
            </a:pPr>
            <a:r>
              <a:rPr lang="cs-CZ" dirty="0"/>
              <a:t>Schémata a stereotypy v mluvených </a:t>
            </a:r>
          </a:p>
          <a:p>
            <a:pPr marL="0" indent="0">
              <a:buNone/>
            </a:pPr>
            <a:r>
              <a:rPr lang="cs-CZ" dirty="0"/>
              <a:t>a znakových jazycích. Praha: </a:t>
            </a:r>
          </a:p>
          <a:p>
            <a:pPr marL="0" indent="0">
              <a:buNone/>
            </a:pPr>
            <a:r>
              <a:rPr lang="cs-CZ" dirty="0"/>
              <a:t>Filozofická fakulta Univerzity Karlovy, 2017. ISBN</a:t>
            </a:r>
          </a:p>
          <a:p>
            <a:pPr marL="0" indent="0">
              <a:buNone/>
            </a:pPr>
            <a:r>
              <a:rPr lang="cs-CZ" dirty="0"/>
              <a:t>978-80-7308-727-2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7372" y="3345628"/>
            <a:ext cx="2020900" cy="282926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1753" y="3345628"/>
            <a:ext cx="2000922" cy="282388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2798" y="3346481"/>
            <a:ext cx="1785066" cy="282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143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3143" y="1987420"/>
            <a:ext cx="10832841" cy="42360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Absolventské práce (bakalářské a diplomové)</a:t>
            </a:r>
          </a:p>
          <a:p>
            <a:pPr marL="0" indent="0">
              <a:buNone/>
            </a:pPr>
            <a:r>
              <a:rPr lang="cs-CZ" sz="2400" dirty="0">
                <a:hlinkClick r:id="rId2"/>
              </a:rPr>
              <a:t>https://ujkn.ff.cuni.cz/cs/studium/absolventske-prace/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Materiály ke studiu</a:t>
            </a:r>
          </a:p>
          <a:p>
            <a:pPr marL="0" indent="0">
              <a:buNone/>
            </a:pPr>
            <a:r>
              <a:rPr lang="cs-CZ" sz="2400" dirty="0">
                <a:hlinkClick r:id="rId3"/>
              </a:rPr>
              <a:t>https://ujkn.ff.cuni.cz/cs/studium/materialy-ke-studiu/</a:t>
            </a:r>
            <a:endParaRPr lang="cs-CZ" sz="2400" dirty="0"/>
          </a:p>
          <a:p>
            <a:pPr marL="0" indent="0">
              <a:buNone/>
            </a:pPr>
            <a:endParaRPr lang="cs-CZ" sz="2800" dirty="0"/>
          </a:p>
          <a:p>
            <a:pPr marL="342900" indent="-342900">
              <a:buAutoNum type="alphaUcParenR"/>
            </a:pPr>
            <a:r>
              <a:rPr lang="cs-CZ" sz="2800" dirty="0"/>
              <a:t>Elektronické zdroje</a:t>
            </a:r>
          </a:p>
          <a:p>
            <a:pPr marL="342900" indent="-342900">
              <a:buAutoNum type="alphaUcParenR"/>
            </a:pPr>
            <a:r>
              <a:rPr lang="cs-CZ" sz="2800" dirty="0"/>
              <a:t>Webové odkazy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3640" y="612517"/>
            <a:ext cx="2695575" cy="1695450"/>
          </a:xfrm>
          <a:prstGeom prst="rect">
            <a:avLst/>
          </a:prstGeom>
        </p:spPr>
      </p:pic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6490" y="622621"/>
            <a:ext cx="1073004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36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/>
              </a:rPr>
              <a:t>Ústav jazyků a komunikace neslyšících</a:t>
            </a:r>
            <a:br>
              <a:rPr kumimoji="0" lang="cs-CZ" altLang="cs-CZ" sz="36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/>
              </a:rPr>
            </a:br>
            <a:r>
              <a:rPr kumimoji="0" lang="cs-CZ" altLang="cs-CZ" sz="36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/>
              </a:rPr>
              <a:t>Filozofické fakulty Univerzity Karlovy</a:t>
            </a:r>
            <a:r>
              <a:rPr kumimoji="0" lang="cs-CZ" altLang="cs-CZ" sz="36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62457" y="4620208"/>
            <a:ext cx="1281793" cy="128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618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3771" y="642594"/>
            <a:ext cx="10341429" cy="1371600"/>
          </a:xfrm>
        </p:spPr>
        <p:txBody>
          <a:bodyPr/>
          <a:lstStyle/>
          <a:p>
            <a:r>
              <a:rPr lang="cs-CZ" dirty="0"/>
              <a:t>Knihovna Jana Palacha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02106" y="886457"/>
            <a:ext cx="3257550" cy="104775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50507" y="2453951"/>
            <a:ext cx="1060890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https://www.ff.cuni.cz/knihovna/oborove-a-prirucni-knihovny/hlavni-budova-ff-uk-nam-jana-palacha-2/knihovna-jana-palacha/</a:t>
            </a:r>
            <a:endParaRPr lang="cs-CZ" dirty="0"/>
          </a:p>
          <a:p>
            <a:endParaRPr lang="cs-CZ" dirty="0"/>
          </a:p>
          <a:p>
            <a:r>
              <a:rPr lang="cs-CZ" dirty="0"/>
              <a:t>Návod k použití knihovny</a:t>
            </a:r>
          </a:p>
          <a:p>
            <a:endParaRPr lang="cs-CZ" dirty="0"/>
          </a:p>
          <a:p>
            <a:r>
              <a:rPr lang="cs-CZ" dirty="0">
                <a:hlinkClick r:id="rId4"/>
              </a:rPr>
              <a:t>https://www.ff.cuni.cz/wp-content/uploads/2019/11/WEB-2018aktualizovano_JEDNOTNAREGISTRACE-1.pdf</a:t>
            </a:r>
            <a:endParaRPr lang="cs-CZ" dirty="0"/>
          </a:p>
          <a:p>
            <a:endParaRPr lang="cs-CZ" dirty="0"/>
          </a:p>
          <a:p>
            <a:r>
              <a:rPr lang="cs-CZ" dirty="0"/>
              <a:t>Elektronické informační zdroje</a:t>
            </a:r>
          </a:p>
          <a:p>
            <a:endParaRPr lang="cs-CZ" dirty="0"/>
          </a:p>
          <a:p>
            <a:r>
              <a:rPr lang="cs-CZ" dirty="0">
                <a:hlinkClick r:id="rId5"/>
              </a:rPr>
              <a:t>https://www.ff.cuni.cz/knihovna/elektronicke-informacni-zdroje/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1876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780" y="642593"/>
            <a:ext cx="10369420" cy="1652737"/>
          </a:xfrm>
        </p:spPr>
        <p:txBody>
          <a:bodyPr>
            <a:normAutofit/>
          </a:bodyPr>
          <a:lstStyle/>
          <a:p>
            <a:r>
              <a:rPr lang="cs-CZ" dirty="0"/>
              <a:t>Národní knihovna ČR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76807" y="836725"/>
            <a:ext cx="4321144" cy="1039847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942392" y="5187820"/>
            <a:ext cx="60835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https://www.nkp.cz/sluzby/instruktaze</a:t>
            </a:r>
          </a:p>
        </p:txBody>
      </p:sp>
      <p:sp>
        <p:nvSpPr>
          <p:cNvPr id="7" name="Obdélník 6"/>
          <p:cNvSpPr/>
          <p:nvPr/>
        </p:nvSpPr>
        <p:spPr>
          <a:xfrm>
            <a:off x="727789" y="2640563"/>
            <a:ext cx="1071154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–  </a:t>
            </a:r>
            <a:r>
              <a:rPr lang="cs-CZ" sz="3200" dirty="0"/>
              <a:t>instruktáže pro uživatele – práce s katalogy, elektronické zdroje </a:t>
            </a:r>
          </a:p>
          <a:p>
            <a:endParaRPr lang="cs-CZ" sz="3200" dirty="0"/>
          </a:p>
          <a:p>
            <a:r>
              <a:rPr lang="cs-CZ" sz="3200" dirty="0"/>
              <a:t>- procházka knihovnou, seznámení se studovnami</a:t>
            </a:r>
          </a:p>
        </p:txBody>
      </p:sp>
    </p:spTree>
    <p:extLst>
      <p:ext uri="{BB962C8B-B14F-4D97-AF65-F5344CB8AC3E}">
        <p14:creationId xmlns:p14="http://schemas.microsoft.com/office/powerpoint/2010/main" val="2958817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1176" y="474643"/>
            <a:ext cx="10500049" cy="1371600"/>
          </a:xfrm>
        </p:spPr>
        <p:txBody>
          <a:bodyPr>
            <a:normAutofit/>
          </a:bodyPr>
          <a:lstStyle/>
          <a:p>
            <a:r>
              <a:rPr lang="cs-CZ" sz="3600" dirty="0"/>
              <a:t>Internetová jazyková příručka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6449" y="1670180"/>
            <a:ext cx="10378751" cy="4364860"/>
          </a:xfrm>
        </p:spPr>
        <p:txBody>
          <a:bodyPr/>
          <a:lstStyle/>
          <a:p>
            <a:pPr lvl="1"/>
            <a:r>
              <a:rPr lang="cs-CZ" sz="2400" dirty="0"/>
              <a:t>http://prirucka.ujc.cas.cz/</a:t>
            </a:r>
          </a:p>
          <a:p>
            <a:pPr marL="274320" lvl="1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5160" y="757471"/>
            <a:ext cx="4208106" cy="83237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752" y="2334889"/>
            <a:ext cx="2152067" cy="300156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7249" y="1726162"/>
            <a:ext cx="4531422" cy="447873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0336" y="2341984"/>
            <a:ext cx="2140330" cy="305111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3304" y="3423225"/>
            <a:ext cx="1896836" cy="2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9817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{93187FC3-A9E5-41EC-AB1E-C2353E72E0AB}tf03457510</Template>
  <TotalTime>756</TotalTime>
  <Words>1763</Words>
  <Application>Microsoft Office PowerPoint</Application>
  <PresentationFormat>Širokoúhlá obrazovka</PresentationFormat>
  <Paragraphs>178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Bookman Old Style</vt:lpstr>
      <vt:lpstr>Century Gothic</vt:lpstr>
      <vt:lpstr>Savon</vt:lpstr>
      <vt:lpstr>Odborný text  a odborný styl</vt:lpstr>
      <vt:lpstr>Sylabus</vt:lpstr>
      <vt:lpstr> Proseminář akademické práce:  fakultní e-learningový kurz v Moodlu </vt:lpstr>
      <vt:lpstr>Povinnosti k atestaci</vt:lpstr>
      <vt:lpstr>Vystoupení s handoutem (5-7) minut)</vt:lpstr>
      <vt:lpstr>Ústav jazyků a komunikace neslyšících Filozofické fakulty Univerzity Karlovy </vt:lpstr>
      <vt:lpstr>Knihovna Jana Palacha</vt:lpstr>
      <vt:lpstr>Národní knihovna ČR</vt:lpstr>
      <vt:lpstr>Internetová jazyková příručka</vt:lpstr>
      <vt:lpstr>Nový encyklopedický slovník češtiny (NESČ)</vt:lpstr>
      <vt:lpstr> Text k opravě 1 (Opravte pravopisné a gramatické nedostatky) </vt:lpstr>
      <vt:lpstr>Prezentace aplikace PowerPoint</vt:lpstr>
      <vt:lpstr>Prezentace aplikace PowerPoint</vt:lpstr>
      <vt:lpstr>Přísloví přeložená do vědecké češtiny</vt:lpstr>
      <vt:lpstr>Prezentace aplikace PowerPoint</vt:lpstr>
      <vt:lpstr>Prezentace aplikace PowerPoint</vt:lpstr>
      <vt:lpstr> Úkoly </vt:lpstr>
      <vt:lpstr>Doporučení jedné vhodné stati – příklad </vt:lpstr>
      <vt:lpstr> Zpřesnění programu - 3 linie semináře </vt:lpstr>
      <vt:lpstr>Úkoly na příští hodinu – 3. 3. 2020</vt:lpstr>
      <vt:lpstr>Pokyny k formální úpravě  (z Jazykovědných aktualit)</vt:lpstr>
      <vt:lpstr>Zápis bibliografických údajů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Odborný text  a odborný styl</dc:title>
  <dc:creator>Lenovo Allinone</dc:creator>
  <cp:lastModifiedBy>Vaňková, Irena</cp:lastModifiedBy>
  <cp:revision>36</cp:revision>
  <dcterms:created xsi:type="dcterms:W3CDTF">2020-02-17T11:41:19Z</dcterms:created>
  <dcterms:modified xsi:type="dcterms:W3CDTF">2020-02-27T12:43:45Z</dcterms:modified>
</cp:coreProperties>
</file>