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9" r:id="rId3"/>
    <p:sldId id="261" r:id="rId4"/>
    <p:sldId id="264" r:id="rId5"/>
    <p:sldId id="281" r:id="rId6"/>
    <p:sldId id="262" r:id="rId7"/>
    <p:sldId id="263" r:id="rId8"/>
    <p:sldId id="257" r:id="rId9"/>
    <p:sldId id="266" r:id="rId10"/>
    <p:sldId id="265" r:id="rId11"/>
    <p:sldId id="267" r:id="rId12"/>
    <p:sldId id="269" r:id="rId13"/>
    <p:sldId id="270" r:id="rId14"/>
    <p:sldId id="271" r:id="rId15"/>
    <p:sldId id="272" r:id="rId16"/>
    <p:sldId id="273" r:id="rId17"/>
    <p:sldId id="284" r:id="rId18"/>
    <p:sldId id="282" r:id="rId19"/>
    <p:sldId id="283" r:id="rId20"/>
    <p:sldId id="274" r:id="rId21"/>
    <p:sldId id="275" r:id="rId22"/>
    <p:sldId id="276" r:id="rId23"/>
    <p:sldId id="277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8" autoAdjust="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CB175-0FBA-4EEF-9FD0-85821AC60DF4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EDEE-9857-47A9-9D4A-CB2A5BB84F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6025C73-C7B0-4C07-8A57-67CE7CBC6AE6}" type="slidenum">
              <a:rPr lang="cs-CZ" smtClean="0"/>
              <a:pPr>
                <a:defRPr/>
              </a:pPr>
              <a:t>36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8FDA31-9588-4E8D-A059-2F08E6A5CCE2}" type="slidenum">
              <a:rPr lang="cs-CZ" smtClean="0"/>
              <a:pPr>
                <a:defRPr/>
              </a:pPr>
              <a:t>52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F0C4-C8FA-4A43-B02D-ED3653C9EBB9}" type="datetimeFigureOut">
              <a:rPr lang="cs-CZ" smtClean="0"/>
              <a:pPr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ermalink.php?story_fbid=1522220991423090&amp;id=100009056120717" TargetMode="External"/><Relationship Id="rId2" Type="http://schemas.openxmlformats.org/officeDocument/2006/relationships/hyperlink" Target="http://www.novinky.cz/domaci/388408-babis-k-migraci-se-zemanem-souhlasim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enoviny.cz/zpravy/klaus-migracni-krize-slouzi-bruselu-k-unifikaci-evropy/1298606" TargetMode="External"/><Relationship Id="rId2" Type="http://schemas.openxmlformats.org/officeDocument/2006/relationships/hyperlink" Target="http://www.rozhlas.cz/plus/interviewplus/_zprava/milos-zeman-invazi-migrantu-do-evropy-organizuje-muslimske-bratrstvo--15703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p.cz/eknih/2013ps/stenprot/039schuz/s039173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prirucka.ujc.c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intranet.fsv.cuni.cz/FSVINT-1118-version1-Sablona_mgr_prace_fsv01.doc" TargetMode="External"/><Relationship Id="rId2" Type="http://schemas.openxmlformats.org/officeDocument/2006/relationships/hyperlink" Target="http://intranet.fsv.cuni.cz/FSVINT-111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irucka.ujc.cas.cz/" TargetMode="External"/><Relationship Id="rId5" Type="http://schemas.openxmlformats.org/officeDocument/2006/relationships/hyperlink" Target="http://knihovna.fsv.cuni.cz/Jak-citovat/" TargetMode="External"/><Relationship Id="rId4" Type="http://schemas.openxmlformats.org/officeDocument/2006/relationships/hyperlink" Target="http://boldis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odborných textů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akademické práce</a:t>
            </a:r>
          </a:p>
          <a:p>
            <a:r>
              <a:rPr lang="cs-CZ" dirty="0" smtClean="0"/>
              <a:t>Magdalena Mouralová, Karel H</a:t>
            </a:r>
            <a:r>
              <a:rPr lang="hu-HU" dirty="0" smtClean="0"/>
              <a:t>őfer</a:t>
            </a:r>
          </a:p>
          <a:p>
            <a:r>
              <a:rPr lang="hu-HU" dirty="0" smtClean="0"/>
              <a:t>3. 11. 2016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tor\Plocha\NEV2eeca1_zahr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620713"/>
            <a:ext cx="5761037" cy="3816350"/>
          </a:xfrm>
          <a:noFill/>
        </p:spPr>
      </p:pic>
      <p:sp>
        <p:nvSpPr>
          <p:cNvPr id="3075" name="TextovéPole 4"/>
          <p:cNvSpPr txBox="1">
            <a:spLocks noChangeArrowheads="1"/>
          </p:cNvSpPr>
          <p:nvPr/>
        </p:nvSpPr>
        <p:spPr bwMode="auto">
          <a:xfrm>
            <a:off x="827088" y="4724400"/>
            <a:ext cx="7200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dirty="0">
                <a:solidFill>
                  <a:schemeClr val="accent2"/>
                </a:solidFill>
              </a:rPr>
              <a:t>Posuďte ve dvojicích tvrzení o zahrádkářích. </a:t>
            </a:r>
          </a:p>
          <a:p>
            <a:pPr algn="ctr"/>
            <a:r>
              <a:rPr lang="cs-CZ" sz="2800" dirty="0">
                <a:solidFill>
                  <a:schemeClr val="accent2"/>
                </a:solidFill>
              </a:rPr>
              <a:t>Kde jsou podle vás chyby v argumentaci? Proč?</a:t>
            </a:r>
          </a:p>
          <a:p>
            <a:pPr algn="ctr"/>
            <a:endParaRPr lang="cs-CZ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 vypadá vědecká argumentace?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Základními stavebními kameny jsou argumenty založené na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předchozím vědeckém poznání (klasické reference na odborné texty),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datech a metodě,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axiomech.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Jejich spojováním a vyvozováním vzniká vědecká argumentace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Pravidla výrokové logiky</a:t>
            </a:r>
          </a:p>
          <a:p>
            <a:pPr lvl="1">
              <a:lnSpc>
                <a:spcPct val="90000"/>
              </a:lnSpc>
            </a:pPr>
            <a:r>
              <a:rPr lang="cs-CZ" dirty="0" err="1" smtClean="0"/>
              <a:t>Obecněvědní</a:t>
            </a:r>
            <a:r>
              <a:rPr lang="cs-CZ" dirty="0" smtClean="0"/>
              <a:t> metody: aplikace, zobecnění, indukce, dedukce, srovnání, analogie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argumentační opory?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Hodnoty</a:t>
            </a:r>
          </a:p>
          <a:p>
            <a:pPr eaLnBrk="1" hangingPunct="1"/>
            <a:r>
              <a:rPr lang="cs-CZ" dirty="0" smtClean="0"/>
              <a:t>Zkušenost</a:t>
            </a:r>
          </a:p>
          <a:p>
            <a:pPr eaLnBrk="1" hangingPunct="1"/>
            <a:r>
              <a:rPr lang="cs-CZ" dirty="0" smtClean="0"/>
              <a:t>Zájem</a:t>
            </a:r>
          </a:p>
          <a:p>
            <a:pPr eaLnBrk="1" hangingPunct="1"/>
            <a:r>
              <a:rPr lang="cs-CZ" dirty="0" smtClean="0"/>
              <a:t>Tradice</a:t>
            </a:r>
          </a:p>
          <a:p>
            <a:pPr eaLnBrk="1" hangingPunct="1"/>
            <a:endParaRPr lang="cs-CZ" dirty="0" smtClean="0"/>
          </a:p>
          <a:p>
            <a:pPr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C00000"/>
                </a:solidFill>
              </a:rPr>
              <a:t>Je něco z toho použitelné pro akademické účely?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Síla argumentů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C00000"/>
                </a:solidFill>
              </a:rPr>
              <a:t>Co si pod tím představíte?</a:t>
            </a:r>
          </a:p>
          <a:p>
            <a:pPr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C00000"/>
                </a:solidFill>
              </a:rPr>
              <a:t>Co ji ovlivňuje?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Typ zdroje (okolnosti vzniku)</a:t>
            </a:r>
          </a:p>
          <a:p>
            <a:pPr eaLnBrk="1" hangingPunct="1"/>
            <a:r>
              <a:rPr lang="cs-CZ" dirty="0" smtClean="0"/>
              <a:t>Renomé autora v dané oblasti</a:t>
            </a:r>
          </a:p>
          <a:p>
            <a:pPr eaLnBrk="1" hangingPunct="1"/>
            <a:r>
              <a:rPr lang="cs-CZ" dirty="0" smtClean="0"/>
              <a:t>Metoda (sběr, analýza)</a:t>
            </a:r>
          </a:p>
          <a:p>
            <a:pPr eaLnBrk="1" hangingPunct="1"/>
            <a:r>
              <a:rPr lang="cs-CZ" dirty="0" smtClean="0"/>
              <a:t>…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Jaké argumenty jsou ve vědeckém textu silné?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Věrohodné zdroje</a:t>
            </a:r>
          </a:p>
          <a:p>
            <a:pPr lvl="1" eaLnBrk="1" hangingPunct="1"/>
            <a:r>
              <a:rPr lang="cs-CZ" smtClean="0"/>
              <a:t>Primární (původní souvislosti, podmínky platnosti)</a:t>
            </a:r>
          </a:p>
          <a:p>
            <a:pPr lvl="1" eaLnBrk="1" hangingPunct="1"/>
            <a:r>
              <a:rPr lang="cs-CZ" smtClean="0"/>
              <a:t>Relevantní (téma, území, čas)</a:t>
            </a:r>
          </a:p>
          <a:p>
            <a:pPr lvl="1" eaLnBrk="1" hangingPunct="1"/>
            <a:r>
              <a:rPr lang="cs-CZ" smtClean="0"/>
              <a:t>Prověřené (impact, peer review)</a:t>
            </a:r>
          </a:p>
          <a:p>
            <a:pPr lvl="1" eaLnBrk="1" hangingPunct="1"/>
            <a:r>
              <a:rPr lang="cs-CZ" smtClean="0"/>
              <a:t>Ověřitelné (dobře citované, dohledatelné)</a:t>
            </a:r>
          </a:p>
          <a:p>
            <a:pPr eaLnBrk="1" hangingPunct="1"/>
            <a:r>
              <a:rPr lang="cs-CZ" smtClean="0"/>
              <a:t>Rigorózní metody</a:t>
            </a:r>
          </a:p>
          <a:p>
            <a:pPr lvl="1" eaLnBrk="1" hangingPunct="1"/>
            <a:r>
              <a:rPr lang="cs-CZ" smtClean="0"/>
              <a:t>Dobře sebraná a zpracovaná data</a:t>
            </a:r>
          </a:p>
          <a:p>
            <a:pPr lvl="1" eaLnBrk="1" hangingPunct="1"/>
            <a:r>
              <a:rPr lang="cs-CZ" smtClean="0"/>
              <a:t>Vhodný způsob analýzy</a:t>
            </a:r>
          </a:p>
          <a:p>
            <a:pPr lvl="1" eaLnBrk="1" hangingPunct="1"/>
            <a:r>
              <a:rPr lang="cs-CZ" smtClean="0"/>
              <a:t>Interpretace v souladu s charakterem dat a metod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Zvýšení argumentační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149080"/>
            <a:ext cx="8229600" cy="1468438"/>
          </a:xfrm>
        </p:spPr>
        <p:txBody>
          <a:bodyPr>
            <a:no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Triangulace, potvrzení z různých zdrojů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Ale pozor na vzájemné přebírání informací!</a:t>
            </a:r>
          </a:p>
          <a:p>
            <a:pPr eaLnBrk="1" hangingPunct="1"/>
            <a:endParaRPr lang="cs-CZ" sz="2800" dirty="0" smtClean="0"/>
          </a:p>
          <a:p>
            <a:pPr eaLnBrk="1" hangingPunct="1">
              <a:buFont typeface="Arial" charset="0"/>
              <a:buNone/>
            </a:pPr>
            <a:endParaRPr lang="cs-CZ" sz="2800" dirty="0" smtClean="0"/>
          </a:p>
          <a:p>
            <a:pPr eaLnBrk="1" hangingPunct="1"/>
            <a:endParaRPr lang="cs-CZ" sz="2800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484313"/>
            <a:ext cx="31686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Nedokonalé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Ve společenských vědách časté</a:t>
            </a:r>
          </a:p>
          <a:p>
            <a:pPr eaLnBrk="1" hangingPunct="1"/>
            <a:r>
              <a:rPr lang="cs-CZ" dirty="0" smtClean="0"/>
              <a:t>Jak se s tím vypořádat?</a:t>
            </a:r>
          </a:p>
          <a:p>
            <a:pPr lvl="1" eaLnBrk="1" hangingPunct="1"/>
            <a:r>
              <a:rPr lang="cs-CZ" dirty="0" smtClean="0"/>
              <a:t>Kritické posuzování zdrojů</a:t>
            </a:r>
          </a:p>
          <a:p>
            <a:pPr lvl="1" eaLnBrk="1" hangingPunct="1"/>
            <a:r>
              <a:rPr lang="cs-CZ" dirty="0" smtClean="0"/>
              <a:t>Kritické zhodnocení metod a dat</a:t>
            </a:r>
          </a:p>
          <a:p>
            <a:pPr lvl="1" eaLnBrk="1" hangingPunct="1"/>
            <a:r>
              <a:rPr lang="cs-CZ" dirty="0" smtClean="0"/>
              <a:t>Čisté a transparentní nakládání s obojím</a:t>
            </a:r>
          </a:p>
          <a:p>
            <a:pPr lvl="1" eaLnBrk="1" hangingPunct="1"/>
            <a:r>
              <a:rPr lang="cs-CZ" dirty="0" smtClean="0"/>
              <a:t>Opatrné formulace</a:t>
            </a:r>
          </a:p>
          <a:p>
            <a:pPr lvl="2" eaLnBrk="1" hangingPunct="1"/>
            <a:r>
              <a:rPr lang="cs-CZ" dirty="0" smtClean="0"/>
              <a:t>odlišení zdroje (dokument, autor, mluvčí) a reality</a:t>
            </a:r>
          </a:p>
          <a:p>
            <a:pPr lvl="1" eaLnBrk="1" hangingPunct="1"/>
            <a:r>
              <a:rPr lang="cs-CZ" dirty="0" smtClean="0"/>
              <a:t>Být si vědom problémů a přiznat je, pokud se jim nedokážete vyhnut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Argumentační fauly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„Teď do Evropy přichází řada negramotných lidí, kteří neumějí jazyk, a jak se mi svěřil šéf jedné gigantické firmy, jsou pro práci nepoužitelní.“</a:t>
            </a:r>
          </a:p>
          <a:p>
            <a:pPr>
              <a:buNone/>
            </a:pPr>
            <a:r>
              <a:rPr lang="cs-CZ" sz="1900" dirty="0" smtClean="0"/>
              <a:t>	</a:t>
            </a:r>
            <a:r>
              <a:rPr lang="cs-CZ" sz="2300" dirty="0" smtClean="0"/>
              <a:t>(Andrej </a:t>
            </a:r>
            <a:r>
              <a:rPr lang="cs-CZ" sz="2300" dirty="0" err="1" smtClean="0"/>
              <a:t>Babiš</a:t>
            </a:r>
            <a:r>
              <a:rPr lang="cs-CZ" sz="2300" dirty="0" smtClean="0"/>
              <a:t>, Právo, 5. 12. 2015, dostupné z </a:t>
            </a:r>
            <a:r>
              <a:rPr lang="cs-CZ" sz="2300" u="sng" dirty="0" smtClean="0">
                <a:hlinkClick r:id="rId2"/>
              </a:rPr>
              <a:t>http://www.novinky.</a:t>
            </a:r>
            <a:r>
              <a:rPr lang="cs-CZ" sz="2300" u="sng" dirty="0" err="1" smtClean="0">
                <a:hlinkClick r:id="rId2"/>
              </a:rPr>
              <a:t>cz</a:t>
            </a:r>
            <a:r>
              <a:rPr lang="cs-CZ" sz="2300" u="sng" dirty="0" smtClean="0">
                <a:hlinkClick r:id="rId2"/>
              </a:rPr>
              <a:t>/</a:t>
            </a:r>
            <a:r>
              <a:rPr lang="cs-CZ" sz="2300" u="sng" dirty="0" err="1" smtClean="0">
                <a:hlinkClick r:id="rId2"/>
              </a:rPr>
              <a:t>domaci</a:t>
            </a:r>
            <a:r>
              <a:rPr lang="cs-CZ" sz="2300" u="sng" dirty="0" smtClean="0">
                <a:hlinkClick r:id="rId2"/>
              </a:rPr>
              <a:t>/388408-</a:t>
            </a:r>
            <a:r>
              <a:rPr lang="cs-CZ" sz="2300" u="sng" dirty="0" err="1" smtClean="0">
                <a:hlinkClick r:id="rId2"/>
              </a:rPr>
              <a:t>babis</a:t>
            </a:r>
            <a:r>
              <a:rPr lang="cs-CZ" sz="2300" u="sng" dirty="0" smtClean="0">
                <a:hlinkClick r:id="rId2"/>
              </a:rPr>
              <a:t>-k-migraci-se-zemanem-</a:t>
            </a:r>
            <a:r>
              <a:rPr lang="cs-CZ" sz="2300" u="sng" dirty="0" err="1" smtClean="0">
                <a:hlinkClick r:id="rId2"/>
              </a:rPr>
              <a:t>souhlasim.html</a:t>
            </a:r>
            <a:r>
              <a:rPr lang="cs-CZ" sz="2300" u="sng" dirty="0" smtClean="0"/>
              <a:t>)</a:t>
            </a:r>
            <a:endParaRPr lang="cs-CZ" sz="2300" dirty="0" smtClean="0"/>
          </a:p>
          <a:p>
            <a:r>
              <a:rPr lang="cs-CZ" dirty="0" smtClean="0"/>
              <a:t>„Nemyslím si, že by docházelo k fašizaci společnosti. Lidé jen mají strach. Který rodič by ho neměl, když vidí v televizi atentáty v Paříži, jak radikálové řežou hlavy a střílejí do lidí? Mám čtyři děti a jen ta představa…“</a:t>
            </a:r>
          </a:p>
          <a:p>
            <a:pPr marL="342900" lvl="1" indent="-342900">
              <a:buNone/>
            </a:pPr>
            <a:r>
              <a:rPr lang="cs-CZ" sz="1900" dirty="0" smtClean="0"/>
              <a:t>	</a:t>
            </a:r>
            <a:r>
              <a:rPr lang="cs-CZ" sz="2300" dirty="0" smtClean="0"/>
              <a:t>(Andrej </a:t>
            </a:r>
            <a:r>
              <a:rPr lang="cs-CZ" sz="2300" dirty="0" err="1" smtClean="0"/>
              <a:t>Babiš</a:t>
            </a:r>
            <a:r>
              <a:rPr lang="cs-CZ" sz="2300" dirty="0" smtClean="0"/>
              <a:t>, Právo, 5. 12. 2015, dostupné z </a:t>
            </a:r>
            <a:r>
              <a:rPr lang="cs-CZ" sz="2300" u="sng" dirty="0" smtClean="0">
                <a:hlinkClick r:id="rId2"/>
              </a:rPr>
              <a:t>http://www.novinky.</a:t>
            </a:r>
            <a:r>
              <a:rPr lang="cs-CZ" sz="2300" u="sng" dirty="0" err="1" smtClean="0">
                <a:hlinkClick r:id="rId2"/>
              </a:rPr>
              <a:t>cz</a:t>
            </a:r>
            <a:r>
              <a:rPr lang="cs-CZ" sz="2300" u="sng" dirty="0" smtClean="0">
                <a:hlinkClick r:id="rId2"/>
              </a:rPr>
              <a:t>/</a:t>
            </a:r>
            <a:r>
              <a:rPr lang="cs-CZ" sz="2300" u="sng" dirty="0" err="1" smtClean="0">
                <a:hlinkClick r:id="rId2"/>
              </a:rPr>
              <a:t>domaci</a:t>
            </a:r>
            <a:r>
              <a:rPr lang="cs-CZ" sz="2300" u="sng" dirty="0" smtClean="0">
                <a:hlinkClick r:id="rId2"/>
              </a:rPr>
              <a:t>/388408-</a:t>
            </a:r>
            <a:r>
              <a:rPr lang="cs-CZ" sz="2300" u="sng" dirty="0" err="1" smtClean="0">
                <a:hlinkClick r:id="rId2"/>
              </a:rPr>
              <a:t>babis</a:t>
            </a:r>
            <a:r>
              <a:rPr lang="cs-CZ" sz="2300" u="sng" dirty="0" smtClean="0">
                <a:hlinkClick r:id="rId2"/>
              </a:rPr>
              <a:t>-k-migraci-se-zemanem-</a:t>
            </a:r>
            <a:r>
              <a:rPr lang="cs-CZ" sz="2300" u="sng" dirty="0" err="1" smtClean="0">
                <a:hlinkClick r:id="rId2"/>
              </a:rPr>
              <a:t>souhlasim.html</a:t>
            </a:r>
            <a:r>
              <a:rPr lang="cs-CZ" sz="2300" u="sng" dirty="0" smtClean="0"/>
              <a:t>)</a:t>
            </a:r>
            <a:endParaRPr lang="cs-CZ" dirty="0" smtClean="0"/>
          </a:p>
          <a:p>
            <a:r>
              <a:rPr lang="cs-CZ" dirty="0" smtClean="0"/>
              <a:t>„A pak že jsem extrémista... Copak by extrémista psal pohádky?“</a:t>
            </a:r>
          </a:p>
          <a:p>
            <a:pPr>
              <a:buNone/>
            </a:pPr>
            <a:r>
              <a:rPr lang="cs-CZ" sz="2300" dirty="0" smtClean="0"/>
              <a:t>	(Adam B. Bartoš , </a:t>
            </a:r>
            <a:r>
              <a:rPr lang="cs-CZ" sz="2300" dirty="0" err="1" smtClean="0"/>
              <a:t>facebookový</a:t>
            </a:r>
            <a:r>
              <a:rPr lang="cs-CZ" sz="2300" dirty="0" smtClean="0"/>
              <a:t> status </a:t>
            </a:r>
            <a:r>
              <a:rPr lang="cs-CZ" sz="2300" dirty="0" smtClean="0">
                <a:hlinkClick r:id="rId3"/>
              </a:rPr>
              <a:t>https://www.facebook.com/permalink.php?story_fbid=1522220991423090&amp;id=100009056120717</a:t>
            </a:r>
            <a:r>
              <a:rPr lang="cs-CZ" sz="23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Argumentační fauly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r>
              <a:rPr lang="cs-CZ" sz="2200" dirty="0" smtClean="0"/>
              <a:t>„...Když tu nedávno byl, říkal mi </a:t>
            </a:r>
            <a:r>
              <a:rPr lang="cs-CZ" sz="2200" i="1" dirty="0" smtClean="0"/>
              <a:t>(marocký ministr zahraničních věcí)</a:t>
            </a:r>
            <a:r>
              <a:rPr lang="cs-CZ" sz="2200" dirty="0" smtClean="0"/>
              <a:t>,</a:t>
            </a:r>
            <a:r>
              <a:rPr lang="cs-CZ" sz="2200" i="1" dirty="0" smtClean="0"/>
              <a:t> </a:t>
            </a:r>
            <a:r>
              <a:rPr lang="cs-CZ" sz="2200" dirty="0" smtClean="0"/>
              <a:t>že Muslimské bratrstvo se snaží ovládnout nejen celý muslimský svět, ale celý svět, má to i ve své ideologii,...“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400" dirty="0" smtClean="0"/>
              <a:t>(Miloš Zeman, rozhovor pro </a:t>
            </a:r>
            <a:r>
              <a:rPr lang="cs-CZ" sz="1400" dirty="0" err="1" smtClean="0"/>
              <a:t>ČRo</a:t>
            </a:r>
            <a:r>
              <a:rPr lang="cs-CZ" sz="1400" dirty="0" smtClean="0"/>
              <a:t> Plus, dne 4.1.2016. Dostupné z </a:t>
            </a:r>
            <a:r>
              <a:rPr lang="cs-CZ" sz="1400" u="sng" dirty="0" smtClean="0">
                <a:hlinkClick r:id="rId2"/>
              </a:rPr>
              <a:t>http://www.rozhlas.</a:t>
            </a:r>
            <a:r>
              <a:rPr lang="cs-CZ" sz="1400" u="sng" dirty="0" err="1" smtClean="0">
                <a:hlinkClick r:id="rId2"/>
              </a:rPr>
              <a:t>cz</a:t>
            </a:r>
            <a:r>
              <a:rPr lang="cs-CZ" sz="1400" u="sng" dirty="0" smtClean="0">
                <a:hlinkClick r:id="rId2"/>
              </a:rPr>
              <a:t>/plus/</a:t>
            </a:r>
            <a:r>
              <a:rPr lang="cs-CZ" sz="1400" u="sng" dirty="0" err="1" smtClean="0">
                <a:hlinkClick r:id="rId2"/>
              </a:rPr>
              <a:t>interviewplus</a:t>
            </a:r>
            <a:r>
              <a:rPr lang="cs-CZ" sz="1400" u="sng" dirty="0" smtClean="0">
                <a:hlinkClick r:id="rId2"/>
              </a:rPr>
              <a:t>/_zprava/</a:t>
            </a:r>
            <a:r>
              <a:rPr lang="cs-CZ" sz="1400" u="sng" dirty="0" err="1" smtClean="0">
                <a:hlinkClick r:id="rId2"/>
              </a:rPr>
              <a:t>milos</a:t>
            </a:r>
            <a:r>
              <a:rPr lang="cs-CZ" sz="1400" u="sng" dirty="0" smtClean="0">
                <a:hlinkClick r:id="rId2"/>
              </a:rPr>
              <a:t>-zeman-invazi-migrantu-do-</a:t>
            </a:r>
            <a:r>
              <a:rPr lang="cs-CZ" sz="1400" u="sng" dirty="0" err="1" smtClean="0">
                <a:hlinkClick r:id="rId2"/>
              </a:rPr>
              <a:t>evropy</a:t>
            </a:r>
            <a:r>
              <a:rPr lang="cs-CZ" sz="1400" u="sng" dirty="0" smtClean="0">
                <a:hlinkClick r:id="rId2"/>
              </a:rPr>
              <a:t>-organizuje-</a:t>
            </a:r>
            <a:r>
              <a:rPr lang="cs-CZ" sz="1400" u="sng" dirty="0" err="1" smtClean="0">
                <a:hlinkClick r:id="rId2"/>
              </a:rPr>
              <a:t>muslimske</a:t>
            </a:r>
            <a:r>
              <a:rPr lang="cs-CZ" sz="1400" u="sng" dirty="0" smtClean="0">
                <a:hlinkClick r:id="rId2"/>
              </a:rPr>
              <a:t>-bratrstvo--1570308</a:t>
            </a:r>
            <a:r>
              <a:rPr lang="cs-CZ" sz="1400" u="sng" dirty="0" smtClean="0"/>
              <a:t>)</a:t>
            </a:r>
            <a:endParaRPr lang="cs-CZ" sz="1400" dirty="0" smtClean="0"/>
          </a:p>
          <a:p>
            <a:r>
              <a:rPr lang="cs-CZ" sz="2200" dirty="0" smtClean="0"/>
              <a:t>"Migrace je metoda, jak rozředit ty dnešní evropské státy, jak z toho vytvořit jakousi tvárnou hmotu, která se stane tím budoucím novým Evropanem. To chtěli diktátoři v minulosti vždycky, ti Hitlerové a Stalinové,..."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400" dirty="0" smtClean="0"/>
              <a:t>(Václav Klaus, pro pořad Partie, dne 3.1.2016. Dostupné z </a:t>
            </a:r>
            <a:r>
              <a:rPr lang="cs-CZ" sz="1400" u="sng" dirty="0" smtClean="0">
                <a:hlinkClick r:id="rId3"/>
              </a:rPr>
              <a:t>http://www.</a:t>
            </a:r>
            <a:r>
              <a:rPr lang="cs-CZ" sz="1400" u="sng" dirty="0" err="1" smtClean="0">
                <a:hlinkClick r:id="rId3"/>
              </a:rPr>
              <a:t>ceskenoviny.cz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zpravy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klaus</a:t>
            </a:r>
            <a:r>
              <a:rPr lang="cs-CZ" sz="1400" u="sng" dirty="0" smtClean="0">
                <a:hlinkClick r:id="rId3"/>
              </a:rPr>
              <a:t>-</a:t>
            </a:r>
            <a:r>
              <a:rPr lang="cs-CZ" sz="1400" u="sng" dirty="0" err="1" smtClean="0">
                <a:hlinkClick r:id="rId3"/>
              </a:rPr>
              <a:t>migracni</a:t>
            </a:r>
            <a:r>
              <a:rPr lang="cs-CZ" sz="1400" u="sng" dirty="0" smtClean="0">
                <a:hlinkClick r:id="rId3"/>
              </a:rPr>
              <a:t>-krize-</a:t>
            </a:r>
            <a:r>
              <a:rPr lang="cs-CZ" sz="1400" u="sng" dirty="0" err="1" smtClean="0">
                <a:hlinkClick r:id="rId3"/>
              </a:rPr>
              <a:t>slouzi</a:t>
            </a:r>
            <a:r>
              <a:rPr lang="cs-CZ" sz="1400" u="sng" dirty="0" smtClean="0">
                <a:hlinkClick r:id="rId3"/>
              </a:rPr>
              <a:t>-</a:t>
            </a:r>
            <a:r>
              <a:rPr lang="cs-CZ" sz="1400" u="sng" dirty="0" err="1" smtClean="0">
                <a:hlinkClick r:id="rId3"/>
              </a:rPr>
              <a:t>bruselu</a:t>
            </a:r>
            <a:r>
              <a:rPr lang="cs-CZ" sz="1400" u="sng" dirty="0" smtClean="0">
                <a:hlinkClick r:id="rId3"/>
              </a:rPr>
              <a:t>-k-unifikaci-</a:t>
            </a:r>
            <a:r>
              <a:rPr lang="cs-CZ" sz="1400" u="sng" dirty="0" err="1" smtClean="0">
                <a:hlinkClick r:id="rId3"/>
              </a:rPr>
              <a:t>evropy</a:t>
            </a:r>
            <a:r>
              <a:rPr lang="cs-CZ" sz="1400" u="sng" dirty="0" smtClean="0">
                <a:hlinkClick r:id="rId3"/>
              </a:rPr>
              <a:t>/1298606</a:t>
            </a:r>
            <a:r>
              <a:rPr lang="cs-CZ" sz="1400" u="sng" dirty="0" smtClean="0"/>
              <a:t>)</a:t>
            </a:r>
            <a:endParaRPr lang="cs-CZ" sz="1400" dirty="0" smtClean="0"/>
          </a:p>
          <a:p>
            <a:r>
              <a:rPr lang="cs-CZ" sz="2200" dirty="0" smtClean="0"/>
              <a:t>"To, že u nás může studovat každý, kdo se umí podepsat, a má tedy maturitu, je smutná pravda, kterou známe všichni."</a:t>
            </a:r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cs-CZ" sz="1400" dirty="0" smtClean="0"/>
              <a:t>(</a:t>
            </a:r>
            <a:r>
              <a:rPr lang="cs-CZ" sz="1400" dirty="0" err="1" smtClean="0"/>
              <a:t>Simeon</a:t>
            </a:r>
            <a:r>
              <a:rPr lang="cs-CZ" sz="1400" dirty="0" smtClean="0"/>
              <a:t> </a:t>
            </a:r>
            <a:r>
              <a:rPr lang="cs-CZ" sz="1400" dirty="0" err="1" smtClean="0"/>
              <a:t>Karamazov</a:t>
            </a:r>
            <a:r>
              <a:rPr lang="cs-CZ" sz="1400" dirty="0" smtClean="0"/>
              <a:t>, 39. schůze Poslanecké sněmovny PČR,  27. 1. 2016. Dostupné z  </a:t>
            </a:r>
            <a:r>
              <a:rPr lang="cs-CZ" sz="1400" u="sng" dirty="0" smtClean="0">
                <a:hlinkClick r:id="rId4"/>
              </a:rPr>
              <a:t>http://www.</a:t>
            </a:r>
            <a:r>
              <a:rPr lang="cs-CZ" sz="1400" u="sng" dirty="0" err="1" smtClean="0">
                <a:hlinkClick r:id="rId4"/>
              </a:rPr>
              <a:t>psp.cz</a:t>
            </a:r>
            <a:r>
              <a:rPr lang="cs-CZ" sz="1400" u="sng" dirty="0" smtClean="0">
                <a:hlinkClick r:id="rId4"/>
              </a:rPr>
              <a:t>/</a:t>
            </a:r>
            <a:r>
              <a:rPr lang="cs-CZ" sz="1400" u="sng" dirty="0" err="1" smtClean="0">
                <a:hlinkClick r:id="rId4"/>
              </a:rPr>
              <a:t>eknih</a:t>
            </a:r>
            <a:r>
              <a:rPr lang="cs-CZ" sz="1400" u="sng" dirty="0" smtClean="0">
                <a:hlinkClick r:id="rId4"/>
              </a:rPr>
              <a:t>/2013ps/</a:t>
            </a:r>
            <a:r>
              <a:rPr lang="cs-CZ" sz="1400" u="sng" dirty="0" err="1" smtClean="0">
                <a:hlinkClick r:id="rId4"/>
              </a:rPr>
              <a:t>stenprot</a:t>
            </a:r>
            <a:r>
              <a:rPr lang="cs-CZ" sz="1400" u="sng" dirty="0" smtClean="0">
                <a:hlinkClick r:id="rId4"/>
              </a:rPr>
              <a:t>/039schuz/s039173.htm</a:t>
            </a:r>
            <a:r>
              <a:rPr lang="cs-CZ" sz="1400" u="sng" dirty="0" smtClean="0"/>
              <a:t>)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Argumentační fauly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40768"/>
            <a:ext cx="4401914" cy="49146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 být dobrý odborný text?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Zajímavý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Důvěryhodný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Srozumitelný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Studentské argumentační fauly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Opírání se o obecnou autoritu bez doložení</a:t>
            </a:r>
          </a:p>
          <a:p>
            <a:pPr lvl="1" eaLnBrk="1" hangingPunct="1"/>
            <a:r>
              <a:rPr lang="cs-CZ" sz="2400" dirty="0" smtClean="0"/>
              <a:t>„odborníci se shodují“, „většina lidí si myslí“, „je prokázáno“ </a:t>
            </a:r>
          </a:p>
          <a:p>
            <a:pPr eaLnBrk="1" hangingPunct="1"/>
            <a:r>
              <a:rPr lang="cs-CZ" sz="2400" dirty="0" smtClean="0"/>
              <a:t>Zvyšování síly autority</a:t>
            </a:r>
          </a:p>
          <a:p>
            <a:pPr lvl="1" eaLnBrk="1" hangingPunct="1"/>
            <a:r>
              <a:rPr lang="cs-CZ" sz="2400" dirty="0" smtClean="0"/>
              <a:t>„významný odborník tvrdí“</a:t>
            </a:r>
          </a:p>
          <a:p>
            <a:pPr eaLnBrk="1" hangingPunct="1"/>
            <a:r>
              <a:rPr lang="cs-CZ" sz="2400" dirty="0" smtClean="0"/>
              <a:t>Zesměšňování </a:t>
            </a:r>
            <a:r>
              <a:rPr lang="cs-CZ" sz="2400" dirty="0" err="1" smtClean="0"/>
              <a:t>protinázoru</a:t>
            </a:r>
            <a:endParaRPr lang="cs-CZ" sz="2400" dirty="0" smtClean="0"/>
          </a:p>
          <a:p>
            <a:pPr lvl="1" eaLnBrk="1" hangingPunct="1"/>
            <a:r>
              <a:rPr lang="cs-CZ" sz="2400" dirty="0" smtClean="0"/>
              <a:t>„to je jasné i naprostému laikovi“; „inteligentní člověk pochopí“</a:t>
            </a:r>
          </a:p>
          <a:p>
            <a:pPr eaLnBrk="1" hangingPunct="1"/>
            <a:r>
              <a:rPr lang="cs-CZ" sz="2400" dirty="0" smtClean="0"/>
              <a:t>Vytváření zdání většího rozsahu, větší opory</a:t>
            </a:r>
          </a:p>
          <a:p>
            <a:pPr lvl="1" eaLnBrk="1" hangingPunct="1"/>
            <a:r>
              <a:rPr lang="cs-CZ" sz="2400" dirty="0" smtClean="0"/>
              <a:t>neukončené výčty bez jasného dalšího obsahu</a:t>
            </a:r>
          </a:p>
          <a:p>
            <a:pPr lvl="1" eaLnBrk="1" hangingPunct="1"/>
            <a:r>
              <a:rPr lang="cs-CZ" sz="2400" dirty="0" smtClean="0"/>
              <a:t>„Jak uvádí např. Potůček“</a:t>
            </a:r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http://www.abatar.cz/images/pohadkove_obrazky/pejsek_a_kocicka_3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196975"/>
            <a:ext cx="3887787" cy="52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Nadpis 5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Vedení argumentace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395288" y="1557338"/>
            <a:ext cx="4038600" cy="4525962"/>
          </a:xfrm>
        </p:spPr>
        <p:txBody>
          <a:bodyPr/>
          <a:lstStyle/>
          <a:p>
            <a:r>
              <a:rPr lang="cs-CZ" dirty="0" smtClean="0"/>
              <a:t>Nestačí mít jen dobré argumenty, je třeba je i dobře poskládat</a:t>
            </a:r>
          </a:p>
          <a:p>
            <a:pPr eaLnBrk="1" hangingPunct="1"/>
            <a:r>
              <a:rPr lang="cs-CZ" dirty="0" smtClean="0"/>
              <a:t>Pravidla formální logiky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Jaká má být argumentační linka?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Argumentační linka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Jasná a jednoduchá</a:t>
            </a:r>
          </a:p>
          <a:p>
            <a:pPr eaLnBrk="1" hangingPunct="1"/>
            <a:r>
              <a:rPr lang="cs-CZ" sz="2800" dirty="0" smtClean="0"/>
              <a:t>Nevracet se, neodbočovat</a:t>
            </a:r>
          </a:p>
          <a:p>
            <a:pPr eaLnBrk="1" hangingPunct="1"/>
            <a:r>
              <a:rPr lang="cs-CZ" sz="2800" dirty="0" smtClean="0"/>
              <a:t>Neopakovat totéž jinými slovy</a:t>
            </a:r>
          </a:p>
          <a:p>
            <a:pPr eaLnBrk="1" hangingPunct="1"/>
            <a:r>
              <a:rPr lang="cs-CZ" sz="2800" dirty="0" smtClean="0"/>
              <a:t>Používat správné spojky odpovídající vztahům mezi tezemi (větami)</a:t>
            </a:r>
          </a:p>
          <a:p>
            <a:pPr eaLnBrk="1" hangingPunct="1"/>
            <a:r>
              <a:rPr lang="cs-CZ" sz="2800" dirty="0" smtClean="0"/>
              <a:t>Strukturace textu (odstavec = jedna hlavní teze)</a:t>
            </a:r>
          </a:p>
          <a:p>
            <a:pPr lvl="1"/>
            <a:r>
              <a:rPr lang="cs-CZ" dirty="0" err="1" smtClean="0"/>
              <a:t>Yellow</a:t>
            </a:r>
            <a:r>
              <a:rPr lang="cs-CZ" dirty="0" smtClean="0"/>
              <a:t> </a:t>
            </a:r>
            <a:r>
              <a:rPr lang="cs-CZ" dirty="0" err="1" smtClean="0"/>
              <a:t>marker</a:t>
            </a:r>
            <a:r>
              <a:rPr lang="cs-CZ" dirty="0" smtClean="0"/>
              <a:t> test</a:t>
            </a:r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Shrnutí: Jak má vypadat dobrá argumentace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Věrohodné opory (výběr, argumentační síla)</a:t>
            </a:r>
          </a:p>
          <a:p>
            <a:pPr eaLnBrk="1" hangingPunct="1"/>
            <a:r>
              <a:rPr lang="cs-CZ" smtClean="0"/>
              <a:t>Dobrá logika (zacházení, výstavba)</a:t>
            </a:r>
          </a:p>
          <a:p>
            <a:pPr eaLnBrk="1" hangingPunct="1"/>
            <a:r>
              <a:rPr lang="cs-CZ" smtClean="0"/>
              <a:t>Přehledná a jasná linka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Úprava a formální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 smtClean="0">
                <a:solidFill>
                  <a:schemeClr val="accent2"/>
                </a:solidFill>
              </a:rPr>
              <a:t>Proč to vůbec řešit?</a:t>
            </a:r>
          </a:p>
          <a:p>
            <a:pPr>
              <a:defRPr/>
            </a:pPr>
            <a:r>
              <a:rPr lang="cs-CZ" dirty="0" smtClean="0"/>
              <a:t>Srozumitelnost textu</a:t>
            </a:r>
          </a:p>
          <a:p>
            <a:pPr>
              <a:defRPr/>
            </a:pPr>
            <a:r>
              <a:rPr lang="cs-CZ" dirty="0" smtClean="0"/>
              <a:t>Příjemné čtení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Úcta ke čtenáři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Vlastní vizitka (první dojem je důležitý)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Spousta chyb je zbytečných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Základní formální náležitosti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dirty="0" smtClean="0"/>
              <a:t>Spisovný jazyk a odborný styl</a:t>
            </a:r>
          </a:p>
          <a:p>
            <a:pPr eaLnBrk="1" hangingPunct="1"/>
            <a:r>
              <a:rPr lang="cs-CZ" sz="2800" dirty="0" smtClean="0"/>
              <a:t>Strukturace do kapitol</a:t>
            </a:r>
          </a:p>
          <a:p>
            <a:pPr eaLnBrk="1" hangingPunct="1"/>
            <a:r>
              <a:rPr lang="cs-CZ" sz="2800" dirty="0" smtClean="0"/>
              <a:t>Číslování stránek a kapitol</a:t>
            </a:r>
          </a:p>
          <a:p>
            <a:pPr eaLnBrk="1" hangingPunct="1"/>
            <a:r>
              <a:rPr lang="cs-CZ" sz="2800" dirty="0" smtClean="0"/>
              <a:t>Obsah, seznam literatury</a:t>
            </a:r>
          </a:p>
          <a:p>
            <a:pPr eaLnBrk="1" hangingPunct="1"/>
            <a:r>
              <a:rPr lang="cs-CZ" sz="2800" dirty="0" smtClean="0"/>
              <a:t>Obrázky, grafy, tabulky</a:t>
            </a:r>
          </a:p>
          <a:p>
            <a:pPr lvl="2" eaLnBrk="1" hangingPunct="1"/>
            <a:r>
              <a:rPr lang="cs-CZ" dirty="0" smtClean="0"/>
              <a:t>Číslované</a:t>
            </a:r>
          </a:p>
          <a:p>
            <a:pPr lvl="2" eaLnBrk="1" hangingPunct="1"/>
            <a:r>
              <a:rPr lang="cs-CZ" dirty="0" smtClean="0"/>
              <a:t>Název, zdroj!!!</a:t>
            </a:r>
          </a:p>
          <a:p>
            <a:pPr lvl="2" eaLnBrk="1" hangingPunct="1"/>
            <a:r>
              <a:rPr lang="cs-CZ" dirty="0" smtClean="0"/>
              <a:t>Seznam za obsahem</a:t>
            </a:r>
          </a:p>
          <a:p>
            <a:pPr eaLnBrk="1" hangingPunct="1"/>
            <a:r>
              <a:rPr lang="cs-CZ" sz="2800" dirty="0" smtClean="0"/>
              <a:t>Poznámkový aparát, seznam zkratek</a:t>
            </a:r>
          </a:p>
          <a:p>
            <a:pPr eaLnBrk="1" hangingPunct="1"/>
            <a:r>
              <a:rPr lang="cs-CZ" sz="2800" dirty="0" smtClean="0"/>
              <a:t>Podepsaný a pojmenovaný text i soubor (seminárky)</a:t>
            </a:r>
          </a:p>
          <a:p>
            <a:pPr eaLnBrk="1" hangingPunct="1">
              <a:buNone/>
            </a:pPr>
            <a:endParaRPr lang="cs-CZ" sz="2800" dirty="0" smtClean="0"/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Najděte typografické i jiné chyby v textu.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76672"/>
            <a:ext cx="8229600" cy="5433591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sz="3000" b="1" dirty="0" smtClean="0"/>
              <a:t>2. 7. </a:t>
            </a:r>
            <a:r>
              <a:rPr lang="cs-CZ" sz="3000" b="1" i="1" u="sng" dirty="0" smtClean="0"/>
              <a:t>Zdravotní aspekty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/>
              <a:t>V období 1991-1999 vzrostl výskyt nadváhy u dětí v České Republice o 3 % z 10% na téměř 13 %. Obézní je 1 s 5ti dospělých. Obezita je závažným veřejně-politickým problémem. K nárůstu obezity </a:t>
            </a:r>
            <a:r>
              <a:rPr lang="cs-CZ" sz="3000" dirty="0" err="1" smtClean="0"/>
              <a:t>přizpívá</a:t>
            </a:r>
            <a:r>
              <a:rPr lang="cs-CZ" sz="3000" dirty="0" smtClean="0"/>
              <a:t> nejen životní styl , ale také </a:t>
            </a:r>
            <a:r>
              <a:rPr lang="cs-CZ" sz="3000" i="1" u="sng" dirty="0" smtClean="0"/>
              <a:t>"</a:t>
            </a:r>
            <a:r>
              <a:rPr lang="cs-CZ" sz="3000" i="1" u="sng" dirty="0" err="1" smtClean="0"/>
              <a:t>obezigenní</a:t>
            </a:r>
            <a:r>
              <a:rPr lang="cs-CZ" sz="3000" dirty="0" smtClean="0"/>
              <a:t>" prostředí. Obezita je tématem  několika  mezinárodních projektů </a:t>
            </a:r>
            <a:r>
              <a:rPr lang="cs-CZ" sz="3000" dirty="0" err="1" smtClean="0"/>
              <a:t>ja</a:t>
            </a:r>
            <a:r>
              <a:rPr lang="cs-CZ" sz="3000" dirty="0" smtClean="0"/>
              <a:t>-</a:t>
            </a:r>
            <a:r>
              <a:rPr lang="cs-CZ" sz="3000" dirty="0" err="1" smtClean="0"/>
              <a:t>ko</a:t>
            </a:r>
            <a:r>
              <a:rPr lang="cs-CZ" sz="3000" dirty="0" smtClean="0"/>
              <a:t> je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Biennial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Collaborative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( B.C.A. ) 2006 – 2007</a:t>
            </a:r>
            <a:r>
              <a:rPr lang="cs-CZ" sz="3000" dirty="0" smtClean="0"/>
              <a:t>. 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/>
              <a:t>1.1.2005 </a:t>
            </a:r>
            <a:r>
              <a:rPr lang="cs-CZ" sz="3000" dirty="0" err="1" smtClean="0"/>
              <a:t>vztoupil</a:t>
            </a:r>
            <a:r>
              <a:rPr lang="cs-CZ" sz="3000" dirty="0" smtClean="0"/>
              <a:t> v platnost nový školský zákon - </a:t>
            </a:r>
            <a:r>
              <a:rPr lang="cs-CZ" sz="3000" dirty="0" err="1" smtClean="0"/>
              <a:t>zákon</a:t>
            </a:r>
            <a:r>
              <a:rPr lang="cs-CZ" sz="3000" dirty="0" smtClean="0"/>
              <a:t> č. 561 /2004 Sb..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000" dirty="0" smtClean="0"/>
          </a:p>
          <a:p>
            <a:pPr eaLnBrk="1" hangingPunct="1">
              <a:buFont typeface="Arial" charset="0"/>
              <a:buNone/>
              <a:defRPr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548680"/>
            <a:ext cx="8229600" cy="536158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3000" b="1" dirty="0" smtClean="0"/>
              <a:t>2.</a:t>
            </a:r>
            <a:r>
              <a:rPr lang="cs-CZ" sz="3000" b="1" dirty="0" smtClean="0">
                <a:solidFill>
                  <a:srgbClr val="FF0000"/>
                </a:solidFill>
              </a:rPr>
              <a:t>_</a:t>
            </a:r>
            <a:r>
              <a:rPr lang="cs-CZ" sz="3000" b="1" dirty="0" smtClean="0"/>
              <a:t>7</a:t>
            </a:r>
            <a:r>
              <a:rPr lang="cs-CZ" sz="3000" b="1" dirty="0" smtClean="0">
                <a:solidFill>
                  <a:srgbClr val="FF0000"/>
                </a:solidFill>
              </a:rPr>
              <a:t>.</a:t>
            </a:r>
            <a:r>
              <a:rPr lang="cs-CZ" sz="3000" b="1" dirty="0" smtClean="0"/>
              <a:t> </a:t>
            </a:r>
            <a:r>
              <a:rPr lang="cs-CZ" sz="3000" b="1" i="1" u="sng" dirty="0" smtClean="0">
                <a:solidFill>
                  <a:srgbClr val="FF0000"/>
                </a:solidFill>
              </a:rPr>
              <a:t>Zdravotní aspekty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/>
              <a:t>V období 1991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smtClean="0"/>
              <a:t>1999 vzrostl výskyt nadváhy </a:t>
            </a:r>
            <a:r>
              <a:rPr lang="cs-CZ" sz="3000" dirty="0" smtClean="0">
                <a:solidFill>
                  <a:srgbClr val="FF0000"/>
                </a:solidFill>
              </a:rPr>
              <a:t>u</a:t>
            </a:r>
            <a:r>
              <a:rPr lang="cs-CZ" sz="3000" dirty="0" smtClean="0"/>
              <a:t> dětí v České </a:t>
            </a:r>
            <a:r>
              <a:rPr lang="cs-CZ" sz="3000" dirty="0" smtClean="0">
                <a:solidFill>
                  <a:srgbClr val="00B0F0"/>
                </a:solidFill>
              </a:rPr>
              <a:t>R</a:t>
            </a:r>
            <a:r>
              <a:rPr lang="cs-CZ" sz="3000" dirty="0" smtClean="0"/>
              <a:t>epublice o 3 </a:t>
            </a:r>
            <a:r>
              <a:rPr lang="cs-CZ" sz="3000" dirty="0" smtClean="0">
                <a:solidFill>
                  <a:srgbClr val="FF0000"/>
                </a:solidFill>
              </a:rPr>
              <a:t>%</a:t>
            </a:r>
            <a:r>
              <a:rPr lang="cs-CZ" sz="3000" dirty="0" smtClean="0"/>
              <a:t> z </a:t>
            </a:r>
            <a:r>
              <a:rPr lang="cs-CZ" sz="3000" dirty="0" smtClean="0">
                <a:solidFill>
                  <a:srgbClr val="FF0000"/>
                </a:solidFill>
              </a:rPr>
              <a:t>10%</a:t>
            </a:r>
            <a:r>
              <a:rPr lang="cs-CZ" sz="3000" dirty="0" smtClean="0"/>
              <a:t> na téměř 13 %. Obézní je </a:t>
            </a:r>
            <a:r>
              <a:rPr lang="cs-CZ" sz="3000" dirty="0" smtClean="0">
                <a:solidFill>
                  <a:srgbClr val="FF0000"/>
                </a:solidFill>
              </a:rPr>
              <a:t>1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00B0F0"/>
                </a:solidFill>
              </a:rPr>
              <a:t>s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FF0000"/>
                </a:solidFill>
              </a:rPr>
              <a:t>5ti</a:t>
            </a:r>
            <a:r>
              <a:rPr lang="cs-CZ" sz="3000" dirty="0" smtClean="0"/>
              <a:t> dospělých. Obezita je závažným veřejně</a:t>
            </a:r>
            <a:r>
              <a:rPr lang="cs-CZ" sz="3000" dirty="0" smtClean="0">
                <a:solidFill>
                  <a:srgbClr val="00B0F0"/>
                </a:solidFill>
              </a:rPr>
              <a:t>-</a:t>
            </a:r>
            <a:r>
              <a:rPr lang="cs-CZ" sz="3000" dirty="0" smtClean="0"/>
              <a:t>politickým problémem. </a:t>
            </a:r>
            <a:r>
              <a:rPr lang="cs-CZ" sz="3000" dirty="0" smtClean="0">
                <a:solidFill>
                  <a:srgbClr val="FF0000"/>
                </a:solidFill>
              </a:rPr>
              <a:t>K</a:t>
            </a:r>
            <a:r>
              <a:rPr lang="cs-CZ" sz="3000" dirty="0" smtClean="0"/>
              <a:t> nárůstu obezity </a:t>
            </a:r>
            <a:r>
              <a:rPr lang="cs-CZ" sz="3000" dirty="0" err="1" smtClean="0"/>
              <a:t>při</a:t>
            </a:r>
            <a:r>
              <a:rPr lang="cs-CZ" sz="3000" dirty="0" err="1" smtClean="0">
                <a:solidFill>
                  <a:srgbClr val="00B0F0"/>
                </a:solidFill>
              </a:rPr>
              <a:t>z</a:t>
            </a:r>
            <a:r>
              <a:rPr lang="cs-CZ" sz="3000" dirty="0" err="1" smtClean="0"/>
              <a:t>pívá</a:t>
            </a:r>
            <a:r>
              <a:rPr lang="cs-CZ" sz="3000" dirty="0" smtClean="0"/>
              <a:t> nejen životní styl</a:t>
            </a:r>
            <a:r>
              <a:rPr lang="cs-CZ" sz="3000" dirty="0" smtClean="0">
                <a:solidFill>
                  <a:srgbClr val="FF0000"/>
                </a:solidFill>
              </a:rPr>
              <a:t>_</a:t>
            </a:r>
            <a:r>
              <a:rPr lang="cs-CZ" sz="3000" dirty="0" smtClean="0"/>
              <a:t>, ale také </a:t>
            </a:r>
            <a:r>
              <a:rPr lang="cs-CZ" sz="3000" i="1" u="sng" dirty="0" smtClean="0">
                <a:solidFill>
                  <a:srgbClr val="FF0000"/>
                </a:solidFill>
              </a:rPr>
              <a:t>"</a:t>
            </a:r>
            <a:r>
              <a:rPr lang="cs-CZ" sz="3000" i="1" u="sng" dirty="0" err="1" smtClean="0">
                <a:solidFill>
                  <a:srgbClr val="FF0000"/>
                </a:solidFill>
              </a:rPr>
              <a:t>obezigenní</a:t>
            </a:r>
            <a:r>
              <a:rPr lang="cs-CZ" sz="3000" dirty="0" smtClean="0">
                <a:solidFill>
                  <a:srgbClr val="FF0000"/>
                </a:solidFill>
              </a:rPr>
              <a:t>" </a:t>
            </a:r>
            <a:r>
              <a:rPr lang="cs-CZ" sz="3000" dirty="0" smtClean="0"/>
              <a:t>prostředí. Obezita je tématem  několika</a:t>
            </a:r>
            <a:r>
              <a:rPr lang="cs-CZ" sz="3000" dirty="0" smtClean="0">
                <a:solidFill>
                  <a:srgbClr val="FF0000"/>
                </a:solidFill>
              </a:rPr>
              <a:t>__</a:t>
            </a:r>
            <a:r>
              <a:rPr lang="cs-CZ" sz="3000" dirty="0" smtClean="0"/>
              <a:t>mezinárodních projektů </a:t>
            </a:r>
            <a:r>
              <a:rPr lang="cs-CZ" sz="3000" dirty="0" err="1" smtClean="0">
                <a:solidFill>
                  <a:srgbClr val="FF0000"/>
                </a:solidFill>
              </a:rPr>
              <a:t>ja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err="1" smtClean="0">
                <a:solidFill>
                  <a:srgbClr val="FF0000"/>
                </a:solidFill>
              </a:rPr>
              <a:t>ko</a:t>
            </a:r>
            <a:r>
              <a:rPr lang="cs-CZ" sz="3000" dirty="0" smtClean="0"/>
              <a:t> je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Biennial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Collaborative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B.C.A._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) 2006</a:t>
            </a:r>
            <a:r>
              <a:rPr lang="cs-CZ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cs-CZ" sz="3000" dirty="0" smtClean="0"/>
              <a:t>. 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>
                <a:solidFill>
                  <a:srgbClr val="FF0000"/>
                </a:solidFill>
              </a:rPr>
              <a:t>1.1.</a:t>
            </a:r>
            <a:r>
              <a:rPr lang="cs-CZ" sz="3000" dirty="0" smtClean="0"/>
              <a:t>2005 </a:t>
            </a:r>
            <a:r>
              <a:rPr lang="cs-CZ" sz="3000" dirty="0" err="1" smtClean="0"/>
              <a:t>v</a:t>
            </a:r>
            <a:r>
              <a:rPr lang="cs-CZ" sz="3000" dirty="0" err="1" smtClean="0">
                <a:solidFill>
                  <a:srgbClr val="00B0F0"/>
                </a:solidFill>
              </a:rPr>
              <a:t>z</a:t>
            </a:r>
            <a:r>
              <a:rPr lang="cs-CZ" sz="3000" dirty="0" err="1" smtClean="0"/>
              <a:t>toupil</a:t>
            </a:r>
            <a:r>
              <a:rPr lang="cs-CZ" sz="3000" dirty="0" smtClean="0"/>
              <a:t> v platnost nový školský zákon 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smtClean="0"/>
              <a:t> </a:t>
            </a:r>
            <a:r>
              <a:rPr lang="cs-CZ" sz="3000" dirty="0" err="1" smtClean="0">
                <a:solidFill>
                  <a:srgbClr val="00B0F0"/>
                </a:solidFill>
              </a:rPr>
              <a:t>z</a:t>
            </a:r>
            <a:r>
              <a:rPr lang="cs-CZ" sz="3000" dirty="0" err="1" smtClean="0"/>
              <a:t>ákon</a:t>
            </a:r>
            <a:r>
              <a:rPr lang="cs-CZ" sz="3000" dirty="0" smtClean="0"/>
              <a:t> č. 561</a:t>
            </a:r>
            <a:r>
              <a:rPr lang="cs-CZ" sz="3000" dirty="0" smtClean="0">
                <a:solidFill>
                  <a:srgbClr val="FF0000"/>
                </a:solidFill>
              </a:rPr>
              <a:t>_</a:t>
            </a:r>
            <a:r>
              <a:rPr lang="cs-CZ" sz="3000" dirty="0" smtClean="0"/>
              <a:t>/2004 Sb.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000" dirty="0" smtClean="0"/>
          </a:p>
          <a:p>
            <a:pPr eaLnBrk="1" hangingPunct="1">
              <a:buFont typeface="Arial" charset="0"/>
              <a:buNone/>
              <a:defRPr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Typografie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dirty="0" smtClean="0"/>
              <a:t>= disciplína věnující se písmu, jeho výběru, použití a sazbě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Písmo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Členění textu – stránka, odstavce, seznamy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Interpunkce, mezery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Nadpisy, zvýrazňování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 být dobrý odborný text?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Zajímavý</a:t>
            </a:r>
          </a:p>
          <a:p>
            <a:pPr marL="914400" lvl="1" indent="-514350"/>
            <a:r>
              <a:rPr lang="cs-CZ" dirty="0" smtClean="0"/>
              <a:t>Informační bohatost</a:t>
            </a:r>
          </a:p>
          <a:p>
            <a:pPr marL="914400" lvl="1" indent="-514350"/>
            <a:r>
              <a:rPr lang="cs-CZ" dirty="0" smtClean="0"/>
              <a:t>Objevnost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Důvěryhodný</a:t>
            </a:r>
          </a:p>
          <a:p>
            <a:pPr marL="914400" lvl="1" indent="-514350"/>
            <a:r>
              <a:rPr lang="cs-CZ" dirty="0" smtClean="0"/>
              <a:t>Informovanost</a:t>
            </a:r>
          </a:p>
          <a:p>
            <a:pPr marL="914400" lvl="1" indent="-514350"/>
            <a:r>
              <a:rPr lang="cs-CZ" dirty="0" smtClean="0"/>
              <a:t>Podloženost argumentace</a:t>
            </a:r>
          </a:p>
          <a:p>
            <a:pPr marL="914400" lvl="1" indent="-514350"/>
            <a:r>
              <a:rPr lang="cs-CZ" dirty="0" smtClean="0"/>
              <a:t>Možnost kontroly (transparentnost, </a:t>
            </a:r>
            <a:r>
              <a:rPr lang="cs-CZ" dirty="0" err="1" smtClean="0"/>
              <a:t>dohledatelnost</a:t>
            </a:r>
            <a:r>
              <a:rPr lang="cs-CZ" dirty="0" smtClean="0"/>
              <a:t>, opakovatelnost)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Srozumitelný</a:t>
            </a:r>
          </a:p>
          <a:p>
            <a:pPr marL="914400" lvl="1" indent="-514350"/>
            <a:r>
              <a:rPr lang="cs-CZ" dirty="0" smtClean="0"/>
              <a:t>Linka</a:t>
            </a:r>
          </a:p>
          <a:p>
            <a:pPr marL="914400" lvl="1" indent="-514350"/>
            <a:r>
              <a:rPr lang="cs-CZ" dirty="0" smtClean="0"/>
              <a:t>Pojmy, jazyk</a:t>
            </a:r>
          </a:p>
          <a:p>
            <a:pPr marL="914400" lvl="1" indent="-514350"/>
            <a:r>
              <a:rPr lang="cs-CZ" dirty="0" smtClean="0"/>
              <a:t>Jasné autorství</a:t>
            </a:r>
          </a:p>
          <a:p>
            <a:pPr marL="914400" lvl="1" indent="-514350"/>
            <a:r>
              <a:rPr lang="cs-CZ" dirty="0" smtClean="0"/>
              <a:t>Přehlednost </a:t>
            </a:r>
          </a:p>
          <a:p>
            <a:pPr marL="914400" lvl="1" indent="-514350"/>
            <a:endParaRPr lang="cs-CZ" dirty="0" smtClean="0"/>
          </a:p>
          <a:p>
            <a:pPr marL="914400" lvl="1" indent="-514350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732240" y="429309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Zdroje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732240" y="486916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Argumentace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732240" y="544522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Úprava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dirty="0" smtClean="0"/>
              <a:t>Písmo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435280" cy="48244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Font – ucelená znaková sada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 smtClean="0"/>
              <a:t>patkové (např.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dirty="0" smtClean="0"/>
              <a:t>)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 smtClean="0"/>
              <a:t>bezpatkové (např. </a:t>
            </a:r>
            <a:r>
              <a:rPr lang="cs-CZ" dirty="0" err="1" smtClean="0">
                <a:cs typeface="Arial" charset="0"/>
              </a:rPr>
              <a:t>Arial</a:t>
            </a:r>
            <a:r>
              <a:rPr lang="cs-CZ" dirty="0" smtClean="0"/>
              <a:t>)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 smtClean="0"/>
              <a:t>proporční a neproporční (např.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Courier</a:t>
            </a:r>
            <a:r>
              <a:rPr lang="cs-CZ" dirty="0" smtClean="0"/>
              <a:t>)</a:t>
            </a:r>
          </a:p>
          <a:p>
            <a:pPr marL="342900" lvl="1" indent="-342900" eaLnBrk="1" hangingPunct="1">
              <a:lnSpc>
                <a:spcPct val="80000"/>
              </a:lnSpc>
            </a:pPr>
            <a:r>
              <a:rPr lang="cs-CZ" sz="2800" dirty="0" smtClean="0"/>
              <a:t>Rodina písem – řezy s jednou osnovou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normální, </a:t>
            </a:r>
            <a:r>
              <a:rPr lang="cs-CZ" sz="2400" i="1" dirty="0" smtClean="0"/>
              <a:t>kurzíva</a:t>
            </a:r>
            <a:r>
              <a:rPr lang="cs-CZ" sz="2400" dirty="0" smtClean="0"/>
              <a:t>, </a:t>
            </a:r>
            <a:r>
              <a:rPr lang="cs-CZ" sz="2400" b="1" dirty="0" smtClean="0"/>
              <a:t>tučné, </a:t>
            </a:r>
            <a:r>
              <a:rPr lang="cs-CZ" sz="2400" b="1" i="1" dirty="0" smtClean="0"/>
              <a:t>tučná kurzíva </a:t>
            </a:r>
            <a:r>
              <a:rPr lang="cs-CZ" sz="2400" i="1" dirty="0" smtClean="0"/>
              <a:t>(</a:t>
            </a:r>
            <a:r>
              <a:rPr lang="cs-CZ" sz="2400" dirty="0" smtClean="0"/>
              <a:t>slabé, polotučné, </a:t>
            </a:r>
            <a:r>
              <a:rPr lang="cs-CZ" sz="2400" dirty="0" err="1" smtClean="0"/>
              <a:t>extratučné</a:t>
            </a:r>
            <a:r>
              <a:rPr lang="cs-CZ" sz="2400" dirty="0" smtClean="0"/>
              <a:t>, skloněné, zúžené, rozšířené), </a:t>
            </a:r>
            <a:r>
              <a:rPr lang="cs-CZ" sz="2400" dirty="0" err="1" smtClean="0"/>
              <a:t>minusky</a:t>
            </a:r>
            <a:r>
              <a:rPr lang="cs-CZ" sz="2400" dirty="0" smtClean="0"/>
              <a:t>, VERZÁLKY, kapitálky</a:t>
            </a:r>
          </a:p>
          <a:p>
            <a:pPr marL="342900" lvl="1" indent="-34290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cs-CZ" dirty="0" smtClean="0"/>
              <a:t>Velikost (stupeň) písma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malé unavuje zrak, u velkého neobsáhneme celé slovo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malé děti 24; dětské knihy 16; odborné práce, velké formáty 12; normální knihy 10; časopisy 9; noviny 8; slovníky, jízdní řády 7, 6</a:t>
            </a:r>
          </a:p>
          <a:p>
            <a:pPr marL="342900" lvl="1" indent="-34290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cs-CZ" dirty="0" smtClean="0"/>
              <a:t>Proložení písma (velikost mezer mezi znaky)</a:t>
            </a:r>
          </a:p>
          <a:p>
            <a:pPr marL="742950" lvl="2" indent="-342900" eaLnBrk="1" hangingPunct="1">
              <a:lnSpc>
                <a:spcPct val="80000"/>
              </a:lnSpc>
            </a:pPr>
            <a:endParaRPr lang="cs-CZ" sz="2400" dirty="0" smtClean="0"/>
          </a:p>
          <a:p>
            <a:pPr marL="742950" lvl="2" indent="-342900" eaLnBrk="1" hangingPunct="1">
              <a:lnSpc>
                <a:spcPct val="80000"/>
              </a:lnSpc>
            </a:pPr>
            <a:endParaRPr lang="cs-CZ" sz="2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Písmo – doporučení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Proporcionální písmo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err="1" smtClean="0"/>
              <a:t>neproporciální</a:t>
            </a:r>
            <a:r>
              <a:rPr lang="cs-CZ" sz="2400" dirty="0" smtClean="0"/>
              <a:t> pouze, když je užitečná orientace na řádku, např. zdrojový kód, syntax…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 tištěný text patkové písmo, je lépe čitelné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 smtClean="0"/>
              <a:t>bezpatkové do map, tabulek, grafů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 smtClean="0"/>
              <a:t>bezpatkové lépe čitelné za šera (promítání, web)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 jednom dokumentu maximálně tři fonty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 smtClean="0"/>
              <a:t>fonty, které se jasně liší, ale hodí se k sobě (cit)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text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1800" dirty="0" smtClean="0">
                <a:solidFill>
                  <a:srgbClr val="C00000"/>
                </a:solidFill>
              </a:rPr>
              <a:t>Grafické prvky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1800" dirty="0" smtClean="0">
                <a:solidFill>
                  <a:srgbClr val="C00000"/>
                </a:solidFill>
                <a:latin typeface="Garamond" pitchFamily="18" charset="0"/>
                <a:ea typeface="GungsuhChe" pitchFamily="49" charset="-127"/>
                <a:cs typeface="Tahoma" pitchFamily="34" charset="0"/>
              </a:rPr>
              <a:t>Úryvky z rozhovorů </a:t>
            </a:r>
            <a:r>
              <a:rPr lang="cs-CZ" sz="1800" i="1" dirty="0" smtClean="0">
                <a:solidFill>
                  <a:srgbClr val="C00000"/>
                </a:solidFill>
                <a:latin typeface="Times New Roman" pitchFamily="18" charset="0"/>
                <a:ea typeface="GungsuhChe" pitchFamily="49" charset="-127"/>
                <a:cs typeface="Times New Roman" pitchFamily="18" charset="0"/>
              </a:rPr>
              <a:t>(může být jen jiný řez)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Jednoduché fonty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čím delší text, tím jednodušší font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mtClean="0"/>
              <a:t>Písmo – doporučení II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Maximálně tři velikosti písma v jednom dokumentu (těle)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Jasně odlišitelné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Nepočítají se poznámky a grafické prvky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Velikosti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text obvykle 12 b, poznámky pod čarou 8 b (záleží na fontu)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nadpisy alespoň o pětinu větší než text , tj. 15 b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Ne více než 8 řezů v jednom textu (včetně velikostí)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Delší texty normálními </a:t>
            </a:r>
            <a:r>
              <a:rPr lang="cs-CZ" sz="2400" dirty="0" err="1" smtClean="0"/>
              <a:t>minuskami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Verzálky, kapitálky, tučné, kurzíva jsou hůře čitelné, používejte je jen v nadpisech a zvýrazněních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Zvýrazňováním šetřete – maximálně slova nebo sousloví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Zvýrazňujte tučně nebo kurzívou, ne podtrháváním, jiným fontem, barvou, velikostí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44008" y="5589240"/>
            <a:ext cx="3236784" cy="584775"/>
          </a:xfrm>
          <a:prstGeom prst="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C00000"/>
                </a:solidFill>
              </a:rPr>
              <a:t>Co zvýrazňovat?</a:t>
            </a:r>
            <a:endParaRPr lang="cs-CZ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smtClean="0"/>
              <a:t>Odstavce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oddělují jednotlivé myšlenky</a:t>
            </a:r>
          </a:p>
          <a:p>
            <a:pPr eaLnBrk="1" hangingPunct="1">
              <a:lnSpc>
                <a:spcPct val="80000"/>
              </a:lnSpc>
            </a:pPr>
            <a:r>
              <a:rPr lang="cs-CZ" dirty="0" smtClean="0"/>
              <a:t>slouží k členění textu, zvyšují přehlednost</a:t>
            </a:r>
          </a:p>
          <a:p>
            <a:pPr eaLnBrk="1" hangingPunct="1">
              <a:lnSpc>
                <a:spcPct val="80000"/>
              </a:lnSpc>
            </a:pPr>
            <a:r>
              <a:rPr lang="cs-CZ" dirty="0" smtClean="0"/>
              <a:t>graficky oddělené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odsazení prvního řádku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mezera před odstavci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odrážky, číslování, iniciála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parametry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zarovnání (vlevo, vpravo, na střed, do bloku)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odsazení,  předsazení, odsazení prvního řádku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mezery před a za odstavcem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proklad (řádkování) – určuje světlost textu, ovlivňuje čitelnost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Odstavce – doporučení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 DP řádkování 1,5 </a:t>
            </a:r>
            <a:r>
              <a:rPr lang="cs-CZ" sz="2800" dirty="0" err="1" smtClean="0"/>
              <a:t>em</a:t>
            </a:r>
            <a:r>
              <a:rPr lang="cs-CZ" sz="2800" dirty="0" smtClean="0"/>
              <a:t> (čtverčík = velikost písma)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Odsazení prvního řádku 1 </a:t>
            </a:r>
            <a:r>
              <a:rPr lang="cs-CZ" sz="2800" dirty="0" err="1" smtClean="0"/>
              <a:t>em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Zarovnání je nejúhlednější do bloku, ale pozor na vznik „řek“; dlouhá slova  je dobré </a:t>
            </a:r>
            <a:r>
              <a:rPr lang="cs-CZ" sz="2800" b="1" dirty="0" smtClean="0"/>
              <a:t>dělit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Chyby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Enter pro zalomení řádků z grafických důvodů</a:t>
            </a:r>
            <a:endParaRPr lang="cs-CZ" sz="2200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Odsazení odstavce mezerami</a:t>
            </a:r>
            <a:endParaRPr lang="cs-CZ" sz="2200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Prázdné řádky</a:t>
            </a:r>
            <a:endParaRPr lang="cs-CZ" sz="2200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Neodsazuje se první řádek pod nadpisem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„sirotky“ a „vdovy“ – osamocené řádky na přechodu stran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Poslední (tzv. východový) řádek kratší než odsazení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Chybné dělení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cs-CZ" sz="2000" dirty="0" smtClean="0"/>
          </a:p>
          <a:p>
            <a:pPr lvl="1" eaLnBrk="1" hangingPunct="1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012160" y="3284984"/>
            <a:ext cx="2643672" cy="523220"/>
          </a:xfrm>
          <a:prstGeom prst="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Jak dělit slova?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mtClean="0"/>
              <a:t>Dělení slov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K dělení využíván spojovník </a:t>
            </a:r>
          </a:p>
          <a:p>
            <a:pPr eaLnBrk="1" hangingPunct="1"/>
            <a:r>
              <a:rPr lang="cs-CZ" sz="2800" dirty="0" smtClean="0"/>
              <a:t>Dělí se podle stavby slova či podle slabik</a:t>
            </a:r>
          </a:p>
          <a:p>
            <a:pPr lvl="1" eaLnBrk="1" hangingPunct="1"/>
            <a:r>
              <a:rPr lang="cs-CZ" sz="2400" dirty="0" smtClean="0"/>
              <a:t>Shluky souhlásek libovolně, ale jednotně v textu</a:t>
            </a:r>
          </a:p>
          <a:p>
            <a:pPr lvl="1" eaLnBrk="1" hangingPunct="1"/>
            <a:r>
              <a:rPr lang="cs-CZ" sz="2400" dirty="0" smtClean="0"/>
              <a:t>Lze rozdělit dvě samohlásky, ale ne dvojhlásku (</a:t>
            </a:r>
            <a:r>
              <a:rPr lang="cs-CZ" sz="2400" dirty="0" err="1" smtClean="0">
                <a:solidFill>
                  <a:srgbClr val="C00000"/>
                </a:solidFill>
              </a:rPr>
              <a:t>fi</a:t>
            </a:r>
            <a:r>
              <a:rPr lang="cs-CZ" sz="2400" dirty="0" smtClean="0">
                <a:solidFill>
                  <a:srgbClr val="C00000"/>
                </a:solidFill>
              </a:rPr>
              <a:t>-</a:t>
            </a:r>
            <a:r>
              <a:rPr lang="cs-CZ" sz="2400" dirty="0" err="1" smtClean="0">
                <a:solidFill>
                  <a:srgbClr val="C00000"/>
                </a:solidFill>
              </a:rPr>
              <a:t>alový</a:t>
            </a:r>
            <a:r>
              <a:rPr lang="cs-CZ" sz="2400" dirty="0" smtClean="0"/>
              <a:t> ano, </a:t>
            </a:r>
            <a:r>
              <a:rPr lang="cs-CZ" sz="2400" dirty="0" smtClean="0">
                <a:solidFill>
                  <a:srgbClr val="C00000"/>
                </a:solidFill>
              </a:rPr>
              <a:t>po-</a:t>
            </a:r>
            <a:r>
              <a:rPr lang="cs-CZ" sz="2400" dirty="0" err="1" smtClean="0">
                <a:solidFill>
                  <a:srgbClr val="C00000"/>
                </a:solidFill>
              </a:rPr>
              <a:t>uta</a:t>
            </a:r>
            <a:r>
              <a:rPr lang="cs-CZ" sz="2400" dirty="0" smtClean="0"/>
              <a:t> ne)</a:t>
            </a:r>
          </a:p>
          <a:p>
            <a:pPr eaLnBrk="1" hangingPunct="1"/>
            <a:r>
              <a:rPr lang="cs-CZ" sz="2800" dirty="0" smtClean="0"/>
              <a:t>Chybné dělení:</a:t>
            </a:r>
          </a:p>
          <a:p>
            <a:pPr lvl="1" eaLnBrk="1" hangingPunct="1"/>
            <a:r>
              <a:rPr lang="cs-CZ" sz="2400" dirty="0" smtClean="0"/>
              <a:t>na prvním řádku jen jedno písmeno (</a:t>
            </a:r>
            <a:r>
              <a:rPr lang="cs-CZ" sz="2400" dirty="0" smtClean="0">
                <a:solidFill>
                  <a:srgbClr val="C00000"/>
                </a:solidFill>
              </a:rPr>
              <a:t>a-</a:t>
            </a:r>
            <a:r>
              <a:rPr lang="cs-CZ" sz="2400" dirty="0" err="1" smtClean="0">
                <a:solidFill>
                  <a:srgbClr val="C00000"/>
                </a:solidFill>
              </a:rPr>
              <a:t>nalýza</a:t>
            </a:r>
            <a:r>
              <a:rPr lang="cs-CZ" sz="2400" dirty="0" smtClean="0"/>
              <a:t>) nebo na druhém jen dvě (</a:t>
            </a:r>
            <a:r>
              <a:rPr lang="cs-CZ" sz="2400" dirty="0" err="1" smtClean="0">
                <a:solidFill>
                  <a:srgbClr val="C00000"/>
                </a:solidFill>
              </a:rPr>
              <a:t>analý</a:t>
            </a:r>
            <a:r>
              <a:rPr lang="cs-CZ" sz="2400" dirty="0" smtClean="0">
                <a:solidFill>
                  <a:srgbClr val="C00000"/>
                </a:solidFill>
              </a:rPr>
              <a:t>-za</a:t>
            </a:r>
            <a:r>
              <a:rPr lang="cs-CZ" sz="2400" dirty="0" smtClean="0"/>
              <a:t>)</a:t>
            </a:r>
          </a:p>
          <a:p>
            <a:pPr lvl="1" eaLnBrk="1" hangingPunct="1"/>
            <a:r>
              <a:rPr lang="cs-CZ" sz="2400" dirty="0" smtClean="0"/>
              <a:t>vznik slov nežádoucího významu: </a:t>
            </a:r>
            <a:r>
              <a:rPr lang="cs-CZ" sz="2400" dirty="0" err="1" smtClean="0">
                <a:solidFill>
                  <a:srgbClr val="C00000"/>
                </a:solidFill>
              </a:rPr>
              <a:t>stavi</a:t>
            </a:r>
            <a:r>
              <a:rPr lang="cs-CZ" sz="2400" dirty="0" smtClean="0">
                <a:solidFill>
                  <a:srgbClr val="C00000"/>
                </a:solidFill>
              </a:rPr>
              <a:t>-tele, </a:t>
            </a:r>
            <a:r>
              <a:rPr lang="cs-CZ" sz="2400" dirty="0" err="1" smtClean="0">
                <a:solidFill>
                  <a:srgbClr val="C00000"/>
                </a:solidFill>
              </a:rPr>
              <a:t>tlu</a:t>
            </a:r>
            <a:r>
              <a:rPr lang="cs-CZ" sz="2400" dirty="0" smtClean="0">
                <a:solidFill>
                  <a:srgbClr val="C00000"/>
                </a:solidFill>
              </a:rPr>
              <a:t>-močit </a:t>
            </a:r>
          </a:p>
          <a:p>
            <a:pPr lvl="1" eaLnBrk="1" hangingPunct="1"/>
            <a:r>
              <a:rPr lang="cs-CZ" sz="2400" dirty="0" smtClean="0"/>
              <a:t>dvojslabičná slova, jejichž první část nemá alespoň dvě a druhá alespoň tři znaky (včetně interpunkce)</a:t>
            </a:r>
          </a:p>
          <a:p>
            <a:pPr eaLnBrk="1" hangingPunct="1"/>
            <a:r>
              <a:rPr lang="cs-CZ" sz="2800" dirty="0" smtClean="0"/>
              <a:t>Pozor na více spojovníků pod sebou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Mezery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Mezery mezi písmeny (upravuje program, proložení), slovy, odstavci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Ideální mezera mezi slovy ⅓ </a:t>
            </a:r>
            <a:r>
              <a:rPr lang="cs-CZ" sz="2400" dirty="0" err="1" smtClean="0"/>
              <a:t>em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neměla by vybočit</a:t>
            </a:r>
            <a:r>
              <a:rPr lang="en-US" sz="2000" dirty="0" smtClean="0"/>
              <a:t> </a:t>
            </a:r>
            <a:r>
              <a:rPr lang="cs-CZ" sz="2000" dirty="0" smtClean="0"/>
              <a:t>z intervalu ½–¼ </a:t>
            </a:r>
            <a:r>
              <a:rPr lang="cs-CZ" sz="2000" dirty="0" err="1" smtClean="0"/>
              <a:t>em</a:t>
            </a:r>
            <a:r>
              <a:rPr lang="cs-CZ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při zarovnání do bloku dělit slova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Pevná/tvrdá mezera (</a:t>
            </a:r>
            <a:r>
              <a:rPr lang="cs-CZ" sz="2000" dirty="0" smtClean="0"/>
              <a:t>&amp;</a:t>
            </a:r>
            <a:r>
              <a:rPr lang="cs-CZ" sz="2000" dirty="0" err="1" smtClean="0"/>
              <a:t>nbsp</a:t>
            </a:r>
            <a:r>
              <a:rPr lang="cs-CZ" sz="2000" dirty="0" smtClean="0"/>
              <a:t>;)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Tam, kde nemá dojít k zalomení řádku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Spojení (datum, číslo s jednotkou, iniciála s příjmením, titul a jméno, publikace a číslo stránky, výčtová zkratka s přiléhajícím, velká čísla)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Jednopísmenné předložky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Prodloužení posledního řádku odstavce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Dvojitá mezera je chybně (vyjma PSČ a pošta v adrese)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Interpunkce 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sz="2600" dirty="0" smtClean="0"/>
              <a:t>tečka, čárka, vykřičník, otazník, středník, dvojtečka</a:t>
            </a:r>
          </a:p>
          <a:p>
            <a:pPr lvl="1" eaLnBrk="1" hangingPunct="1"/>
            <a:r>
              <a:rPr lang="cs-CZ" sz="2400" dirty="0" smtClean="0"/>
              <a:t>těsně za slovem, za nimi mezera</a:t>
            </a:r>
          </a:p>
          <a:p>
            <a:pPr lvl="1" eaLnBrk="1" hangingPunct="1"/>
            <a:r>
              <a:rPr lang="cs-CZ" sz="2400" dirty="0" smtClean="0"/>
              <a:t>po sobě jdoucí znaménka bez mezer</a:t>
            </a:r>
          </a:p>
          <a:p>
            <a:pPr lvl="1" eaLnBrk="1" hangingPunct="1"/>
            <a:r>
              <a:rPr lang="cs-CZ" sz="2400" dirty="0" smtClean="0"/>
              <a:t>dvojtečka může být uvnitř i na konci věty</a:t>
            </a:r>
          </a:p>
          <a:p>
            <a:pPr eaLnBrk="1" hangingPunct="1"/>
            <a:r>
              <a:rPr lang="cs-CZ" sz="2800" dirty="0" smtClean="0"/>
              <a:t>tečka se nepíše</a:t>
            </a:r>
          </a:p>
          <a:p>
            <a:pPr lvl="1" eaLnBrk="1" hangingPunct="1"/>
            <a:r>
              <a:rPr lang="cs-CZ" sz="2400" dirty="0" smtClean="0"/>
              <a:t>pokud věta končí zkratkou</a:t>
            </a:r>
          </a:p>
          <a:p>
            <a:pPr lvl="1" eaLnBrk="1" hangingPunct="1"/>
            <a:r>
              <a:rPr lang="cs-CZ" sz="2400" dirty="0" smtClean="0"/>
              <a:t>pokud věta končí pomlčkou</a:t>
            </a:r>
          </a:p>
          <a:p>
            <a:pPr lvl="1" eaLnBrk="1" hangingPunct="1"/>
            <a:r>
              <a:rPr lang="cs-CZ" sz="2400" dirty="0" smtClean="0"/>
              <a:t>za nadpisem (nikdy!)</a:t>
            </a:r>
          </a:p>
          <a:p>
            <a:pPr lvl="1" eaLnBrk="1" hangingPunct="1"/>
            <a:r>
              <a:rPr lang="cs-CZ" sz="2400" dirty="0" smtClean="0"/>
              <a:t>za popisky a legendami k obrázkům (ani </a:t>
            </a:r>
            <a:r>
              <a:rPr lang="cs-CZ" sz="2400" dirty="0" err="1" smtClean="0"/>
              <a:t>vícevětnými</a:t>
            </a:r>
            <a:r>
              <a:rPr lang="cs-CZ" sz="2400" dirty="0" smtClean="0"/>
              <a:t>) </a:t>
            </a:r>
          </a:p>
          <a:p>
            <a:pPr lvl="1" eaLnBrk="1" hangingPunct="1"/>
            <a:r>
              <a:rPr lang="cs-CZ" sz="2400" dirty="0" smtClean="0"/>
              <a:t>za výpustkem (…)</a:t>
            </a:r>
          </a:p>
          <a:p>
            <a:pPr lvl="1" eaLnBrk="1" hangingPunct="1"/>
            <a:r>
              <a:rPr lang="cs-CZ" sz="2400" dirty="0" smtClean="0"/>
              <a:t>za posledním číslem u číslovaných nadpisů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Interpunkce II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 smtClean="0"/>
              <a:t>Uvozovky a závorky přiléhají textu</a:t>
            </a:r>
          </a:p>
          <a:p>
            <a:pPr lvl="1" eaLnBrk="1" hangingPunct="1"/>
            <a:r>
              <a:rPr lang="cs-CZ" sz="2400" dirty="0" smtClean="0"/>
              <a:t>Mohou ohraničovat celou větu i její část – podle toho tečka uvnitř či vně</a:t>
            </a:r>
          </a:p>
          <a:p>
            <a:pPr lvl="2" eaLnBrk="1" hangingPunct="1"/>
            <a:r>
              <a:rPr lang="cs-CZ" dirty="0" smtClean="0">
                <a:solidFill>
                  <a:srgbClr val="C00000"/>
                </a:solidFill>
              </a:rPr>
              <a:t>„Je to tak (a nejinak).“ </a:t>
            </a:r>
            <a:r>
              <a:rPr lang="cs-CZ" dirty="0" smtClean="0"/>
              <a:t>i </a:t>
            </a:r>
            <a:r>
              <a:rPr lang="cs-CZ" dirty="0" smtClean="0">
                <a:solidFill>
                  <a:srgbClr val="C00000"/>
                </a:solidFill>
              </a:rPr>
              <a:t>„Je to tak. (A nejinak.)“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 smtClean="0"/>
              <a:t>Rozlišovat uvozovky, palce, apostrof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správně uvozovky jsou dole a nahoře, zahnuté (malé 9 a 6)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v ČJ jsou povoleny „a“ ‚a‘ »a«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1600" dirty="0" smtClean="0"/>
              <a:t>Jednotně v celém dokumentu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1600" dirty="0" smtClean="0"/>
              <a:t>v jiných jazycích se mohou používat jiné znaky (v AJ i uvádějící uvozovky nahoře)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řez uvozovek podle prvního slova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 smtClean="0"/>
              <a:t>apostrof označuje vypuštění; přiléhá textu, není to obrácená čárka 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cs-CZ" sz="3600" dirty="0" smtClean="0"/>
              <a:t>Interpunkce III – pomlčka a spojovník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5217443"/>
          </a:xfrm>
        </p:spPr>
        <p:txBody>
          <a:bodyPr/>
          <a:lstStyle/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spojovník (divis, píše se klávesou -) spojuje části slova nebo spojení (</a:t>
            </a:r>
            <a:r>
              <a:rPr lang="cs-CZ" sz="2200" dirty="0" smtClean="0">
                <a:solidFill>
                  <a:srgbClr val="C00000"/>
                </a:solidFill>
              </a:rPr>
              <a:t>je-li</a:t>
            </a:r>
            <a:r>
              <a:rPr lang="cs-CZ" sz="2200" dirty="0" smtClean="0"/>
              <a:t>;</a:t>
            </a:r>
            <a:r>
              <a:rPr lang="cs-CZ" sz="2200" dirty="0" smtClean="0">
                <a:solidFill>
                  <a:srgbClr val="C00000"/>
                </a:solidFill>
              </a:rPr>
              <a:t> teoreticko-metodologický</a:t>
            </a:r>
            <a:r>
              <a:rPr lang="cs-CZ" sz="2200" dirty="0" smtClean="0"/>
              <a:t>;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Frýdek</a:t>
            </a:r>
            <a:r>
              <a:rPr lang="cs-CZ" sz="2200" dirty="0" smtClean="0">
                <a:solidFill>
                  <a:srgbClr val="C00000"/>
                </a:solidFill>
              </a:rPr>
              <a:t>-Místek</a:t>
            </a:r>
            <a:r>
              <a:rPr lang="cs-CZ" sz="2200" dirty="0" smtClean="0"/>
              <a:t>)</a:t>
            </a:r>
          </a:p>
          <a:p>
            <a:pPr marL="742950" lvl="2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Pozor na složená přídavná jména: 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 smtClean="0"/>
              <a:t>Politicko-ekonomický nebo politickoekonomický?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 smtClean="0"/>
              <a:t>Veřejně-politický nebo </a:t>
            </a:r>
            <a:r>
              <a:rPr lang="cs-CZ" sz="1600" dirty="0" err="1" smtClean="0"/>
              <a:t>veřejněpolitický</a:t>
            </a:r>
            <a:r>
              <a:rPr lang="cs-CZ" sz="1600" dirty="0" smtClean="0"/>
              <a:t>?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 smtClean="0"/>
              <a:t>Modro-zelený nebo modrozelený?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pomlčka (&amp;</a:t>
            </a:r>
            <a:r>
              <a:rPr lang="cs-CZ" sz="2200" dirty="0" err="1" smtClean="0"/>
              <a:t>ndash</a:t>
            </a:r>
            <a:r>
              <a:rPr lang="cs-CZ" sz="2200" dirty="0" smtClean="0"/>
              <a:t>; Alt + 0150) naznačuje odmlku v řeči, má význam čárky či dvojtečky, používá se výhradně</a:t>
            </a:r>
            <a:r>
              <a:rPr lang="cs-CZ" sz="2200" b="1" dirty="0" smtClean="0"/>
              <a:t> </a:t>
            </a:r>
            <a:r>
              <a:rPr lang="cs-CZ" sz="2200" dirty="0" smtClean="0"/>
              <a:t>mezi</a:t>
            </a:r>
            <a:r>
              <a:rPr lang="cs-CZ" sz="2200" b="1" dirty="0" smtClean="0"/>
              <a:t> </a:t>
            </a:r>
            <a:r>
              <a:rPr lang="cs-CZ" sz="2200" dirty="0" smtClean="0"/>
              <a:t>slovy (</a:t>
            </a:r>
            <a:r>
              <a:rPr lang="cs-CZ" sz="2200" dirty="0" smtClean="0">
                <a:solidFill>
                  <a:srgbClr val="C00000"/>
                </a:solidFill>
              </a:rPr>
              <a:t>Arnošt Veselý – vedoucí KVSP</a:t>
            </a:r>
            <a:r>
              <a:rPr lang="cs-CZ" sz="2200" dirty="0" smtClean="0"/>
              <a:t>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Pomlčka se používá i ve významu „až“, „do“, případně „versus“, pak se ale píše bez mezer</a:t>
            </a:r>
          </a:p>
          <a:p>
            <a:pPr marL="742950" lvl="2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vlak Praha–Berlín odjel ze stanice </a:t>
            </a:r>
            <a:r>
              <a:rPr lang="cs-CZ" sz="2000" dirty="0" err="1" smtClean="0">
                <a:solidFill>
                  <a:srgbClr val="C00000"/>
                </a:solidFill>
              </a:rPr>
              <a:t>Praha</a:t>
            </a:r>
            <a:r>
              <a:rPr lang="cs-CZ" sz="2000" dirty="0" smtClean="0">
                <a:solidFill>
                  <a:srgbClr val="C00000"/>
                </a:solidFill>
              </a:rPr>
              <a:t>-Holešovice </a:t>
            </a:r>
            <a:r>
              <a:rPr lang="cs-CZ" sz="2000" dirty="0" smtClean="0"/>
              <a:t>(ale možno též </a:t>
            </a:r>
            <a:r>
              <a:rPr lang="cs-CZ" sz="2000" dirty="0" smtClean="0">
                <a:solidFill>
                  <a:srgbClr val="C00000"/>
                </a:solidFill>
              </a:rPr>
              <a:t>Praha – Holešovice</a:t>
            </a:r>
            <a:r>
              <a:rPr lang="cs-CZ" sz="2000" dirty="0" smtClean="0"/>
              <a:t>)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pomlčkou (na rozdíl od spojovníku) nesmí začínat ani končit řádek (s výjimkou přímé řeči – ta pak bez uvozovek)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Minus (&amp;minus) je níže než pomlčka, ve stejné výšce jako vodorovná čára u +</a:t>
            </a:r>
          </a:p>
          <a:p>
            <a:pPr lvl="1"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 být dobrý odborný text?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Zajímavý</a:t>
            </a:r>
          </a:p>
          <a:p>
            <a:pPr marL="914400" lvl="1" indent="-514350"/>
            <a:r>
              <a:rPr lang="cs-CZ" dirty="0" smtClean="0"/>
              <a:t>Informační bohatost </a:t>
            </a:r>
            <a:r>
              <a:rPr lang="cs-CZ" dirty="0" smtClean="0">
                <a:solidFill>
                  <a:schemeClr val="accent2"/>
                </a:solidFill>
              </a:rPr>
              <a:t>(množství různorodých zdrojů)</a:t>
            </a:r>
          </a:p>
          <a:p>
            <a:pPr marL="914400" lvl="1" indent="-514350"/>
            <a:r>
              <a:rPr lang="cs-CZ" dirty="0" smtClean="0"/>
              <a:t>Objevnost </a:t>
            </a:r>
            <a:r>
              <a:rPr lang="cs-CZ" dirty="0" smtClean="0">
                <a:solidFill>
                  <a:schemeClr val="accent2"/>
                </a:solidFill>
              </a:rPr>
              <a:t>(posun vědění, originalita, přínos)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Důvěryhodný</a:t>
            </a:r>
          </a:p>
          <a:p>
            <a:pPr marL="914400" lvl="1" indent="-514350"/>
            <a:r>
              <a:rPr lang="cs-CZ" dirty="0" smtClean="0"/>
              <a:t>Informovanost </a:t>
            </a:r>
            <a:r>
              <a:rPr lang="cs-CZ" dirty="0" smtClean="0">
                <a:solidFill>
                  <a:schemeClr val="accent2"/>
                </a:solidFill>
              </a:rPr>
              <a:t>(znalost důležitých/kanonických děl)</a:t>
            </a:r>
          </a:p>
          <a:p>
            <a:pPr marL="914400" lvl="1" indent="-514350"/>
            <a:r>
              <a:rPr lang="cs-CZ" dirty="0" smtClean="0"/>
              <a:t>Věrohodnost argumentace </a:t>
            </a:r>
            <a:r>
              <a:rPr lang="cs-CZ" dirty="0" smtClean="0">
                <a:solidFill>
                  <a:schemeClr val="accent2"/>
                </a:solidFill>
              </a:rPr>
              <a:t>(silné opory, čistota)</a:t>
            </a:r>
          </a:p>
          <a:p>
            <a:pPr marL="914400" lvl="1" indent="-514350"/>
            <a:r>
              <a:rPr lang="cs-CZ" dirty="0" smtClean="0"/>
              <a:t>Možnost kontroly </a:t>
            </a:r>
            <a:r>
              <a:rPr lang="cs-CZ" dirty="0" smtClean="0">
                <a:solidFill>
                  <a:schemeClr val="accent2"/>
                </a:solidFill>
              </a:rPr>
              <a:t>(korektní práce se zdroji)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Srozumitelný</a:t>
            </a:r>
          </a:p>
          <a:p>
            <a:pPr marL="914400" lvl="1" indent="-514350"/>
            <a:r>
              <a:rPr lang="cs-CZ" dirty="0" smtClean="0"/>
              <a:t>Linka </a:t>
            </a:r>
            <a:r>
              <a:rPr lang="cs-CZ" dirty="0" smtClean="0">
                <a:solidFill>
                  <a:schemeClr val="accent2"/>
                </a:solidFill>
              </a:rPr>
              <a:t>(</a:t>
            </a:r>
            <a:r>
              <a:rPr lang="cs-CZ" dirty="0" err="1" smtClean="0">
                <a:solidFill>
                  <a:schemeClr val="accent2"/>
                </a:solidFill>
              </a:rPr>
              <a:t>zacílenost</a:t>
            </a:r>
            <a:r>
              <a:rPr lang="cs-CZ" dirty="0" smtClean="0">
                <a:solidFill>
                  <a:schemeClr val="accent2"/>
                </a:solidFill>
              </a:rPr>
              <a:t>, návaznost)</a:t>
            </a:r>
          </a:p>
          <a:p>
            <a:pPr marL="914400" lvl="1" indent="-514350"/>
            <a:r>
              <a:rPr lang="cs-CZ" dirty="0" smtClean="0"/>
              <a:t>Pojmy, jazyk </a:t>
            </a:r>
            <a:r>
              <a:rPr lang="cs-CZ" dirty="0" smtClean="0">
                <a:solidFill>
                  <a:schemeClr val="accent2"/>
                </a:solidFill>
              </a:rPr>
              <a:t>(vztažení k jiným autorům – zdroje)</a:t>
            </a:r>
          </a:p>
          <a:p>
            <a:pPr marL="914400" lvl="1" indent="-514350"/>
            <a:r>
              <a:rPr lang="cs-CZ" dirty="0" smtClean="0"/>
              <a:t>Jasné autorství </a:t>
            </a:r>
            <a:r>
              <a:rPr lang="cs-CZ" dirty="0" smtClean="0">
                <a:solidFill>
                  <a:schemeClr val="accent2"/>
                </a:solidFill>
              </a:rPr>
              <a:t>(korektní práce se zdroji)</a:t>
            </a:r>
          </a:p>
          <a:p>
            <a:pPr marL="914400" lvl="1" indent="-514350"/>
            <a:r>
              <a:rPr lang="cs-CZ" dirty="0" smtClean="0"/>
              <a:t>Přehlednost </a:t>
            </a:r>
            <a:r>
              <a:rPr lang="cs-CZ" dirty="0" smtClean="0">
                <a:solidFill>
                  <a:schemeClr val="accent2"/>
                </a:solidFill>
              </a:rPr>
              <a:t>(strukturace, typografie)</a:t>
            </a:r>
          </a:p>
          <a:p>
            <a:pPr marL="914400" lvl="1" indent="-514350"/>
            <a:endParaRPr lang="cs-CZ" dirty="0" smtClean="0"/>
          </a:p>
          <a:p>
            <a:pPr marL="914400" lvl="1" indent="-514350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Číselné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 obecném textu malá čísla slovy, v odborném mohou být čísly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za čísly mezery, mezi číselným údajem a jednotkou </a:t>
            </a:r>
            <a:r>
              <a:rPr lang="cs-CZ" sz="2400" b="1" dirty="0" smtClean="0"/>
              <a:t>pevná mezera</a:t>
            </a:r>
            <a:r>
              <a:rPr lang="cs-CZ" sz="2400" dirty="0" smtClean="0"/>
              <a:t> (</a:t>
            </a:r>
            <a:r>
              <a:rPr lang="cs-CZ" sz="2400" dirty="0" smtClean="0">
                <a:solidFill>
                  <a:srgbClr val="C00000"/>
                </a:solidFill>
              </a:rPr>
              <a:t>50 kg</a:t>
            </a:r>
            <a:r>
              <a:rPr lang="cs-CZ" sz="2400" dirty="0" smtClean="0"/>
              <a:t>,</a:t>
            </a:r>
            <a:r>
              <a:rPr lang="cs-CZ" sz="2400" dirty="0" smtClean="0">
                <a:solidFill>
                  <a:srgbClr val="C00000"/>
                </a:solidFill>
              </a:rPr>
              <a:t> 30 %</a:t>
            </a:r>
            <a:r>
              <a:rPr lang="cs-CZ" sz="2400" dirty="0" smtClean="0"/>
              <a:t>)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bez mezery význam přídavného jména:</a:t>
            </a:r>
            <a:r>
              <a:rPr lang="cs-CZ" sz="2000" dirty="0" smtClean="0">
                <a:solidFill>
                  <a:srgbClr val="C00000"/>
                </a:solidFill>
              </a:rPr>
              <a:t> 5% nárůst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C00000"/>
                </a:solidFill>
              </a:rPr>
              <a:t>20km výlet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desetinná čárka, nikoliv tečka; řády se po třech oddělují pevnou mezerou, ne tečkou (</a:t>
            </a:r>
            <a:r>
              <a:rPr lang="cs-CZ" sz="2400" dirty="0" smtClean="0">
                <a:solidFill>
                  <a:srgbClr val="C00000"/>
                </a:solidFill>
              </a:rPr>
              <a:t>1 234 567,890 12</a:t>
            </a:r>
            <a:r>
              <a:rPr lang="cs-CZ" sz="2400" dirty="0" smtClean="0"/>
              <a:t>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nekombinovat číslice a slova (</a:t>
            </a:r>
            <a:r>
              <a:rPr lang="cs-CZ" sz="2400" dirty="0" smtClean="0">
                <a:solidFill>
                  <a:srgbClr val="C00000"/>
                </a:solidFill>
              </a:rPr>
              <a:t>30 tisíc</a:t>
            </a:r>
            <a:r>
              <a:rPr lang="cs-CZ" sz="24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matematické operátory mají mezeru z obou stran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ale minus značící zápornost přiléhá číslu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rozměry a skóre bez mezer (</a:t>
            </a:r>
            <a:r>
              <a:rPr lang="cs-CZ" sz="2000" dirty="0" smtClean="0">
                <a:solidFill>
                  <a:srgbClr val="C00000"/>
                </a:solidFill>
              </a:rPr>
              <a:t>výhra 3:1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C00000"/>
                </a:solidFill>
              </a:rPr>
              <a:t>poměr 3 : 1 </a:t>
            </a:r>
            <a:r>
              <a:rPr lang="cs-CZ" sz="2000" dirty="0" smtClean="0"/>
              <a:t>a</a:t>
            </a:r>
            <a:r>
              <a:rPr lang="cs-CZ" sz="2000" dirty="0" smtClean="0">
                <a:solidFill>
                  <a:srgbClr val="C00000"/>
                </a:solidFill>
              </a:rPr>
              <a:t> 3 : 1 = 3</a:t>
            </a:r>
            <a:r>
              <a:rPr lang="cs-CZ" sz="2000" dirty="0" smtClean="0"/>
              <a:t>) 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dirty="0" smtClean="0"/>
              <a:t>datum s mezerami a tečkami (</a:t>
            </a:r>
            <a:r>
              <a:rPr lang="cs-CZ" sz="2400" dirty="0" smtClean="0">
                <a:solidFill>
                  <a:srgbClr val="C00000"/>
                </a:solidFill>
              </a:rPr>
              <a:t>19.  3. 2013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C00000"/>
                </a:solidFill>
              </a:rPr>
              <a:t>19. III. 2013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C00000"/>
                </a:solidFill>
              </a:rPr>
              <a:t>19. března 2013</a:t>
            </a:r>
            <a:r>
              <a:rPr lang="cs-CZ" sz="2400" dirty="0" smtClean="0"/>
              <a:t>)</a:t>
            </a:r>
          </a:p>
          <a:p>
            <a:pPr eaLnBrk="1" hangingPunct="1">
              <a:defRPr/>
            </a:pPr>
            <a:r>
              <a:rPr lang="cs-CZ" sz="2400" dirty="0" smtClean="0"/>
              <a:t>čas – hodiny a minuty oddělovat tečkou, minuty a sekundy dvojtečkou (</a:t>
            </a:r>
            <a:r>
              <a:rPr lang="cs-CZ" sz="2400" dirty="0" smtClean="0">
                <a:solidFill>
                  <a:srgbClr val="C00000"/>
                </a:solidFill>
              </a:rPr>
              <a:t>20.34:17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Zkratky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Věta nemá začínat zkratkou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/>
              <a:t>přestylizovat nebo rozepsat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 zkratkami se píše tečka, u víceslovných jen jedna na konci (</a:t>
            </a:r>
            <a:r>
              <a:rPr lang="cs-CZ" sz="2800" dirty="0" smtClean="0">
                <a:solidFill>
                  <a:srgbClr val="C00000"/>
                </a:solidFill>
              </a:rPr>
              <a:t>tj.</a:t>
            </a:r>
            <a:r>
              <a:rPr lang="cs-CZ" sz="2800" dirty="0" smtClean="0"/>
              <a:t>,</a:t>
            </a:r>
            <a:r>
              <a:rPr lang="cs-CZ" sz="2800" dirty="0" smtClean="0">
                <a:solidFill>
                  <a:srgbClr val="C00000"/>
                </a:solidFill>
              </a:rPr>
              <a:t> atd.</a:t>
            </a:r>
            <a:r>
              <a:rPr lang="cs-CZ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Iniciálové zkratky nemají tečky (USA, OECD, TGM, BP, KVSP, FSV)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Viz není zkratka, ale rozkazovací způsob od vidět, nepíše se za ním tečka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/>
              <a:t>může se pojit s 1. i 4. pádem: </a:t>
            </a:r>
            <a:r>
              <a:rPr lang="cs-CZ" sz="2400" dirty="0" smtClean="0">
                <a:solidFill>
                  <a:srgbClr val="C00000"/>
                </a:solidFill>
              </a:rPr>
              <a:t>viz kapitolu 3 </a:t>
            </a:r>
            <a:r>
              <a:rPr lang="cs-CZ" sz="2400" dirty="0" smtClean="0"/>
              <a:t>i </a:t>
            </a:r>
            <a:r>
              <a:rPr lang="cs-CZ" sz="2400" dirty="0" smtClean="0">
                <a:solidFill>
                  <a:srgbClr val="C00000"/>
                </a:solidFill>
              </a:rPr>
              <a:t>viz kapitola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Nadpisy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Nadpis vždy na samostatný řádek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BP kapitoly na novou stránku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 nadpisem není tečka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Nedoporučuje se podtrhávání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Zvýraznění – velikost, řez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 číslovaných nadpisů – není tečka za posledním číslem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cs-CZ" sz="2000" dirty="0" smtClean="0">
              <a:solidFill>
                <a:srgbClr val="C00000"/>
              </a:solidFill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1	Úvod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1.1	Vymezení výzkumného problému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1.2	Struktura práce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900113" y="4868863"/>
            <a:ext cx="4535487" cy="12969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Seznamy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3240088"/>
          </a:xfrm>
        </p:spPr>
        <p:txBody>
          <a:bodyPr/>
          <a:lstStyle/>
          <a:p>
            <a:pPr eaLnBrk="1" hangingPunct="1"/>
            <a:r>
              <a:rPr lang="cs-CZ" sz="2400" smtClean="0"/>
              <a:t>V číslovaných seznamech tvoří jednotlivé položky samostatné věty, tj. začínají velkým písmenem a končí tečkou</a:t>
            </a:r>
          </a:p>
          <a:p>
            <a:pPr lvl="1" eaLnBrk="1" hangingPunct="1"/>
            <a:r>
              <a:rPr lang="cs-CZ" sz="2000" smtClean="0"/>
              <a:t>Raději 1. než 1)</a:t>
            </a:r>
          </a:p>
          <a:p>
            <a:pPr eaLnBrk="1" hangingPunct="1"/>
            <a:r>
              <a:rPr lang="cs-CZ" sz="2400" smtClean="0"/>
              <a:t>Odrážky jsou uvnitř věty, jednotlivé položky začínají malým písmenem a mají být ukončeny čárkou nebo středníkem</a:t>
            </a:r>
          </a:p>
          <a:p>
            <a:pPr lvl="1" eaLnBrk="1" hangingPunct="1"/>
            <a:r>
              <a:rPr lang="cs-CZ" sz="2000" smtClean="0"/>
              <a:t>uvnitř věty lze použít i číslovaný seznam s označením a), b)…</a:t>
            </a:r>
          </a:p>
          <a:p>
            <a:pPr eaLnBrk="1" hangingPunct="1"/>
            <a:endParaRPr lang="cs-CZ" sz="1800" i="1" smtClean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467544" y="4623374"/>
            <a:ext cx="8136904" cy="163121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2">
            <a:spAutoFit/>
          </a:bodyPr>
          <a:lstStyle/>
          <a:p>
            <a:pPr>
              <a:defRPr/>
            </a:pPr>
            <a:r>
              <a:rPr lang="cs-CZ" sz="2000" dirty="0">
                <a:solidFill>
                  <a:srgbClr val="C00000"/>
                </a:solidFill>
              </a:rPr>
              <a:t>Mezi socializační činitele patří: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rodina,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škola,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vrstevníci.</a:t>
            </a:r>
          </a:p>
          <a:p>
            <a:pPr marL="533400" indent="-533400">
              <a:defRPr/>
            </a:pPr>
            <a:endParaRPr lang="cs-CZ" sz="2000" dirty="0">
              <a:solidFill>
                <a:srgbClr val="C00000"/>
              </a:solidFill>
            </a:endParaRPr>
          </a:p>
          <a:p>
            <a:pPr marL="533400" indent="-533400">
              <a:defRPr/>
            </a:pPr>
            <a:r>
              <a:rPr lang="cs-CZ" sz="2000" dirty="0">
                <a:solidFill>
                  <a:srgbClr val="C00000"/>
                </a:solidFill>
              </a:rPr>
              <a:t>Práce má následující cíle: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Popsat situaci.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Najít faktory, které by ji vysvětlily.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Navrhnout typologii.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dirty="0" smtClean="0"/>
              <a:t>Rozvržení stránky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6130925" cy="26638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Okraje: vnější větší než vnitřní, dolní větší než horní </a:t>
            </a:r>
          </a:p>
          <a:p>
            <a:pPr lvl="1" eaLnBrk="1" hangingPunct="1"/>
            <a:r>
              <a:rPr lang="cs-CZ" sz="2000" dirty="0" smtClean="0"/>
              <a:t>např. 4 cm vnější, 2 cm vnitřní, 3 cm horní, 4 cm dolní</a:t>
            </a:r>
          </a:p>
          <a:p>
            <a:pPr lvl="1" eaLnBrk="1" hangingPunct="1"/>
            <a:r>
              <a:rPr lang="cs-CZ" sz="2000" dirty="0" smtClean="0"/>
              <a:t>u vnitřního místo pro vazbu (1,5 cm)</a:t>
            </a:r>
          </a:p>
          <a:p>
            <a:pPr>
              <a:defRPr/>
            </a:pPr>
            <a:r>
              <a:rPr lang="cs-CZ" sz="2400" dirty="0" smtClean="0"/>
              <a:t>Pozor na vertikální a horizontální linie</a:t>
            </a:r>
          </a:p>
          <a:p>
            <a:pPr lvl="1" eaLnBrk="1" hangingPunct="1">
              <a:buFontTx/>
              <a:buChar char="–"/>
              <a:defRPr/>
            </a:pPr>
            <a:r>
              <a:rPr lang="cs-CZ" sz="2000" dirty="0" smtClean="0"/>
              <a:t>minimalizovat počet, odsazovat jednotně</a:t>
            </a:r>
          </a:p>
          <a:p>
            <a:pPr lvl="1" eaLnBrk="1" hangingPunct="1"/>
            <a:endParaRPr lang="cs-CZ" sz="20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6588125" y="1125538"/>
            <a:ext cx="2268538" cy="3238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948488" y="1449388"/>
            <a:ext cx="1403350" cy="248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732588" y="1125538"/>
            <a:ext cx="0" cy="324008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23528" y="3717032"/>
            <a:ext cx="8208962" cy="289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400" dirty="0" smtClean="0">
                <a:latin typeface="+mn-lt"/>
                <a:cs typeface="+mn-cs"/>
              </a:rPr>
              <a:t>Čísla </a:t>
            </a:r>
            <a:r>
              <a:rPr lang="cs-CZ" sz="2400" dirty="0">
                <a:latin typeface="+mn-lt"/>
                <a:cs typeface="+mn-cs"/>
              </a:rPr>
              <a:t>stránek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400" dirty="0">
                <a:latin typeface="+mn-lt"/>
                <a:cs typeface="+mn-cs"/>
              </a:rPr>
              <a:t>většinou jen samotný text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400" dirty="0">
                <a:latin typeface="+mn-lt"/>
                <a:cs typeface="+mn-cs"/>
              </a:rPr>
              <a:t>titulní listy a přílohy mají vlastní číselné řady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400" dirty="0">
                <a:latin typeface="+mn-lt"/>
                <a:cs typeface="+mn-cs"/>
              </a:rPr>
              <a:t>Oboustranný tisk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nová kapitola vždy začíná na pravé stránce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pravá stránka lichá čísla, levá sudá čísla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titulní listy jednostranně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Citace v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304256"/>
          </a:xfrm>
        </p:spPr>
        <p:txBody>
          <a:bodyPr/>
          <a:lstStyle/>
          <a:p>
            <a:r>
              <a:rPr lang="cs-CZ" sz="2200" dirty="0" smtClean="0"/>
              <a:t>Jednotně, přehledně, pochopitelně, čitelně</a:t>
            </a:r>
          </a:p>
          <a:p>
            <a:pPr lvl="1"/>
            <a:r>
              <a:rPr lang="cs-CZ" sz="1800" dirty="0" smtClean="0"/>
              <a:t>Citace musí být jasně odlišitelná od vlastního textu „uvozovkami“</a:t>
            </a:r>
            <a:r>
              <a:rPr lang="cs-CZ" sz="1400" dirty="0" smtClean="0"/>
              <a:t> </a:t>
            </a:r>
            <a:r>
              <a:rPr lang="cs-CZ" sz="1600" dirty="0" smtClean="0"/>
              <a:t>(případně </a:t>
            </a:r>
            <a:r>
              <a:rPr lang="cs-CZ" sz="1600" i="1" dirty="0" smtClean="0"/>
              <a:t>kurzívou</a:t>
            </a:r>
            <a:r>
              <a:rPr lang="cs-CZ" sz="1600" dirty="0" smtClean="0"/>
              <a:t>)</a:t>
            </a:r>
          </a:p>
          <a:p>
            <a:r>
              <a:rPr lang="cs-CZ" sz="2200" dirty="0" smtClean="0"/>
              <a:t>Úryvky z rozhovorů možno více odlišit (uvozovky + kurzíva)</a:t>
            </a:r>
          </a:p>
          <a:p>
            <a:r>
              <a:rPr lang="cs-CZ" sz="2200" dirty="0" smtClean="0"/>
              <a:t>Pro delší ucelené citace je možné použít jiný styl (řez, velikost, </a:t>
            </a:r>
            <a:r>
              <a:rPr lang="cs-CZ" sz="2200" u="sng" dirty="0" smtClean="0"/>
              <a:t>odsazení</a:t>
            </a:r>
            <a:r>
              <a:rPr lang="cs-CZ" sz="2200" dirty="0" smtClean="0"/>
              <a:t>, klidně i font)</a:t>
            </a:r>
          </a:p>
          <a:p>
            <a:pPr lvl="1"/>
            <a:r>
              <a:rPr lang="cs-CZ" sz="1800" dirty="0" smtClean="0"/>
              <a:t>ale zohlednit počet fontů a počet řezů/velikostí a vertikálních linií v dokumentu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92113" y="4077072"/>
          <a:ext cx="8215312" cy="2498353"/>
        </p:xfrm>
        <a:graphic>
          <a:graphicData uri="http://schemas.openxmlformats.org/presentationml/2006/ole">
            <p:oleObj spid="_x0000_s2050" name="Dokument" r:id="rId3" imgW="5404599" imgH="169540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Co se nehodí do vysokoškolské práce?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cs-CZ" dirty="0" smtClean="0">
                <a:latin typeface="Snap ITC" pitchFamily="82" charset="0"/>
              </a:rPr>
              <a:t>Exotické fonty</a:t>
            </a:r>
            <a:r>
              <a:rPr lang="cs-CZ" dirty="0" smtClean="0"/>
              <a:t>, </a:t>
            </a:r>
            <a:r>
              <a:rPr lang="cs-CZ" dirty="0" smtClean="0">
                <a:latin typeface="Jokerman" pitchFamily="82" charset="0"/>
              </a:rPr>
              <a:t>zdobné fonty</a:t>
            </a:r>
            <a:r>
              <a:rPr lang="cs-CZ" dirty="0" smtClean="0"/>
              <a:t>, </a:t>
            </a:r>
            <a:r>
              <a:rPr lang="cs-CZ" dirty="0" err="1" smtClean="0">
                <a:latin typeface="Rage Italic" pitchFamily="66" charset="0"/>
              </a:rPr>
              <a:t>fonty</a:t>
            </a:r>
            <a:r>
              <a:rPr lang="cs-CZ" dirty="0" smtClean="0">
                <a:latin typeface="Rage Italic" pitchFamily="66" charset="0"/>
              </a:rPr>
              <a:t> napodobující vázané písmo</a:t>
            </a:r>
          </a:p>
          <a:p>
            <a:pPr eaLnBrk="1" hangingPunct="1"/>
            <a:r>
              <a:rPr lang="cs-CZ" dirty="0" smtClean="0"/>
              <a:t>Delší pasáže jiným než základním řezem</a:t>
            </a:r>
          </a:p>
          <a:p>
            <a:pPr eaLnBrk="1" hangingPunct="1"/>
            <a:r>
              <a:rPr lang="cs-CZ" dirty="0" smtClean="0"/>
              <a:t>Divoké tvary odrážek (ručičky, šipky, fajfky…)</a:t>
            </a:r>
          </a:p>
          <a:p>
            <a:pPr lvl="1" eaLnBrk="1" hangingPunct="1"/>
            <a:r>
              <a:rPr lang="cs-CZ" dirty="0" smtClean="0"/>
              <a:t>Nemáte-li důvod, zůstaňte u čárek nebo puntíků</a:t>
            </a:r>
          </a:p>
          <a:p>
            <a:pPr eaLnBrk="1" hangingPunct="1"/>
            <a:r>
              <a:rPr lang="cs-CZ" dirty="0" smtClean="0"/>
              <a:t>Mnoho zvýrazňování v textu</a:t>
            </a:r>
          </a:p>
          <a:p>
            <a:pPr lvl="1" eaLnBrk="1" hangingPunct="1"/>
            <a:r>
              <a:rPr lang="cs-CZ" dirty="0" smtClean="0"/>
              <a:t>Barevné zvýrazňování textu</a:t>
            </a:r>
          </a:p>
          <a:p>
            <a:pPr lvl="1" eaLnBrk="1" hangingPunct="1"/>
            <a:r>
              <a:rPr lang="cs-CZ" dirty="0" smtClean="0"/>
              <a:t>Podtrhávání textu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formální chyby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Typografické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5 % vs. 5%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spojovník vs. pomlčka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„viz.“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špatné uvozovky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Jednopísmenná slova na konci řádku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Interpunkce kolem závorek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Sirotky, vdovy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Odsazený první řádek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Gramatické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by jste, by jsme</a:t>
            </a:r>
            <a:endParaRPr lang="cs-CZ" dirty="0" smtClean="0"/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standartní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vyjímka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spontální</a:t>
            </a:r>
            <a:r>
              <a:rPr lang="cs-CZ" dirty="0" smtClean="0">
                <a:solidFill>
                  <a:srgbClr val="FF0000"/>
                </a:solidFill>
              </a:rPr>
              <a:t>, bizardní</a:t>
            </a:r>
          </a:p>
          <a:p>
            <a:pPr eaLnBrk="1" hangingPunct="1"/>
            <a:r>
              <a:rPr lang="cs-CZ" dirty="0" smtClean="0"/>
              <a:t>veřejně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politický</a:t>
            </a:r>
          </a:p>
          <a:p>
            <a:pPr eaLnBrk="1" hangingPunct="1"/>
            <a:r>
              <a:rPr lang="cs-CZ" dirty="0" smtClean="0"/>
              <a:t>Česká </a:t>
            </a:r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dirty="0" smtClean="0"/>
              <a:t>epublika, Evropská 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nie</a:t>
            </a:r>
          </a:p>
          <a:p>
            <a:pPr eaLnBrk="1" hangingPunct="1"/>
            <a:r>
              <a:rPr lang="cs-CZ" dirty="0" smtClean="0"/>
              <a:t>statut vs. status, tip vs. typ, správa vs. zpráva</a:t>
            </a:r>
          </a:p>
          <a:p>
            <a:pPr eaLnBrk="1" hangingPunct="1"/>
            <a:r>
              <a:rPr lang="cs-CZ" dirty="0" smtClean="0"/>
              <a:t>po druhé vs. podruhé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 psát – styl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Jasně, jednoduše, věcně</a:t>
            </a:r>
          </a:p>
          <a:p>
            <a:pPr eaLnBrk="1" hangingPunct="1"/>
            <a:r>
              <a:rPr lang="cs-CZ" dirty="0" smtClean="0"/>
              <a:t>Vypravěčský styl</a:t>
            </a:r>
          </a:p>
          <a:p>
            <a:pPr lvl="1" eaLnBrk="1" hangingPunct="1"/>
            <a:r>
              <a:rPr lang="cs-CZ" dirty="0" smtClean="0"/>
              <a:t>Jednotně!</a:t>
            </a:r>
          </a:p>
          <a:p>
            <a:pPr lvl="1" eaLnBrk="1" hangingPunct="1"/>
            <a:r>
              <a:rPr lang="cs-CZ" dirty="0" smtClean="0"/>
              <a:t>Raději aktiv než pasiv</a:t>
            </a:r>
          </a:p>
          <a:p>
            <a:pPr lvl="1" eaLnBrk="1" hangingPunct="1"/>
            <a:r>
              <a:rPr lang="cs-CZ" dirty="0" smtClean="0"/>
              <a:t>Raději jednotné číslo než množné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Galerie zla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Zbytečně dlouhé věty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Kratší věty se lépe čtou, jsou srozumitelnější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Zbytečně komplikované vyjadřování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máte-li na výběr, volte slovo kratší, české, známější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Zbytečně komplikované vazby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prováděli testování → testovali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použili metodu měření → změřili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dochází k poklesu → klesá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hraje významnou roli → je významný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Používání synonym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nepřesnost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Květnaté výrazy; hovorové výrazy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2"/>
                </a:solidFill>
              </a:rPr>
              <a:t>Projděte si každý otázky a posuďte je.</a:t>
            </a:r>
          </a:p>
          <a:p>
            <a:r>
              <a:rPr lang="cs-CZ" dirty="0" smtClean="0"/>
              <a:t>Jak moc je pro vás otázka zajímavá? (*)</a:t>
            </a:r>
          </a:p>
          <a:p>
            <a:r>
              <a:rPr lang="cs-CZ" dirty="0" smtClean="0"/>
              <a:t>Jak moc si jste jisti odpověďmi? (A – mám jasno; B – něco si myslím, ale nejsem si jistý/á; C – vůbec netuším) 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2"/>
                </a:solidFill>
              </a:rPr>
              <a:t>Vyjasňujte za pomoci spolužáků.</a:t>
            </a:r>
          </a:p>
          <a:p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/>
              <a:t>Galerie zla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Vycpávkové fráze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Lze tedy konstatovat,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Je ale potřeba uvědomit si,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Ukázalo se,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Bylo prokázáno,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Je zřejmé, že …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Existují práce, které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Výsledky těchto pokusů ukazují,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Je nutno podotknout,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Nyní je čas vysvětlit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C00000"/>
                </a:solidFill>
              </a:rPr>
              <a:t>V naprosté většině případů se vypuštěním fráze informační sdělení nezmění!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Galerie zla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eaLnBrk="1" hangingPunct="1"/>
            <a:r>
              <a:rPr lang="cs-CZ" sz="2400" smtClean="0"/>
              <a:t>Slova nenesoucí význam</a:t>
            </a:r>
          </a:p>
          <a:p>
            <a:pPr lvl="1" eaLnBrk="1" hangingPunct="1"/>
            <a:r>
              <a:rPr lang="cs-CZ" sz="1800" smtClean="0">
                <a:solidFill>
                  <a:srgbClr val="00B050"/>
                </a:solidFill>
              </a:rPr>
              <a:t>nutně, prakticky, vlastně, jistě, určitě….</a:t>
            </a:r>
          </a:p>
          <a:p>
            <a:pPr eaLnBrk="1" hangingPunct="1"/>
            <a:r>
              <a:rPr lang="cs-CZ" sz="2400" smtClean="0"/>
              <a:t>Pleonasmus (perisologie) = hromadění slov stejného významu</a:t>
            </a:r>
          </a:p>
          <a:p>
            <a:pPr eaLnBrk="1" hangingPunct="1"/>
            <a:r>
              <a:rPr lang="cs-CZ" sz="2400" smtClean="0"/>
              <a:t>Tautologie – definování samo sebou</a:t>
            </a:r>
          </a:p>
          <a:p>
            <a:pPr lvl="1" eaLnBrk="1" hangingPunct="1"/>
            <a:r>
              <a:rPr lang="cs-CZ" sz="1800" smtClean="0">
                <a:solidFill>
                  <a:srgbClr val="00B050"/>
                </a:solidFill>
              </a:rPr>
              <a:t>„Socializace je proces, v němž jsou děti socializovány…“</a:t>
            </a:r>
          </a:p>
          <a:p>
            <a:pPr eaLnBrk="1" hangingPunct="1"/>
            <a:r>
              <a:rPr lang="cs-CZ" sz="2400" smtClean="0"/>
              <a:t>Oxymorón (protimluv) </a:t>
            </a:r>
          </a:p>
          <a:p>
            <a:pPr lvl="1" eaLnBrk="1" hangingPunct="1"/>
            <a:r>
              <a:rPr lang="cs-CZ" sz="1800" smtClean="0">
                <a:solidFill>
                  <a:srgbClr val="00B050"/>
                </a:solidFill>
              </a:rPr>
              <a:t>Umírněný radikál; liberální konzervativec; přírodní syntetika; asi určitě; přibližně identický; téměř zcela shodný;</a:t>
            </a:r>
          </a:p>
          <a:p>
            <a:pPr eaLnBrk="1" hangingPunct="1"/>
            <a:r>
              <a:rPr lang="cs-CZ" sz="2400" smtClean="0"/>
              <a:t>V běžné řeči nebo uměleckém vyjádření mohou oxymoróny a pleonasmy být funkční zdůrazňující figury, do odborného textu nepatří</a:t>
            </a:r>
            <a:r>
              <a:rPr lang="cs-CZ" sz="2400" smtClean="0">
                <a:solidFill>
                  <a:srgbClr val="00B05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800" dirty="0" smtClean="0"/>
              <a:t>Méně je více, v jednoduchosti je krása</a:t>
            </a:r>
          </a:p>
          <a:p>
            <a:r>
              <a:rPr lang="cs-CZ" sz="2800" dirty="0" smtClean="0"/>
              <a:t>Dávejte práce číst druhým osobám</a:t>
            </a:r>
          </a:p>
          <a:p>
            <a:r>
              <a:rPr lang="cs-CZ" sz="2800" dirty="0" smtClean="0"/>
              <a:t>Nechte si čas na korektury</a:t>
            </a:r>
          </a:p>
          <a:p>
            <a:pPr lvl="1"/>
            <a:r>
              <a:rPr lang="cs-CZ" sz="2400" dirty="0" smtClean="0"/>
              <a:t>styl vám může snížit hodnocení</a:t>
            </a:r>
          </a:p>
          <a:p>
            <a:r>
              <a:rPr lang="cs-CZ" sz="2800" dirty="0" smtClean="0"/>
              <a:t>Postupujte jednotně a systematicky</a:t>
            </a:r>
          </a:p>
          <a:p>
            <a:r>
              <a:rPr lang="cs-CZ" sz="2800" dirty="0" smtClean="0"/>
              <a:t>Nevíte-li</a:t>
            </a:r>
          </a:p>
          <a:p>
            <a:pPr lvl="1"/>
            <a:r>
              <a:rPr lang="cs-CZ" sz="2400" dirty="0" smtClean="0"/>
              <a:t>volte jednodušší řešení</a:t>
            </a:r>
          </a:p>
          <a:p>
            <a:pPr lvl="1"/>
            <a:r>
              <a:rPr lang="cs-CZ" sz="2400" dirty="0" smtClean="0"/>
              <a:t>konzultujte (</a:t>
            </a:r>
            <a:r>
              <a:rPr lang="cs-CZ" sz="2400" dirty="0" smtClean="0">
                <a:hlinkClick r:id="rId3"/>
              </a:rPr>
              <a:t>http://prirucka.ujc.cas.cz/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kopírujte styl ze zavedeného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mtClean="0"/>
              <a:t>Zdroje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/>
              <a:t>Opatření děkana č. 29/2010 (</a:t>
            </a:r>
            <a:r>
              <a:rPr lang="cs-CZ" sz="2400" dirty="0" smtClean="0">
                <a:hlinkClick r:id="rId2"/>
              </a:rPr>
              <a:t>http://intranet.</a:t>
            </a:r>
            <a:r>
              <a:rPr lang="cs-CZ" sz="2400" dirty="0" err="1" smtClean="0">
                <a:hlinkClick r:id="rId2"/>
              </a:rPr>
              <a:t>fsv.cuni.cz</a:t>
            </a:r>
            <a:r>
              <a:rPr lang="cs-CZ" sz="2400" dirty="0" smtClean="0">
                <a:hlinkClick r:id="rId2"/>
              </a:rPr>
              <a:t>/FSVINT-1118.html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Šablona závěrečných prací FSV (</a:t>
            </a:r>
            <a:r>
              <a:rPr lang="cs-CZ" sz="2400" dirty="0" smtClean="0">
                <a:hlinkClick r:id="rId3"/>
              </a:rPr>
              <a:t>http://intranet.</a:t>
            </a:r>
            <a:r>
              <a:rPr lang="cs-CZ" sz="2400" dirty="0" err="1" smtClean="0">
                <a:hlinkClick r:id="rId3"/>
              </a:rPr>
              <a:t>fsv.cuni.cz</a:t>
            </a:r>
            <a:r>
              <a:rPr lang="cs-CZ" sz="2400" dirty="0" smtClean="0">
                <a:hlinkClick r:id="rId3"/>
              </a:rPr>
              <a:t>/FSVINT-1118-version1-</a:t>
            </a:r>
            <a:r>
              <a:rPr lang="cs-CZ" sz="2400" dirty="0" err="1" smtClean="0">
                <a:hlinkClick r:id="rId3"/>
              </a:rPr>
              <a:t>Sablona</a:t>
            </a:r>
            <a:r>
              <a:rPr lang="cs-CZ" sz="2400" dirty="0" smtClean="0">
                <a:hlinkClick r:id="rId3"/>
              </a:rPr>
              <a:t>_</a:t>
            </a:r>
            <a:r>
              <a:rPr lang="cs-CZ" sz="2400" dirty="0" err="1" smtClean="0">
                <a:hlinkClick r:id="rId3"/>
              </a:rPr>
              <a:t>mgr</a:t>
            </a:r>
            <a:r>
              <a:rPr lang="cs-CZ" sz="2400" dirty="0" smtClean="0">
                <a:hlinkClick r:id="rId3"/>
              </a:rPr>
              <a:t>_</a:t>
            </a:r>
            <a:r>
              <a:rPr lang="cs-CZ" sz="2400" dirty="0" err="1" smtClean="0">
                <a:hlinkClick r:id="rId3"/>
              </a:rPr>
              <a:t>prace</a:t>
            </a:r>
            <a:r>
              <a:rPr lang="cs-CZ" sz="2400" dirty="0" smtClean="0">
                <a:hlinkClick r:id="rId3"/>
              </a:rPr>
              <a:t>_fsv01.doc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Typografie, citace – na internetu mraky návodů</a:t>
            </a:r>
          </a:p>
          <a:p>
            <a:pPr lvl="1" eaLnBrk="1" hangingPunct="1"/>
            <a:r>
              <a:rPr lang="cs-CZ" sz="2400" i="1" dirty="0" smtClean="0"/>
              <a:t>ČSN ISO 690. Bibliografické citace: obsah, forma a struktura </a:t>
            </a:r>
          </a:p>
          <a:p>
            <a:pPr lvl="1" eaLnBrk="1" hangingPunct="1"/>
            <a:r>
              <a:rPr lang="cs-CZ" sz="2400" i="1" dirty="0" smtClean="0">
                <a:hlinkClick r:id="rId4"/>
              </a:rPr>
              <a:t>http://boldis.cz/</a:t>
            </a:r>
            <a:endParaRPr lang="cs-CZ" sz="2400" i="1" dirty="0" smtClean="0"/>
          </a:p>
          <a:p>
            <a:pPr lvl="1" eaLnBrk="1" hangingPunct="1"/>
            <a:r>
              <a:rPr lang="cs-CZ" sz="2400" i="1" dirty="0" smtClean="0"/>
              <a:t>Knihovna FSV (</a:t>
            </a:r>
            <a:r>
              <a:rPr lang="cs-CZ" sz="2400" i="1" dirty="0" smtClean="0">
                <a:hlinkClick r:id="rId5"/>
              </a:rPr>
              <a:t>http://knihovna.</a:t>
            </a:r>
            <a:r>
              <a:rPr lang="cs-CZ" sz="2400" i="1" dirty="0" err="1" smtClean="0">
                <a:hlinkClick r:id="rId5"/>
              </a:rPr>
              <a:t>fsv.cuni.cz</a:t>
            </a:r>
            <a:r>
              <a:rPr lang="cs-CZ" sz="2400" i="1" dirty="0" smtClean="0">
                <a:hlinkClick r:id="rId5"/>
              </a:rPr>
              <a:t>/Jak-citovat/</a:t>
            </a:r>
            <a:r>
              <a:rPr lang="cs-CZ" sz="2400" i="1" dirty="0" smtClean="0"/>
              <a:t>)</a:t>
            </a:r>
          </a:p>
          <a:p>
            <a:pPr lvl="1" eaLnBrk="1" hangingPunct="1"/>
            <a:r>
              <a:rPr lang="cs-CZ" sz="2400" dirty="0" smtClean="0"/>
              <a:t>Jazyková příručka ÚJČ (</a:t>
            </a:r>
            <a:r>
              <a:rPr lang="cs-CZ" sz="2400" dirty="0" smtClean="0">
                <a:hlinkClick r:id="rId6"/>
              </a:rPr>
              <a:t>http://prirucka.ujc.cas.cz/</a:t>
            </a:r>
            <a:r>
              <a:rPr lang="cs-CZ" sz="2400" dirty="0" smtClean="0"/>
              <a:t>)</a:t>
            </a:r>
          </a:p>
          <a:p>
            <a:pPr lvl="1" eaLnBrk="1" hangingPunct="1"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Jaký je rozdíl mezi přímou citací, parafrází a souhrnem?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mám uvádět v odkazu konkrétní místo (stranu)?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 čemu je dobré ISBN/ISSN/DOI? Proč to používat?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má smysl používat přímou citaci?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nemusím citovat?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rozhodně musím citovat?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poznám, který zdroj je pro mě relevantní?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poznám, že je zdroj důvěryhodný?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Kolik zdrojů potřebuji pro seminárku?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je problémem </a:t>
            </a:r>
            <a:r>
              <a:rPr lang="cs-CZ" dirty="0" err="1" smtClean="0"/>
              <a:t>znovuvyužívání</a:t>
            </a:r>
            <a:r>
              <a:rPr lang="cs-CZ" dirty="0" smtClean="0"/>
              <a:t> vlastních textů (</a:t>
            </a:r>
            <a:r>
              <a:rPr lang="cs-CZ" dirty="0" err="1" smtClean="0"/>
              <a:t>autoplagiátorství</a:t>
            </a:r>
            <a:r>
              <a:rPr lang="cs-CZ" dirty="0" smtClean="0"/>
              <a:t>)?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je problémem příliš doslovná parafráze?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když přijdu sám na něco, co už napsal někdo jiný</a:t>
            </a:r>
            <a:r>
              <a:rPr lang="cs-CZ" dirty="0" smtClean="0"/>
              <a:t>?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2"/>
                </a:solidFill>
              </a:rPr>
              <a:t>Co vše může být zdrojem?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Typy zdrojů</a:t>
            </a:r>
          </a:p>
          <a:p>
            <a:r>
              <a:rPr lang="cs-CZ" dirty="0" smtClean="0"/>
              <a:t>Primární a sekundární</a:t>
            </a:r>
          </a:p>
          <a:p>
            <a:r>
              <a:rPr lang="cs-CZ" dirty="0" smtClean="0"/>
              <a:t>Odborné a populární/laické</a:t>
            </a:r>
          </a:p>
          <a:p>
            <a:r>
              <a:rPr lang="cs-CZ" dirty="0" smtClean="0"/>
              <a:t>Psané a multimediální (zvukové)</a:t>
            </a:r>
          </a:p>
          <a:p>
            <a:r>
              <a:rPr lang="cs-CZ" dirty="0" smtClean="0"/>
              <a:t>Tištěné a elektronické</a:t>
            </a:r>
          </a:p>
          <a:p>
            <a:r>
              <a:rPr lang="cs-CZ" dirty="0" smtClean="0"/>
              <a:t>Otevřené a licencované</a:t>
            </a:r>
            <a:endParaRPr lang="cs-CZ" sz="3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Originalita vs. práce se zdroji</a:t>
            </a:r>
          </a:p>
          <a:p>
            <a:r>
              <a:rPr lang="cs-CZ" dirty="0" err="1" smtClean="0"/>
              <a:t>Urkund</a:t>
            </a:r>
            <a:endParaRPr lang="cs-CZ" dirty="0" smtClean="0"/>
          </a:p>
          <a:p>
            <a:r>
              <a:rPr lang="cs-CZ" dirty="0" smtClean="0"/>
              <a:t>Citační </a:t>
            </a:r>
            <a:r>
              <a:rPr lang="cs-CZ" dirty="0" err="1" smtClean="0"/>
              <a:t>managery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Argumentace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Argument – tvrzení</a:t>
            </a:r>
          </a:p>
          <a:p>
            <a:pPr eaLnBrk="1" hangingPunct="1"/>
            <a:r>
              <a:rPr lang="cs-CZ" dirty="0" smtClean="0"/>
              <a:t>Argumentace – přesvědčování, sled informací, předpokladů a úsudků</a:t>
            </a:r>
          </a:p>
          <a:p>
            <a:pPr eaLnBrk="1" hangingPunct="1"/>
            <a:r>
              <a:rPr lang="cs-CZ" dirty="0" smtClean="0"/>
              <a:t>Druhy argumentů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Popisné – vztahují se ke skutečnosti, popisují pozorované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Hodnotící – vztahují se k hodnotám, užívají slova </a:t>
            </a:r>
            <a:r>
              <a:rPr lang="cs-CZ" sz="2400" i="1" dirty="0" smtClean="0"/>
              <a:t>dobrý, špatný, ne/vhodný, užitečný, efektivní, účinný, ne/spravedlivý, ne/demokratický, ne/bezpečný, ale také riziko, hrozba, příležitost, šance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Obhajující – vztahují se k volbě, užívají slova </a:t>
            </a:r>
            <a:r>
              <a:rPr lang="cs-CZ" sz="2400" i="1" dirty="0" smtClean="0"/>
              <a:t>mělo by být, je vhodné, je žádoucí, je nezbytné</a:t>
            </a: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2824</Words>
  <Application>Microsoft Office PowerPoint</Application>
  <PresentationFormat>Předvádění na obrazovce (4:3)</PresentationFormat>
  <Paragraphs>475</Paragraphs>
  <Slides>53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5" baseType="lpstr">
      <vt:lpstr>Motiv sady Office</vt:lpstr>
      <vt:lpstr>Dokument</vt:lpstr>
      <vt:lpstr>Tvorba odborných textů</vt:lpstr>
      <vt:lpstr>Jaký má být dobrý odborný text?</vt:lpstr>
      <vt:lpstr>Jaký má být dobrý odborný text?</vt:lpstr>
      <vt:lpstr>Jaký má být dobrý odborný text?</vt:lpstr>
      <vt:lpstr>Zdroje</vt:lpstr>
      <vt:lpstr>Snímek 6</vt:lpstr>
      <vt:lpstr>Zdroje</vt:lpstr>
      <vt:lpstr>Práce se zdroji</vt:lpstr>
      <vt:lpstr>Argumentace</vt:lpstr>
      <vt:lpstr>Snímek 10</vt:lpstr>
      <vt:lpstr>Jak vypadá vědecká argumentace?</vt:lpstr>
      <vt:lpstr>Další argumentační opory?</vt:lpstr>
      <vt:lpstr>Síla argumentů</vt:lpstr>
      <vt:lpstr>Jaké argumenty jsou ve vědeckém textu silné?</vt:lpstr>
      <vt:lpstr>Zvýšení argumentační síly</vt:lpstr>
      <vt:lpstr>Nedokonalé argumenty</vt:lpstr>
      <vt:lpstr>Argumentační fauly</vt:lpstr>
      <vt:lpstr>Argumentační fauly</vt:lpstr>
      <vt:lpstr>Argumentační fauly</vt:lpstr>
      <vt:lpstr>Studentské argumentační fauly</vt:lpstr>
      <vt:lpstr>Vedení argumentace</vt:lpstr>
      <vt:lpstr>Argumentační linka</vt:lpstr>
      <vt:lpstr>Shrnutí: Jak má vypadat dobrá argumentace</vt:lpstr>
      <vt:lpstr>Úprava a formální náležitosti</vt:lpstr>
      <vt:lpstr>Základní formální náležitosti</vt:lpstr>
      <vt:lpstr>Najděte typografické i jiné chyby v textu. </vt:lpstr>
      <vt:lpstr>Snímek 27</vt:lpstr>
      <vt:lpstr>Snímek 28</vt:lpstr>
      <vt:lpstr>Typografie</vt:lpstr>
      <vt:lpstr>Písmo</vt:lpstr>
      <vt:lpstr>Písmo – doporučení</vt:lpstr>
      <vt:lpstr>Písmo – doporučení II</vt:lpstr>
      <vt:lpstr>Odstavce</vt:lpstr>
      <vt:lpstr>Odstavce – doporučení</vt:lpstr>
      <vt:lpstr>Dělení slov</vt:lpstr>
      <vt:lpstr>Mezery</vt:lpstr>
      <vt:lpstr>Interpunkce I</vt:lpstr>
      <vt:lpstr>Interpunkce II</vt:lpstr>
      <vt:lpstr>Interpunkce III – pomlčka a spojovník</vt:lpstr>
      <vt:lpstr>Číselné údaje</vt:lpstr>
      <vt:lpstr>Zkratky</vt:lpstr>
      <vt:lpstr>Nadpisy</vt:lpstr>
      <vt:lpstr>Seznamy</vt:lpstr>
      <vt:lpstr>Rozvržení stránky</vt:lpstr>
      <vt:lpstr>Citace v textu</vt:lpstr>
      <vt:lpstr>Co se nehodí do vysokoškolské práce?</vt:lpstr>
      <vt:lpstr>Nejčastější formální chyby</vt:lpstr>
      <vt:lpstr>Jak psát – styl</vt:lpstr>
      <vt:lpstr>Galerie zla I</vt:lpstr>
      <vt:lpstr>Galerie zla II</vt:lpstr>
      <vt:lpstr>Galerie zla III</vt:lpstr>
      <vt:lpstr>Poselství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Magdalena Mouralová</dc:creator>
  <cp:lastModifiedBy>Magdalena Mouralová</cp:lastModifiedBy>
  <cp:revision>7</cp:revision>
  <dcterms:created xsi:type="dcterms:W3CDTF">2016-11-01T10:02:10Z</dcterms:created>
  <dcterms:modified xsi:type="dcterms:W3CDTF">2016-11-03T05:29:31Z</dcterms:modified>
</cp:coreProperties>
</file>