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05" r:id="rId3"/>
    <p:sldId id="257" r:id="rId4"/>
    <p:sldId id="297" r:id="rId5"/>
    <p:sldId id="287" r:id="rId6"/>
    <p:sldId id="289" r:id="rId7"/>
    <p:sldId id="288" r:id="rId8"/>
    <p:sldId id="260" r:id="rId9"/>
    <p:sldId id="291" r:id="rId10"/>
    <p:sldId id="318" r:id="rId11"/>
    <p:sldId id="298" r:id="rId12"/>
    <p:sldId id="259" r:id="rId13"/>
    <p:sldId id="272" r:id="rId14"/>
    <p:sldId id="279" r:id="rId15"/>
    <p:sldId id="278" r:id="rId16"/>
    <p:sldId id="275" r:id="rId17"/>
    <p:sldId id="276" r:id="rId18"/>
    <p:sldId id="281" r:id="rId19"/>
    <p:sldId id="292" r:id="rId20"/>
    <p:sldId id="285" r:id="rId21"/>
    <p:sldId id="282" r:id="rId22"/>
    <p:sldId id="265" r:id="rId23"/>
    <p:sldId id="266" r:id="rId24"/>
    <p:sldId id="267" r:id="rId25"/>
    <p:sldId id="270" r:id="rId26"/>
    <p:sldId id="268" r:id="rId27"/>
    <p:sldId id="269" r:id="rId28"/>
    <p:sldId id="309" r:id="rId29"/>
    <p:sldId id="273" r:id="rId30"/>
    <p:sldId id="308" r:id="rId31"/>
    <p:sldId id="293" r:id="rId32"/>
    <p:sldId id="294" r:id="rId33"/>
    <p:sldId id="295" r:id="rId34"/>
    <p:sldId id="296" r:id="rId35"/>
    <p:sldId id="313" r:id="rId36"/>
    <p:sldId id="311" r:id="rId37"/>
    <p:sldId id="310" r:id="rId38"/>
    <p:sldId id="314" r:id="rId39"/>
    <p:sldId id="302" r:id="rId40"/>
    <p:sldId id="317" r:id="rId41"/>
    <p:sldId id="284" r:id="rId42"/>
    <p:sldId id="304" r:id="rId43"/>
    <p:sldId id="303" r:id="rId44"/>
    <p:sldId id="316" r:id="rId45"/>
    <p:sldId id="27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>
      <p:cViewPr varScale="1">
        <p:scale>
          <a:sx n="114" d="100"/>
          <a:sy n="114" d="100"/>
        </p:scale>
        <p:origin x="16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B4DB1-0A98-41E0-9F56-70CCCAF1FA84}" type="datetimeFigureOut">
              <a:rPr lang="cs-CZ" smtClean="0"/>
              <a:t>29.04.2021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37B42-9314-4A7C-BB2F-4573E6472D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41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ot_bindin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Witch_burning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ot_bindin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Witch_burn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predetermines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are,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behave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feel</a:t>
            </a:r>
            <a:r>
              <a:rPr lang="cs-CZ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 </a:t>
            </a:r>
            <a:r>
              <a:rPr lang="en-US" dirty="0"/>
              <a:t>Although not being conscious of this content, children internalize the substratum of the fairytales which defines the gender roles</a:t>
            </a:r>
            <a:r>
              <a:rPr lang="cs-CZ" dirty="0"/>
              <a:t>…FT are </a:t>
            </a:r>
            <a:r>
              <a:rPr lang="cs-CZ" dirty="0" err="1"/>
              <a:t>shaping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– in a </a:t>
            </a:r>
            <a:r>
              <a:rPr lang="cs-CZ" dirty="0" err="1"/>
              <a:t>wrong</a:t>
            </a:r>
            <a:r>
              <a:rPr lang="cs-CZ" dirty="0"/>
              <a:t> </a:t>
            </a:r>
            <a:r>
              <a:rPr lang="cs-CZ" dirty="0" err="1"/>
              <a:t>way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3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She then looks at the historical practices of Chinese </a:t>
            </a:r>
            <a:r>
              <a:rPr lang="en-US" dirty="0">
                <a:hlinkClick r:id="rId3" tooltip="Foot binding"/>
              </a:rPr>
              <a:t>foot binding</a:t>
            </a:r>
            <a:r>
              <a:rPr lang="en-US" dirty="0"/>
              <a:t> and Medieval European </a:t>
            </a:r>
            <a:r>
              <a:rPr lang="en-US" dirty="0">
                <a:hlinkClick r:id="rId4" tooltip="Witch burning"/>
              </a:rPr>
              <a:t>witch burning</a:t>
            </a:r>
            <a:r>
              <a:rPr lang="en-US" dirty="0"/>
              <a:t> from a radical feminist perspective. 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263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Banning</a:t>
            </a:r>
            <a:r>
              <a:rPr lang="cs-CZ" dirty="0"/>
              <a:t> </a:t>
            </a:r>
            <a:r>
              <a:rPr lang="cs-CZ" dirty="0" err="1"/>
              <a:t>books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49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Banning</a:t>
            </a:r>
            <a:r>
              <a:rPr lang="cs-CZ" dirty="0"/>
              <a:t> </a:t>
            </a:r>
            <a:r>
              <a:rPr lang="cs-CZ" dirty="0" err="1"/>
              <a:t>books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572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Banning</a:t>
            </a:r>
            <a:r>
              <a:rPr lang="cs-CZ" dirty="0"/>
              <a:t> </a:t>
            </a:r>
            <a:r>
              <a:rPr lang="cs-CZ" dirty="0" err="1"/>
              <a:t>books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573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Banning</a:t>
            </a:r>
            <a:r>
              <a:rPr lang="cs-CZ" dirty="0"/>
              <a:t> </a:t>
            </a:r>
            <a:r>
              <a:rPr lang="cs-CZ" dirty="0" err="1"/>
              <a:t>books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286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These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discussed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… Very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as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theme</a:t>
            </a:r>
            <a:r>
              <a:rPr lang="cs-CZ" dirty="0"/>
              <a:t>, very </a:t>
            </a:r>
            <a:r>
              <a:rPr lang="cs-CZ" dirty="0" err="1"/>
              <a:t>differrent</a:t>
            </a:r>
            <a:r>
              <a:rPr lang="cs-CZ" dirty="0"/>
              <a:t> as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.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in mind </a:t>
            </a:r>
            <a:r>
              <a:rPr lang="cs-CZ" dirty="0" err="1"/>
              <a:t>till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–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answered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very </a:t>
            </a:r>
            <a:r>
              <a:rPr lang="cs-CZ" dirty="0" err="1"/>
              <a:t>differrent</a:t>
            </a:r>
            <a:r>
              <a:rPr lang="cs-CZ" dirty="0"/>
              <a:t> </a:t>
            </a:r>
            <a:r>
              <a:rPr lang="cs-CZ" dirty="0" err="1"/>
              <a:t>angle</a:t>
            </a:r>
            <a:r>
              <a:rPr lang="cs-CZ" dirty="0"/>
              <a:t>...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597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These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discussed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… Very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as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theme</a:t>
            </a:r>
            <a:r>
              <a:rPr lang="cs-CZ" dirty="0"/>
              <a:t>, very </a:t>
            </a:r>
            <a:r>
              <a:rPr lang="cs-CZ" dirty="0" err="1"/>
              <a:t>differrent</a:t>
            </a:r>
            <a:r>
              <a:rPr lang="cs-CZ" dirty="0"/>
              <a:t> as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.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in mind </a:t>
            </a:r>
            <a:r>
              <a:rPr lang="cs-CZ" dirty="0" err="1"/>
              <a:t>till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–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answered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very </a:t>
            </a:r>
            <a:r>
              <a:rPr lang="cs-CZ" dirty="0" err="1"/>
              <a:t>differrent</a:t>
            </a:r>
            <a:r>
              <a:rPr lang="cs-CZ" dirty="0"/>
              <a:t> </a:t>
            </a:r>
            <a:r>
              <a:rPr lang="cs-CZ" dirty="0" err="1"/>
              <a:t>angle</a:t>
            </a:r>
            <a:r>
              <a:rPr lang="cs-CZ" dirty="0"/>
              <a:t>...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36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These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discussed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… Very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as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theme</a:t>
            </a:r>
            <a:r>
              <a:rPr lang="cs-CZ" dirty="0"/>
              <a:t>, very </a:t>
            </a:r>
            <a:r>
              <a:rPr lang="cs-CZ" dirty="0" err="1"/>
              <a:t>differrent</a:t>
            </a:r>
            <a:r>
              <a:rPr lang="cs-CZ" dirty="0"/>
              <a:t> as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.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in mind </a:t>
            </a:r>
            <a:r>
              <a:rPr lang="cs-CZ" dirty="0" err="1"/>
              <a:t>till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–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answered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very </a:t>
            </a:r>
            <a:r>
              <a:rPr lang="cs-CZ" dirty="0" err="1"/>
              <a:t>differrent</a:t>
            </a:r>
            <a:r>
              <a:rPr lang="cs-CZ" dirty="0"/>
              <a:t> </a:t>
            </a:r>
            <a:r>
              <a:rPr lang="cs-CZ" dirty="0" err="1"/>
              <a:t>angle</a:t>
            </a:r>
            <a:r>
              <a:rPr lang="cs-CZ" dirty="0"/>
              <a:t>...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979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These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discussed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… Very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as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theme</a:t>
            </a:r>
            <a:r>
              <a:rPr lang="cs-CZ" dirty="0"/>
              <a:t>, very </a:t>
            </a:r>
            <a:r>
              <a:rPr lang="cs-CZ" dirty="0" err="1"/>
              <a:t>differrent</a:t>
            </a:r>
            <a:r>
              <a:rPr lang="cs-CZ" dirty="0"/>
              <a:t> as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.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in mind </a:t>
            </a:r>
            <a:r>
              <a:rPr lang="cs-CZ" dirty="0" err="1"/>
              <a:t>till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class</a:t>
            </a:r>
            <a:r>
              <a:rPr lang="cs-CZ" dirty="0"/>
              <a:t> –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answered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very </a:t>
            </a:r>
            <a:r>
              <a:rPr lang="cs-CZ" dirty="0" err="1"/>
              <a:t>differrent</a:t>
            </a:r>
            <a:r>
              <a:rPr lang="cs-CZ" dirty="0"/>
              <a:t> </a:t>
            </a:r>
            <a:r>
              <a:rPr lang="cs-CZ" dirty="0" err="1"/>
              <a:t>angle</a:t>
            </a:r>
            <a:r>
              <a:rPr lang="cs-CZ" dirty="0"/>
              <a:t>...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1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 </a:t>
            </a:r>
            <a:r>
              <a:rPr lang="cs-CZ" dirty="0" err="1"/>
              <a:t>predetermines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are,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behave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are </a:t>
            </a:r>
            <a:r>
              <a:rPr lang="cs-CZ" dirty="0" err="1"/>
              <a:t>able</a:t>
            </a:r>
            <a:r>
              <a:rPr lang="cs-CZ" dirty="0"/>
              <a:t> to </a:t>
            </a:r>
            <a:r>
              <a:rPr lang="cs-CZ" dirty="0" err="1"/>
              <a:t>feel</a:t>
            </a:r>
            <a:r>
              <a:rPr lang="cs-CZ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 </a:t>
            </a:r>
            <a:r>
              <a:rPr lang="en-US" dirty="0"/>
              <a:t>Although not being conscious of this content, children internalize the substratum of the fairytales which defines the gender roles</a:t>
            </a:r>
            <a:r>
              <a:rPr lang="cs-CZ" dirty="0"/>
              <a:t>…FT are </a:t>
            </a:r>
            <a:r>
              <a:rPr lang="cs-CZ" dirty="0" err="1"/>
              <a:t>shaping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– in a </a:t>
            </a:r>
            <a:r>
              <a:rPr lang="cs-CZ" dirty="0" err="1"/>
              <a:t>wrong</a:t>
            </a:r>
            <a:r>
              <a:rPr lang="cs-CZ" dirty="0"/>
              <a:t> </a:t>
            </a:r>
            <a:r>
              <a:rPr lang="cs-CZ" dirty="0" err="1"/>
              <a:t>way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24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contrast with their daughters, stepmothers are usually active and ambitious women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 society that encourages passiveness for the “good girls”, the women that act otherwise are portrayed as evil</a:t>
            </a:r>
            <a:r>
              <a:rPr lang="cs-CZ" dirty="0"/>
              <a:t>. </a:t>
            </a:r>
            <a:r>
              <a:rPr lang="cs-CZ" dirty="0" err="1"/>
              <a:t>Cinderella</a:t>
            </a:r>
            <a:r>
              <a:rPr lang="cs-CZ" dirty="0"/>
              <a:t>, </a:t>
            </a:r>
            <a:r>
              <a:rPr lang="cs-CZ" dirty="0" err="1"/>
              <a:t>Snowhite</a:t>
            </a:r>
            <a:r>
              <a:rPr lang="cs-CZ" dirty="0"/>
              <a:t>, </a:t>
            </a:r>
            <a:r>
              <a:rPr lang="cs-CZ" dirty="0" err="1"/>
              <a:t>raupnzel</a:t>
            </a:r>
            <a:r>
              <a:rPr lang="cs-CZ" dirty="0"/>
              <a:t>, </a:t>
            </a:r>
            <a:r>
              <a:rPr lang="cs-CZ" dirty="0" err="1"/>
              <a:t>H.and</a:t>
            </a:r>
            <a:r>
              <a:rPr lang="cs-CZ" dirty="0"/>
              <a:t> G….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Exceptions</a:t>
            </a:r>
            <a:r>
              <a:rPr lang="cs-CZ" dirty="0"/>
              <a:t>: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mothers</a:t>
            </a:r>
            <a:r>
              <a:rPr lang="cs-CZ" dirty="0"/>
              <a:t> –but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. 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fairies</a:t>
            </a:r>
            <a:r>
              <a:rPr lang="cs-CZ" dirty="0"/>
              <a:t> –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dissapear</a:t>
            </a:r>
            <a:r>
              <a:rPr lang="cs-CZ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good</a:t>
            </a:r>
            <a:r>
              <a:rPr lang="cs-CZ" i="1" dirty="0"/>
              <a:t> </a:t>
            </a:r>
            <a:r>
              <a:rPr lang="cs-CZ" i="1" dirty="0" err="1"/>
              <a:t>woman</a:t>
            </a:r>
            <a:r>
              <a:rPr lang="cs-CZ" i="1" dirty="0"/>
              <a:t> </a:t>
            </a:r>
            <a:r>
              <a:rPr lang="cs-CZ" i="1" dirty="0" err="1"/>
              <a:t>must</a:t>
            </a:r>
            <a:r>
              <a:rPr lang="cs-CZ" i="1" dirty="0"/>
              <a:t>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possessed</a:t>
            </a:r>
            <a:r>
              <a:rPr lang="cs-CZ" i="1" dirty="0"/>
              <a:t>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bad</a:t>
            </a:r>
            <a:r>
              <a:rPr lang="cs-CZ" i="1" dirty="0"/>
              <a:t> </a:t>
            </a:r>
            <a:r>
              <a:rPr lang="cs-CZ" i="1" dirty="0" err="1"/>
              <a:t>woman</a:t>
            </a:r>
            <a:r>
              <a:rPr lang="cs-CZ" i="1" dirty="0"/>
              <a:t> </a:t>
            </a:r>
            <a:r>
              <a:rPr lang="cs-CZ" i="1" dirty="0" err="1"/>
              <a:t>must</a:t>
            </a:r>
            <a:r>
              <a:rPr lang="cs-CZ" i="1" dirty="0"/>
              <a:t>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destroyed</a:t>
            </a:r>
            <a:r>
              <a:rPr lang="cs-CZ" i="1" dirty="0"/>
              <a:t>. </a:t>
            </a:r>
            <a:r>
              <a:rPr lang="cs-CZ" i="1" dirty="0" err="1"/>
              <a:t>Both</a:t>
            </a:r>
            <a:r>
              <a:rPr lang="cs-CZ" i="1" dirty="0"/>
              <a:t> </a:t>
            </a:r>
            <a:r>
              <a:rPr lang="cs-CZ" i="1" dirty="0" err="1"/>
              <a:t>must</a:t>
            </a:r>
            <a:r>
              <a:rPr lang="cs-CZ" i="1" dirty="0"/>
              <a:t>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nullified</a:t>
            </a:r>
            <a:r>
              <a:rPr lang="cs-CZ" i="1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48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Sexist</a:t>
            </a:r>
            <a:r>
              <a:rPr lang="cs-CZ" dirty="0"/>
              <a:t> ontology: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woman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woman</a:t>
            </a:r>
            <a:r>
              <a:rPr lang="cs-CZ" dirty="0"/>
              <a:t>.</a:t>
            </a:r>
          </a:p>
          <a:p>
            <a:r>
              <a:rPr lang="cs-CZ" dirty="0" err="1"/>
              <a:t>Beauty</a:t>
            </a:r>
            <a:r>
              <a:rPr lang="cs-CZ" dirty="0"/>
              <a:t> </a:t>
            </a:r>
            <a:r>
              <a:rPr lang="cs-CZ" dirty="0" err="1"/>
              <a:t>ensures</a:t>
            </a:r>
            <a:r>
              <a:rPr lang="cs-CZ" dirty="0"/>
              <a:t> male </a:t>
            </a:r>
            <a:r>
              <a:rPr lang="cs-CZ" dirty="0" err="1"/>
              <a:t>admiration</a:t>
            </a:r>
            <a:r>
              <a:rPr lang="cs-CZ" dirty="0"/>
              <a:t>, male </a:t>
            </a:r>
            <a:r>
              <a:rPr lang="cs-CZ" dirty="0" err="1"/>
              <a:t>alliance</a:t>
            </a:r>
            <a:r>
              <a:rPr lang="cs-CZ" dirty="0"/>
              <a:t>, male </a:t>
            </a:r>
            <a:r>
              <a:rPr lang="cs-CZ" dirty="0" err="1"/>
              <a:t>devotion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reach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marriage</a:t>
            </a:r>
            <a:r>
              <a:rPr lang="cs-CZ" dirty="0"/>
              <a:t>. „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,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so </a:t>
            </a:r>
            <a:r>
              <a:rPr lang="cs-CZ" dirty="0" err="1"/>
              <a:t>passive</a:t>
            </a:r>
            <a:r>
              <a:rPr lang="cs-CZ" dirty="0"/>
              <a:t> in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death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more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.“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5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Fairytales set role models for boys too</a:t>
            </a:r>
            <a:r>
              <a:rPr lang="cs-CZ" dirty="0"/>
              <a:t>.</a:t>
            </a:r>
          </a:p>
          <a:p>
            <a:r>
              <a:rPr lang="cs-CZ" dirty="0" err="1"/>
              <a:t>Fathers</a:t>
            </a:r>
            <a:r>
              <a:rPr lang="cs-CZ" dirty="0"/>
              <a:t>: </a:t>
            </a:r>
            <a:r>
              <a:rPr lang="en-US" dirty="0"/>
              <a:t>Mostly absent figures</a:t>
            </a:r>
            <a:r>
              <a:rPr lang="cs-CZ" dirty="0"/>
              <a:t>. </a:t>
            </a:r>
            <a:r>
              <a:rPr lang="en-US" dirty="0"/>
              <a:t>Sometimes they consent to the abuse (Hansel and Gretel)</a:t>
            </a:r>
            <a:r>
              <a:rPr lang="cs-CZ" dirty="0"/>
              <a:t>…“He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patriarch</a:t>
            </a:r>
            <a:r>
              <a:rPr lang="cs-CZ" dirty="0"/>
              <a:t>, and such 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beyond</a:t>
            </a:r>
            <a:r>
              <a:rPr lang="cs-CZ" dirty="0"/>
              <a:t> morel </a:t>
            </a:r>
            <a:r>
              <a:rPr lang="cs-CZ" dirty="0" err="1"/>
              <a:t>law</a:t>
            </a:r>
            <a:r>
              <a:rPr lang="cs-CZ" dirty="0"/>
              <a:t> and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decency</a:t>
            </a:r>
            <a:r>
              <a:rPr lang="cs-CZ" dirty="0"/>
              <a:t>.“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81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Fairytales set role models for boys too</a:t>
            </a:r>
            <a:r>
              <a:rPr lang="cs-CZ" dirty="0"/>
              <a:t>.</a:t>
            </a:r>
          </a:p>
          <a:p>
            <a:r>
              <a:rPr lang="cs-CZ" dirty="0" err="1"/>
              <a:t>Fathers</a:t>
            </a:r>
            <a:r>
              <a:rPr lang="cs-CZ" dirty="0"/>
              <a:t>: </a:t>
            </a:r>
            <a:r>
              <a:rPr lang="en-US" dirty="0"/>
              <a:t>Mostly absent figures</a:t>
            </a:r>
            <a:r>
              <a:rPr lang="cs-CZ" dirty="0"/>
              <a:t>. </a:t>
            </a:r>
            <a:r>
              <a:rPr lang="en-US" dirty="0"/>
              <a:t>Sometimes they consent to the abuse (Hansel and Gretel)</a:t>
            </a:r>
            <a:r>
              <a:rPr lang="cs-CZ" dirty="0"/>
              <a:t>…“He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patriarch</a:t>
            </a:r>
            <a:r>
              <a:rPr lang="cs-CZ" dirty="0"/>
              <a:t>, and such 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beyond</a:t>
            </a:r>
            <a:r>
              <a:rPr lang="cs-CZ" dirty="0"/>
              <a:t> morel </a:t>
            </a:r>
            <a:r>
              <a:rPr lang="cs-CZ" dirty="0" err="1"/>
              <a:t>law</a:t>
            </a:r>
            <a:r>
              <a:rPr lang="cs-CZ" dirty="0"/>
              <a:t> and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decency</a:t>
            </a:r>
            <a:r>
              <a:rPr lang="cs-CZ" dirty="0"/>
              <a:t>.“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539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Fairytales set role models for boys too</a:t>
            </a:r>
            <a:r>
              <a:rPr lang="cs-CZ" dirty="0"/>
              <a:t>.</a:t>
            </a:r>
          </a:p>
          <a:p>
            <a:r>
              <a:rPr lang="cs-CZ" dirty="0" err="1"/>
              <a:t>Fathers</a:t>
            </a:r>
            <a:r>
              <a:rPr lang="cs-CZ" dirty="0"/>
              <a:t>: </a:t>
            </a:r>
            <a:r>
              <a:rPr lang="en-US" dirty="0"/>
              <a:t>Mostly absent figures</a:t>
            </a:r>
            <a:r>
              <a:rPr lang="cs-CZ" dirty="0"/>
              <a:t>. </a:t>
            </a:r>
            <a:r>
              <a:rPr lang="en-US" dirty="0"/>
              <a:t>Sometimes they consent to the abuse (Hansel and Gretel)</a:t>
            </a:r>
            <a:r>
              <a:rPr lang="cs-CZ" dirty="0"/>
              <a:t>…“He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patriarch</a:t>
            </a:r>
            <a:r>
              <a:rPr lang="cs-CZ" dirty="0"/>
              <a:t>, and such he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beyond</a:t>
            </a:r>
            <a:r>
              <a:rPr lang="cs-CZ" dirty="0"/>
              <a:t> morel </a:t>
            </a:r>
            <a:r>
              <a:rPr lang="cs-CZ" dirty="0" err="1"/>
              <a:t>law</a:t>
            </a:r>
            <a:r>
              <a:rPr lang="cs-CZ" dirty="0"/>
              <a:t> and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decency</a:t>
            </a:r>
            <a:r>
              <a:rPr lang="cs-CZ" dirty="0"/>
              <a:t>.“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3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Fairytales</a:t>
            </a:r>
            <a:r>
              <a:rPr lang="cs-CZ" dirty="0"/>
              <a:t>, as </a:t>
            </a:r>
            <a:r>
              <a:rPr lang="cs-CZ" i="1" dirty="0" err="1"/>
              <a:t>primary</a:t>
            </a:r>
            <a:r>
              <a:rPr lang="cs-CZ" i="1" dirty="0"/>
              <a:t> </a:t>
            </a:r>
            <a:r>
              <a:rPr lang="cs-CZ" i="1" dirty="0" err="1"/>
              <a:t>information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culture</a:t>
            </a:r>
            <a:r>
              <a:rPr lang="cs-CZ" dirty="0"/>
              <a:t>, are </a:t>
            </a:r>
            <a:r>
              <a:rPr lang="cs-CZ" i="1" dirty="0" err="1"/>
              <a:t>delineating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roles</a:t>
            </a:r>
            <a:r>
              <a:rPr lang="cs-CZ" i="1" dirty="0"/>
              <a:t>, </a:t>
            </a:r>
            <a:r>
              <a:rPr lang="cs-CZ" i="1" dirty="0" err="1"/>
              <a:t>interactions</a:t>
            </a:r>
            <a:r>
              <a:rPr lang="cs-CZ" i="1" dirty="0"/>
              <a:t> and </a:t>
            </a:r>
            <a:r>
              <a:rPr lang="cs-CZ" i="1" dirty="0" err="1"/>
              <a:t>values</a:t>
            </a:r>
            <a:r>
              <a:rPr lang="cs-CZ" i="1" dirty="0"/>
              <a:t> </a:t>
            </a:r>
            <a:r>
              <a:rPr lang="cs-CZ" i="1" dirty="0" err="1"/>
              <a:t>which</a:t>
            </a:r>
            <a:r>
              <a:rPr lang="cs-CZ" i="1" dirty="0"/>
              <a:t> are </a:t>
            </a:r>
            <a:r>
              <a:rPr lang="cs-CZ" i="1" dirty="0" err="1"/>
              <a:t>available</a:t>
            </a:r>
            <a:r>
              <a:rPr lang="cs-CZ" i="1" dirty="0"/>
              <a:t> to as.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514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She then looks at the historical practices of Chinese </a:t>
            </a:r>
            <a:r>
              <a:rPr lang="en-US" dirty="0">
                <a:hlinkClick r:id="rId3" tooltip="Foot binding"/>
              </a:rPr>
              <a:t>foot binding</a:t>
            </a:r>
            <a:r>
              <a:rPr lang="en-US" dirty="0"/>
              <a:t> and Medieval European </a:t>
            </a:r>
            <a:r>
              <a:rPr lang="en-US" dirty="0">
                <a:hlinkClick r:id="rId4" tooltip="Witch burning"/>
              </a:rPr>
              <a:t>witch burning</a:t>
            </a:r>
            <a:r>
              <a:rPr lang="en-US" dirty="0"/>
              <a:t> from a radical feminist perspective. 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7B42-9314-4A7C-BB2F-4573E6472DF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94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27E-DE13-47F1-AD19-FCF5557415D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5FD8F82-8A30-45E2-B90B-2405991F07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27E-DE13-47F1-AD19-FCF5557415D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8F82-8A30-45E2-B90B-2405991F0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27E-DE13-47F1-AD19-FCF5557415D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8F82-8A30-45E2-B90B-2405991F0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27E-DE13-47F1-AD19-FCF5557415D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8F82-8A30-45E2-B90B-2405991F07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27E-DE13-47F1-AD19-FCF5557415D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FD8F82-8A30-45E2-B90B-2405991F070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27E-DE13-47F1-AD19-FCF5557415D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8F82-8A30-45E2-B90B-2405991F07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27E-DE13-47F1-AD19-FCF5557415D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8F82-8A30-45E2-B90B-2405991F07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27E-DE13-47F1-AD19-FCF5557415D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8F82-8A30-45E2-B90B-2405991F0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27E-DE13-47F1-AD19-FCF5557415D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8F82-8A30-45E2-B90B-2405991F07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27E-DE13-47F1-AD19-FCF5557415D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8F82-8A30-45E2-B90B-2405991F07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127E-DE13-47F1-AD19-FCF5557415D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FD8F82-8A30-45E2-B90B-2405991F07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23127E-DE13-47F1-AD19-FCF5557415D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5FD8F82-8A30-45E2-B90B-2405991F07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iberal_feminism" TargetMode="External"/><Relationship Id="rId3" Type="http://schemas.openxmlformats.org/officeDocument/2006/relationships/hyperlink" Target="https://en.wikipedia.org/wiki/Radical_feminism" TargetMode="External"/><Relationship Id="rId7" Type="http://schemas.openxmlformats.org/officeDocument/2006/relationships/hyperlink" Target="https://en.wikipedia.org/wiki/Violence_against_wom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ape" TargetMode="External"/><Relationship Id="rId5" Type="http://schemas.openxmlformats.org/officeDocument/2006/relationships/hyperlink" Target="https://en.wikipedia.org/wiki/Anti-pornography_movement" TargetMode="External"/><Relationship Id="rId4" Type="http://schemas.openxmlformats.org/officeDocument/2006/relationships/hyperlink" Target="https://en.wikipedia.org/wiki/Feminist_views_on_pornography#Anti-pornography_feminism" TargetMode="External"/><Relationship Id="rId9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crQvoCzs80" TargetMode="External"/><Relationship Id="rId2" Type="http://schemas.openxmlformats.org/officeDocument/2006/relationships/hyperlink" Target="https://www.youtube.com/watch?v=VeZXQf77hhk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societypages.org/socimages/2009/10/25/disney-princesses-deconstructed/" TargetMode="External"/><Relationship Id="rId2" Type="http://schemas.openxmlformats.org/officeDocument/2006/relationships/hyperlink" Target="https://comicsalliance.com/disney-princes-princesses-relationship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s://www.bustle.com/articles/17264-7-problematic-lessons-disney-movies-teach-boys-about-masculinity" TargetMode="External"/><Relationship Id="rId4" Type="http://schemas.openxmlformats.org/officeDocument/2006/relationships/hyperlink" Target="https://feministdisney.tumblr.com/post/13464162133/feminist-disney-image-collecti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2046"/>
            <a:ext cx="6400800" cy="1600200"/>
          </a:xfrm>
        </p:spPr>
        <p:txBody>
          <a:bodyPr/>
          <a:lstStyle/>
          <a:p>
            <a:r>
              <a:rPr lang="cs-CZ" dirty="0"/>
              <a:t>Readings: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229600" cy="1470025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sz="5300" dirty="0"/>
              <a:t>Feminist </a:t>
            </a:r>
            <a:r>
              <a:rPr lang="cs-CZ" sz="5300" dirty="0" err="1"/>
              <a:t>Criticism</a:t>
            </a:r>
            <a:r>
              <a:rPr lang="cs-CZ" sz="5300" dirty="0"/>
              <a:t> on </a:t>
            </a:r>
            <a:r>
              <a:rPr sz="5300" dirty="0"/>
              <a:t>Fairytales</a:t>
            </a:r>
            <a:endParaRPr lang="en-US" sz="5300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EAB9696E-3063-49F2-8EEA-9637E16A8DEA}"/>
              </a:ext>
            </a:extLst>
          </p:cNvPr>
          <p:cNvSpPr txBox="1">
            <a:spLocks/>
          </p:cNvSpPr>
          <p:nvPr/>
        </p:nvSpPr>
        <p:spPr>
          <a:xfrm>
            <a:off x="990600" y="4491645"/>
            <a:ext cx="89154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accent1"/>
                </a:solidFill>
              </a:rPr>
              <a:t>Andrea Dworkin</a:t>
            </a:r>
            <a:r>
              <a:rPr lang="cs-CZ" sz="2800" b="1" dirty="0">
                <a:solidFill>
                  <a:schemeClr val="accent1"/>
                </a:solidFill>
              </a:rPr>
              <a:t>: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cs-CZ" sz="2800" b="1" dirty="0">
                <a:solidFill>
                  <a:schemeClr val="accent1"/>
                </a:solidFill>
              </a:rPr>
              <a:t>  </a:t>
            </a:r>
            <a:r>
              <a:rPr lang="en-US" sz="2800" b="1" i="1" dirty="0">
                <a:solidFill>
                  <a:schemeClr val="accent1"/>
                </a:solidFill>
              </a:rPr>
              <a:t>The Fairy</a:t>
            </a:r>
            <a:r>
              <a:rPr lang="cs-CZ" sz="2800" b="1" i="1" dirty="0">
                <a:solidFill>
                  <a:schemeClr val="accent1"/>
                </a:solidFill>
              </a:rPr>
              <a:t> T</a:t>
            </a:r>
            <a:r>
              <a:rPr lang="en-US" sz="2800" b="1" i="1" dirty="0">
                <a:solidFill>
                  <a:schemeClr val="accent1"/>
                </a:solidFill>
              </a:rPr>
              <a:t>ales</a:t>
            </a:r>
            <a:r>
              <a:rPr lang="cs-CZ" sz="2800" b="1" dirty="0">
                <a:solidFill>
                  <a:schemeClr val="accent1"/>
                </a:solidFill>
              </a:rPr>
              <a:t>, 1974</a:t>
            </a:r>
          </a:p>
          <a:p>
            <a:pPr algn="l"/>
            <a:endParaRPr lang="cs-CZ" sz="2800" b="1" dirty="0">
              <a:solidFill>
                <a:schemeClr val="accent1"/>
              </a:solidFill>
            </a:endParaRPr>
          </a:p>
          <a:p>
            <a:pPr algn="l"/>
            <a:r>
              <a:rPr lang="en-US" sz="2800" b="1" dirty="0">
                <a:solidFill>
                  <a:schemeClr val="accent1"/>
                </a:solidFill>
              </a:rPr>
              <a:t>Ellen </a:t>
            </a:r>
            <a:r>
              <a:rPr lang="en-US" sz="2800" b="1" dirty="0" err="1">
                <a:solidFill>
                  <a:schemeClr val="accent1"/>
                </a:solidFill>
              </a:rPr>
              <a:t>Pandolfo</a:t>
            </a:r>
            <a:r>
              <a:rPr lang="cs-CZ" sz="2800" b="1" dirty="0">
                <a:solidFill>
                  <a:schemeClr val="accent1"/>
                </a:solidFill>
              </a:rPr>
              <a:t>: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cs-CZ" sz="2800" b="1" dirty="0">
                <a:solidFill>
                  <a:schemeClr val="accent1"/>
                </a:solidFill>
              </a:rPr>
              <a:t> </a:t>
            </a:r>
            <a:r>
              <a:rPr lang="en-US" sz="2800" b="1" i="1" dirty="0">
                <a:solidFill>
                  <a:schemeClr val="accent1"/>
                </a:solidFill>
              </a:rPr>
              <a:t>Feminist Critique to Walt </a:t>
            </a:r>
            <a:r>
              <a:rPr lang="cs-CZ" sz="2800" b="1" i="1" dirty="0">
                <a:solidFill>
                  <a:schemeClr val="accent1"/>
                </a:solidFill>
              </a:rPr>
              <a:t>Dis</a:t>
            </a:r>
            <a:r>
              <a:rPr lang="en-US" sz="2800" b="1" i="1" dirty="0" err="1">
                <a:solidFill>
                  <a:schemeClr val="accent1"/>
                </a:solidFill>
              </a:rPr>
              <a:t>ney’s</a:t>
            </a:r>
            <a:r>
              <a:rPr lang="en-US" sz="2800" b="1" i="1" dirty="0">
                <a:solidFill>
                  <a:schemeClr val="accent1"/>
                </a:solidFill>
              </a:rPr>
              <a:t> </a:t>
            </a:r>
            <a:endParaRPr lang="cs-CZ" sz="2800" b="1" i="1" dirty="0">
              <a:solidFill>
                <a:schemeClr val="accent1"/>
              </a:solidFill>
            </a:endParaRPr>
          </a:p>
          <a:p>
            <a:pPr algn="l"/>
            <a:r>
              <a:rPr lang="cs-CZ" sz="2800" b="1" i="1" dirty="0">
                <a:solidFill>
                  <a:schemeClr val="accent1"/>
                </a:solidFill>
              </a:rPr>
              <a:t>		       </a:t>
            </a:r>
            <a:r>
              <a:rPr lang="en-US" sz="2800" b="1" i="1" dirty="0">
                <a:solidFill>
                  <a:schemeClr val="accent1"/>
                </a:solidFill>
              </a:rPr>
              <a:t>Cinderella</a:t>
            </a:r>
            <a:r>
              <a:rPr lang="cs-CZ" sz="2800" b="1" dirty="0">
                <a:solidFill>
                  <a:schemeClr val="accent1"/>
                </a:solidFill>
              </a:rPr>
              <a:t>, 2006</a:t>
            </a:r>
            <a:br>
              <a:rPr lang="cs-CZ" sz="2800" b="1" dirty="0">
                <a:solidFill>
                  <a:schemeClr val="accent1"/>
                </a:solidFill>
              </a:rPr>
            </a:br>
            <a:endParaRPr lang="cs-CZ" sz="2800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76"/>
    </mc:Choice>
    <mc:Fallback xmlns="">
      <p:transition spd="slow" advTm="288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3543"/>
            <a:ext cx="2514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The </a:t>
            </a:r>
            <a:r>
              <a:rPr lang="cs-CZ" dirty="0">
                <a:solidFill>
                  <a:schemeClr val="accent1"/>
                </a:solidFill>
                <a:latin typeface="+mn-lt"/>
              </a:rPr>
              <a:t>p</a:t>
            </a:r>
            <a:r>
              <a:rPr lang="en-US" dirty="0" err="1">
                <a:solidFill>
                  <a:schemeClr val="accent1"/>
                </a:solidFill>
                <a:latin typeface="+mn-lt"/>
              </a:rPr>
              <a:t>rince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1" y="1219200"/>
            <a:ext cx="4191000" cy="4572000"/>
          </a:xfrm>
        </p:spPr>
        <p:txBody>
          <a:bodyPr/>
          <a:lstStyle/>
          <a:p>
            <a:r>
              <a:rPr lang="cs-CZ" dirty="0" err="1"/>
              <a:t>handsome</a:t>
            </a:r>
            <a:r>
              <a:rPr lang="cs-CZ" dirty="0"/>
              <a:t> and </a:t>
            </a:r>
            <a:r>
              <a:rPr lang="cs-CZ" dirty="0" err="1"/>
              <a:t>heroic</a:t>
            </a:r>
            <a:endParaRPr lang="cs-CZ" dirty="0"/>
          </a:p>
          <a:p>
            <a:r>
              <a:rPr lang="cs-CZ" dirty="0" err="1"/>
              <a:t>active</a:t>
            </a:r>
            <a:r>
              <a:rPr lang="cs-CZ" dirty="0"/>
              <a:t>, dominant</a:t>
            </a:r>
            <a:endParaRPr lang="en-US" dirty="0"/>
          </a:p>
          <a:p>
            <a:r>
              <a:rPr lang="cs-CZ" dirty="0"/>
              <a:t>p</a:t>
            </a:r>
            <a:r>
              <a:rPr lang="en-US" dirty="0" err="1"/>
              <a:t>owerful</a:t>
            </a:r>
            <a:r>
              <a:rPr lang="cs-CZ" dirty="0"/>
              <a:t>, noble and </a:t>
            </a:r>
            <a:r>
              <a:rPr lang="cs-CZ" dirty="0" err="1"/>
              <a:t>good</a:t>
            </a:r>
            <a:endParaRPr lang="cs-CZ" dirty="0"/>
          </a:p>
          <a:p>
            <a:r>
              <a:rPr lang="en-US" i="1" dirty="0"/>
              <a:t>“</a:t>
            </a:r>
            <a:r>
              <a:rPr lang="cs-CZ" i="1" dirty="0"/>
              <a:t>H</a:t>
            </a:r>
            <a:r>
              <a:rPr lang="en-US" i="1" dirty="0"/>
              <a:t>e matters, acts, succeeds</a:t>
            </a:r>
            <a:r>
              <a:rPr lang="cs-CZ" i="1" dirty="0"/>
              <a:t>.</a:t>
            </a:r>
            <a:r>
              <a:rPr lang="en-US" i="1" dirty="0"/>
              <a:t>”</a:t>
            </a:r>
            <a:endParaRPr lang="cs-CZ" i="1" dirty="0"/>
          </a:p>
          <a:p>
            <a:r>
              <a:rPr lang="cs-CZ" i="1" dirty="0"/>
              <a:t>„He has a </a:t>
            </a:r>
            <a:r>
              <a:rPr lang="cs-CZ" i="1" dirty="0" err="1"/>
              <a:t>mission</a:t>
            </a:r>
            <a:r>
              <a:rPr lang="cs-CZ" i="1" dirty="0"/>
              <a:t>, a </a:t>
            </a:r>
            <a:r>
              <a:rPr lang="cs-CZ" i="1" dirty="0" err="1"/>
              <a:t>purpose</a:t>
            </a:r>
            <a:r>
              <a:rPr lang="cs-CZ" i="1" dirty="0"/>
              <a:t>.“</a:t>
            </a:r>
            <a:endParaRPr lang="en-US" i="1" dirty="0"/>
          </a:p>
          <a:p>
            <a:endParaRPr lang="en-US" dirty="0"/>
          </a:p>
        </p:txBody>
      </p:sp>
      <p:pic>
        <p:nvPicPr>
          <p:cNvPr id="19458" name="Picture 2" descr="Prince Charming | Flickr - Photo Sharing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628" y="3633083"/>
            <a:ext cx="1468944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84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22"/>
    </mc:Choice>
    <mc:Fallback>
      <p:transition spd="slow" advTm="1872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3543"/>
            <a:ext cx="2514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The </a:t>
            </a:r>
            <a:r>
              <a:rPr lang="cs-CZ" dirty="0">
                <a:solidFill>
                  <a:schemeClr val="accent1"/>
                </a:solidFill>
                <a:latin typeface="+mn-lt"/>
              </a:rPr>
              <a:t>p</a:t>
            </a:r>
            <a:r>
              <a:rPr lang="en-US" dirty="0" err="1">
                <a:solidFill>
                  <a:schemeClr val="accent1"/>
                </a:solidFill>
                <a:latin typeface="+mn-lt"/>
              </a:rPr>
              <a:t>rince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1" y="1219200"/>
            <a:ext cx="4191000" cy="4572000"/>
          </a:xfrm>
        </p:spPr>
        <p:txBody>
          <a:bodyPr/>
          <a:lstStyle/>
          <a:p>
            <a:r>
              <a:rPr lang="cs-CZ" dirty="0" err="1"/>
              <a:t>handsome</a:t>
            </a:r>
            <a:r>
              <a:rPr lang="cs-CZ" dirty="0"/>
              <a:t> and </a:t>
            </a:r>
            <a:r>
              <a:rPr lang="cs-CZ" dirty="0" err="1"/>
              <a:t>heroic</a:t>
            </a:r>
            <a:endParaRPr lang="cs-CZ" dirty="0"/>
          </a:p>
          <a:p>
            <a:r>
              <a:rPr lang="cs-CZ" dirty="0" err="1"/>
              <a:t>active</a:t>
            </a:r>
            <a:r>
              <a:rPr lang="cs-CZ" dirty="0"/>
              <a:t>, dominant</a:t>
            </a:r>
            <a:endParaRPr lang="en-US" dirty="0"/>
          </a:p>
          <a:p>
            <a:r>
              <a:rPr lang="cs-CZ" dirty="0"/>
              <a:t>p</a:t>
            </a:r>
            <a:r>
              <a:rPr lang="en-US" dirty="0" err="1"/>
              <a:t>owerful</a:t>
            </a:r>
            <a:r>
              <a:rPr lang="cs-CZ" dirty="0"/>
              <a:t>, noble and </a:t>
            </a:r>
            <a:r>
              <a:rPr lang="cs-CZ" dirty="0" err="1"/>
              <a:t>good</a:t>
            </a:r>
            <a:endParaRPr lang="cs-CZ" dirty="0"/>
          </a:p>
          <a:p>
            <a:r>
              <a:rPr lang="en-US" i="1" dirty="0"/>
              <a:t>“</a:t>
            </a:r>
            <a:r>
              <a:rPr lang="cs-CZ" i="1" dirty="0"/>
              <a:t>H</a:t>
            </a:r>
            <a:r>
              <a:rPr lang="en-US" i="1" dirty="0"/>
              <a:t>e matters, acts, succeeds</a:t>
            </a:r>
            <a:r>
              <a:rPr lang="cs-CZ" i="1" dirty="0"/>
              <a:t>.</a:t>
            </a:r>
            <a:r>
              <a:rPr lang="en-US" i="1" dirty="0"/>
              <a:t>”</a:t>
            </a:r>
            <a:endParaRPr lang="cs-CZ" i="1" dirty="0"/>
          </a:p>
          <a:p>
            <a:r>
              <a:rPr lang="cs-CZ" i="1" dirty="0"/>
              <a:t>„He has a </a:t>
            </a:r>
            <a:r>
              <a:rPr lang="cs-CZ" i="1" dirty="0" err="1"/>
              <a:t>mission</a:t>
            </a:r>
            <a:r>
              <a:rPr lang="cs-CZ" i="1" dirty="0"/>
              <a:t>, a </a:t>
            </a:r>
            <a:r>
              <a:rPr lang="cs-CZ" i="1" dirty="0" err="1"/>
              <a:t>purpose</a:t>
            </a:r>
            <a:r>
              <a:rPr lang="cs-CZ" i="1" dirty="0"/>
              <a:t>.“</a:t>
            </a:r>
            <a:endParaRPr lang="en-US" i="1" dirty="0"/>
          </a:p>
          <a:p>
            <a:endParaRPr lang="en-US" dirty="0"/>
          </a:p>
        </p:txBody>
      </p:sp>
      <p:pic>
        <p:nvPicPr>
          <p:cNvPr id="19458" name="Picture 2" descr="Prince Charming | Flickr - Photo Sharing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628" y="3633083"/>
            <a:ext cx="1468944" cy="3048000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A20BE08-45A7-4FB1-BF59-9781AE589085}"/>
              </a:ext>
            </a:extLst>
          </p:cNvPr>
          <p:cNvSpPr txBox="1"/>
          <p:nvPr/>
        </p:nvSpPr>
        <p:spPr>
          <a:xfrm>
            <a:off x="4572000" y="577575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err="1">
                <a:solidFill>
                  <a:schemeClr val="accent1"/>
                </a:solidFill>
              </a:rPr>
              <a:t>Husbands</a:t>
            </a:r>
            <a:r>
              <a:rPr lang="cs-CZ" sz="4000" dirty="0">
                <a:solidFill>
                  <a:schemeClr val="accent1"/>
                </a:solidFill>
              </a:rPr>
              <a:t> and </a:t>
            </a:r>
            <a:r>
              <a:rPr lang="cs-CZ" sz="4000" dirty="0" err="1">
                <a:solidFill>
                  <a:schemeClr val="accent1"/>
                </a:solidFill>
              </a:rPr>
              <a:t>fathers</a:t>
            </a:r>
            <a:endParaRPr lang="cs-CZ" sz="4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D490E0-CF8C-4621-85EB-3C152213FDBE}"/>
              </a:ext>
            </a:extLst>
          </p:cNvPr>
          <p:cNvSpPr txBox="1">
            <a:spLocks/>
          </p:cNvSpPr>
          <p:nvPr/>
        </p:nvSpPr>
        <p:spPr>
          <a:xfrm>
            <a:off x="4648200" y="1295400"/>
            <a:ext cx="44958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witness</a:t>
            </a:r>
            <a:r>
              <a:rPr lang="cs-CZ" dirty="0"/>
              <a:t> </a:t>
            </a:r>
            <a:r>
              <a:rPr lang="cs-CZ" dirty="0" err="1"/>
              <a:t>evil</a:t>
            </a:r>
            <a:r>
              <a:rPr lang="cs-CZ" dirty="0"/>
              <a:t>, </a:t>
            </a:r>
            <a:r>
              <a:rPr lang="cs-CZ" dirty="0" err="1"/>
              <a:t>participate</a:t>
            </a:r>
            <a:r>
              <a:rPr lang="cs-CZ" dirty="0"/>
              <a:t> in </a:t>
            </a:r>
            <a:r>
              <a:rPr lang="cs-CZ" dirty="0" err="1"/>
              <a:t>evil</a:t>
            </a:r>
            <a:endParaRPr lang="cs-CZ" dirty="0"/>
          </a:p>
          <a:p>
            <a:r>
              <a:rPr lang="cs-CZ" dirty="0"/>
              <a:t>f</a:t>
            </a:r>
            <a:r>
              <a:rPr lang="en-US" dirty="0"/>
              <a:t>ail to notice </a:t>
            </a:r>
            <a:r>
              <a:rPr lang="en-US" i="1" dirty="0"/>
              <a:t>when “their wives are slaughtering and abusing their beloved pro</a:t>
            </a:r>
            <a:r>
              <a:rPr lang="cs-CZ" i="1" dirty="0"/>
              <a:t>geny</a:t>
            </a:r>
            <a:r>
              <a:rPr lang="en-US" i="1" dirty="0"/>
              <a:t>”</a:t>
            </a:r>
            <a:r>
              <a:rPr lang="en-US" dirty="0"/>
              <a:t> (Cinderella)</a:t>
            </a:r>
            <a:endParaRPr lang="cs-CZ" dirty="0"/>
          </a:p>
          <a:p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held</a:t>
            </a:r>
            <a:r>
              <a:rPr lang="cs-CZ" dirty="0"/>
              <a:t> </a:t>
            </a:r>
            <a:r>
              <a:rPr lang="cs-CZ" dirty="0" err="1"/>
              <a:t>accountable</a:t>
            </a:r>
            <a:endParaRPr lang="cs-CZ" dirty="0"/>
          </a:p>
          <a:p>
            <a:r>
              <a:rPr lang="cs-CZ" dirty="0" err="1"/>
              <a:t>they</a:t>
            </a:r>
            <a:r>
              <a:rPr lang="cs-CZ" dirty="0"/>
              <a:t> are </a:t>
            </a:r>
            <a:r>
              <a:rPr lang="cs-CZ" dirty="0" err="1"/>
              <a:t>good</a:t>
            </a:r>
            <a:endParaRPr lang="cs-CZ" dirty="0"/>
          </a:p>
          <a:p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625586-5EC4-47AB-AA0E-F5E48E3A5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38" y="4114800"/>
            <a:ext cx="2276793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42"/>
    </mc:Choice>
    <mc:Fallback xmlns="">
      <p:transition spd="slow" advTm="5254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5181600" cy="6172200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cs-CZ" dirty="0"/>
              <a:t>a</a:t>
            </a:r>
            <a:r>
              <a:rPr lang="en-US" dirty="0"/>
              <a:t> society, the roles are determined by gender</a:t>
            </a:r>
            <a:r>
              <a:rPr lang="cs-CZ" dirty="0"/>
              <a:t>.</a:t>
            </a:r>
            <a:endParaRPr lang="en-US" dirty="0"/>
          </a:p>
          <a:p>
            <a:r>
              <a:rPr lang="en-US" dirty="0"/>
              <a:t>The body ties us to a role that is </a:t>
            </a:r>
            <a:r>
              <a:rPr lang="en-US" i="1" dirty="0"/>
              <a:t>“annihilating, totalitarian, which forbids us any real self-becoming or self-realization</a:t>
            </a:r>
            <a:r>
              <a:rPr lang="cs-CZ" i="1" dirty="0"/>
              <a:t>.</a:t>
            </a:r>
            <a:r>
              <a:rPr lang="en-US" i="1" dirty="0"/>
              <a:t>”</a:t>
            </a:r>
            <a:endParaRPr lang="cs-CZ" i="1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Fairytales</a:t>
            </a:r>
            <a:r>
              <a:rPr lang="cs-CZ" dirty="0"/>
              <a:t>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paradigmas</a:t>
            </a:r>
            <a:r>
              <a:rPr lang="cs-CZ" dirty="0"/>
              <a:t> </a:t>
            </a:r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male </a:t>
            </a:r>
            <a:r>
              <a:rPr lang="cs-CZ" dirty="0" err="1"/>
              <a:t>dominated</a:t>
            </a:r>
            <a:r>
              <a:rPr lang="cs-CZ" dirty="0"/>
              <a:t> </a:t>
            </a:r>
            <a:r>
              <a:rPr lang="cs-CZ" dirty="0" err="1"/>
              <a:t>civilization</a:t>
            </a:r>
            <a:r>
              <a:rPr lang="cs-CZ" dirty="0"/>
              <a:t>:</a:t>
            </a:r>
            <a:endParaRPr lang="cs-CZ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 descr="Gender stereotypes in India | Respect Wo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170" y="1066800"/>
            <a:ext cx="3238830" cy="1619145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38E1F5-BE5F-473D-B7BF-FAF58DC3298A}"/>
              </a:ext>
            </a:extLst>
          </p:cNvPr>
          <p:cNvSpPr txBox="1">
            <a:spLocks/>
          </p:cNvSpPr>
          <p:nvPr/>
        </p:nvSpPr>
        <p:spPr>
          <a:xfrm>
            <a:off x="316064" y="4883920"/>
            <a:ext cx="5627535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 </a:t>
            </a:r>
            <a:r>
              <a:rPr lang="cs-CZ" dirty="0" err="1"/>
              <a:t>woman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desirable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beautiful</a:t>
            </a:r>
            <a:r>
              <a:rPr lang="cs-CZ" dirty="0"/>
              <a:t>, </a:t>
            </a:r>
            <a:r>
              <a:rPr lang="cs-CZ" dirty="0" err="1"/>
              <a:t>passive</a:t>
            </a:r>
            <a:r>
              <a:rPr lang="cs-CZ" dirty="0"/>
              <a:t> and </a:t>
            </a:r>
            <a:r>
              <a:rPr lang="cs-CZ" dirty="0" err="1"/>
              <a:t>victimized</a:t>
            </a:r>
            <a:endParaRPr lang="en-US" dirty="0"/>
          </a:p>
        </p:txBody>
      </p:sp>
      <p:pic>
        <p:nvPicPr>
          <p:cNvPr id="7" name="Picture 2" descr="... adherence to stereotypical gender roles can be harmful to children">
            <a:extLst>
              <a:ext uri="{FF2B5EF4-FFF2-40B4-BE49-F238E27FC236}">
                <a16:creationId xmlns:a16="http://schemas.microsoft.com/office/drawing/2014/main" id="{8F3DF688-AF9C-443E-91C3-B60EFDE67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736" y="4114800"/>
            <a:ext cx="2879698" cy="1912120"/>
          </a:xfrm>
          <a:prstGeom prst="rect">
            <a:avLst/>
          </a:prstGeom>
          <a:noFill/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1F873B8-D90E-4362-9212-33431A70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152400"/>
            <a:ext cx="2133600" cy="76200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0000"/>
                </a:solidFill>
                <a:latin typeface="+mn-lt"/>
              </a:rPr>
              <a:t>Summary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49"/>
    </mc:Choice>
    <mc:Fallback xmlns="">
      <p:transition spd="slow" advTm="6864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A705C-7A28-44D9-AF41-314375DF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48" y="53764"/>
            <a:ext cx="7772400" cy="1143000"/>
          </a:xfrm>
        </p:spPr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  <a:latin typeface="+mn-lt"/>
              </a:rPr>
              <a:t>Discussion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CD58F4-1E22-42A6-BED1-1B4FE6B3E2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53281" y="3962400"/>
            <a:ext cx="6023919" cy="1143000"/>
          </a:xfrm>
        </p:spPr>
        <p:txBody>
          <a:bodyPr>
            <a:normAutofit/>
          </a:bodyPr>
          <a:lstStyle/>
          <a:p>
            <a:r>
              <a:rPr lang="cs-CZ" sz="2800" dirty="0"/>
              <a:t>Do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find</a:t>
            </a:r>
            <a:r>
              <a:rPr lang="cs-CZ" sz="2800" dirty="0"/>
              <a:t> these </a:t>
            </a:r>
            <a:r>
              <a:rPr lang="cs-CZ" sz="2800" dirty="0" err="1"/>
              <a:t>accusations</a:t>
            </a:r>
            <a:r>
              <a:rPr lang="cs-CZ" sz="2800" dirty="0"/>
              <a:t> </a:t>
            </a:r>
            <a:r>
              <a:rPr lang="cs-CZ" sz="2800" dirty="0" err="1"/>
              <a:t>relevant</a:t>
            </a:r>
            <a:r>
              <a:rPr lang="cs-CZ" sz="2800" dirty="0"/>
              <a:t>?</a:t>
            </a:r>
          </a:p>
          <a:p>
            <a:pPr marL="0" indent="0">
              <a:buNone/>
            </a:pPr>
            <a:r>
              <a:rPr lang="cs-CZ" sz="2800" dirty="0" err="1"/>
              <a:t>Say</a:t>
            </a:r>
            <a:r>
              <a:rPr lang="cs-CZ" sz="2800" dirty="0"/>
              <a:t> </a:t>
            </a:r>
            <a:r>
              <a:rPr lang="cs-CZ" sz="2800" dirty="0" err="1"/>
              <a:t>why</a:t>
            </a:r>
            <a:r>
              <a:rPr lang="cs-CZ" sz="2800" dirty="0"/>
              <a:t> - </a:t>
            </a:r>
            <a:r>
              <a:rPr lang="cs-CZ" sz="2800" dirty="0" err="1"/>
              <a:t>personal</a:t>
            </a:r>
            <a:r>
              <a:rPr lang="cs-CZ" sz="2800" dirty="0"/>
              <a:t> </a:t>
            </a:r>
            <a:r>
              <a:rPr lang="cs-CZ" sz="2800" dirty="0" err="1"/>
              <a:t>experience</a:t>
            </a:r>
            <a:r>
              <a:rPr lang="cs-CZ" sz="2800" dirty="0"/>
              <a:t> </a:t>
            </a:r>
            <a:r>
              <a:rPr lang="cs-CZ" sz="2800" dirty="0" err="1"/>
              <a:t>is</a:t>
            </a:r>
            <a:r>
              <a:rPr lang="cs-CZ" sz="2800" dirty="0"/>
              <a:t> </a:t>
            </a:r>
            <a:r>
              <a:rPr lang="cs-CZ" sz="2800" dirty="0" err="1"/>
              <a:t>welcome</a:t>
            </a:r>
            <a:r>
              <a:rPr lang="cs-CZ" sz="2800" dirty="0"/>
              <a:t>!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endParaRPr lang="cs-CZ" sz="2800" b="1" dirty="0"/>
          </a:p>
          <a:p>
            <a:pPr algn="ctr"/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60F5A2C-92A3-4A1D-9C69-61D524C5CB34}"/>
              </a:ext>
            </a:extLst>
          </p:cNvPr>
          <p:cNvSpPr txBox="1">
            <a:spLocks/>
          </p:cNvSpPr>
          <p:nvPr/>
        </p:nvSpPr>
        <p:spPr>
          <a:xfrm>
            <a:off x="1295400" y="5257800"/>
            <a:ext cx="7772400" cy="114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err="1"/>
              <a:t>How</a:t>
            </a:r>
            <a:r>
              <a:rPr lang="cs-CZ" sz="2800" dirty="0"/>
              <a:t> </a:t>
            </a:r>
            <a:r>
              <a:rPr lang="cs-CZ" sz="2800" dirty="0" err="1"/>
              <a:t>would</a:t>
            </a:r>
            <a:r>
              <a:rPr lang="cs-CZ" sz="2800" dirty="0"/>
              <a:t>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judge</a:t>
            </a:r>
            <a:r>
              <a:rPr lang="cs-CZ" sz="2800" dirty="0"/>
              <a:t> Czech </a:t>
            </a:r>
            <a:r>
              <a:rPr lang="cs-CZ" sz="2800" dirty="0" err="1"/>
              <a:t>fairytales</a:t>
            </a:r>
            <a:r>
              <a:rPr lang="cs-CZ" sz="2800" dirty="0"/>
              <a:t> </a:t>
            </a:r>
            <a:r>
              <a:rPr lang="cs-CZ" sz="2800" dirty="0" err="1"/>
              <a:t>through</a:t>
            </a:r>
            <a:r>
              <a:rPr lang="cs-CZ" sz="2800" dirty="0"/>
              <a:t> </a:t>
            </a:r>
            <a:r>
              <a:rPr lang="cs-CZ" sz="2800" dirty="0" err="1"/>
              <a:t>this</a:t>
            </a:r>
            <a:r>
              <a:rPr lang="cs-CZ" sz="2800" dirty="0"/>
              <a:t> </a:t>
            </a:r>
            <a:r>
              <a:rPr lang="cs-CZ" sz="2800" dirty="0" err="1"/>
              <a:t>lens</a:t>
            </a:r>
            <a:r>
              <a:rPr lang="cs-CZ" sz="2800" dirty="0"/>
              <a:t>?</a:t>
            </a:r>
          </a:p>
          <a:p>
            <a:pPr marL="0" indent="0">
              <a:buFont typeface="Wingdings 2"/>
              <a:buNone/>
            </a:pPr>
            <a:endParaRPr lang="cs-CZ" sz="2800" dirty="0"/>
          </a:p>
          <a:p>
            <a:pPr marL="0" indent="0">
              <a:buFont typeface="Wingdings 2"/>
              <a:buNone/>
            </a:pPr>
            <a:endParaRPr lang="cs-CZ" sz="2800" dirty="0"/>
          </a:p>
          <a:p>
            <a:pPr marL="0" indent="0">
              <a:buFont typeface="Wingdings 2"/>
              <a:buNone/>
            </a:pPr>
            <a:endParaRPr lang="cs-CZ" sz="2800" b="1" dirty="0"/>
          </a:p>
          <a:p>
            <a:endParaRPr lang="cs-CZ" sz="2800" b="1" dirty="0"/>
          </a:p>
          <a:p>
            <a:pPr algn="ctr"/>
            <a:endParaRPr lang="cs-CZ" b="1" dirty="0"/>
          </a:p>
          <a:p>
            <a:endParaRPr lang="cs-CZ" dirty="0"/>
          </a:p>
        </p:txBody>
      </p:sp>
      <p:pic>
        <p:nvPicPr>
          <p:cNvPr id="5" name="Picture 6" descr="Disney Princess Disney Princesses Wallpaper">
            <a:extLst>
              <a:ext uri="{FF2B5EF4-FFF2-40B4-BE49-F238E27FC236}">
                <a16:creationId xmlns:a16="http://schemas.microsoft.com/office/drawing/2014/main" id="{CE3A3569-05A8-4411-80B5-56EF5786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4932" y="1196764"/>
            <a:ext cx="3281116" cy="2460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68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33"/>
    </mc:Choice>
    <mc:Fallback xmlns="">
      <p:transition spd="slow" advTm="3753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39E39-1352-4C15-A0D0-E0BBAEB0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04091"/>
            <a:ext cx="8534400" cy="114300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accent1"/>
                </a:solidFill>
                <a:latin typeface="+mn-lt"/>
              </a:rPr>
              <a:t>Gender </a:t>
            </a:r>
            <a:r>
              <a:rPr lang="cs-CZ" sz="3200" dirty="0" err="1">
                <a:solidFill>
                  <a:schemeClr val="accent1"/>
                </a:solidFill>
                <a:latin typeface="+mn-lt"/>
              </a:rPr>
              <a:t>themes</a:t>
            </a:r>
            <a:r>
              <a:rPr lang="cs-CZ" sz="3200" dirty="0">
                <a:solidFill>
                  <a:schemeClr val="accent1"/>
                </a:solidFill>
                <a:latin typeface="+mn-lt"/>
              </a:rPr>
              <a:t> in Czech </a:t>
            </a:r>
            <a:r>
              <a:rPr lang="cs-CZ" sz="3200" dirty="0" err="1">
                <a:solidFill>
                  <a:schemeClr val="accent1"/>
                </a:solidFill>
                <a:latin typeface="+mn-lt"/>
              </a:rPr>
              <a:t>Fairytales</a:t>
            </a:r>
            <a:r>
              <a:rPr lang="cs-CZ" sz="3200" dirty="0">
                <a:solidFill>
                  <a:schemeClr val="accent1"/>
                </a:solidFill>
                <a:latin typeface="+mn-lt"/>
              </a:rPr>
              <a:t> </a:t>
            </a:r>
            <a:br>
              <a:rPr lang="cs-CZ" sz="3200" dirty="0">
                <a:solidFill>
                  <a:schemeClr val="accent1"/>
                </a:solidFill>
                <a:latin typeface="+mn-lt"/>
              </a:rPr>
            </a:br>
            <a:r>
              <a:rPr lang="cs-CZ" sz="3200" dirty="0">
                <a:solidFill>
                  <a:schemeClr val="accent1"/>
                </a:solidFill>
                <a:latin typeface="+mn-lt"/>
              </a:rPr>
              <a:t>                                               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089E73-3078-4B7A-A2E0-4EA9189F77B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325" y="1585191"/>
            <a:ext cx="374904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Erben:</a:t>
            </a:r>
          </a:p>
          <a:p>
            <a:r>
              <a:rPr lang="cs-CZ" sz="2400" dirty="0"/>
              <a:t>Long, </a:t>
            </a:r>
            <a:r>
              <a:rPr lang="cs-CZ" sz="2400" dirty="0" err="1"/>
              <a:t>Wide</a:t>
            </a:r>
            <a:r>
              <a:rPr lang="cs-CZ" sz="2400" dirty="0"/>
              <a:t> and </a:t>
            </a:r>
            <a:r>
              <a:rPr lang="cs-CZ" sz="2400" dirty="0" err="1"/>
              <a:t>Sharpeyes</a:t>
            </a:r>
            <a:endParaRPr lang="cs-CZ" sz="2400" dirty="0"/>
          </a:p>
          <a:p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Fire</a:t>
            </a:r>
            <a:r>
              <a:rPr lang="cs-CZ" sz="2400" dirty="0"/>
              <a:t> </a:t>
            </a:r>
            <a:r>
              <a:rPr lang="cs-CZ" sz="2400" dirty="0" err="1"/>
              <a:t>Bird</a:t>
            </a:r>
            <a:r>
              <a:rPr lang="cs-CZ" sz="2400" dirty="0"/>
              <a:t> and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Red</a:t>
            </a:r>
            <a:r>
              <a:rPr lang="cs-CZ" sz="2400" dirty="0"/>
              <a:t> Fox</a:t>
            </a:r>
          </a:p>
          <a:p>
            <a:r>
              <a:rPr lang="cs-CZ" sz="2400" dirty="0"/>
              <a:t>The Three Golden Hairs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F6D7679-A103-4CB5-BD14-0B653D88F06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629400" y="1989843"/>
            <a:ext cx="2260340" cy="2095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Němcová:</a:t>
            </a:r>
          </a:p>
          <a:p>
            <a:r>
              <a:rPr lang="cs-CZ" dirty="0" err="1"/>
              <a:t>Devil</a:t>
            </a:r>
            <a:r>
              <a:rPr lang="cs-CZ" dirty="0"/>
              <a:t> and Kate</a:t>
            </a:r>
          </a:p>
          <a:p>
            <a:r>
              <a:rPr lang="cs-CZ" dirty="0" err="1"/>
              <a:t>Clever</a:t>
            </a:r>
            <a:r>
              <a:rPr lang="cs-CZ" dirty="0"/>
              <a:t> Manka</a:t>
            </a:r>
          </a:p>
          <a:p>
            <a:r>
              <a:rPr lang="cs-CZ" dirty="0" err="1"/>
              <a:t>Clever</a:t>
            </a:r>
            <a:r>
              <a:rPr lang="cs-CZ" dirty="0"/>
              <a:t> </a:t>
            </a:r>
            <a:r>
              <a:rPr lang="cs-CZ" dirty="0" err="1"/>
              <a:t>Princess</a:t>
            </a:r>
            <a:endParaRPr lang="cs-CZ" dirty="0"/>
          </a:p>
          <a:p>
            <a:r>
              <a:rPr lang="cs-CZ" dirty="0"/>
              <a:t>Prince </a:t>
            </a:r>
            <a:r>
              <a:rPr lang="cs-CZ" dirty="0" err="1"/>
              <a:t>Bayaya</a:t>
            </a:r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7AF4026-7519-485B-98DD-100024D246EC}"/>
              </a:ext>
            </a:extLst>
          </p:cNvPr>
          <p:cNvSpPr txBox="1"/>
          <p:nvPr/>
        </p:nvSpPr>
        <p:spPr>
          <a:xfrm>
            <a:off x="2453373" y="4528095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Film </a:t>
            </a:r>
            <a:r>
              <a:rPr lang="cs-CZ" sz="2400" dirty="0" err="1"/>
              <a:t>Fairytales</a:t>
            </a:r>
            <a:r>
              <a:rPr lang="cs-CZ" sz="2400" dirty="0"/>
              <a:t>:</a:t>
            </a:r>
          </a:p>
          <a:p>
            <a:r>
              <a:rPr lang="cs-CZ" sz="2400" dirty="0"/>
              <a:t>- </a:t>
            </a:r>
            <a:r>
              <a:rPr lang="cs-CZ" sz="2400" dirty="0" err="1"/>
              <a:t>Till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Leaves</a:t>
            </a:r>
            <a:r>
              <a:rPr lang="cs-CZ" sz="2400" dirty="0"/>
              <a:t>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Fall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Oaks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cs-CZ" sz="2400" dirty="0"/>
              <a:t>The Sorcerer´s Apprentice</a:t>
            </a:r>
          </a:p>
          <a:p>
            <a:r>
              <a:rPr lang="cs-CZ" sz="2400" dirty="0"/>
              <a:t>( Reason and Luck, The Seven Ravens) </a:t>
            </a:r>
          </a:p>
          <a:p>
            <a:r>
              <a:rPr lang="cs-CZ" sz="2400" dirty="0"/>
              <a:t>-  Three Wishes for Cinderella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7C9458B-5013-4AB9-8B6F-CCA99FA6E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24" y="1701182"/>
            <a:ext cx="1981200" cy="25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71"/>
    </mc:Choice>
    <mc:Fallback xmlns="">
      <p:transition spd="slow" advTm="22067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F6B8C-2BDB-4DA6-AC0F-D42A10C3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165C1DC-8F7E-4E2D-A439-513883AE42D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85" y="-495300"/>
            <a:ext cx="6790430" cy="7848600"/>
          </a:xfrm>
        </p:spPr>
      </p:pic>
    </p:spTree>
    <p:extLst>
      <p:ext uri="{BB962C8B-B14F-4D97-AF65-F5344CB8AC3E}">
        <p14:creationId xmlns:p14="http://schemas.microsoft.com/office/powerpoint/2010/main" val="14516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57"/>
    </mc:Choice>
    <mc:Fallback xmlns="">
      <p:transition spd="slow" advTm="32735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11D2A-D059-4C73-AED1-FF635054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100" y="266700"/>
            <a:ext cx="777240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+mn-lt"/>
              </a:rPr>
              <a:t>Andrea </a:t>
            </a:r>
            <a:r>
              <a:rPr lang="cs-CZ" b="1" dirty="0" err="1">
                <a:solidFill>
                  <a:srgbClr val="C00000"/>
                </a:solidFill>
                <a:latin typeface="+mn-lt"/>
              </a:rPr>
              <a:t>Dworkin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7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8"/>
    </mc:Choice>
    <mc:Fallback xmlns="">
      <p:transition spd="slow" advTm="768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11D2A-D059-4C73-AED1-FF635054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100" y="266700"/>
            <a:ext cx="777240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+mn-lt"/>
              </a:rPr>
              <a:t>Andrea </a:t>
            </a:r>
            <a:r>
              <a:rPr lang="cs-CZ" b="1" dirty="0" err="1">
                <a:solidFill>
                  <a:srgbClr val="C00000"/>
                </a:solidFill>
                <a:latin typeface="+mn-lt"/>
              </a:rPr>
              <a:t>Dworkin</a:t>
            </a:r>
            <a:endParaRPr lang="cs-CZ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BB93AA-007E-4359-9C70-C778A88A9C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779740"/>
            <a:ext cx="5638800" cy="4148685"/>
          </a:xfrm>
        </p:spPr>
        <p:txBody>
          <a:bodyPr>
            <a:normAutofit fontScale="25000" lnSpcReduction="20000"/>
          </a:bodyPr>
          <a:lstStyle/>
          <a:p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r>
              <a:rPr lang="en-US" sz="8000" dirty="0"/>
              <a:t>was an American </a:t>
            </a:r>
            <a:r>
              <a:rPr lang="en-US" sz="8000" dirty="0">
                <a:hlinkClick r:id="rId3" tooltip="Radical feminism"/>
              </a:rPr>
              <a:t>radical feminist</a:t>
            </a:r>
            <a:r>
              <a:rPr lang="cs-CZ" sz="8000" dirty="0"/>
              <a:t>, </a:t>
            </a:r>
            <a:r>
              <a:rPr lang="cs-CZ" sz="8000" dirty="0" err="1"/>
              <a:t>women</a:t>
            </a:r>
            <a:r>
              <a:rPr lang="cs-CZ" sz="8000" dirty="0"/>
              <a:t> </a:t>
            </a:r>
            <a:r>
              <a:rPr lang="cs-CZ" sz="8000" dirty="0" err="1"/>
              <a:t>rights</a:t>
            </a:r>
            <a:r>
              <a:rPr lang="cs-CZ" sz="8000" dirty="0"/>
              <a:t> </a:t>
            </a:r>
            <a:r>
              <a:rPr lang="cs-CZ" sz="8000" dirty="0" err="1"/>
              <a:t>activist</a:t>
            </a:r>
            <a:r>
              <a:rPr lang="cs-CZ" sz="8000" dirty="0"/>
              <a:t> </a:t>
            </a:r>
            <a:r>
              <a:rPr lang="en-US" sz="8000" dirty="0"/>
              <a:t>and writer </a:t>
            </a:r>
            <a:endParaRPr lang="cs-CZ" sz="8000" b="1" i="1" dirty="0"/>
          </a:p>
          <a:p>
            <a:pPr marL="0" indent="0">
              <a:buNone/>
            </a:pPr>
            <a:r>
              <a:rPr lang="en-US" sz="8000" b="1" i="1" dirty="0"/>
              <a:t>Woman Hating: A Radical Look at Sexuality</a:t>
            </a:r>
            <a:r>
              <a:rPr lang="cs-CZ" sz="8000" b="1" i="1" dirty="0"/>
              <a:t>,</a:t>
            </a:r>
            <a:r>
              <a:rPr lang="en-US" sz="8000" dirty="0"/>
              <a:t> 1974</a:t>
            </a:r>
            <a:endParaRPr lang="cs-CZ" sz="8000" dirty="0"/>
          </a:p>
          <a:p>
            <a:pPr>
              <a:buFontTx/>
              <a:buChar char="-"/>
            </a:pPr>
            <a:r>
              <a:rPr lang="cs-CZ" sz="8000" dirty="0" err="1"/>
              <a:t>describes</a:t>
            </a:r>
            <a:r>
              <a:rPr lang="cs-CZ" sz="8000" dirty="0"/>
              <a:t> </a:t>
            </a:r>
            <a:r>
              <a:rPr lang="cs-CZ" sz="8000" dirty="0" err="1"/>
              <a:t>all</a:t>
            </a:r>
            <a:r>
              <a:rPr lang="cs-CZ" sz="8000" dirty="0"/>
              <a:t> </a:t>
            </a:r>
            <a:r>
              <a:rPr lang="cs-CZ" sz="8000" dirty="0" err="1"/>
              <a:t>manners</a:t>
            </a:r>
            <a:r>
              <a:rPr lang="cs-CZ" sz="8000" dirty="0"/>
              <a:t> </a:t>
            </a:r>
            <a:r>
              <a:rPr lang="cs-CZ" sz="8000" dirty="0" err="1"/>
              <a:t>of</a:t>
            </a:r>
            <a:r>
              <a:rPr lang="cs-CZ" sz="8000" dirty="0"/>
              <a:t> </a:t>
            </a:r>
            <a:r>
              <a:rPr lang="cs-CZ" sz="8000" dirty="0" err="1"/>
              <a:t>men´s</a:t>
            </a:r>
            <a:r>
              <a:rPr lang="cs-CZ" sz="8000" dirty="0"/>
              <a:t> abuse and </a:t>
            </a:r>
            <a:r>
              <a:rPr lang="cs-CZ" sz="8000" dirty="0" err="1"/>
              <a:t>oppression</a:t>
            </a:r>
            <a:r>
              <a:rPr lang="cs-CZ" sz="8000" dirty="0"/>
              <a:t> </a:t>
            </a:r>
            <a:r>
              <a:rPr lang="cs-CZ" sz="8000" dirty="0" err="1"/>
              <a:t>of</a:t>
            </a:r>
            <a:r>
              <a:rPr lang="cs-CZ" sz="8000" dirty="0"/>
              <a:t> </a:t>
            </a:r>
            <a:r>
              <a:rPr lang="cs-CZ" sz="8000" dirty="0" err="1"/>
              <a:t>women</a:t>
            </a:r>
            <a:r>
              <a:rPr lang="cs-CZ" sz="8000" dirty="0"/>
              <a:t> in </a:t>
            </a:r>
            <a:r>
              <a:rPr lang="cs-CZ" sz="8000" dirty="0" err="1"/>
              <a:t>history</a:t>
            </a:r>
            <a:endParaRPr lang="cs-CZ" sz="8000" dirty="0"/>
          </a:p>
          <a:p>
            <a:pPr>
              <a:buFontTx/>
              <a:buChar char="-"/>
            </a:pPr>
            <a:endParaRPr lang="cs-CZ" sz="8000" dirty="0"/>
          </a:p>
          <a:p>
            <a:pPr>
              <a:buFontTx/>
              <a:buChar char="-"/>
            </a:pPr>
            <a:endParaRPr lang="cs-CZ" sz="8000" dirty="0"/>
          </a:p>
          <a:p>
            <a:r>
              <a:rPr lang="en-US" sz="8000" dirty="0">
                <a:hlinkClick r:id="rId4" tooltip="Feminist views on pornography"/>
              </a:rPr>
              <a:t>criticism of pornography</a:t>
            </a:r>
            <a:r>
              <a:rPr lang="en-US" sz="8000" dirty="0"/>
              <a:t>, a spokeswoman for the feminist </a:t>
            </a:r>
            <a:r>
              <a:rPr lang="en-US" sz="8000" dirty="0">
                <a:hlinkClick r:id="rId5" tooltip="Anti-pornography movement"/>
              </a:rPr>
              <a:t>anti-pornography movement</a:t>
            </a:r>
            <a:endParaRPr lang="cs-CZ" sz="8000" dirty="0"/>
          </a:p>
          <a:p>
            <a:pPr marL="0" indent="0">
              <a:buNone/>
            </a:pPr>
            <a:r>
              <a:rPr lang="cs-CZ" sz="8000" b="1" i="1" dirty="0"/>
              <a:t>P</a:t>
            </a:r>
            <a:r>
              <a:rPr lang="en-US" sz="8000" b="1" i="1" dirty="0"/>
              <a:t>o</a:t>
            </a:r>
            <a:r>
              <a:rPr lang="cs-CZ" sz="8000" b="1" i="1" dirty="0" err="1"/>
              <a:t>rnography</a:t>
            </a:r>
            <a:r>
              <a:rPr lang="cs-CZ" sz="8000" b="1" i="1" dirty="0"/>
              <a:t>: </a:t>
            </a:r>
            <a:r>
              <a:rPr lang="cs-CZ" sz="8000" b="1" i="1" dirty="0" err="1"/>
              <a:t>Men</a:t>
            </a:r>
            <a:r>
              <a:rPr lang="cs-CZ" sz="8000" b="1" i="1" dirty="0"/>
              <a:t> </a:t>
            </a:r>
            <a:r>
              <a:rPr lang="cs-CZ" sz="8000" b="1" i="1" dirty="0" err="1"/>
              <a:t>Possessing</a:t>
            </a:r>
            <a:r>
              <a:rPr lang="cs-CZ" sz="8000" b="1" i="1" dirty="0"/>
              <a:t> </a:t>
            </a:r>
            <a:r>
              <a:rPr lang="cs-CZ" sz="8000" b="1" i="1" dirty="0" err="1"/>
              <a:t>Women</a:t>
            </a:r>
            <a:r>
              <a:rPr lang="cs-CZ" sz="8000" b="1" i="1" dirty="0"/>
              <a:t> </a:t>
            </a:r>
            <a:r>
              <a:rPr lang="en-US" sz="8000" dirty="0"/>
              <a:t>(1981) </a:t>
            </a:r>
            <a:endParaRPr lang="cs-CZ" sz="8000" dirty="0"/>
          </a:p>
          <a:p>
            <a:pPr marL="0" indent="0">
              <a:buNone/>
            </a:pPr>
            <a:r>
              <a:rPr lang="cs-CZ" sz="8000" b="1" i="1" dirty="0" err="1"/>
              <a:t>Intercourse</a:t>
            </a:r>
            <a:r>
              <a:rPr lang="en-US" sz="8000" b="1" i="1" dirty="0"/>
              <a:t> </a:t>
            </a:r>
            <a:r>
              <a:rPr lang="en-US" sz="8000" dirty="0"/>
              <a:t>(1987)</a:t>
            </a:r>
            <a:r>
              <a:rPr lang="cs-CZ" sz="8000" dirty="0"/>
              <a:t>)</a:t>
            </a:r>
          </a:p>
          <a:p>
            <a:pPr marL="0" indent="0">
              <a:buNone/>
            </a:pPr>
            <a:r>
              <a:rPr lang="cs-CZ" sz="8000" dirty="0"/>
              <a:t>	- </a:t>
            </a:r>
            <a:r>
              <a:rPr lang="en-US" sz="8000" dirty="0"/>
              <a:t>she argued </a:t>
            </a:r>
            <a:r>
              <a:rPr lang="cs-CZ" sz="8000" dirty="0" err="1"/>
              <a:t>pornography</a:t>
            </a:r>
            <a:r>
              <a:rPr lang="cs-CZ" sz="8000" dirty="0"/>
              <a:t> </a:t>
            </a:r>
            <a:r>
              <a:rPr lang="en-US" sz="8000" dirty="0"/>
              <a:t>was linked to </a:t>
            </a:r>
            <a:r>
              <a:rPr lang="en-US" sz="8000" dirty="0">
                <a:hlinkClick r:id="rId6" tooltip="Rape"/>
              </a:rPr>
              <a:t>rape</a:t>
            </a:r>
            <a:r>
              <a:rPr lang="en-US" sz="8000" dirty="0"/>
              <a:t> and </a:t>
            </a:r>
            <a:r>
              <a:rPr lang="cs-CZ" sz="8000" dirty="0"/>
              <a:t>	</a:t>
            </a:r>
            <a:r>
              <a:rPr lang="en-US" sz="8000" dirty="0"/>
              <a:t>other forms of </a:t>
            </a:r>
            <a:r>
              <a:rPr lang="en-US" sz="8000" dirty="0">
                <a:hlinkClick r:id="rId7" tooltip="Violence against women"/>
              </a:rPr>
              <a:t>violence against women</a:t>
            </a:r>
            <a:endParaRPr lang="cs-CZ" sz="8000" dirty="0"/>
          </a:p>
          <a:p>
            <a:pPr marL="0" indent="0">
              <a:buNone/>
            </a:pPr>
            <a:r>
              <a:rPr lang="en-US" sz="8000" dirty="0"/>
              <a:t> </a:t>
            </a:r>
            <a:endParaRPr lang="cs-CZ" sz="8000" dirty="0"/>
          </a:p>
          <a:p>
            <a:pPr marL="0" indent="0">
              <a:buNone/>
            </a:pPr>
            <a:endParaRPr lang="cs-CZ" sz="8000" dirty="0"/>
          </a:p>
          <a:p>
            <a:r>
              <a:rPr lang="cs-CZ" sz="8000" b="1" dirty="0" err="1"/>
              <a:t>parallel</a:t>
            </a:r>
            <a:r>
              <a:rPr lang="cs-CZ" sz="8000" b="1" dirty="0"/>
              <a:t> to </a:t>
            </a:r>
            <a:r>
              <a:rPr lang="cs-CZ" sz="8000" b="1" dirty="0" err="1"/>
              <a:t>fairytales</a:t>
            </a:r>
            <a:r>
              <a:rPr lang="en-US" sz="8000" b="1" dirty="0"/>
              <a:t> </a:t>
            </a:r>
            <a:r>
              <a:rPr lang="cs-CZ" sz="8000" b="1" dirty="0"/>
              <a:t>: </a:t>
            </a:r>
            <a:r>
              <a:rPr lang="cs-CZ" sz="8000" b="1" dirty="0" err="1"/>
              <a:t>both</a:t>
            </a:r>
            <a:r>
              <a:rPr lang="cs-CZ" sz="8000" b="1" dirty="0"/>
              <a:t>  show </a:t>
            </a:r>
            <a:r>
              <a:rPr lang="cs-CZ" sz="8000" b="1" dirty="0" err="1"/>
              <a:t>woman</a:t>
            </a:r>
            <a:r>
              <a:rPr lang="cs-CZ" sz="8000" b="1" dirty="0"/>
              <a:t> as </a:t>
            </a:r>
            <a:r>
              <a:rPr lang="cs-CZ" sz="8000" b="1" dirty="0" err="1"/>
              <a:t>passive</a:t>
            </a:r>
            <a:r>
              <a:rPr lang="cs-CZ" sz="8000" b="1" dirty="0"/>
              <a:t>, </a:t>
            </a:r>
            <a:r>
              <a:rPr lang="cs-CZ" sz="8000" b="1" dirty="0" err="1"/>
              <a:t>submissive</a:t>
            </a:r>
            <a:r>
              <a:rPr lang="cs-CZ" sz="8000" b="1" dirty="0"/>
              <a:t>, </a:t>
            </a:r>
            <a:r>
              <a:rPr lang="cs-CZ" sz="8000" b="1" dirty="0" err="1"/>
              <a:t>mute</a:t>
            </a:r>
            <a:r>
              <a:rPr lang="cs-CZ" sz="8000" b="1" dirty="0"/>
              <a:t>, </a:t>
            </a:r>
            <a:r>
              <a:rPr lang="cs-CZ" sz="8000" b="1" dirty="0" err="1"/>
              <a:t>opressed</a:t>
            </a:r>
            <a:r>
              <a:rPr lang="cs-CZ" sz="8000" b="1" dirty="0"/>
              <a:t>  </a:t>
            </a:r>
          </a:p>
          <a:p>
            <a:pPr marL="0" indent="0">
              <a:buNone/>
            </a:pPr>
            <a:r>
              <a:rPr lang="cs-CZ" sz="8000" b="1" dirty="0"/>
              <a:t>     -  as a </a:t>
            </a:r>
            <a:r>
              <a:rPr lang="cs-CZ" sz="8000" b="1" dirty="0" err="1"/>
              <a:t>sexual</a:t>
            </a:r>
            <a:r>
              <a:rPr lang="cs-CZ" sz="8000" b="1" dirty="0"/>
              <a:t> </a:t>
            </a:r>
            <a:r>
              <a:rPr lang="cs-CZ" sz="8000" b="1" dirty="0" err="1"/>
              <a:t>delicacy</a:t>
            </a:r>
            <a:r>
              <a:rPr lang="cs-CZ" sz="8000" b="1" dirty="0"/>
              <a:t> </a:t>
            </a:r>
            <a:r>
              <a:rPr lang="cs-CZ" sz="8000" b="1" dirty="0" err="1"/>
              <a:t>for</a:t>
            </a:r>
            <a:r>
              <a:rPr lang="cs-CZ" sz="8000" b="1" dirty="0"/>
              <a:t> </a:t>
            </a:r>
            <a:r>
              <a:rPr lang="cs-CZ" sz="8000" b="1" dirty="0" err="1"/>
              <a:t>men</a:t>
            </a:r>
            <a:r>
              <a:rPr lang="cs-CZ" sz="8000" b="1" dirty="0"/>
              <a:t> </a:t>
            </a:r>
          </a:p>
          <a:p>
            <a:pPr marL="0" indent="0">
              <a:buNone/>
            </a:pPr>
            <a:r>
              <a:rPr lang="en-US" sz="8000" dirty="0"/>
              <a:t> </a:t>
            </a:r>
            <a:endParaRPr lang="cs-CZ" sz="8000" dirty="0"/>
          </a:p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A9914CE-8FA4-4DB9-9A2B-BFAB9A31B5D1}"/>
              </a:ext>
            </a:extLst>
          </p:cNvPr>
          <p:cNvSpPr/>
          <p:nvPr/>
        </p:nvSpPr>
        <p:spPr>
          <a:xfrm>
            <a:off x="6019800" y="3048000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Very </a:t>
            </a:r>
            <a:r>
              <a:rPr lang="cs-CZ" sz="2000" dirty="0" err="1"/>
              <a:t>radical</a:t>
            </a:r>
            <a:r>
              <a:rPr lang="cs-CZ" sz="2000" dirty="0"/>
              <a:t> - w</a:t>
            </a:r>
            <a:r>
              <a:rPr lang="en-US" sz="2000" dirty="0" err="1"/>
              <a:t>idely</a:t>
            </a:r>
            <a:r>
              <a:rPr lang="en-US" sz="2000" dirty="0"/>
              <a:t> criticized by </a:t>
            </a:r>
            <a:r>
              <a:rPr lang="en-US" sz="2000" dirty="0">
                <a:hlinkClick r:id="rId8" tooltip="Liberal feminism"/>
              </a:rPr>
              <a:t>liberal feminists</a:t>
            </a:r>
            <a:r>
              <a:rPr lang="en-US" sz="2000" dirty="0"/>
              <a:t> and others. 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But: </a:t>
            </a:r>
          </a:p>
          <a:p>
            <a:endParaRPr lang="cs-CZ" sz="2000" dirty="0"/>
          </a:p>
          <a:p>
            <a:r>
              <a:rPr lang="cs-CZ" sz="2000" b="1" dirty="0" err="1"/>
              <a:t>visionary</a:t>
            </a:r>
            <a:r>
              <a:rPr lang="cs-CZ" sz="2000" b="1" dirty="0"/>
              <a:t>, </a:t>
            </a:r>
            <a:r>
              <a:rPr lang="cs-CZ" sz="2000" b="1" dirty="0" err="1"/>
              <a:t>pioneer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examining</a:t>
            </a:r>
            <a:r>
              <a:rPr lang="cs-CZ" sz="2000" b="1" dirty="0"/>
              <a:t> gender </a:t>
            </a:r>
            <a:r>
              <a:rPr lang="cs-CZ" sz="2000" b="1" dirty="0" err="1"/>
              <a:t>problematic</a:t>
            </a:r>
            <a:r>
              <a:rPr lang="cs-CZ" sz="2000" b="1" dirty="0"/>
              <a:t> in </a:t>
            </a:r>
            <a:r>
              <a:rPr lang="cs-CZ" sz="2000" b="1" dirty="0" err="1"/>
              <a:t>fairy</a:t>
            </a:r>
            <a:r>
              <a:rPr lang="cs-CZ" sz="2000" b="1" dirty="0"/>
              <a:t> </a:t>
            </a:r>
            <a:r>
              <a:rPr lang="cs-CZ" sz="2000" b="1" dirty="0" err="1"/>
              <a:t>tales</a:t>
            </a:r>
            <a:endParaRPr lang="cs-CZ" sz="2000" b="1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CE1018F-EAB8-4B49-B6EC-B23B24794E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3841"/>
            <a:ext cx="1956326" cy="193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168"/>
    </mc:Choice>
    <mc:Fallback xmlns="">
      <p:transition spd="slow" advTm="17616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06155" y="5562266"/>
            <a:ext cx="2999151" cy="814483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sz="2800" dirty="0"/>
              <a:t>Motif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muteness</a:t>
            </a:r>
            <a:r>
              <a:rPr lang="cs-CZ" sz="2800" dirty="0"/>
              <a:t>  </a:t>
            </a:r>
            <a:endParaRPr lang="en-US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401711-877B-4659-BF9E-5FFB6734B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7476"/>
            <a:ext cx="2708810" cy="21980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F5FE61-4471-438B-9BDA-E954AC26D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42" y="794255"/>
            <a:ext cx="3991315" cy="392067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95A6BB3-AB49-4563-9B60-C988C49A2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21376"/>
            <a:ext cx="2245280" cy="228315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FC1353-1BA5-4559-A92C-E3F280BDD3F8}"/>
              </a:ext>
            </a:extLst>
          </p:cNvPr>
          <p:cNvSpPr txBox="1">
            <a:spLocks/>
          </p:cNvSpPr>
          <p:nvPr/>
        </p:nvSpPr>
        <p:spPr>
          <a:xfrm>
            <a:off x="381000" y="445511"/>
            <a:ext cx="8229600" cy="6974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Motif of „sleeping beauty“</a:t>
            </a:r>
            <a:endParaRPr lang="en-US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0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7"/>
    </mc:Choice>
    <mc:Fallback xmlns="">
      <p:transition spd="slow" advTm="209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93111"/>
            <a:ext cx="8229600" cy="4572000"/>
          </a:xfrm>
        </p:spPr>
        <p:txBody>
          <a:bodyPr/>
          <a:lstStyle/>
          <a:p>
            <a:r>
              <a:rPr lang="cs-CZ" dirty="0"/>
              <a:t>Motif </a:t>
            </a:r>
            <a:r>
              <a:rPr lang="cs-CZ" dirty="0" err="1"/>
              <a:t>of</a:t>
            </a:r>
            <a:r>
              <a:rPr lang="cs-CZ" dirty="0"/>
              <a:t> „</a:t>
            </a:r>
            <a:r>
              <a:rPr lang="cs-CZ" dirty="0" err="1"/>
              <a:t>waiting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prince“</a:t>
            </a:r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181E01-9B47-49A6-8C72-CF069663B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03" y="762000"/>
            <a:ext cx="3463897" cy="484945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4C032CF-1AFE-4B7D-A9B6-4EBB7EF88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2" y="4114800"/>
            <a:ext cx="3655329" cy="25146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11AA1C7-4392-4AF9-B71C-048F34564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2" y="762000"/>
            <a:ext cx="4171208" cy="31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4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276DADDC-252D-40E9-A78B-0F57EEFCFE5B}"/>
              </a:ext>
            </a:extLst>
          </p:cNvPr>
          <p:cNvSpPr txBox="1">
            <a:spLocks/>
          </p:cNvSpPr>
          <p:nvPr/>
        </p:nvSpPr>
        <p:spPr>
          <a:xfrm>
            <a:off x="990600" y="2590800"/>
            <a:ext cx="7696200" cy="2590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u="sng" dirty="0">
                <a:hlinkClick r:id="rId2"/>
              </a:rPr>
              <a:t>https://www.youtube.com/watch?v=VeZXQf77hhk</a:t>
            </a:r>
            <a:endParaRPr lang="cs-CZ" sz="2800" u="sng" dirty="0"/>
          </a:p>
          <a:p>
            <a:endParaRPr lang="cs-CZ" sz="2800" u="sng" dirty="0"/>
          </a:p>
          <a:p>
            <a:r>
              <a:rPr lang="cs-CZ" sz="2800" dirty="0">
                <a:hlinkClick r:id="rId3"/>
              </a:rPr>
              <a:t>https://www.youtube.com/watch?v=gcrQvoCzs80</a:t>
            </a:r>
            <a:endParaRPr lang="cs-CZ" sz="2800" u="sng" dirty="0"/>
          </a:p>
        </p:txBody>
      </p:sp>
    </p:spTree>
    <p:extLst>
      <p:ext uri="{BB962C8B-B14F-4D97-AF65-F5344CB8AC3E}">
        <p14:creationId xmlns:p14="http://schemas.microsoft.com/office/powerpoint/2010/main" val="61703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2" y="457200"/>
            <a:ext cx="7956668" cy="658060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-48552"/>
            <a:ext cx="8077200" cy="76200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  <a:latin typeface="+mn-lt"/>
              </a:rPr>
              <a:t>What Disney princesses teach woman about attracting men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2723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Fairytales set role models for boys too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A5284DC-C534-40C7-BEFF-890352253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514"/>
            <a:ext cx="8323062" cy="624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39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620000" cy="3276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Ellen </a:t>
            </a:r>
            <a:r>
              <a:rPr lang="en-US" b="1" dirty="0" err="1">
                <a:solidFill>
                  <a:schemeClr val="accent1"/>
                </a:solidFill>
                <a:latin typeface="+mn-lt"/>
              </a:rPr>
              <a:t>Pandolfo</a:t>
            </a:r>
            <a:r>
              <a:rPr lang="cs-CZ" b="1" dirty="0">
                <a:solidFill>
                  <a:schemeClr val="accent1"/>
                </a:solidFill>
                <a:latin typeface="+mn-lt"/>
              </a:rPr>
              <a:t>: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</a:t>
            </a:r>
            <a:br>
              <a:rPr lang="cs-CZ" b="1" dirty="0">
                <a:solidFill>
                  <a:schemeClr val="accent1"/>
                </a:solidFill>
                <a:latin typeface="+mn-lt"/>
              </a:rPr>
            </a:br>
            <a:br>
              <a:rPr lang="cs-CZ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Feminist Critique to Walt Disney’s Cinderella</a:t>
            </a:r>
            <a:r>
              <a:rPr lang="cs-CZ" b="1" dirty="0">
                <a:solidFill>
                  <a:schemeClr val="accent1"/>
                </a:solidFill>
                <a:latin typeface="+mn-lt"/>
              </a:rPr>
              <a:t>, 2006</a:t>
            </a:r>
            <a:br>
              <a:rPr lang="cs-CZ" b="1" dirty="0">
                <a:solidFill>
                  <a:schemeClr val="accent1"/>
                </a:solidFill>
                <a:latin typeface="+mn-lt"/>
              </a:rPr>
            </a:b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76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Disney’s Cinderella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en-US" dirty="0" err="1"/>
              <a:t>ighly</a:t>
            </a:r>
            <a:r>
              <a:rPr lang="en-US" dirty="0"/>
              <a:t> altered from the original concept and meanings</a:t>
            </a:r>
          </a:p>
          <a:p>
            <a:r>
              <a:rPr lang="cs-CZ" dirty="0"/>
              <a:t>b</a:t>
            </a:r>
            <a:r>
              <a:rPr lang="en-US" dirty="0" err="1"/>
              <a:t>ased</a:t>
            </a:r>
            <a:r>
              <a:rPr lang="en-US" dirty="0"/>
              <a:t> on a clearly sexist set of ideas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2530" name="Picture 2" descr="Disney’s Cinderella. [ Source ]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67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... Down, the Royal Wedding Wasn’t Designed After Disney’s Cindere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5271" y="3479584"/>
            <a:ext cx="956343" cy="14826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6388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Oppressive gender mandates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724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adaptation sets highly unrealistic standards of perfection in the physical aspect</a:t>
            </a:r>
            <a:r>
              <a:rPr lang="cs-CZ" dirty="0"/>
              <a:t>.</a:t>
            </a:r>
          </a:p>
          <a:p>
            <a:endParaRPr lang="cs-CZ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 a woman, Cinderella’s biggest accomplishment could come only in marriage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en-US" dirty="0"/>
          </a:p>
          <a:p>
            <a:r>
              <a:rPr lang="en-US" dirty="0"/>
              <a:t>The ultimate object of Cinderella’s dreams is settling in a domestic life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5" name="Shape 132">
            <a:extLst>
              <a:ext uri="{FF2B5EF4-FFF2-40B4-BE49-F238E27FC236}">
                <a16:creationId xmlns:a16="http://schemas.microsoft.com/office/drawing/2014/main" id="{F3FF6AE7-5C05-4FA7-AA4C-A35CFD5A626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7871" y="1221648"/>
            <a:ext cx="2971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25">
            <a:extLst>
              <a:ext uri="{FF2B5EF4-FFF2-40B4-BE49-F238E27FC236}">
                <a16:creationId xmlns:a16="http://schemas.microsoft.com/office/drawing/2014/main" id="{9F6BCDC1-1141-47D3-8A31-35EDA7B38F8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7871" y="4997150"/>
            <a:ext cx="2057400" cy="158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1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Capitalism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 and </a:t>
            </a:r>
            <a:r>
              <a:rPr lang="cs-CZ" dirty="0" err="1">
                <a:solidFill>
                  <a:srgbClr val="FF0000"/>
                </a:solidFill>
                <a:latin typeface="+mn-lt"/>
              </a:rPr>
              <a:t>middle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+mn-lt"/>
              </a:rPr>
              <a:t>class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+mn-lt"/>
              </a:rPr>
              <a:t>conformity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04900"/>
            <a:ext cx="8534400" cy="55245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outcome of Cinderella’s struggle: accumulation of material wealth</a:t>
            </a:r>
          </a:p>
          <a:p>
            <a:r>
              <a:rPr lang="en-US" dirty="0"/>
              <a:t>The idea that while coming from the middle class, hard work would be rewarded with material benefits</a:t>
            </a:r>
            <a:r>
              <a:rPr lang="cs-CZ" dirty="0"/>
              <a:t> (</a:t>
            </a:r>
            <a:r>
              <a:rPr lang="cs-CZ" dirty="0" err="1"/>
              <a:t>rags</a:t>
            </a:r>
            <a:r>
              <a:rPr lang="cs-CZ" dirty="0"/>
              <a:t> to </a:t>
            </a:r>
            <a:r>
              <a:rPr lang="cs-CZ" dirty="0" err="1"/>
              <a:t>riches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Materialist ideology</a:t>
            </a:r>
            <a:endParaRPr lang="cs-CZ" dirty="0"/>
          </a:p>
          <a:p>
            <a:r>
              <a:rPr lang="cs-CZ" dirty="0" err="1"/>
              <a:t>Mediocrity</a:t>
            </a:r>
            <a:endParaRPr lang="en-US" dirty="0"/>
          </a:p>
        </p:txBody>
      </p:sp>
      <p:pic>
        <p:nvPicPr>
          <p:cNvPr id="4" name="Shape 125">
            <a:extLst>
              <a:ext uri="{FF2B5EF4-FFF2-40B4-BE49-F238E27FC236}">
                <a16:creationId xmlns:a16="http://schemas.microsoft.com/office/drawing/2014/main" id="{2CF1E1FA-878F-4078-A624-16D2CC6EA0F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165" y="3133165"/>
            <a:ext cx="2667000" cy="197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26">
            <a:extLst>
              <a:ext uri="{FF2B5EF4-FFF2-40B4-BE49-F238E27FC236}">
                <a16:creationId xmlns:a16="http://schemas.microsoft.com/office/drawing/2014/main" id="{AE3FFA60-9F2C-430B-AB62-6A0109F65F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3124200"/>
            <a:ext cx="2819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Heterosexism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t</a:t>
            </a:r>
            <a:r>
              <a:rPr lang="en-US" dirty="0"/>
              <a:t>he goodness of heterosexism is implied in the tale</a:t>
            </a:r>
            <a:r>
              <a:rPr lang="cs-CZ" dirty="0"/>
              <a:t>.</a:t>
            </a:r>
            <a:endParaRPr lang="en-US" dirty="0"/>
          </a:p>
          <a:p>
            <a:r>
              <a:rPr lang="cs-CZ" dirty="0"/>
              <a:t>i</a:t>
            </a:r>
            <a:r>
              <a:rPr lang="en-US" dirty="0"/>
              <a:t>n the fairytale, all women seek marriage to a man</a:t>
            </a:r>
            <a:r>
              <a:rPr lang="cs-CZ" dirty="0"/>
              <a:t>.</a:t>
            </a:r>
            <a:endParaRPr lang="en-US" dirty="0"/>
          </a:p>
          <a:p>
            <a:r>
              <a:rPr lang="cs-CZ" dirty="0"/>
              <a:t>h</a:t>
            </a:r>
            <a:r>
              <a:rPr lang="en-US" dirty="0" err="1"/>
              <a:t>omosexuality</a:t>
            </a:r>
            <a:r>
              <a:rPr lang="en-US" dirty="0"/>
              <a:t> – ruled out</a:t>
            </a:r>
            <a:r>
              <a:rPr lang="cs-CZ" dirty="0"/>
              <a:t>.</a:t>
            </a:r>
            <a:endParaRPr lang="en-US" dirty="0"/>
          </a:p>
          <a:p>
            <a:r>
              <a:rPr lang="cs-CZ" dirty="0"/>
              <a:t>a</a:t>
            </a:r>
            <a:r>
              <a:rPr lang="en-US" dirty="0" err="1"/>
              <a:t>nything</a:t>
            </a:r>
            <a:r>
              <a:rPr lang="en-US" dirty="0"/>
              <a:t> else than a </a:t>
            </a:r>
            <a:r>
              <a:rPr lang="cs-CZ" dirty="0" err="1"/>
              <a:t>traditional</a:t>
            </a:r>
            <a:r>
              <a:rPr lang="cs-CZ" dirty="0"/>
              <a:t>,</a:t>
            </a:r>
            <a:r>
              <a:rPr lang="en-US" dirty="0"/>
              <a:t> two-parent family results in catastrophe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25602" name="Picture 2" descr="Disney_Gay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700" y="3962400"/>
            <a:ext cx="2209800" cy="2213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Racial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0953" y="1752600"/>
            <a:ext cx="7772400" cy="4572000"/>
          </a:xfrm>
        </p:spPr>
        <p:txBody>
          <a:bodyPr/>
          <a:lstStyle/>
          <a:p>
            <a:r>
              <a:rPr lang="cs-CZ" dirty="0"/>
              <a:t>t</a:t>
            </a:r>
            <a:r>
              <a:rPr lang="en-US" dirty="0"/>
              <a:t>he story of Cinderella – intended for white, middle-class women</a:t>
            </a:r>
            <a:r>
              <a:rPr lang="cs-CZ" dirty="0"/>
              <a:t>.</a:t>
            </a:r>
          </a:p>
          <a:p>
            <a:r>
              <a:rPr lang="cs-CZ" dirty="0"/>
              <a:t>women of colour are excluded </a:t>
            </a:r>
          </a:p>
          <a:p>
            <a:pPr marL="0" indent="0">
              <a:buNone/>
            </a:pPr>
            <a:r>
              <a:rPr lang="cs-CZ" dirty="0"/>
              <a:t>(Miss America 1968: only white can be the princess…).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6626" name="Picture 2" descr="Cinderella - black 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10000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6210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  <a:latin typeface="+mn-lt"/>
              </a:rPr>
              <a:t>To sum up: </a:t>
            </a:r>
            <a:br>
              <a:rPr lang="cs-CZ" dirty="0">
                <a:solidFill>
                  <a:srgbClr val="FF0000"/>
                </a:solidFill>
                <a:latin typeface="+mn-lt"/>
              </a:rPr>
            </a:br>
            <a:r>
              <a:rPr lang="en-US" dirty="0">
                <a:solidFill>
                  <a:srgbClr val="FF0000"/>
                </a:solidFill>
                <a:latin typeface="+mn-lt"/>
              </a:rPr>
              <a:t>Main themes implied by Disney’s Cinderella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140710"/>
            <a:ext cx="7848600" cy="3879089"/>
          </a:xfrm>
        </p:spPr>
        <p:txBody>
          <a:bodyPr/>
          <a:lstStyle/>
          <a:p>
            <a:r>
              <a:rPr lang="en-US" dirty="0"/>
              <a:t>Sexism</a:t>
            </a:r>
            <a:endParaRPr lang="cs-CZ" dirty="0"/>
          </a:p>
          <a:p>
            <a:r>
              <a:rPr lang="en-US" dirty="0"/>
              <a:t>Patriarchy</a:t>
            </a:r>
          </a:p>
          <a:p>
            <a:r>
              <a:rPr lang="cs-CZ" dirty="0"/>
              <a:t>Conformism</a:t>
            </a:r>
            <a:endParaRPr lang="en-US" dirty="0"/>
          </a:p>
          <a:p>
            <a:r>
              <a:rPr lang="en-US" dirty="0"/>
              <a:t>Capitalist values</a:t>
            </a:r>
          </a:p>
          <a:p>
            <a:r>
              <a:rPr lang="en-US" dirty="0"/>
              <a:t>Racism</a:t>
            </a:r>
          </a:p>
          <a:p>
            <a:r>
              <a:rPr lang="en-US" dirty="0"/>
              <a:t>Heterosexism</a:t>
            </a:r>
          </a:p>
        </p:txBody>
      </p:sp>
      <p:pic>
        <p:nvPicPr>
          <p:cNvPr id="27650" name="Picture 2" descr="Immersed in Glittered Words | Passion and Rhetoric Intertw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109334"/>
            <a:ext cx="4267200" cy="3186177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A06613F-A5DC-4BD9-906D-EB227E6E6CCF}"/>
              </a:ext>
            </a:extLst>
          </p:cNvPr>
          <p:cNvSpPr txBox="1"/>
          <p:nvPr/>
        </p:nvSpPr>
        <p:spPr>
          <a:xfrm>
            <a:off x="3886200" y="583563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/>
              <a:t>„…and </a:t>
            </a:r>
            <a:r>
              <a:rPr lang="cs-CZ" sz="2800" i="1" dirty="0" err="1"/>
              <a:t>the</a:t>
            </a:r>
            <a:r>
              <a:rPr lang="cs-CZ" sz="2800" i="1" dirty="0"/>
              <a:t> myth </a:t>
            </a:r>
            <a:r>
              <a:rPr lang="cs-CZ" sz="2800" i="1" dirty="0" err="1"/>
              <a:t>persists</a:t>
            </a:r>
            <a:r>
              <a:rPr lang="cs-CZ" sz="2800" i="1" dirty="0"/>
              <a:t>…“</a:t>
            </a:r>
          </a:p>
        </p:txBody>
      </p:sp>
    </p:spTree>
    <p:extLst>
      <p:ext uri="{BB962C8B-B14F-4D97-AF65-F5344CB8AC3E}">
        <p14:creationId xmlns:p14="http://schemas.microsoft.com/office/powerpoint/2010/main" val="2630889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A705C-7A28-44D9-AF41-314375DF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  <a:latin typeface="+mn-lt"/>
              </a:rPr>
              <a:t>Discussion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CD58F4-1E22-42A6-BED1-1B4FE6B3E2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2819400"/>
            <a:ext cx="8350624" cy="990600"/>
          </a:xfrm>
        </p:spPr>
        <p:txBody>
          <a:bodyPr>
            <a:normAutofit fontScale="77500" lnSpcReduction="20000"/>
          </a:bodyPr>
          <a:lstStyle/>
          <a:p>
            <a:r>
              <a:rPr lang="cs-CZ" sz="4500" dirty="0"/>
              <a:t>Do you find these accusations </a:t>
            </a:r>
            <a:r>
              <a:rPr lang="cs-CZ" sz="4500" dirty="0" err="1"/>
              <a:t>relevant</a:t>
            </a:r>
            <a:r>
              <a:rPr lang="cs-CZ" sz="4500" dirty="0"/>
              <a:t>? Are any of them farfetched?</a:t>
            </a:r>
          </a:p>
          <a:p>
            <a:pPr marL="0" indent="0">
              <a:buNone/>
            </a:pPr>
            <a:endParaRPr lang="cs-CZ" sz="2800" b="1" dirty="0"/>
          </a:p>
          <a:p>
            <a:endParaRPr lang="cs-CZ" sz="2800" b="1" dirty="0"/>
          </a:p>
          <a:p>
            <a:pPr algn="ctr"/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618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58797"/>
            <a:ext cx="7772400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+mn-lt"/>
              </a:rPr>
              <a:t>Andrea Dworkin</a:t>
            </a:r>
            <a:r>
              <a:rPr lang="cs-CZ" sz="4400" b="1" dirty="0">
                <a:solidFill>
                  <a:schemeClr val="accent1"/>
                </a:solidFill>
                <a:latin typeface="+mn-lt"/>
              </a:rPr>
              <a:t>:</a:t>
            </a:r>
            <a:r>
              <a:rPr lang="en-US" sz="4400" b="1" dirty="0">
                <a:solidFill>
                  <a:schemeClr val="accent1"/>
                </a:solidFill>
                <a:latin typeface="+mn-lt"/>
              </a:rPr>
              <a:t> </a:t>
            </a:r>
            <a:br>
              <a:rPr lang="cs-CZ" sz="4400" b="1" dirty="0">
                <a:solidFill>
                  <a:schemeClr val="accent1"/>
                </a:solidFill>
                <a:latin typeface="+mn-lt"/>
              </a:rPr>
            </a:br>
            <a:r>
              <a:rPr lang="cs-CZ" sz="4400" b="1" dirty="0">
                <a:solidFill>
                  <a:schemeClr val="accent1"/>
                </a:solidFill>
                <a:latin typeface="+mn-lt"/>
              </a:rPr>
              <a:t>			</a:t>
            </a:r>
            <a:r>
              <a:rPr lang="en-US" sz="4400" b="1" dirty="0">
                <a:solidFill>
                  <a:schemeClr val="accent1"/>
                </a:solidFill>
                <a:latin typeface="+mn-lt"/>
              </a:rPr>
              <a:t>The Fairy</a:t>
            </a:r>
            <a:r>
              <a:rPr lang="cs-CZ" sz="4400" b="1" dirty="0">
                <a:solidFill>
                  <a:schemeClr val="accent1"/>
                </a:solidFill>
                <a:latin typeface="+mn-lt"/>
              </a:rPr>
              <a:t> T</a:t>
            </a:r>
            <a:r>
              <a:rPr lang="en-US" sz="4400" b="1" dirty="0">
                <a:solidFill>
                  <a:schemeClr val="accent1"/>
                </a:solidFill>
                <a:latin typeface="+mn-lt"/>
              </a:rPr>
              <a:t>ales</a:t>
            </a:r>
            <a:r>
              <a:rPr lang="cs-CZ" sz="4400" b="1" dirty="0">
                <a:solidFill>
                  <a:schemeClr val="accent1"/>
                </a:solidFill>
                <a:latin typeface="+mn-lt"/>
              </a:rPr>
              <a:t>, 1974</a:t>
            </a:r>
            <a:endParaRPr lang="en-US" sz="4400" b="1" dirty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16"/>
    </mc:Choice>
    <mc:Fallback xmlns="">
      <p:transition spd="slow" advTm="10671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A705C-7A28-44D9-AF41-314375DF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  <a:latin typeface="+mn-lt"/>
              </a:rPr>
              <a:t>Discussion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CD58F4-1E22-42A6-BED1-1B4FE6B3E2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6688" y="1341549"/>
            <a:ext cx="8350624" cy="990600"/>
          </a:xfrm>
        </p:spPr>
        <p:txBody>
          <a:bodyPr>
            <a:normAutofit fontScale="92500"/>
          </a:bodyPr>
          <a:lstStyle/>
          <a:p>
            <a:r>
              <a:rPr lang="cs-CZ" sz="4500" dirty="0"/>
              <a:t>unachievable standard of perfect beauty</a:t>
            </a:r>
            <a:endParaRPr lang="cs-CZ" dirty="0"/>
          </a:p>
          <a:p>
            <a:pPr marL="0" indent="0">
              <a:buNone/>
            </a:pPr>
            <a:endParaRPr lang="cs-CZ" sz="2800" b="1" dirty="0"/>
          </a:p>
        </p:txBody>
      </p:sp>
      <p:pic>
        <p:nvPicPr>
          <p:cNvPr id="6" name="Picture 2" descr="Disney’s Cinderella. [ Source ].">
            <a:extLst>
              <a:ext uri="{FF2B5EF4-FFF2-40B4-BE49-F238E27FC236}">
                <a16:creationId xmlns:a16="http://schemas.microsoft.com/office/drawing/2014/main" id="{F36439F5-8810-4B3A-A0CE-FEF5BC3D1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332149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704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0C0F4-2CD8-4511-9245-1E2B09F5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9161"/>
            <a:ext cx="3581400" cy="201136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latin typeface="+mn-lt"/>
              </a:rPr>
              <a:t>Disney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princesses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realistic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weist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size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F5D29D-3DDF-4777-8B16-03A4638A596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33" y="3978633"/>
            <a:ext cx="4344215" cy="225899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AA7EE9F-9637-4637-A8D0-9D37926A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4389733" cy="231523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86B25C6-C620-4C76-B853-595A3D59A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78633"/>
            <a:ext cx="4308706" cy="22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87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0C0F4-2CD8-4511-9245-1E2B09F5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51" y="33198"/>
            <a:ext cx="3581400" cy="201136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  <a:latin typeface="+mn-lt"/>
              </a:rPr>
              <a:t>Disney </a:t>
            </a:r>
            <a:r>
              <a:rPr lang="cs-CZ" sz="3600" dirty="0" err="1">
                <a:solidFill>
                  <a:schemeClr val="tx1"/>
                </a:solidFill>
                <a:latin typeface="+mn-lt"/>
              </a:rPr>
              <a:t>princesses</a:t>
            </a:r>
            <a:r>
              <a:rPr 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3600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3600" dirty="0" err="1">
                <a:solidFill>
                  <a:schemeClr val="tx1"/>
                </a:solidFill>
                <a:latin typeface="+mn-lt"/>
              </a:rPr>
              <a:t>realistic</a:t>
            </a:r>
            <a:r>
              <a:rPr 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3600" dirty="0" err="1">
                <a:solidFill>
                  <a:schemeClr val="tx1"/>
                </a:solidFill>
                <a:latin typeface="+mn-lt"/>
              </a:rPr>
              <a:t>hair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C2C154B-448E-4EC6-BFE0-F7BD2418281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03" y="327957"/>
            <a:ext cx="5079999" cy="2667000"/>
          </a:xfrm>
        </p:spPr>
      </p:pic>
    </p:spTree>
    <p:extLst>
      <p:ext uri="{BB962C8B-B14F-4D97-AF65-F5344CB8AC3E}">
        <p14:creationId xmlns:p14="http://schemas.microsoft.com/office/powerpoint/2010/main" val="1747000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0C0F4-2CD8-4511-9245-1E2B09F5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51" y="33198"/>
            <a:ext cx="3581400" cy="2011362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  <a:latin typeface="+mn-lt"/>
              </a:rPr>
              <a:t>Disney </a:t>
            </a:r>
            <a:r>
              <a:rPr lang="cs-CZ" sz="3600" dirty="0" err="1">
                <a:solidFill>
                  <a:schemeClr val="tx1"/>
                </a:solidFill>
                <a:latin typeface="+mn-lt"/>
              </a:rPr>
              <a:t>princesses</a:t>
            </a:r>
            <a:r>
              <a:rPr 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3600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3600" dirty="0" err="1">
                <a:solidFill>
                  <a:schemeClr val="tx1"/>
                </a:solidFill>
                <a:latin typeface="+mn-lt"/>
              </a:rPr>
              <a:t>realistic</a:t>
            </a:r>
            <a:r>
              <a:rPr 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3600" dirty="0" err="1">
                <a:solidFill>
                  <a:schemeClr val="tx1"/>
                </a:solidFill>
                <a:latin typeface="+mn-lt"/>
              </a:rPr>
              <a:t>hair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C2C154B-448E-4EC6-BFE0-F7BD2418281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03" y="327957"/>
            <a:ext cx="5079999" cy="2667000"/>
          </a:xfr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70987D01-4F60-423A-9DCA-3324682ED861}"/>
              </a:ext>
            </a:extLst>
          </p:cNvPr>
          <p:cNvSpPr txBox="1">
            <a:spLocks/>
          </p:cNvSpPr>
          <p:nvPr/>
        </p:nvSpPr>
        <p:spPr>
          <a:xfrm>
            <a:off x="324151" y="3459632"/>
            <a:ext cx="3581400" cy="2011362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tx1"/>
                </a:solidFill>
                <a:latin typeface="+mn-lt"/>
              </a:rPr>
              <a:t>Disney </a:t>
            </a:r>
            <a:r>
              <a:rPr lang="cs-CZ" sz="3600" dirty="0" err="1">
                <a:solidFill>
                  <a:schemeClr val="tx1"/>
                </a:solidFill>
                <a:latin typeface="+mn-lt"/>
              </a:rPr>
              <a:t>princesses</a:t>
            </a:r>
            <a:r>
              <a:rPr lang="cs-CZ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3600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cs-CZ" sz="3600" dirty="0">
                <a:solidFill>
                  <a:schemeClr val="tx1"/>
                </a:solidFill>
                <a:latin typeface="+mn-lt"/>
              </a:rPr>
              <a:t> no make-up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AA379F1-C26A-4DF8-8282-103BC2807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03" y="3240741"/>
            <a:ext cx="5057587" cy="33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72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D792EC82-2061-4CD2-89BF-655D251E6A20}"/>
              </a:ext>
            </a:extLst>
          </p:cNvPr>
          <p:cNvSpPr txBox="1"/>
          <p:nvPr/>
        </p:nvSpPr>
        <p:spPr>
          <a:xfrm>
            <a:off x="266700" y="581751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Digital </a:t>
            </a:r>
            <a:r>
              <a:rPr lang="cs-CZ" sz="2400" dirty="0" err="1"/>
              <a:t>alteration</a:t>
            </a:r>
            <a:r>
              <a:rPr lang="cs-CZ" sz="2400" dirty="0"/>
              <a:t>? </a:t>
            </a:r>
            <a:r>
              <a:rPr lang="cs-CZ" sz="2400" dirty="0" err="1"/>
              <a:t>Drastic</a:t>
            </a:r>
            <a:r>
              <a:rPr lang="cs-CZ" sz="2400" dirty="0"/>
              <a:t> diet? </a:t>
            </a:r>
            <a:r>
              <a:rPr lang="cs-CZ" sz="2400" dirty="0" err="1"/>
              <a:t>Drastic</a:t>
            </a:r>
            <a:r>
              <a:rPr lang="cs-CZ" sz="2400" dirty="0"/>
              <a:t> </a:t>
            </a:r>
            <a:r>
              <a:rPr lang="cs-CZ" sz="2400" dirty="0" err="1"/>
              <a:t>tightening</a:t>
            </a:r>
            <a:r>
              <a:rPr lang="cs-CZ" sz="2400" dirty="0"/>
              <a:t>? …</a:t>
            </a:r>
            <a:r>
              <a:rPr lang="cs-CZ" sz="2400" dirty="0" err="1"/>
              <a:t>Does</a:t>
            </a:r>
            <a:r>
              <a:rPr lang="cs-CZ" sz="2400" dirty="0"/>
              <a:t> 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really</a:t>
            </a:r>
            <a:r>
              <a:rPr lang="cs-CZ" sz="2400" dirty="0"/>
              <a:t> </a:t>
            </a:r>
            <a:r>
              <a:rPr lang="cs-CZ" sz="2400" dirty="0" err="1"/>
              <a:t>matter</a:t>
            </a:r>
            <a:r>
              <a:rPr lang="cs-CZ" sz="2400" dirty="0"/>
              <a:t>?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DB87BF6-662D-43BF-9FC8-F76D22F3C40B}"/>
              </a:ext>
            </a:extLst>
          </p:cNvPr>
          <p:cNvSpPr/>
          <p:nvPr/>
        </p:nvSpPr>
        <p:spPr>
          <a:xfrm>
            <a:off x="3429000" y="578823"/>
            <a:ext cx="285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err="1"/>
              <a:t>Cinderella</a:t>
            </a:r>
            <a:r>
              <a:rPr lang="cs-CZ" sz="2800" dirty="0"/>
              <a:t>, 2015 (!)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B1CA27-FD7F-4262-95F7-6161191E5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19307"/>
            <a:ext cx="6101594" cy="386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53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6210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  <a:latin typeface="+mn-lt"/>
              </a:rPr>
              <a:t>To sum up: </a:t>
            </a:r>
            <a:br>
              <a:rPr lang="cs-CZ" dirty="0">
                <a:solidFill>
                  <a:srgbClr val="FF0000"/>
                </a:solidFill>
                <a:latin typeface="+mn-lt"/>
              </a:rPr>
            </a:br>
            <a:r>
              <a:rPr lang="en-US" dirty="0">
                <a:solidFill>
                  <a:srgbClr val="FF0000"/>
                </a:solidFill>
                <a:latin typeface="+mn-lt"/>
              </a:rPr>
              <a:t>Main themes implied by Disney’s Cinderella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140710"/>
            <a:ext cx="7848600" cy="3879089"/>
          </a:xfrm>
        </p:spPr>
        <p:txBody>
          <a:bodyPr/>
          <a:lstStyle/>
          <a:p>
            <a:r>
              <a:rPr lang="en-US" dirty="0"/>
              <a:t>Sexism</a:t>
            </a:r>
            <a:endParaRPr lang="cs-CZ" dirty="0"/>
          </a:p>
          <a:p>
            <a:r>
              <a:rPr lang="en-US" dirty="0"/>
              <a:t>Patriarchy</a:t>
            </a:r>
          </a:p>
          <a:p>
            <a:r>
              <a:rPr lang="cs-CZ" dirty="0"/>
              <a:t>Conformism</a:t>
            </a:r>
            <a:endParaRPr lang="en-US" dirty="0"/>
          </a:p>
          <a:p>
            <a:r>
              <a:rPr lang="en-US" dirty="0"/>
              <a:t>Capitalist values</a:t>
            </a:r>
          </a:p>
          <a:p>
            <a:r>
              <a:rPr lang="en-US" dirty="0"/>
              <a:t>Racism</a:t>
            </a:r>
          </a:p>
          <a:p>
            <a:r>
              <a:rPr lang="en-US" dirty="0"/>
              <a:t>Heterosexism</a:t>
            </a:r>
          </a:p>
        </p:txBody>
      </p:sp>
      <p:pic>
        <p:nvPicPr>
          <p:cNvPr id="27650" name="Picture 2" descr="Immersed in Glittered Words | Passion and Rhetoric Intertw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109334"/>
            <a:ext cx="4267200" cy="3186177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A06613F-A5DC-4BD9-906D-EB227E6E6CCF}"/>
              </a:ext>
            </a:extLst>
          </p:cNvPr>
          <p:cNvSpPr txBox="1"/>
          <p:nvPr/>
        </p:nvSpPr>
        <p:spPr>
          <a:xfrm>
            <a:off x="3886200" y="583563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/>
              <a:t>„…and </a:t>
            </a:r>
            <a:r>
              <a:rPr lang="cs-CZ" sz="2800" i="1" dirty="0" err="1"/>
              <a:t>the</a:t>
            </a:r>
            <a:r>
              <a:rPr lang="cs-CZ" sz="2800" i="1" dirty="0"/>
              <a:t> myth </a:t>
            </a:r>
            <a:r>
              <a:rPr lang="cs-CZ" sz="2800" i="1" dirty="0" err="1"/>
              <a:t>persists</a:t>
            </a:r>
            <a:r>
              <a:rPr lang="cs-CZ" sz="2800" i="1" dirty="0"/>
              <a:t>…“</a:t>
            </a:r>
          </a:p>
        </p:txBody>
      </p:sp>
    </p:spTree>
    <p:extLst>
      <p:ext uri="{BB962C8B-B14F-4D97-AF65-F5344CB8AC3E}">
        <p14:creationId xmlns:p14="http://schemas.microsoft.com/office/powerpoint/2010/main" val="2627081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99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Racial implications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?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6626" name="Picture 2" descr="Cinderella - black 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14450"/>
            <a:ext cx="2819400" cy="211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8646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37325"/>
            <a:ext cx="38862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Hetero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normativity?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5602" name="Picture 2" descr="Disney_Gay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223664"/>
            <a:ext cx="2057400" cy="2060918"/>
          </a:xfrm>
          <a:prstGeom prst="rect">
            <a:avLst/>
          </a:prstGeom>
          <a:noFill/>
        </p:spPr>
      </p:pic>
      <p:pic>
        <p:nvPicPr>
          <p:cNvPr id="6" name="Picture 2" descr="Cinderella - black 1a">
            <a:extLst>
              <a:ext uri="{FF2B5EF4-FFF2-40B4-BE49-F238E27FC236}">
                <a16:creationId xmlns:a16="http://schemas.microsoft.com/office/drawing/2014/main" id="{0544F142-FCB4-4633-8779-BD413084EBE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7649"/>
            <a:ext cx="2819400" cy="2117058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CF2A05-6D0F-4AF3-B1DC-9D6762B19007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+mn-lt"/>
              </a:rPr>
              <a:t>Racial implications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?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237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37325"/>
            <a:ext cx="38862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Hetero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normativity?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5602" name="Picture 2" descr="Disney_Gay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223664"/>
            <a:ext cx="2057400" cy="2060918"/>
          </a:xfrm>
          <a:prstGeom prst="rect">
            <a:avLst/>
          </a:prstGeom>
          <a:noFill/>
        </p:spPr>
      </p:pic>
      <p:pic>
        <p:nvPicPr>
          <p:cNvPr id="6" name="Picture 2" descr="Cinderella - black 1a">
            <a:extLst>
              <a:ext uri="{FF2B5EF4-FFF2-40B4-BE49-F238E27FC236}">
                <a16:creationId xmlns:a16="http://schemas.microsoft.com/office/drawing/2014/main" id="{0544F142-FCB4-4633-8779-BD413084EBE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7649"/>
            <a:ext cx="2819400" cy="2117058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CF2A05-6D0F-4AF3-B1DC-9D6762B19007}"/>
              </a:ext>
            </a:extLst>
          </p:cNvPr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+mn-lt"/>
              </a:rPr>
              <a:t>Racial implications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?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3938A-89F1-459F-8BF2-B48C89F5B8A6}"/>
              </a:ext>
            </a:extLst>
          </p:cNvPr>
          <p:cNvSpPr/>
          <p:nvPr/>
        </p:nvSpPr>
        <p:spPr>
          <a:xfrm>
            <a:off x="685800" y="3573419"/>
            <a:ext cx="7924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dirty="0"/>
          </a:p>
          <a:p>
            <a:pPr algn="ctr"/>
            <a:r>
              <a:rPr lang="cs-CZ" sz="2800" b="1" dirty="0">
                <a:solidFill>
                  <a:srgbClr val="FF0000"/>
                </a:solidFill>
              </a:rPr>
              <a:t>Discussion: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cs-CZ" sz="2800" dirty="0"/>
          </a:p>
          <a:p>
            <a:r>
              <a:rPr lang="cs-CZ" sz="2800" dirty="0"/>
              <a:t>What to do with the traditional fairytales now (the „wrong“ ones)? Should they be transformed  so that they fit more to contemporary world? Should they be removed?</a:t>
            </a:r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7594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A705C-7A28-44D9-AF41-314375DF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  <a:latin typeface="+mn-lt"/>
              </a:rPr>
              <a:t>Discussion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CD58F4-1E22-42A6-BED1-1B4FE6B3E2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8350624" cy="6096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sz="5100" dirty="0"/>
          </a:p>
          <a:p>
            <a:r>
              <a:rPr lang="cs-CZ" sz="4600" dirty="0"/>
              <a:t>How would you </a:t>
            </a:r>
            <a:r>
              <a:rPr lang="cs-CZ" sz="4600" dirty="0" err="1"/>
              <a:t>judge</a:t>
            </a:r>
            <a:r>
              <a:rPr lang="cs-CZ" sz="4600" dirty="0"/>
              <a:t> more </a:t>
            </a:r>
            <a:r>
              <a:rPr lang="cs-CZ" sz="4600" dirty="0" err="1"/>
              <a:t>current</a:t>
            </a:r>
            <a:r>
              <a:rPr lang="cs-CZ" sz="4600" dirty="0"/>
              <a:t> Disney </a:t>
            </a:r>
            <a:r>
              <a:rPr lang="cs-CZ" sz="4600" dirty="0" err="1"/>
              <a:t>production</a:t>
            </a:r>
            <a:r>
              <a:rPr lang="cs-CZ" sz="4600" dirty="0"/>
              <a:t>? </a:t>
            </a:r>
            <a:r>
              <a:rPr lang="cs-CZ" sz="4600" dirty="0" err="1"/>
              <a:t>How</a:t>
            </a:r>
            <a:r>
              <a:rPr lang="cs-CZ" sz="4600" dirty="0"/>
              <a:t> </a:t>
            </a:r>
            <a:r>
              <a:rPr lang="cs-CZ" sz="4600" dirty="0" err="1"/>
              <a:t>would</a:t>
            </a:r>
            <a:r>
              <a:rPr lang="cs-CZ" sz="4600" dirty="0"/>
              <a:t> </a:t>
            </a:r>
            <a:r>
              <a:rPr lang="cs-CZ" sz="4600" dirty="0" err="1"/>
              <a:t>you</a:t>
            </a:r>
            <a:r>
              <a:rPr lang="cs-CZ" sz="4600" dirty="0"/>
              <a:t> </a:t>
            </a:r>
            <a:r>
              <a:rPr lang="cs-CZ" sz="4600" dirty="0" err="1"/>
              <a:t>judge</a:t>
            </a:r>
            <a:r>
              <a:rPr lang="cs-CZ" sz="4600" dirty="0"/>
              <a:t> Czech film </a:t>
            </a:r>
            <a:r>
              <a:rPr lang="cs-CZ" sz="4600" dirty="0" err="1"/>
              <a:t>fairytales</a:t>
            </a:r>
            <a:r>
              <a:rPr lang="cs-CZ" sz="4600" dirty="0"/>
              <a:t>?</a:t>
            </a:r>
          </a:p>
          <a:p>
            <a:pPr marL="0" indent="0">
              <a:buNone/>
            </a:pPr>
            <a:endParaRPr lang="cs-CZ" sz="5100" dirty="0"/>
          </a:p>
          <a:p>
            <a:pPr marL="0" indent="0">
              <a:buNone/>
            </a:pPr>
            <a:endParaRPr lang="cs-CZ" sz="5100" dirty="0"/>
          </a:p>
          <a:p>
            <a:pPr marL="0" indent="0">
              <a:buNone/>
            </a:pPr>
            <a:endParaRPr lang="cs-CZ" sz="5100" dirty="0"/>
          </a:p>
          <a:p>
            <a:pPr marL="0" indent="0">
              <a:buNone/>
            </a:pPr>
            <a:endParaRPr lang="cs-CZ" sz="5100" dirty="0"/>
          </a:p>
          <a:p>
            <a:pPr marL="0" indent="0">
              <a:buNone/>
            </a:pPr>
            <a:endParaRPr lang="cs-CZ" sz="5100" dirty="0"/>
          </a:p>
          <a:p>
            <a:pPr marL="0" indent="0">
              <a:buNone/>
            </a:pPr>
            <a:endParaRPr lang="cs-CZ" sz="5100" dirty="0"/>
          </a:p>
          <a:p>
            <a:pPr marL="0" indent="0">
              <a:buNone/>
            </a:pPr>
            <a:endParaRPr lang="cs-CZ" sz="5100" dirty="0"/>
          </a:p>
          <a:p>
            <a:pPr marL="0" indent="0">
              <a:buNone/>
            </a:pPr>
            <a:r>
              <a:rPr lang="cs-CZ" sz="4500" dirty="0"/>
              <a:t>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endParaRPr lang="cs-CZ" sz="2800" b="1" dirty="0"/>
          </a:p>
          <a:p>
            <a:pPr algn="ctr"/>
            <a:endParaRPr lang="cs-CZ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E7C2A5-02E9-43E7-A9D0-0503AEC7D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506" y="2590799"/>
            <a:ext cx="1981202" cy="131891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0EA3BDA-EDEF-4DC0-B608-B01CCDD11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9" y="2590800"/>
            <a:ext cx="2323084" cy="130092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E59A0C-B045-4A3C-B7A8-0DF3DEBE6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82" y="2590799"/>
            <a:ext cx="2323084" cy="13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7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58797"/>
            <a:ext cx="7772400" cy="1143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/>
                </a:solidFill>
                <a:latin typeface="+mn-lt"/>
              </a:rPr>
              <a:t>Andrea Dworkin</a:t>
            </a:r>
            <a:r>
              <a:rPr lang="cs-CZ" sz="4400" b="1" dirty="0">
                <a:solidFill>
                  <a:schemeClr val="accent1"/>
                </a:solidFill>
                <a:latin typeface="+mn-lt"/>
              </a:rPr>
              <a:t>:</a:t>
            </a:r>
            <a:r>
              <a:rPr lang="en-US" sz="4400" b="1" dirty="0">
                <a:solidFill>
                  <a:schemeClr val="accent1"/>
                </a:solidFill>
                <a:latin typeface="+mn-lt"/>
              </a:rPr>
              <a:t> </a:t>
            </a:r>
            <a:br>
              <a:rPr lang="cs-CZ" sz="4400" b="1" dirty="0">
                <a:solidFill>
                  <a:schemeClr val="accent1"/>
                </a:solidFill>
                <a:latin typeface="+mn-lt"/>
              </a:rPr>
            </a:br>
            <a:r>
              <a:rPr lang="cs-CZ" sz="4400" b="1" dirty="0">
                <a:solidFill>
                  <a:schemeClr val="accent1"/>
                </a:solidFill>
                <a:latin typeface="+mn-lt"/>
              </a:rPr>
              <a:t>			</a:t>
            </a:r>
            <a:r>
              <a:rPr lang="en-US" sz="4400" b="1" dirty="0">
                <a:solidFill>
                  <a:schemeClr val="accent1"/>
                </a:solidFill>
                <a:latin typeface="+mn-lt"/>
              </a:rPr>
              <a:t>The Fairy</a:t>
            </a:r>
            <a:r>
              <a:rPr lang="cs-CZ" sz="4400" b="1" dirty="0">
                <a:solidFill>
                  <a:schemeClr val="accent1"/>
                </a:solidFill>
                <a:latin typeface="+mn-lt"/>
              </a:rPr>
              <a:t> T</a:t>
            </a:r>
            <a:r>
              <a:rPr lang="en-US" sz="4400" b="1" dirty="0">
                <a:solidFill>
                  <a:schemeClr val="accent1"/>
                </a:solidFill>
                <a:latin typeface="+mn-lt"/>
              </a:rPr>
              <a:t>ales</a:t>
            </a:r>
            <a:r>
              <a:rPr lang="cs-CZ" sz="4400" b="1" dirty="0">
                <a:solidFill>
                  <a:schemeClr val="accent1"/>
                </a:solidFill>
                <a:latin typeface="+mn-lt"/>
              </a:rPr>
              <a:t>, 1974</a:t>
            </a:r>
            <a:endParaRPr lang="en-US" sz="4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7384AA-BBFA-4C58-8E58-92A5BABB8D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930398"/>
            <a:ext cx="7772400" cy="4572000"/>
          </a:xfrm>
        </p:spPr>
        <p:txBody>
          <a:bodyPr/>
          <a:lstStyle/>
          <a:p>
            <a:r>
              <a:rPr lang="cs-CZ" dirty="0"/>
              <a:t>f</a:t>
            </a:r>
            <a:r>
              <a:rPr lang="en-US" dirty="0" err="1"/>
              <a:t>airytales</a:t>
            </a:r>
            <a:r>
              <a:rPr lang="en-US" dirty="0"/>
              <a:t> – </a:t>
            </a:r>
            <a:r>
              <a:rPr lang="cs-CZ" dirty="0" err="1"/>
              <a:t>primary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en-US" dirty="0"/>
              <a:t> </a:t>
            </a:r>
            <a:r>
              <a:rPr lang="cs-CZ" dirty="0" err="1"/>
              <a:t>acquired</a:t>
            </a:r>
            <a:r>
              <a:rPr lang="cs-CZ" dirty="0"/>
              <a:t> in </a:t>
            </a:r>
            <a:r>
              <a:rPr lang="en-US" dirty="0"/>
              <a:t>childhood</a:t>
            </a:r>
          </a:p>
          <a:p>
            <a:r>
              <a:rPr lang="cs-CZ" dirty="0"/>
              <a:t>g</a:t>
            </a:r>
            <a:r>
              <a:rPr lang="en-US" dirty="0" err="1"/>
              <a:t>irls</a:t>
            </a:r>
            <a:r>
              <a:rPr lang="en-US" dirty="0"/>
              <a:t> and boys aspire to become and act like the heroes of the fairytales</a:t>
            </a:r>
          </a:p>
          <a:p>
            <a:r>
              <a:rPr lang="en-US" i="1" dirty="0"/>
              <a:t>“sometimes </a:t>
            </a:r>
            <a:r>
              <a:rPr lang="cs-CZ" i="1" dirty="0" err="1"/>
              <a:t>un</a:t>
            </a:r>
            <a:r>
              <a:rPr lang="en-US" i="1" dirty="0"/>
              <a:t>knowing</a:t>
            </a:r>
            <a:r>
              <a:rPr lang="cs-CZ" i="1" dirty="0" err="1"/>
              <a:t>ly</a:t>
            </a:r>
            <a:r>
              <a:rPr lang="en-US" i="1" dirty="0"/>
              <a:t>, </a:t>
            </a:r>
            <a:r>
              <a:rPr lang="cs-CZ" i="1" dirty="0" err="1"/>
              <a:t>sometimes</a:t>
            </a:r>
            <a:r>
              <a:rPr lang="cs-CZ" i="1" dirty="0"/>
              <a:t> </a:t>
            </a:r>
            <a:r>
              <a:rPr lang="cs-CZ" i="1" dirty="0" err="1"/>
              <a:t>knowing</a:t>
            </a:r>
            <a:r>
              <a:rPr lang="cs-CZ" i="1" dirty="0"/>
              <a:t>, </a:t>
            </a:r>
            <a:r>
              <a:rPr lang="en-US" i="1" dirty="0"/>
              <a:t>unwilling, unable to do otherwise, we act out the roles we were taught” </a:t>
            </a:r>
          </a:p>
        </p:txBody>
      </p:sp>
      <p:pic>
        <p:nvPicPr>
          <p:cNvPr id="5" name="Picture 4" descr="aurora sparkle disney princess deluxe girl costume this costume">
            <a:extLst>
              <a:ext uri="{FF2B5EF4-FFF2-40B4-BE49-F238E27FC236}">
                <a16:creationId xmlns:a16="http://schemas.microsoft.com/office/drawing/2014/main" id="{1AACAEB1-822D-40A5-8A19-2E6B528F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648200"/>
            <a:ext cx="2082799" cy="2082799"/>
          </a:xfrm>
          <a:prstGeom prst="rect">
            <a:avLst/>
          </a:prstGeom>
          <a:noFill/>
        </p:spPr>
      </p:pic>
      <p:pic>
        <p:nvPicPr>
          <p:cNvPr id="6" name="Picture 4" descr="Prince Charming Child Costume, 21451 | Chelsea | Pinterest">
            <a:extLst>
              <a:ext uri="{FF2B5EF4-FFF2-40B4-BE49-F238E27FC236}">
                <a16:creationId xmlns:a16="http://schemas.microsoft.com/office/drawing/2014/main" id="{C1F326DC-82A7-49EC-A685-241B59E2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1101" y="4648200"/>
            <a:ext cx="2006597" cy="2006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77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31"/>
    </mc:Choice>
    <mc:Fallback xmlns="">
      <p:transition spd="slow" advTm="6463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A705C-7A28-44D9-AF41-314375DF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cs-CZ" dirty="0" err="1">
                <a:solidFill>
                  <a:srgbClr val="FF0000"/>
                </a:solidFill>
                <a:latin typeface="+mn-lt"/>
              </a:rPr>
              <a:t>Discussion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CD58F4-1E22-42A6-BED1-1B4FE6B3E2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685800"/>
            <a:ext cx="8350624" cy="6096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cs-CZ" sz="5100" dirty="0"/>
          </a:p>
          <a:p>
            <a:r>
              <a:rPr lang="cs-CZ" sz="8000" dirty="0"/>
              <a:t>How would you </a:t>
            </a:r>
            <a:r>
              <a:rPr lang="cs-CZ" sz="8000" dirty="0" err="1"/>
              <a:t>judge</a:t>
            </a:r>
            <a:r>
              <a:rPr lang="cs-CZ" sz="8000" dirty="0"/>
              <a:t> more </a:t>
            </a:r>
            <a:r>
              <a:rPr lang="cs-CZ" sz="8000" dirty="0" err="1"/>
              <a:t>current</a:t>
            </a:r>
            <a:r>
              <a:rPr lang="cs-CZ" sz="8000" dirty="0"/>
              <a:t> Disney </a:t>
            </a:r>
            <a:r>
              <a:rPr lang="cs-CZ" sz="8000" dirty="0" err="1"/>
              <a:t>production</a:t>
            </a:r>
            <a:r>
              <a:rPr lang="cs-CZ" sz="8000" dirty="0"/>
              <a:t>? </a:t>
            </a:r>
            <a:r>
              <a:rPr lang="cs-CZ" sz="8000" dirty="0" err="1"/>
              <a:t>How</a:t>
            </a:r>
            <a:r>
              <a:rPr lang="cs-CZ" sz="8000" dirty="0"/>
              <a:t> </a:t>
            </a:r>
            <a:r>
              <a:rPr lang="cs-CZ" sz="8000" dirty="0" err="1"/>
              <a:t>would</a:t>
            </a:r>
            <a:r>
              <a:rPr lang="cs-CZ" sz="8000" dirty="0"/>
              <a:t> </a:t>
            </a:r>
            <a:r>
              <a:rPr lang="cs-CZ" sz="8000" dirty="0" err="1"/>
              <a:t>you</a:t>
            </a:r>
            <a:r>
              <a:rPr lang="cs-CZ" sz="8000" dirty="0"/>
              <a:t> </a:t>
            </a:r>
            <a:r>
              <a:rPr lang="cs-CZ" sz="8000" dirty="0" err="1"/>
              <a:t>judge</a:t>
            </a:r>
            <a:r>
              <a:rPr lang="cs-CZ" sz="8000" dirty="0"/>
              <a:t> Czech film </a:t>
            </a:r>
            <a:r>
              <a:rPr lang="cs-CZ" sz="8000" dirty="0" err="1"/>
              <a:t>fairytales</a:t>
            </a:r>
            <a:r>
              <a:rPr lang="cs-CZ" sz="8000" dirty="0"/>
              <a:t>?</a:t>
            </a:r>
          </a:p>
          <a:p>
            <a:pPr marL="0" indent="0">
              <a:buNone/>
            </a:pPr>
            <a:endParaRPr lang="cs-CZ" sz="8000" dirty="0"/>
          </a:p>
          <a:p>
            <a:pPr marL="0" indent="0">
              <a:buNone/>
            </a:pPr>
            <a:endParaRPr lang="cs-CZ" sz="5100" dirty="0"/>
          </a:p>
          <a:p>
            <a:pPr marL="0" indent="0">
              <a:buNone/>
            </a:pPr>
            <a:endParaRPr lang="cs-CZ" sz="5100" dirty="0"/>
          </a:p>
          <a:p>
            <a:pPr marL="0" indent="0">
              <a:buNone/>
            </a:pPr>
            <a:endParaRPr lang="cs-CZ" sz="5100" dirty="0"/>
          </a:p>
          <a:p>
            <a:pPr marL="0" indent="0">
              <a:buNone/>
            </a:pPr>
            <a:endParaRPr lang="cs-CZ" sz="5100" dirty="0"/>
          </a:p>
          <a:p>
            <a:pPr marL="0" indent="0">
              <a:buNone/>
            </a:pPr>
            <a:endParaRPr lang="cs-CZ" sz="5100" dirty="0"/>
          </a:p>
          <a:p>
            <a:pPr marL="0" indent="0">
              <a:buNone/>
            </a:pPr>
            <a:endParaRPr lang="cs-CZ" sz="5100" dirty="0"/>
          </a:p>
          <a:p>
            <a:r>
              <a:rPr lang="cs-CZ" sz="6700" dirty="0" err="1"/>
              <a:t>What</a:t>
            </a:r>
            <a:r>
              <a:rPr lang="cs-CZ" sz="6700" dirty="0"/>
              <a:t> to do </a:t>
            </a:r>
            <a:r>
              <a:rPr lang="cs-CZ" sz="6700" dirty="0" err="1"/>
              <a:t>with</a:t>
            </a:r>
            <a:r>
              <a:rPr lang="cs-CZ" sz="6700" dirty="0"/>
              <a:t> </a:t>
            </a:r>
            <a:r>
              <a:rPr lang="cs-CZ" sz="6700" dirty="0" err="1"/>
              <a:t>the</a:t>
            </a:r>
            <a:r>
              <a:rPr lang="cs-CZ" sz="6700" dirty="0"/>
              <a:t> </a:t>
            </a:r>
            <a:r>
              <a:rPr lang="cs-CZ" sz="6700" dirty="0" err="1"/>
              <a:t>traditional</a:t>
            </a:r>
            <a:r>
              <a:rPr lang="cs-CZ" sz="6700" dirty="0"/>
              <a:t> </a:t>
            </a:r>
            <a:r>
              <a:rPr lang="cs-CZ" sz="6700" dirty="0" err="1"/>
              <a:t>fairytales</a:t>
            </a:r>
            <a:r>
              <a:rPr lang="cs-CZ" sz="6700" dirty="0"/>
              <a:t> </a:t>
            </a:r>
            <a:r>
              <a:rPr lang="cs-CZ" sz="6700" dirty="0" err="1"/>
              <a:t>now</a:t>
            </a:r>
            <a:r>
              <a:rPr lang="cs-CZ" sz="6700" dirty="0"/>
              <a:t> (</a:t>
            </a:r>
            <a:r>
              <a:rPr lang="cs-CZ" sz="6700" dirty="0" err="1"/>
              <a:t>the</a:t>
            </a:r>
            <a:r>
              <a:rPr lang="cs-CZ" sz="6700" dirty="0"/>
              <a:t> „</a:t>
            </a:r>
            <a:r>
              <a:rPr lang="cs-CZ" sz="6700" dirty="0" err="1"/>
              <a:t>wrong</a:t>
            </a:r>
            <a:r>
              <a:rPr lang="cs-CZ" sz="6700" dirty="0"/>
              <a:t>“ </a:t>
            </a:r>
            <a:r>
              <a:rPr lang="cs-CZ" sz="6700" dirty="0" err="1"/>
              <a:t>ones</a:t>
            </a:r>
            <a:r>
              <a:rPr lang="cs-CZ" sz="6700" dirty="0"/>
              <a:t>)? </a:t>
            </a:r>
            <a:r>
              <a:rPr lang="cs-CZ" sz="6700" dirty="0" err="1"/>
              <a:t>Should</a:t>
            </a:r>
            <a:r>
              <a:rPr lang="cs-CZ" sz="6700" dirty="0"/>
              <a:t> </a:t>
            </a:r>
            <a:r>
              <a:rPr lang="cs-CZ" sz="6700" dirty="0" err="1"/>
              <a:t>they</a:t>
            </a:r>
            <a:r>
              <a:rPr lang="cs-CZ" sz="6700" dirty="0"/>
              <a:t> </a:t>
            </a:r>
            <a:r>
              <a:rPr lang="cs-CZ" sz="6700" dirty="0" err="1"/>
              <a:t>be</a:t>
            </a:r>
            <a:r>
              <a:rPr lang="cs-CZ" sz="6700" dirty="0"/>
              <a:t> </a:t>
            </a:r>
            <a:r>
              <a:rPr lang="cs-CZ" sz="6700" dirty="0" err="1"/>
              <a:t>transformed</a:t>
            </a:r>
            <a:r>
              <a:rPr lang="cs-CZ" sz="6700" dirty="0"/>
              <a:t>  so </a:t>
            </a:r>
            <a:r>
              <a:rPr lang="cs-CZ" sz="6700" dirty="0" err="1"/>
              <a:t>that</a:t>
            </a:r>
            <a:r>
              <a:rPr lang="cs-CZ" sz="6700" dirty="0"/>
              <a:t> </a:t>
            </a:r>
            <a:r>
              <a:rPr lang="cs-CZ" sz="6700" dirty="0" err="1"/>
              <a:t>they</a:t>
            </a:r>
            <a:r>
              <a:rPr lang="cs-CZ" sz="6700" dirty="0"/>
              <a:t> fit more to </a:t>
            </a:r>
            <a:r>
              <a:rPr lang="cs-CZ" sz="6700" dirty="0" err="1"/>
              <a:t>contemporary</a:t>
            </a:r>
            <a:r>
              <a:rPr lang="cs-CZ" sz="6700" dirty="0"/>
              <a:t> </a:t>
            </a:r>
            <a:r>
              <a:rPr lang="cs-CZ" sz="6700" dirty="0" err="1"/>
              <a:t>world</a:t>
            </a:r>
            <a:r>
              <a:rPr lang="cs-CZ" sz="6700" dirty="0"/>
              <a:t>? </a:t>
            </a:r>
            <a:r>
              <a:rPr lang="cs-CZ" sz="6700" dirty="0" err="1"/>
              <a:t>Should</a:t>
            </a:r>
            <a:r>
              <a:rPr lang="cs-CZ" sz="6700" dirty="0"/>
              <a:t> </a:t>
            </a:r>
            <a:r>
              <a:rPr lang="cs-CZ" sz="6700" dirty="0" err="1"/>
              <a:t>they</a:t>
            </a:r>
            <a:r>
              <a:rPr lang="cs-CZ" sz="6700" dirty="0"/>
              <a:t> </a:t>
            </a:r>
            <a:r>
              <a:rPr lang="cs-CZ" sz="6700" dirty="0" err="1"/>
              <a:t>be</a:t>
            </a:r>
            <a:r>
              <a:rPr lang="cs-CZ" sz="6700" dirty="0"/>
              <a:t> </a:t>
            </a:r>
            <a:r>
              <a:rPr lang="cs-CZ" sz="6700" dirty="0" err="1"/>
              <a:t>removed</a:t>
            </a:r>
            <a:r>
              <a:rPr lang="cs-CZ" sz="6700" dirty="0"/>
              <a:t>?</a:t>
            </a:r>
          </a:p>
          <a:p>
            <a:pPr marL="0" indent="0">
              <a:buNone/>
            </a:pPr>
            <a:r>
              <a:rPr lang="cs-CZ" sz="6700" dirty="0"/>
              <a:t> </a:t>
            </a:r>
          </a:p>
          <a:p>
            <a:pPr marL="0" indent="0">
              <a:buNone/>
            </a:pPr>
            <a:r>
              <a:rPr lang="cs-CZ" sz="6700" dirty="0"/>
              <a:t>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endParaRPr lang="cs-CZ" sz="2800" b="1" dirty="0"/>
          </a:p>
          <a:p>
            <a:endParaRPr lang="cs-CZ" sz="2800" b="1" dirty="0"/>
          </a:p>
          <a:p>
            <a:pPr algn="ctr"/>
            <a:endParaRPr lang="cs-CZ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E7C2A5-02E9-43E7-A9D0-0503AEC7D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506" y="2590799"/>
            <a:ext cx="1981202" cy="131891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0EA3BDA-EDEF-4DC0-B608-B01CCDD11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9" y="2590800"/>
            <a:ext cx="2323084" cy="130092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E59A0C-B045-4A3C-B7A8-0DF3DEBE6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82" y="2590799"/>
            <a:ext cx="2323084" cy="13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03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836525"/>
            <a:ext cx="2574862" cy="114300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beautiful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object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 descr="Disney Princess Disney Princesses Wallpaper">
            <a:extLst>
              <a:ext uri="{FF2B5EF4-FFF2-40B4-BE49-F238E27FC236}">
                <a16:creationId xmlns:a16="http://schemas.microsoft.com/office/drawing/2014/main" id="{381CBA60-2F4A-46D3-AEAA-A9AC5C56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874612"/>
            <a:ext cx="3429001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1134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836525"/>
            <a:ext cx="2574862" cy="114300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beautiful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object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 descr="Disney Princess Disney Princesses Wallpaper">
            <a:extLst>
              <a:ext uri="{FF2B5EF4-FFF2-40B4-BE49-F238E27FC236}">
                <a16:creationId xmlns:a16="http://schemas.microsoft.com/office/drawing/2014/main" id="{381CBA60-2F4A-46D3-AEAA-A9AC5C56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874612"/>
            <a:ext cx="3429001" cy="257175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A876CC-C369-4BC2-B6FE-F5C69DC54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26" y="874612"/>
            <a:ext cx="4969257" cy="25801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75D570-0CEB-42BB-9FFA-0E02F426A21E}"/>
              </a:ext>
            </a:extLst>
          </p:cNvPr>
          <p:cNvSpPr txBox="1">
            <a:spLocks/>
          </p:cNvSpPr>
          <p:nvPr/>
        </p:nvSpPr>
        <p:spPr>
          <a:xfrm>
            <a:off x="4121006" y="3836525"/>
            <a:ext cx="4969258" cy="1143000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handsome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powerfull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.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strong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and brave.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1712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836525"/>
            <a:ext cx="2574862" cy="114300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beautiful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object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 descr="Disney Princess Disney Princesses Wallpaper">
            <a:extLst>
              <a:ext uri="{FF2B5EF4-FFF2-40B4-BE49-F238E27FC236}">
                <a16:creationId xmlns:a16="http://schemas.microsoft.com/office/drawing/2014/main" id="{381CBA60-2F4A-46D3-AEAA-A9AC5C56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874612"/>
            <a:ext cx="3429001" cy="257175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A876CC-C369-4BC2-B6FE-F5C69DC54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26" y="874612"/>
            <a:ext cx="4969257" cy="25801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75D570-0CEB-42BB-9FFA-0E02F426A21E}"/>
              </a:ext>
            </a:extLst>
          </p:cNvPr>
          <p:cNvSpPr txBox="1">
            <a:spLocks/>
          </p:cNvSpPr>
          <p:nvPr/>
        </p:nvSpPr>
        <p:spPr>
          <a:xfrm>
            <a:off x="4121006" y="3836525"/>
            <a:ext cx="4969258" cy="1143000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handsome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powerfull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.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strong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and brave.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6F774F7-C997-41EF-A543-8AA1D3799974}"/>
              </a:ext>
            </a:extLst>
          </p:cNvPr>
          <p:cNvSpPr txBox="1"/>
          <p:nvPr/>
        </p:nvSpPr>
        <p:spPr>
          <a:xfrm>
            <a:off x="2710203" y="5257800"/>
            <a:ext cx="390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/>
              <a:t>What</a:t>
            </a:r>
            <a:r>
              <a:rPr lang="cs-CZ" sz="3200" dirty="0"/>
              <a:t> </a:t>
            </a:r>
            <a:r>
              <a:rPr lang="cs-CZ" sz="3200" dirty="0" err="1"/>
              <a:t>if</a:t>
            </a:r>
            <a:r>
              <a:rPr lang="cs-CZ" sz="3200" dirty="0"/>
              <a:t> I </a:t>
            </a:r>
            <a:r>
              <a:rPr lang="cs-CZ" sz="3200" dirty="0" err="1"/>
              <a:t>am</a:t>
            </a:r>
            <a:r>
              <a:rPr lang="cs-CZ" sz="3200" dirty="0"/>
              <a:t> not?...  </a:t>
            </a:r>
          </a:p>
        </p:txBody>
      </p:sp>
    </p:spTree>
    <p:extLst>
      <p:ext uri="{BB962C8B-B14F-4D97-AF65-F5344CB8AC3E}">
        <p14:creationId xmlns:p14="http://schemas.microsoft.com/office/powerpoint/2010/main" val="1761536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836525"/>
            <a:ext cx="2574862" cy="114300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beautiful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object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 descr="Disney Princess Disney Princesses Wallpaper">
            <a:extLst>
              <a:ext uri="{FF2B5EF4-FFF2-40B4-BE49-F238E27FC236}">
                <a16:creationId xmlns:a16="http://schemas.microsoft.com/office/drawing/2014/main" id="{381CBA60-2F4A-46D3-AEAA-A9AC5C56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874612"/>
            <a:ext cx="3429001" cy="257175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A876CC-C369-4BC2-B6FE-F5C69DC54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26" y="874612"/>
            <a:ext cx="4969257" cy="25801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275D570-0CEB-42BB-9FFA-0E02F426A21E}"/>
              </a:ext>
            </a:extLst>
          </p:cNvPr>
          <p:cNvSpPr txBox="1">
            <a:spLocks/>
          </p:cNvSpPr>
          <p:nvPr/>
        </p:nvSpPr>
        <p:spPr>
          <a:xfrm>
            <a:off x="4121006" y="3836525"/>
            <a:ext cx="4969258" cy="1143000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handsome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powerfull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.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strong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and brave.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6F774F7-C997-41EF-A543-8AA1D3799974}"/>
              </a:ext>
            </a:extLst>
          </p:cNvPr>
          <p:cNvSpPr txBox="1"/>
          <p:nvPr/>
        </p:nvSpPr>
        <p:spPr>
          <a:xfrm>
            <a:off x="2710202" y="5257800"/>
            <a:ext cx="5214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What if I am not?... </a:t>
            </a:r>
          </a:p>
          <a:p>
            <a:endParaRPr lang="cs-CZ" sz="3200" dirty="0"/>
          </a:p>
          <a:p>
            <a:r>
              <a:rPr lang="cs-CZ" sz="3200" dirty="0"/>
              <a:t>What if I WANT to be like that? </a:t>
            </a:r>
          </a:p>
        </p:txBody>
      </p:sp>
    </p:spTree>
    <p:extLst>
      <p:ext uri="{BB962C8B-B14F-4D97-AF65-F5344CB8AC3E}">
        <p14:creationId xmlns:p14="http://schemas.microsoft.com/office/powerpoint/2010/main" val="3862450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970BF-4E93-492E-907C-17BE4563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r>
              <a:rPr lang="cs-CZ" dirty="0" err="1">
                <a:solidFill>
                  <a:srgbClr val="FF0000"/>
                </a:solidFill>
                <a:latin typeface="+mn-lt"/>
              </a:rPr>
              <a:t>Feminist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+mn-lt"/>
              </a:rPr>
              <a:t>criticism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 on </a:t>
            </a:r>
            <a:r>
              <a:rPr lang="cs-CZ" dirty="0" err="1">
                <a:solidFill>
                  <a:srgbClr val="FF0000"/>
                </a:solidFill>
                <a:latin typeface="+mn-lt"/>
              </a:rPr>
              <a:t>fairy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+mn-lt"/>
              </a:rPr>
              <a:t>tales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E0730-81AB-40AD-AC33-A51272C66B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343900" cy="5715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b="1" dirty="0"/>
              <a:t>Jack </a:t>
            </a:r>
            <a:r>
              <a:rPr lang="cs-CZ" sz="2000" b="1" dirty="0" err="1"/>
              <a:t>Zipes</a:t>
            </a:r>
            <a:r>
              <a:rPr lang="cs-CZ" sz="2000" b="1" dirty="0"/>
              <a:t>: </a:t>
            </a:r>
          </a:p>
          <a:p>
            <a:r>
              <a:rPr lang="cs-CZ" sz="2000" i="1" dirty="0" err="1"/>
              <a:t>Breaking</a:t>
            </a:r>
            <a:r>
              <a:rPr lang="cs-CZ" sz="2000" i="1" dirty="0"/>
              <a:t>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Magic</a:t>
            </a:r>
            <a:r>
              <a:rPr lang="cs-CZ" sz="2000" i="1" dirty="0"/>
              <a:t> </a:t>
            </a:r>
            <a:r>
              <a:rPr lang="cs-CZ" sz="2000" i="1" dirty="0" err="1"/>
              <a:t>Spell</a:t>
            </a:r>
            <a:r>
              <a:rPr lang="cs-CZ" sz="2000" i="1" dirty="0"/>
              <a:t>. </a:t>
            </a:r>
            <a:r>
              <a:rPr lang="cs-CZ" sz="2000" i="1" dirty="0" err="1"/>
              <a:t>Radical</a:t>
            </a:r>
            <a:r>
              <a:rPr lang="cs-CZ" sz="2000" i="1" dirty="0"/>
              <a:t> </a:t>
            </a:r>
            <a:r>
              <a:rPr lang="cs-CZ" sz="2000" i="1" dirty="0" err="1"/>
              <a:t>Theories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Fairy</a:t>
            </a:r>
            <a:r>
              <a:rPr lang="cs-CZ" sz="2000" i="1" dirty="0"/>
              <a:t> </a:t>
            </a:r>
            <a:r>
              <a:rPr lang="cs-CZ" sz="2000" i="1" dirty="0" err="1"/>
              <a:t>tales</a:t>
            </a:r>
            <a:endParaRPr lang="cs-CZ" sz="2000" i="1" dirty="0"/>
          </a:p>
          <a:p>
            <a:r>
              <a:rPr lang="cs-CZ" sz="2000" i="1" dirty="0"/>
              <a:t>Don´t Bet on the Prince </a:t>
            </a:r>
            <a:r>
              <a:rPr lang="cs-CZ" sz="2000" dirty="0"/>
              <a:t>(anthology of feminist essays on fairy tales)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D.P. Haase (ed.):  </a:t>
            </a:r>
          </a:p>
          <a:p>
            <a:r>
              <a:rPr lang="cs-CZ" sz="2000" i="1" dirty="0"/>
              <a:t>Fairytales and Feminism </a:t>
            </a:r>
            <a:r>
              <a:rPr lang="cs-CZ" sz="2000" dirty="0"/>
              <a:t>(anthology of feminist essays on fairy tales)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Angela Carter: </a:t>
            </a:r>
            <a:r>
              <a:rPr lang="en-US" sz="2000" dirty="0"/>
              <a:t> </a:t>
            </a:r>
            <a:endParaRPr lang="cs-CZ" sz="2000" dirty="0"/>
          </a:p>
          <a:p>
            <a:r>
              <a:rPr lang="en-US" sz="2000" i="1" dirty="0"/>
              <a:t>The Bloody Chamber</a:t>
            </a:r>
            <a:r>
              <a:rPr lang="cs-CZ" sz="2000" i="1" dirty="0"/>
              <a:t> </a:t>
            </a:r>
            <a:r>
              <a:rPr lang="cs-CZ" sz="2000" dirty="0"/>
              <a:t>(</a:t>
            </a:r>
            <a:r>
              <a:rPr lang="en-US" sz="2000" dirty="0"/>
              <a:t>updating of the classic European fairy tales</a:t>
            </a:r>
            <a:r>
              <a:rPr lang="cs-CZ" sz="2000" i="1" dirty="0"/>
              <a:t>)</a:t>
            </a:r>
            <a:r>
              <a:rPr lang="en-US" sz="2000" i="1" dirty="0"/>
              <a:t> </a:t>
            </a:r>
            <a:endParaRPr lang="cs-CZ" sz="2000" i="1" dirty="0"/>
          </a:p>
          <a:p>
            <a:endParaRPr lang="cs-CZ" sz="2400" i="1" dirty="0"/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https://comicsalliance.com/disney-princes-princesses-relationships/</a:t>
            </a:r>
            <a:endParaRPr lang="cs-CZ" sz="2000" dirty="0"/>
          </a:p>
          <a:p>
            <a:pPr marL="0" indent="0">
              <a:buNone/>
            </a:pPr>
            <a:endParaRPr lang="cs-CZ" sz="2000" b="1" i="1" dirty="0"/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https://thesocietypages.org/socimages/2009/10/25/disney-princesses-deconstructed/</a:t>
            </a:r>
            <a:endParaRPr lang="cs-CZ" sz="2000" dirty="0"/>
          </a:p>
          <a:p>
            <a:pPr marL="0" indent="0">
              <a:buNone/>
            </a:pPr>
            <a:endParaRPr lang="cs-CZ" sz="2000" dirty="0">
              <a:hlinkClick r:id="rId4"/>
            </a:endParaRPr>
          </a:p>
          <a:p>
            <a:pPr marL="0" indent="0">
              <a:buNone/>
            </a:pPr>
            <a:r>
              <a:rPr lang="cs-CZ" sz="2000" dirty="0">
                <a:hlinkClick r:id="rId4"/>
              </a:rPr>
              <a:t>https://feministdisney.tumblr.com/post/13464162133/feminist-disney-image-collection</a:t>
            </a:r>
            <a:endParaRPr lang="cs-CZ" sz="2000" dirty="0"/>
          </a:p>
          <a:p>
            <a:pPr marL="0" indent="0">
              <a:buNone/>
            </a:pPr>
            <a:endParaRPr lang="cs-CZ" sz="2000" dirty="0">
              <a:hlinkClick r:id="rId5"/>
            </a:endParaRPr>
          </a:p>
          <a:p>
            <a:pPr marL="0" indent="0">
              <a:buNone/>
            </a:pPr>
            <a:r>
              <a:rPr lang="cs-CZ" sz="2000" dirty="0">
                <a:hlinkClick r:id="rId5"/>
              </a:rPr>
              <a:t>https://www.bustle.com/articles/17264-7-problematic-lessons-disney-movies-teach-boys-about-masculinity</a:t>
            </a:r>
            <a:endParaRPr lang="cs-CZ" sz="2000" b="1" i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98BA32-8A24-4542-BF2D-98ABC910AF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56" y="2209800"/>
            <a:ext cx="1333500" cy="19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4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609600"/>
            <a:ext cx="4114802" cy="4572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>
                <a:solidFill>
                  <a:schemeClr val="accent1"/>
                </a:solidFill>
              </a:rPr>
              <a:t>Good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women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ED497-4EE0-45AF-964B-DE860AEC9AC7}"/>
              </a:ext>
            </a:extLst>
          </p:cNvPr>
          <p:cNvSpPr txBox="1">
            <a:spLocks/>
          </p:cNvSpPr>
          <p:nvPr/>
        </p:nvSpPr>
        <p:spPr>
          <a:xfrm>
            <a:off x="5064316" y="609600"/>
            <a:ext cx="4114802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/>
              <a:t> </a:t>
            </a:r>
            <a:r>
              <a:rPr lang="cs-CZ" dirty="0" err="1">
                <a:solidFill>
                  <a:schemeClr val="accent1"/>
                </a:solidFill>
              </a:rPr>
              <a:t>Bad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women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endParaRPr lang="cs-CZ" dirty="0">
              <a:solidFill>
                <a:schemeClr val="accent1"/>
              </a:solidFill>
            </a:endParaRPr>
          </a:p>
          <a:p>
            <a:pPr marL="0" indent="0">
              <a:buFont typeface="Wingdings 2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6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67"/>
    </mc:Choice>
    <mc:Fallback xmlns="">
      <p:transition spd="slow" advTm="197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609600"/>
            <a:ext cx="4114802" cy="4572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>
                <a:solidFill>
                  <a:schemeClr val="accent1"/>
                </a:solidFill>
              </a:rPr>
              <a:t>Good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women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endParaRPr lang="en-US" dirty="0"/>
          </a:p>
          <a:p>
            <a:r>
              <a:rPr lang="cs-CZ" dirty="0"/>
              <a:t>i</a:t>
            </a:r>
            <a:r>
              <a:rPr lang="en-US" dirty="0" err="1"/>
              <a:t>nnocen</a:t>
            </a:r>
            <a:r>
              <a:rPr lang="cs-CZ" dirty="0"/>
              <a:t>t</a:t>
            </a:r>
          </a:p>
          <a:p>
            <a:r>
              <a:rPr lang="cs-CZ" dirty="0" err="1"/>
              <a:t>helpless</a:t>
            </a:r>
            <a:endParaRPr lang="en-US" dirty="0"/>
          </a:p>
          <a:p>
            <a:r>
              <a:rPr lang="cs-CZ" dirty="0"/>
              <a:t>p</a:t>
            </a:r>
            <a:r>
              <a:rPr lang="en-US" dirty="0" err="1"/>
              <a:t>assiv</a:t>
            </a:r>
            <a:r>
              <a:rPr lang="cs-CZ" dirty="0"/>
              <a:t>e </a:t>
            </a:r>
            <a:r>
              <a:rPr lang="cs-CZ" i="1" dirty="0"/>
              <a:t>(„a </a:t>
            </a:r>
            <a:r>
              <a:rPr lang="cs-CZ" i="1" dirty="0" err="1"/>
              <a:t>beautiful</a:t>
            </a:r>
            <a:r>
              <a:rPr lang="cs-CZ" i="1" dirty="0"/>
              <a:t> </a:t>
            </a:r>
            <a:r>
              <a:rPr lang="cs-CZ" i="1" dirty="0" err="1"/>
              <a:t>object</a:t>
            </a:r>
            <a:r>
              <a:rPr lang="cs-CZ" i="1" dirty="0"/>
              <a:t>“)</a:t>
            </a:r>
            <a:endParaRPr lang="en-US" i="1" dirty="0"/>
          </a:p>
          <a:p>
            <a:r>
              <a:rPr lang="cs-CZ" dirty="0"/>
              <a:t>v</a:t>
            </a:r>
            <a:r>
              <a:rPr lang="en-US" dirty="0" err="1"/>
              <a:t>ictimiz</a:t>
            </a:r>
            <a:r>
              <a:rPr lang="cs-CZ" dirty="0" err="1"/>
              <a:t>ed</a:t>
            </a:r>
            <a:endParaRPr lang="en-US" dirty="0"/>
          </a:p>
        </p:txBody>
      </p:sp>
      <p:pic>
        <p:nvPicPr>
          <p:cNvPr id="18434" name="Picture 2" descr="Sleeping Beauty - Sleeping Beauty Wallpaper (13705563) - Fanp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10501"/>
            <a:ext cx="3657600" cy="2743200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ED497-4EE0-45AF-964B-DE860AEC9AC7}"/>
              </a:ext>
            </a:extLst>
          </p:cNvPr>
          <p:cNvSpPr txBox="1">
            <a:spLocks/>
          </p:cNvSpPr>
          <p:nvPr/>
        </p:nvSpPr>
        <p:spPr>
          <a:xfrm>
            <a:off x="5064316" y="609600"/>
            <a:ext cx="4114802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/>
              <a:t> </a:t>
            </a:r>
            <a:r>
              <a:rPr lang="cs-CZ" dirty="0" err="1">
                <a:solidFill>
                  <a:schemeClr val="accent1"/>
                </a:solidFill>
              </a:rPr>
              <a:t>Bad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women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endParaRPr lang="cs-CZ" dirty="0">
              <a:solidFill>
                <a:schemeClr val="accent1"/>
              </a:solidFill>
            </a:endParaRPr>
          </a:p>
          <a:p>
            <a:pPr marL="0" indent="0">
              <a:buFont typeface="Wingdings 2"/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5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1"/>
    </mc:Choice>
    <mc:Fallback xmlns="">
      <p:transition spd="slow" advTm="2640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609600"/>
            <a:ext cx="4114802" cy="4572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>
                <a:solidFill>
                  <a:schemeClr val="accent1"/>
                </a:solidFill>
              </a:rPr>
              <a:t>Good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women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endParaRPr lang="cs-CZ" dirty="0">
              <a:solidFill>
                <a:schemeClr val="accent1"/>
              </a:solidFill>
            </a:endParaRPr>
          </a:p>
          <a:p>
            <a:r>
              <a:rPr lang="cs-CZ" dirty="0"/>
              <a:t>i</a:t>
            </a:r>
            <a:r>
              <a:rPr lang="en-US" dirty="0" err="1"/>
              <a:t>nnocen</a:t>
            </a:r>
            <a:r>
              <a:rPr lang="cs-CZ" dirty="0"/>
              <a:t>t</a:t>
            </a:r>
          </a:p>
          <a:p>
            <a:r>
              <a:rPr lang="cs-CZ" dirty="0" err="1"/>
              <a:t>helpless</a:t>
            </a:r>
            <a:endParaRPr lang="en-US" dirty="0"/>
          </a:p>
          <a:p>
            <a:r>
              <a:rPr lang="cs-CZ" dirty="0"/>
              <a:t>p</a:t>
            </a:r>
            <a:r>
              <a:rPr lang="en-US" dirty="0" err="1"/>
              <a:t>assiv</a:t>
            </a:r>
            <a:r>
              <a:rPr lang="cs-CZ" dirty="0"/>
              <a:t>e </a:t>
            </a:r>
            <a:r>
              <a:rPr lang="cs-CZ" i="1" dirty="0"/>
              <a:t>(„a </a:t>
            </a:r>
            <a:r>
              <a:rPr lang="cs-CZ" i="1" dirty="0" err="1"/>
              <a:t>beautiful</a:t>
            </a:r>
            <a:r>
              <a:rPr lang="cs-CZ" i="1" dirty="0"/>
              <a:t> </a:t>
            </a:r>
            <a:r>
              <a:rPr lang="cs-CZ" i="1" dirty="0" err="1"/>
              <a:t>object</a:t>
            </a:r>
            <a:r>
              <a:rPr lang="cs-CZ" i="1" dirty="0"/>
              <a:t>“)</a:t>
            </a:r>
            <a:endParaRPr lang="en-US" i="1" dirty="0"/>
          </a:p>
          <a:p>
            <a:r>
              <a:rPr lang="cs-CZ" dirty="0"/>
              <a:t>v</a:t>
            </a:r>
            <a:r>
              <a:rPr lang="en-US" dirty="0" err="1"/>
              <a:t>ictimiz</a:t>
            </a:r>
            <a:r>
              <a:rPr lang="cs-CZ" dirty="0" err="1"/>
              <a:t>ed</a:t>
            </a:r>
            <a:endParaRPr lang="en-US" dirty="0"/>
          </a:p>
        </p:txBody>
      </p:sp>
      <p:pic>
        <p:nvPicPr>
          <p:cNvPr id="18434" name="Picture 2" descr="Sleeping Beauty - Sleeping Beauty Wallpaper (13705563) - Fanp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87" y="3505200"/>
            <a:ext cx="3657600" cy="2743200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ED497-4EE0-45AF-964B-DE860AEC9AC7}"/>
              </a:ext>
            </a:extLst>
          </p:cNvPr>
          <p:cNvSpPr txBox="1">
            <a:spLocks/>
          </p:cNvSpPr>
          <p:nvPr/>
        </p:nvSpPr>
        <p:spPr>
          <a:xfrm>
            <a:off x="5064316" y="609600"/>
            <a:ext cx="4114802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cs-CZ" dirty="0"/>
              <a:t> </a:t>
            </a:r>
            <a:r>
              <a:rPr lang="cs-CZ" dirty="0" err="1">
                <a:solidFill>
                  <a:schemeClr val="accent1"/>
                </a:solidFill>
              </a:rPr>
              <a:t>Bad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women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endParaRPr lang="en-US" dirty="0"/>
          </a:p>
          <a:p>
            <a:r>
              <a:rPr lang="cs-CZ" dirty="0"/>
              <a:t>active</a:t>
            </a:r>
          </a:p>
          <a:p>
            <a:r>
              <a:rPr lang="cs-CZ" dirty="0"/>
              <a:t>authoritative</a:t>
            </a:r>
          </a:p>
          <a:p>
            <a:r>
              <a:rPr lang="cs-CZ" dirty="0"/>
              <a:t>ambitious</a:t>
            </a:r>
          </a:p>
          <a:p>
            <a:r>
              <a:rPr lang="cs-CZ" dirty="0"/>
              <a:t>wicked and brutal 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i="1" dirty="0"/>
              <a:t>(„ </a:t>
            </a:r>
            <a:r>
              <a:rPr lang="cs-CZ" i="1" dirty="0" err="1"/>
              <a:t>mother</a:t>
            </a:r>
            <a:r>
              <a:rPr lang="cs-CZ" i="1" dirty="0"/>
              <a:t> as </a:t>
            </a:r>
            <a:r>
              <a:rPr lang="cs-CZ" i="1" dirty="0" err="1"/>
              <a:t>figure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terror</a:t>
            </a:r>
            <a:r>
              <a:rPr lang="cs-CZ" i="1" dirty="0"/>
              <a:t>“)</a:t>
            </a:r>
            <a:endParaRPr lang="en-US" i="1" dirty="0"/>
          </a:p>
        </p:txBody>
      </p:sp>
      <p:pic>
        <p:nvPicPr>
          <p:cNvPr id="7" name="Picture 2" descr="Evil Stepmother | Villains | Pinterest">
            <a:extLst>
              <a:ext uri="{FF2B5EF4-FFF2-40B4-BE49-F238E27FC236}">
                <a16:creationId xmlns:a16="http://schemas.microsoft.com/office/drawing/2014/main" id="{C9C3B0F4-0D69-42A1-BF22-A47A93AF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527397"/>
            <a:ext cx="3792771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96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47"/>
    </mc:Choice>
    <mc:Fallback xmlns="">
      <p:transition spd="slow" advTm="7384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4267200" cy="1143000"/>
          </a:xfrm>
        </p:spPr>
        <p:txBody>
          <a:bodyPr/>
          <a:lstStyle/>
          <a:p>
            <a:r>
              <a:rPr lang="cs-CZ" dirty="0" err="1">
                <a:solidFill>
                  <a:schemeClr val="accent1"/>
                </a:solidFill>
                <a:latin typeface="+mn-lt"/>
              </a:rPr>
              <a:t>How</a:t>
            </a:r>
            <a:r>
              <a:rPr lang="cs-CZ" dirty="0">
                <a:solidFill>
                  <a:schemeClr val="accent1"/>
                </a:solidFill>
                <a:latin typeface="+mn-lt"/>
              </a:rPr>
              <a:t> to </a:t>
            </a:r>
            <a:r>
              <a:rPr lang="cs-CZ" dirty="0" err="1">
                <a:solidFill>
                  <a:schemeClr val="accent1"/>
                </a:solidFill>
                <a:latin typeface="+mn-lt"/>
              </a:rPr>
              <a:t>be</a:t>
            </a:r>
            <a:r>
              <a:rPr lang="cs-CZ" dirty="0">
                <a:solidFill>
                  <a:schemeClr val="accent1"/>
                </a:solidFill>
                <a:latin typeface="+mn-lt"/>
              </a:rPr>
              <a:t> a </a:t>
            </a:r>
            <a:r>
              <a:rPr lang="cs-CZ" dirty="0" err="1">
                <a:solidFill>
                  <a:schemeClr val="accent1"/>
                </a:solidFill>
                <a:latin typeface="+mn-lt"/>
              </a:rPr>
              <a:t>good</a:t>
            </a:r>
            <a:r>
              <a:rPr lang="cs-CZ" dirty="0">
                <a:solidFill>
                  <a:schemeClr val="accent1"/>
                </a:solidFill>
                <a:latin typeface="+mn-lt"/>
              </a:rPr>
              <a:t> girl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80830" y="4191000"/>
            <a:ext cx="396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cs-CZ" i="1" dirty="0" err="1"/>
              <a:t>For</a:t>
            </a:r>
            <a:r>
              <a:rPr lang="cs-CZ" i="1" dirty="0"/>
              <a:t> a </a:t>
            </a:r>
            <a:r>
              <a:rPr lang="cs-CZ" i="1" dirty="0" err="1"/>
              <a:t>woman</a:t>
            </a:r>
            <a:r>
              <a:rPr lang="cs-CZ" i="1" dirty="0"/>
              <a:t> to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good</a:t>
            </a:r>
            <a:r>
              <a:rPr lang="cs-CZ" i="1" dirty="0"/>
              <a:t>, </a:t>
            </a:r>
            <a:r>
              <a:rPr lang="cs-CZ" i="1" dirty="0" err="1"/>
              <a:t>she</a:t>
            </a:r>
            <a:r>
              <a:rPr lang="cs-CZ" i="1" dirty="0"/>
              <a:t> </a:t>
            </a:r>
            <a:r>
              <a:rPr lang="cs-CZ" i="1" dirty="0" err="1"/>
              <a:t>must</a:t>
            </a:r>
            <a:r>
              <a:rPr lang="cs-CZ" i="1" dirty="0"/>
              <a:t> </a:t>
            </a:r>
            <a:r>
              <a:rPr lang="cs-CZ" i="1" dirty="0" err="1"/>
              <a:t>be</a:t>
            </a:r>
            <a:r>
              <a:rPr lang="cs-CZ" i="1" dirty="0"/>
              <a:t> </a:t>
            </a:r>
            <a:r>
              <a:rPr lang="cs-CZ" i="1" dirty="0" err="1"/>
              <a:t>dead</a:t>
            </a:r>
            <a:r>
              <a:rPr lang="cs-CZ" i="1" dirty="0"/>
              <a:t>. </a:t>
            </a:r>
            <a:r>
              <a:rPr lang="cs-CZ" i="1" dirty="0" err="1"/>
              <a:t>Catatonia</a:t>
            </a:r>
            <a:r>
              <a:rPr lang="cs-CZ" i="1" dirty="0"/>
              <a:t> </a:t>
            </a:r>
            <a:r>
              <a:rPr lang="cs-CZ" i="1" dirty="0" err="1"/>
              <a:t>is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good</a:t>
            </a:r>
            <a:r>
              <a:rPr lang="cs-CZ" i="1" dirty="0"/>
              <a:t> </a:t>
            </a:r>
            <a:r>
              <a:rPr lang="cs-CZ" i="1" dirty="0" err="1"/>
              <a:t>woman´s</a:t>
            </a:r>
            <a:r>
              <a:rPr lang="cs-CZ" i="1" dirty="0"/>
              <a:t> most </a:t>
            </a:r>
            <a:r>
              <a:rPr lang="cs-CZ" i="1" dirty="0" err="1"/>
              <a:t>winning</a:t>
            </a:r>
            <a:r>
              <a:rPr lang="cs-CZ" i="1" dirty="0"/>
              <a:t> </a:t>
            </a:r>
            <a:r>
              <a:rPr lang="cs-CZ" i="1" dirty="0" err="1"/>
              <a:t>quality</a:t>
            </a:r>
            <a:r>
              <a:rPr lang="cs-CZ" i="1" dirty="0"/>
              <a:t>.</a:t>
            </a:r>
            <a:r>
              <a:rPr lang="en-US" i="1" dirty="0"/>
              <a:t>”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8DD8B6-5DA6-44A8-99EB-5DCCAB0D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27" y="1371600"/>
            <a:ext cx="3657600" cy="244061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07095-DECB-4A19-9730-A083C1F65DEB}"/>
              </a:ext>
            </a:extLst>
          </p:cNvPr>
          <p:cNvSpPr txBox="1">
            <a:spLocks/>
          </p:cNvSpPr>
          <p:nvPr/>
        </p:nvSpPr>
        <p:spPr>
          <a:xfrm>
            <a:off x="521473" y="1371600"/>
            <a:ext cx="4114800" cy="76211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passive</a:t>
            </a:r>
            <a:r>
              <a:rPr lang="cs-CZ" dirty="0"/>
              <a:t>: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, </a:t>
            </a:r>
            <a:r>
              <a:rPr lang="cs-CZ" dirty="0" err="1"/>
              <a:t>act</a:t>
            </a:r>
            <a:r>
              <a:rPr lang="cs-CZ" dirty="0"/>
              <a:t>, </a:t>
            </a:r>
            <a:r>
              <a:rPr lang="cs-CZ" dirty="0" err="1"/>
              <a:t>initiate</a:t>
            </a:r>
            <a:r>
              <a:rPr lang="cs-CZ" dirty="0"/>
              <a:t>, </a:t>
            </a:r>
            <a:r>
              <a:rPr lang="cs-CZ" dirty="0" err="1"/>
              <a:t>confront</a:t>
            </a:r>
            <a:r>
              <a:rPr lang="cs-CZ" dirty="0"/>
              <a:t>, </a:t>
            </a:r>
            <a:r>
              <a:rPr lang="cs-CZ" dirty="0" err="1"/>
              <a:t>resist</a:t>
            </a:r>
            <a:r>
              <a:rPr lang="cs-CZ" dirty="0"/>
              <a:t>, </a:t>
            </a:r>
            <a:r>
              <a:rPr lang="cs-CZ" dirty="0" err="1"/>
              <a:t>chalenge</a:t>
            </a:r>
            <a:r>
              <a:rPr lang="cs-CZ" dirty="0"/>
              <a:t>, </a:t>
            </a:r>
            <a:r>
              <a:rPr lang="cs-CZ" dirty="0" err="1"/>
              <a:t>feel</a:t>
            </a:r>
            <a:r>
              <a:rPr lang="cs-CZ" dirty="0"/>
              <a:t>, </a:t>
            </a:r>
            <a:r>
              <a:rPr lang="cs-CZ" dirty="0" err="1"/>
              <a:t>question</a:t>
            </a:r>
            <a:endParaRPr lang="cs-CZ" dirty="0"/>
          </a:p>
          <a:p>
            <a:r>
              <a:rPr lang="cs-CZ" dirty="0"/>
              <a:t>do </a:t>
            </a:r>
            <a:r>
              <a:rPr lang="cs-CZ" dirty="0" err="1"/>
              <a:t>housework</a:t>
            </a:r>
            <a:endParaRPr lang="cs-CZ" dirty="0"/>
          </a:p>
          <a:p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beautiful</a:t>
            </a:r>
            <a:r>
              <a:rPr lang="cs-CZ" dirty="0"/>
              <a:t> </a:t>
            </a:r>
          </a:p>
          <a:p>
            <a:r>
              <a:rPr lang="cs-CZ" dirty="0" err="1"/>
              <a:t>sleep</a:t>
            </a:r>
            <a:r>
              <a:rPr lang="cs-CZ" dirty="0"/>
              <a:t> </a:t>
            </a:r>
          </a:p>
          <a:p>
            <a:r>
              <a:rPr lang="cs-CZ" dirty="0" err="1"/>
              <a:t>die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99"/>
    </mc:Choice>
    <mc:Fallback xmlns="">
      <p:transition spd="slow" advTm="5409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3543"/>
            <a:ext cx="2514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The </a:t>
            </a:r>
            <a:r>
              <a:rPr lang="cs-CZ" dirty="0">
                <a:solidFill>
                  <a:schemeClr val="accent1"/>
                </a:solidFill>
                <a:latin typeface="+mn-lt"/>
              </a:rPr>
              <a:t>p</a:t>
            </a:r>
            <a:r>
              <a:rPr lang="en-US" dirty="0" err="1">
                <a:solidFill>
                  <a:schemeClr val="accent1"/>
                </a:solidFill>
                <a:latin typeface="+mn-lt"/>
              </a:rPr>
              <a:t>rince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9458" name="Picture 2" descr="Prince Charming | Flickr - Photo Sharing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628" y="3633083"/>
            <a:ext cx="1468944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008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22"/>
    </mc:Choice>
    <mc:Fallback xmlns="">
      <p:transition spd="slow" advTm="18722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4893</TotalTime>
  <Words>1925</Words>
  <Application>Microsoft Office PowerPoint</Application>
  <PresentationFormat>Předvádění na obrazovce (4:3)</PresentationFormat>
  <Paragraphs>315</Paragraphs>
  <Slides>45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Calibri</vt:lpstr>
      <vt:lpstr>Franklin Gothic Book</vt:lpstr>
      <vt:lpstr>Perpetua</vt:lpstr>
      <vt:lpstr>Wingdings 2</vt:lpstr>
      <vt:lpstr>Equity</vt:lpstr>
      <vt:lpstr> Feminist Criticism on Fairytales</vt:lpstr>
      <vt:lpstr>Prezentace aplikace PowerPoint</vt:lpstr>
      <vt:lpstr>Andrea Dworkin:     The Fairy Tales, 1974</vt:lpstr>
      <vt:lpstr>Andrea Dworkin:     The Fairy Tales, 1974</vt:lpstr>
      <vt:lpstr>Prezentace aplikace PowerPoint</vt:lpstr>
      <vt:lpstr>Prezentace aplikace PowerPoint</vt:lpstr>
      <vt:lpstr>Prezentace aplikace PowerPoint</vt:lpstr>
      <vt:lpstr>How to be a good girl</vt:lpstr>
      <vt:lpstr>The prince</vt:lpstr>
      <vt:lpstr>The prince</vt:lpstr>
      <vt:lpstr>The prince</vt:lpstr>
      <vt:lpstr>Summary</vt:lpstr>
      <vt:lpstr>Discussion</vt:lpstr>
      <vt:lpstr>Gender themes in Czech Fairytales                                                    </vt:lpstr>
      <vt:lpstr>Prezentace aplikace PowerPoint</vt:lpstr>
      <vt:lpstr>Andrea Dworkin</vt:lpstr>
      <vt:lpstr>Andrea Dworkin</vt:lpstr>
      <vt:lpstr>Prezentace aplikace PowerPoint</vt:lpstr>
      <vt:lpstr>Prezentace aplikace PowerPoint</vt:lpstr>
      <vt:lpstr>What Disney princesses teach woman about attracting men</vt:lpstr>
      <vt:lpstr>The Prince</vt:lpstr>
      <vt:lpstr>Ellen Pandolfo:   Feminist Critique to Walt Disney’s Cinderella, 2006 </vt:lpstr>
      <vt:lpstr>Disney’s Cinderella</vt:lpstr>
      <vt:lpstr>Oppressive gender mandates</vt:lpstr>
      <vt:lpstr>Capitalism and middle class conformity</vt:lpstr>
      <vt:lpstr>Heterosexism</vt:lpstr>
      <vt:lpstr>Racial implications</vt:lpstr>
      <vt:lpstr>To sum up:  Main themes implied by Disney’s Cinderella</vt:lpstr>
      <vt:lpstr>Discussion</vt:lpstr>
      <vt:lpstr>Discussion</vt:lpstr>
      <vt:lpstr>Disney princesses with realistic weist size</vt:lpstr>
      <vt:lpstr>Disney princesses with realistic hair</vt:lpstr>
      <vt:lpstr>Disney princesses with realistic hair</vt:lpstr>
      <vt:lpstr>Prezentace aplikace PowerPoint</vt:lpstr>
      <vt:lpstr>To sum up:  Main themes implied by Disney’s Cinderella</vt:lpstr>
      <vt:lpstr>Racial implications?</vt:lpstr>
      <vt:lpstr>Heteronormativity?</vt:lpstr>
      <vt:lpstr>Heteronormativity?</vt:lpstr>
      <vt:lpstr>Discussion</vt:lpstr>
      <vt:lpstr>Discussion</vt:lpstr>
      <vt:lpstr>Be beautiful, be object.</vt:lpstr>
      <vt:lpstr>Be beautiful, be object.</vt:lpstr>
      <vt:lpstr>Be beautiful, be object.</vt:lpstr>
      <vt:lpstr>Be beautiful, be object.</vt:lpstr>
      <vt:lpstr>Feminist criticism on fairy tales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Feminist approach to Fairytales</dc:title>
  <dc:creator>PC</dc:creator>
  <cp:lastModifiedBy>Barbara Storchova</cp:lastModifiedBy>
  <cp:revision>130</cp:revision>
  <dcterms:created xsi:type="dcterms:W3CDTF">2017-04-18T00:40:16Z</dcterms:created>
  <dcterms:modified xsi:type="dcterms:W3CDTF">2021-04-29T12:13:45Z</dcterms:modified>
</cp:coreProperties>
</file>