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68" r:id="rId7"/>
    <p:sldId id="26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70" r:id="rId18"/>
    <p:sldId id="26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E559F5-FC43-4D8B-B2CB-C96BA8D97019}" v="2" dt="2022-05-17T13:54:22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51E559F5-FC43-4D8B-B2CB-C96BA8D97019}"/>
    <pc:docChg chg="modSld">
      <pc:chgData name="Škarpová, Marie" userId="S::skarpova@ff.cuni.cz::a42c8ee3-3608-4258-ae60-dd23d8c13b7c" providerId="AD" clId="Web-{51E559F5-FC43-4D8B-B2CB-C96BA8D97019}" dt="2022-05-17T13:54:22.979" v="1" actId="20577"/>
      <pc:docMkLst>
        <pc:docMk/>
      </pc:docMkLst>
      <pc:sldChg chg="modSp">
        <pc:chgData name="Škarpová, Marie" userId="S::skarpova@ff.cuni.cz::a42c8ee3-3608-4258-ae60-dd23d8c13b7c" providerId="AD" clId="Web-{51E559F5-FC43-4D8B-B2CB-C96BA8D97019}" dt="2022-05-17T13:54:22.979" v="1" actId="20577"/>
        <pc:sldMkLst>
          <pc:docMk/>
          <pc:sldMk cId="184065961" sldId="265"/>
        </pc:sldMkLst>
        <pc:spChg chg="mod">
          <ac:chgData name="Škarpová, Marie" userId="S::skarpova@ff.cuni.cz::a42c8ee3-3608-4258-ae60-dd23d8c13b7c" providerId="AD" clId="Web-{51E559F5-FC43-4D8B-B2CB-C96BA8D97019}" dt="2022-05-17T13:54:22.979" v="1" actId="20577"/>
          <ac:spMkLst>
            <pc:docMk/>
            <pc:sldMk cId="184065961" sldId="265"/>
            <ac:spMk id="3" creationId="{CC931993-AC82-41AA-B593-10754D7E917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F0793-E0F2-4191-83CA-A8C3D39E1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DA06BD-D6D2-4E88-B6C4-3C5544097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FF2B65-FE71-49FD-9FE9-B13CD348B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A3B0FE-29E4-4FA0-B5A2-4C297064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EBB0F2-CABB-4593-955A-6BA4CB04F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72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494D0-9D30-428C-A632-E923B3E92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082D39-B8A8-4E2F-80C8-55ADACD4E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7EC72B-3696-4FBE-B92E-0FB9EE73F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6F13A0-6DEA-42EF-8143-5ECE7243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80A04B-F275-430C-92CF-F057B20F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96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4C84756-0DA7-4289-82EE-1EAA9AB319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AE89FE1-5C34-4D01-AA8F-1C60D19C8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F5972-73E6-4DBC-9BEC-C956A45F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F0A752-7549-4582-84E7-BDC200CCB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C3021C-A447-4365-B0EA-3AAE3CA1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886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32DDC-DCF4-4FA9-AB94-E01023F12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7F324-D256-481D-B957-D0D55C03F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991C70-67BD-4028-96FD-519CDCEA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52AD97-DB5C-42E0-8A99-9CACA113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73C9B3-7161-436A-AEC5-EA4C215F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310F1-DBA4-4427-B0D1-599783A5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5FD9CB-C764-4244-A513-D02099C4E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35D174-EB16-4EDD-8878-B690073F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67344F-AEEB-433B-8BC6-64ACABC8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0EAFE0-277B-41FC-B8BC-06D40AF39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49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D1CA7-9D55-4F31-9FC8-12FE5977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A1C317-E160-4223-9CFB-4EF8BC989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DFCC4A-5D2C-4CA0-A31F-A1E4D7BFA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B638C1-460B-4A42-B22C-F4A16293F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A4EE2A-A966-4E39-856C-35A2FB720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714A7D-B1A6-43AE-9CA0-31616EC8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87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3E0279-FB23-4D99-B980-F6764EB08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2B94B7-5D84-4534-8DFE-653028732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61C14A-F89A-4858-9309-639115B2A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F871960-F5A9-41EA-A59D-D3620F704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CF4CA23-E2E7-4081-A9F8-F483B3671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C914C0C-5908-429E-B320-DF991937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C1ED610-943A-4535-BE0A-08A73F99A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87A8A30-4B49-489F-AABD-35EBDA15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9958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BEFC4-F610-464A-97B0-97C4D128A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E68C87-10A8-4102-B276-B2491F81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80388E-41C7-40BE-9373-FCD3DB69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547A08-EF5A-49FD-9250-78ABB6F3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772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76841CB-456C-42D5-A667-28DCA8AE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499264-10C4-4C99-820F-58D62B04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406F29-A063-4CBC-97CF-992F97016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69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EB39C-7BB7-425E-AB30-45DCDF4F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4F288E-9A73-4E30-B33C-9DDC97853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39A078-29A6-42BE-AACE-082BDF42F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E9632B-91D2-4C91-98BD-A3160B54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6F4F30-E382-4EBE-AA44-85B799F3A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0E2A8D-8DD1-43C7-A696-7A419DE6B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266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0D34D-A25A-4F79-ACB3-C3771C7E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8FA2B39-3EA3-491F-B8F7-5E4E7ECA6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2BBC4A6-0E1F-4EA3-B21B-8C0118C1C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017A76-A72C-4AB2-91BC-7EF0C5F67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0F6CD2-F5A8-4AFF-8AC0-84C186006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0628F9-207F-415C-830F-5EB1B28B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60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126612D-33C7-4923-99FC-AF55E3BFB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11000E-22FF-4E75-ACBB-C24948E45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6E05D5-DC0A-441C-9608-D558BC148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42E2E-4669-4581-979F-6C01E2A5E442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96BB5A-1545-41D0-AB21-1E3D6393A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846F25-4EEE-4D52-AF1E-CB62BEF9E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D07A4-85DE-4AB6-BC39-D9E75243C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11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016C1-C835-430D-A254-6DBC64913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Recepce středověkého textu. </a:t>
            </a:r>
            <a:br>
              <a:rPr lang="cs-C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Metody a techniky čtení – středověká </a:t>
            </a:r>
            <a:r>
              <a:rPr lang="cs-CZ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alegoreze</a:t>
            </a:r>
            <a:endParaRPr lang="cs-CZ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9AB43D-6023-4126-A015-F15430C0F1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Exkurs: Staročeská literatura vrcholného středověku a mýtus Karla IV.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15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FE2380-5E6D-4F58-87BC-CEBFBA59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A7C29C-F0E3-4499-B4E3-BAB8C5BFB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alegoreze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jako základní umělecký postup výstavby literárního díla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alegoreze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jako metoda čtení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čtení intenzivní a opakované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Kocovník</a:t>
            </a:r>
            <a:r>
              <a:rPr lang="cs-C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jako alegorický text 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v alegorickém plánu báseň o Božím stvořitelském a vykupitelském díle  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neexistuje jediná univerzální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transkulturní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symbolika spočívající na archetypech → symbol je kulturní, historická kategorie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bible jako ustavující text evropské (středověké) kultury</a:t>
            </a:r>
            <a:endParaRPr lang="cs-CZ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81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2C5613-44B8-4A71-84D5-BF2DF10B8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30611E-77FF-41FC-9D86-67BA8704F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30"/>
            <a:ext cx="10515600" cy="507703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Literatura základní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U.: Umění a krása ve středověké estetice. Argo, Praha 1999.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Petrů, E.: Zašifrovaná skutečnost. Profil, Ostrava 1972.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Literatura doporučená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Michel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Pastoureau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Symbol. In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Goff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J. –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Schmitt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J.-C., a kol.: Encyklopedie středověku. Vyšehrad, Praha 2002, s. 777–788.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Cejp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L.: Metody středověké alegorie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Langlandův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Petr Oráč.  SNP, Praha 1961.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Lichačev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S.: Poetika staroruské literatury. Praha, Odeon 1973.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1053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BE98E-D1AE-49F4-B6B1-8DC4F972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Exkurz: staročeská literatura vrcholného středověku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12F106-BB77-4B41-B3BA-34E6A76D4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/>
          </a:p>
          <a:p>
            <a:r>
              <a:rPr lang="cs-CZ" sz="2400" dirty="0"/>
              <a:t>atribuční kritika </a:t>
            </a:r>
            <a:r>
              <a:rPr lang="cs-CZ" sz="2400" dirty="0" err="1"/>
              <a:t>Kocovníka</a:t>
            </a:r>
            <a:r>
              <a:rPr lang="cs-CZ" sz="2400" dirty="0"/>
              <a:t>: </a:t>
            </a:r>
          </a:p>
          <a:p>
            <a:endParaRPr lang="cs-CZ" sz="2400" dirty="0">
              <a:effectLst/>
              <a:ea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Calibri" panose="020F0502020204030204" pitchFamily="34" charset="0"/>
              </a:rPr>
              <a:t> anonymní autor nesporně poeta </a:t>
            </a:r>
            <a:r>
              <a:rPr lang="cs-CZ" sz="2000" dirty="0" err="1">
                <a:effectLst/>
                <a:ea typeface="Calibri" panose="020F0502020204030204" pitchFamily="34" charset="0"/>
              </a:rPr>
              <a:t>doctus</a:t>
            </a:r>
            <a:r>
              <a:rPr lang="cs-CZ" sz="2000" dirty="0">
                <a:effectLst/>
                <a:ea typeface="Calibri" panose="020F0502020204030204" pitchFamily="34" charset="0"/>
              </a:rPr>
              <a:t> et </a:t>
            </a:r>
            <a:r>
              <a:rPr lang="cs-CZ" sz="2000" dirty="0" err="1">
                <a:effectLst/>
                <a:ea typeface="Calibri" panose="020F0502020204030204" pitchFamily="34" charset="0"/>
              </a:rPr>
              <a:t>theologus</a:t>
            </a:r>
            <a:r>
              <a:rPr lang="cs-CZ" sz="2000" dirty="0">
                <a:effectLst/>
                <a:ea typeface="Calibri" panose="020F0502020204030204" pitchFamily="34" charset="0"/>
              </a:rPr>
              <a:t>, zároveň však již volbou </a:t>
            </a:r>
            <a:r>
              <a:rPr lang="cs-CZ" sz="2000" dirty="0" err="1">
                <a:effectLst/>
                <a:ea typeface="Calibri" panose="020F0502020204030204" pitchFamily="34" charset="0"/>
              </a:rPr>
              <a:t>vernakulárního</a:t>
            </a:r>
            <a:r>
              <a:rPr lang="cs-CZ" sz="2000" dirty="0">
                <a:effectLst/>
                <a:ea typeface="Calibri" panose="020F0502020204030204" pitchFamily="34" charset="0"/>
              </a:rPr>
              <a:t> literárního jazyka popularizace teologie</a:t>
            </a:r>
            <a:r>
              <a:rPr lang="cs-CZ" sz="2000" dirty="0"/>
              <a:t> (mimo učenecký diskurs)</a:t>
            </a:r>
          </a:p>
          <a:p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 uchování ve 2 rukopisech klášterní provenience – </a:t>
            </a:r>
            <a:r>
              <a:rPr lang="cs-CZ" sz="2000" dirty="0">
                <a:effectLst/>
                <a:ea typeface="Calibri" panose="020F0502020204030204" pitchFamily="34" charset="0"/>
              </a:rPr>
              <a:t>projev klášterní kontemplace?</a:t>
            </a:r>
            <a:endParaRPr lang="cs-CZ" sz="20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8021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4638A4-258D-48D9-896E-FDBEA2830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Exkurz: staročeská literatura vrcholného středověku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931993-AC82-41AA-B593-10754D7E9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datační kritika </a:t>
            </a:r>
            <a:r>
              <a:rPr lang="cs-CZ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Kocovníka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doba zápisu textu:  konec 14. století, resp. přelom 14. a 15. století 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doba vzniku textu: dodnes nedořešena (žádná vnější kritéria, nejistá vnitřní kritéria) </a:t>
            </a:r>
          </a:p>
          <a:p>
            <a:endParaRPr lang="cs-CZ" sz="1800" dirty="0"/>
          </a:p>
          <a:p>
            <a:r>
              <a:rPr lang="cs-CZ" sz="1800" dirty="0"/>
              <a:t>2 hypotézy doby vzniku textu: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doba vzniku textu a jeho dochovaného zápisu víceméně totožná, tj. konec 14. století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cs-CZ" sz="1800" dirty="0">
                <a:ea typeface="Calibri" panose="020F0502020204030204" pitchFamily="34" charset="0"/>
                <a:cs typeface="Times New Roman"/>
              </a:rPr>
              <a:t> 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/>
              </a:rPr>
              <a:t>snaha datovat vznik </a:t>
            </a:r>
            <a:r>
              <a:rPr lang="cs-CZ" sz="1800" dirty="0" err="1">
                <a:effectLst/>
                <a:ea typeface="Calibri" panose="020F0502020204030204" pitchFamily="34" charset="0"/>
                <a:cs typeface="Times New Roman"/>
              </a:rPr>
              <a:t>Kocovníka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/>
              </a:rPr>
              <a:t> do druhé poloviny 14. století, resp. do „doby karlovské“</a:t>
            </a:r>
            <a:r>
              <a:rPr lang="cs-CZ" sz="1800" dirty="0">
                <a:ea typeface="Calibri" panose="020F0502020204030204" pitchFamily="34" charset="0"/>
                <a:cs typeface="Times New Roman"/>
              </a:rPr>
              <a:t> 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/>
              </a:rPr>
              <a:t> (</a:t>
            </a:r>
            <a:r>
              <a:rPr lang="cs-CZ" sz="1800" dirty="0">
                <a:effectLst/>
                <a:ea typeface="Calibri" panose="020F0502020204030204" pitchFamily="34" charset="0"/>
              </a:rPr>
              <a:t>snaha datovat vznik prestižních staročeských textů do doby Karla IV</a:t>
            </a:r>
            <a:r>
              <a:rPr lang="cs-CZ" sz="1800" dirty="0">
                <a:ea typeface="Calibri" panose="020F0502020204030204" pitchFamily="34" charset="0"/>
              </a:rPr>
              <a:t>.,</a:t>
            </a:r>
            <a:r>
              <a:rPr lang="cs-CZ" sz="1800" dirty="0">
                <a:effectLst/>
                <a:ea typeface="Calibri" panose="020F0502020204030204" pitchFamily="34" charset="0"/>
              </a:rPr>
              <a:t> spojit je s jeho osobou)</a:t>
            </a:r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8406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146E9-0FA7-1F79-BA99-0F61DFDD9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doporučená literatura: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368079-0567-8F95-9C8E-055637476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Dmitrij </a:t>
            </a:r>
            <a:r>
              <a:rPr lang="cs-CZ" sz="2400" dirty="0" err="1"/>
              <a:t>Čyževskij</a:t>
            </a:r>
            <a:r>
              <a:rPr lang="cs-CZ" sz="2400" dirty="0"/>
              <a:t>: Příspěvek k symbolice českého básnictví náboženského, Slovo a slovesnost 2, 1936, s. 98–106  </a:t>
            </a:r>
          </a:p>
          <a:p>
            <a:pPr marL="0" indent="0">
              <a:buNone/>
            </a:pPr>
            <a:r>
              <a:rPr lang="cs-CZ" sz="2400" dirty="0"/>
              <a:t>Jan </a:t>
            </a:r>
            <a:r>
              <a:rPr lang="cs-CZ" sz="2400" dirty="0" err="1"/>
              <a:t>Lehár</a:t>
            </a:r>
            <a:r>
              <a:rPr lang="cs-CZ" sz="2400" dirty="0"/>
              <a:t>: Úvahy o dvou staročeských básních, Slovo a slovesnost 33, 1972, s. 319–327 </a:t>
            </a:r>
          </a:p>
          <a:p>
            <a:pPr marL="0" indent="0">
              <a:buNone/>
            </a:pPr>
            <a:r>
              <a:rPr lang="cs-CZ" sz="2400" dirty="0"/>
              <a:t>Jakub </a:t>
            </a:r>
            <a:r>
              <a:rPr lang="cs-CZ" sz="2400" dirty="0" err="1"/>
              <a:t>Sichálek</a:t>
            </a:r>
            <a:r>
              <a:rPr lang="cs-CZ" sz="2400" dirty="0"/>
              <a:t>: České texty v roudnických rukopisech – Mastičkář a </a:t>
            </a:r>
            <a:r>
              <a:rPr lang="cs-CZ" sz="2400" dirty="0" err="1"/>
              <a:t>Kocovník</a:t>
            </a:r>
            <a:r>
              <a:rPr lang="cs-CZ" sz="2400" dirty="0"/>
              <a:t>, in Lucie Doležalová – Michal Dragoun – Adéla </a:t>
            </a:r>
            <a:r>
              <a:rPr lang="cs-CZ" sz="2400" dirty="0" err="1"/>
              <a:t>Ebersonová</a:t>
            </a:r>
            <a:r>
              <a:rPr lang="cs-CZ" sz="2400" dirty="0"/>
              <a:t> (</a:t>
            </a:r>
            <a:r>
              <a:rPr lang="cs-CZ" sz="2400" dirty="0" err="1"/>
              <a:t>eds</a:t>
            </a:r>
            <a:r>
              <a:rPr lang="cs-CZ" sz="2400" dirty="0"/>
              <a:t>.):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Ubi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est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 finis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huius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libri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 deus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scit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. Středověká knihovna augustiniánských kanovníků v Roudnici nad Labem. </a:t>
            </a:r>
            <a:r>
              <a:rPr lang="cs-CZ" sz="2400" b="0" i="0" dirty="0" err="1">
                <a:solidFill>
                  <a:srgbClr val="111111"/>
                </a:solidFill>
                <a:effectLst/>
              </a:rPr>
              <a:t>Scriptorium</a:t>
            </a:r>
            <a:r>
              <a:rPr lang="cs-CZ" sz="2400" b="0" i="0" dirty="0">
                <a:solidFill>
                  <a:srgbClr val="111111"/>
                </a:solidFill>
                <a:effectLst/>
              </a:rPr>
              <a:t>, Dolní Břežany 2015, </a:t>
            </a:r>
            <a:r>
              <a:rPr lang="cs-CZ" sz="2400" dirty="0"/>
              <a:t>s. 206–229 </a:t>
            </a:r>
          </a:p>
        </p:txBody>
      </p:sp>
    </p:spTree>
    <p:extLst>
      <p:ext uri="{BB962C8B-B14F-4D97-AF65-F5344CB8AC3E}">
        <p14:creationId xmlns:p14="http://schemas.microsoft.com/office/powerpoint/2010/main" val="839305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C62BC-0E7B-4BED-931D-ACA8276FE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D1E84D-2EA7-472A-8B2A-E15926B14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Na přelomu 18. a 19. století ukončována proměna 3 základních technik čtení: </a:t>
            </a:r>
          </a:p>
          <a:p>
            <a:pPr lvl="1"/>
            <a:r>
              <a:rPr lang="cs-CZ" dirty="0"/>
              <a:t>čtení hlasité → tiché</a:t>
            </a:r>
          </a:p>
          <a:p>
            <a:pPr lvl="1"/>
            <a:r>
              <a:rPr lang="cs-CZ" dirty="0"/>
              <a:t>čtení veřejné → soukromé </a:t>
            </a:r>
          </a:p>
          <a:p>
            <a:pPr lvl="1"/>
            <a:r>
              <a:rPr lang="cs-CZ" dirty="0"/>
              <a:t>čtení intenzivní → extenzivní 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předmoderní neoddělenost sakrálního a profánního světa – profánní ve funkci znaku odkazujícího k sakrálnímu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324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1891A562-7F24-4309-AC2F-1FBB66EED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1" r="-3" b="-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3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94F20050-9602-48B3-900D-B7D7DB9D3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" r="2" b="72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7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9D2A0-43B3-4DDC-B4EC-4C2B718E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Kocovník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630A81-703E-4B3C-9461-7D1282530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výrazná, do popředí stavěná narativní linie: ženský subjekt vypráví příběh o sobě, kožišníkovi a jeho výrobcích – dvou kožiších, které pro ně učinil a co s nimi dělal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viz drobné poukazy na neobvyklost, výjimečnost → svět básně je i přes svou určitou podobnost aktuálnímu světu vzdálen, je s ním neslučitelný skrze ony paradoxy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narážky na náboženskou křesťanskou problematiku: narození, mučení, zmrtvýchvstání, nanebevstoupení, opětovný příchod jako soudce všech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celý příběh je sám o sobě natolik absurdní, že se nabízí otázka, zda mu není třeba rozumět ještě jiným způsobem než doslovně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343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FE2911-A2C5-4CD7-8C03-F9957F16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Středověká </a:t>
            </a:r>
            <a:r>
              <a:rPr lang="cs-CZ" dirty="0" err="1"/>
              <a:t>alegoreze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FEE89F-F903-4B03-BA50-72B452AB2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obrazný způsob myšlení a vyjadřování (obrazné pojmenování symbolického typu)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každá konkrétní skutečnost má „možnost jiného významu“, může vypovídat o skutečnosti abstraktní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4821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E5634-50E1-46F7-8FCB-07D8D367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Středověké pojetí skutečnosti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547AB1-4EE3-48AB-A7EB-0FA6864A8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skutečné =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ideální, typické, obecné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smysly vnímatelná skutečnost považována za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synsémantickou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symbolicko-alegorické pojetí světa – fascinace sémiotickým potenciálem světa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Omnis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mundi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creatura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quasi liber et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pictura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nobis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speculum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Alanus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Insulis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„vášeň pro abstrakci“ (D.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Lichačev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37241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71A40D-C3C1-4AEE-A17C-7ACB3161B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Analogické myšlení středověku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1E0FC4-17EF-4DF6-BCA8-BC3EDDA97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neustálé hledání vztahu mezi tím, co je přítomno ve smysly vnímatelném světě, a tím, co má své místo mezi věčnými pravdami onoho světa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 může být opatřeno symbolickou funkcí – symbol je vždy silnější a pravdivější než reálná věc, kterou zastupuje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8217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402AD9-864B-4AA0-905E-C448B0E1D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Středověký encyklopedismus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0ED2D6-EC6A-46FC-A937-C1742CAEC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symbolické významy uchovávány kolektivní pamětí pomocí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encyklopedií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obsahují málo reálných pozorování, na skutečnosti nazíráno z hlediska skrytého mravního významu, věčných pravd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Středověký člověk žil ve světě plném významů, odkazů, dvojsmyslů, Božích projevů ve věcech a v přírodě, která k němu neustále promlouvala heraldickým jazykem, kde lev nebyl jenom lvem, ořech nebyl jenom ořechem a kde okřídlený kůň byl stejně tak reálný jako lev, protože byl existenciálně stejně nepatrným znakem vyšší pravdy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										(U.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Eco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1889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78990D-773C-4DA0-B1D3-C84B56372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Středověká alegorická interpretace slovesného textu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26648C-C970-43E0-A3FA-6263B2826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990"/>
            <a:ext cx="10515600" cy="491655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 hlavní zdroje: řecká filozofická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allegoresis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+ židovsko-křesťanská exegeze bible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reinterpretatio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christiana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„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pohanské“ literatury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tzv. „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čtverý smysl textu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tom, co se stalo, poučuje zápis, o tom, čemu máš věřit, alegorie, co máš dělat, říká morální význam, a kam směřuješ, význam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anagogický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(Mikuláš z Lyry)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význam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historický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(doslovný) </a:t>
            </a:r>
            <a:endParaRPr lang="cs-CZ" sz="13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alegorický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endParaRPr lang="cs-CZ" sz="13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morální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(</a:t>
            </a:r>
            <a:r>
              <a:rPr lang="cs-CZ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tropologický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) </a:t>
            </a:r>
            <a:endParaRPr lang="cs-CZ" sz="13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anagogický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(eschatologický</a:t>
            </a: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) 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8804657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4324C2-A924-4F4D-8C20-2ED6FDFBDC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20BFBF5-6E29-4248-8F8E-2114BF5DC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44d231-73ff-41dc-8c5d-eb840b0570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1D024A-854D-45E9-BD36-517CE5B65B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888</Words>
  <Application>Microsoft Office PowerPoint</Application>
  <PresentationFormat>Širokoúhlá obrazovka</PresentationFormat>
  <Paragraphs>86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Recepce středověkého textu.  Metody a techniky čtení – středověká alegoreze</vt:lpstr>
      <vt:lpstr>Prezentace aplikace PowerPoint</vt:lpstr>
      <vt:lpstr>Prezentace aplikace PowerPoint</vt:lpstr>
      <vt:lpstr>Kocovník</vt:lpstr>
      <vt:lpstr>Středověká alegoreze </vt:lpstr>
      <vt:lpstr>Středověké pojetí skutečnosti</vt:lpstr>
      <vt:lpstr>Analogické myšlení středověku</vt:lpstr>
      <vt:lpstr>Středověký encyklopedismus </vt:lpstr>
      <vt:lpstr>Středověká alegorická interpretace slovesného textu</vt:lpstr>
      <vt:lpstr>Prezentace aplikace PowerPoint</vt:lpstr>
      <vt:lpstr>Prezentace aplikace PowerPoint</vt:lpstr>
      <vt:lpstr>Exkurz: staročeská literatura vrcholného středověku </vt:lpstr>
      <vt:lpstr>Exkurz: staročeská literatura vrcholného středověku </vt:lpstr>
      <vt:lpstr>Základní doporučená literatura: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Recepce středověkého textu.  Metody a techniky čtení – středověká alegoreze</dc:title>
  <dc:creator>Škarpová, Marie</dc:creator>
  <cp:lastModifiedBy>Škarpová, Marie</cp:lastModifiedBy>
  <cp:revision>14</cp:revision>
  <dcterms:created xsi:type="dcterms:W3CDTF">2021-04-16T11:00:25Z</dcterms:created>
  <dcterms:modified xsi:type="dcterms:W3CDTF">2023-07-20T16:55:52Z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