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68"/>
  </p:notesMasterIdLst>
  <p:sldIdLst>
    <p:sldId id="256" r:id="rId2"/>
    <p:sldId id="459" r:id="rId3"/>
    <p:sldId id="259" r:id="rId4"/>
    <p:sldId id="387" r:id="rId5"/>
    <p:sldId id="405" r:id="rId6"/>
    <p:sldId id="397" r:id="rId7"/>
    <p:sldId id="390" r:id="rId8"/>
    <p:sldId id="391" r:id="rId9"/>
    <p:sldId id="392" r:id="rId10"/>
    <p:sldId id="393" r:id="rId11"/>
    <p:sldId id="458" r:id="rId12"/>
    <p:sldId id="394" r:id="rId13"/>
    <p:sldId id="395" r:id="rId14"/>
    <p:sldId id="399" r:id="rId15"/>
    <p:sldId id="400" r:id="rId16"/>
    <p:sldId id="401" r:id="rId17"/>
    <p:sldId id="403" r:id="rId18"/>
    <p:sldId id="404" r:id="rId19"/>
    <p:sldId id="406" r:id="rId20"/>
    <p:sldId id="407" r:id="rId21"/>
    <p:sldId id="408" r:id="rId22"/>
    <p:sldId id="431" r:id="rId23"/>
    <p:sldId id="409" r:id="rId24"/>
    <p:sldId id="462" r:id="rId25"/>
    <p:sldId id="461" r:id="rId26"/>
    <p:sldId id="463" r:id="rId27"/>
    <p:sldId id="299" r:id="rId28"/>
    <p:sldId id="413" r:id="rId29"/>
    <p:sldId id="414" r:id="rId30"/>
    <p:sldId id="415" r:id="rId31"/>
    <p:sldId id="417" r:id="rId32"/>
    <p:sldId id="418" r:id="rId33"/>
    <p:sldId id="420" r:id="rId34"/>
    <p:sldId id="422" r:id="rId35"/>
    <p:sldId id="430" r:id="rId36"/>
    <p:sldId id="434" r:id="rId37"/>
    <p:sldId id="435" r:id="rId38"/>
    <p:sldId id="436" r:id="rId39"/>
    <p:sldId id="439" r:id="rId40"/>
    <p:sldId id="440" r:id="rId41"/>
    <p:sldId id="441" r:id="rId42"/>
    <p:sldId id="443" r:id="rId43"/>
    <p:sldId id="451" r:id="rId44"/>
    <p:sldId id="444" r:id="rId45"/>
    <p:sldId id="445" r:id="rId46"/>
    <p:sldId id="446" r:id="rId47"/>
    <p:sldId id="452" r:id="rId48"/>
    <p:sldId id="360" r:id="rId49"/>
    <p:sldId id="361" r:id="rId50"/>
    <p:sldId id="362" r:id="rId51"/>
    <p:sldId id="321" r:id="rId52"/>
    <p:sldId id="322" r:id="rId53"/>
    <p:sldId id="365" r:id="rId54"/>
    <p:sldId id="366" r:id="rId55"/>
    <p:sldId id="367" r:id="rId56"/>
    <p:sldId id="323" r:id="rId57"/>
    <p:sldId id="324" r:id="rId58"/>
    <p:sldId id="368" r:id="rId59"/>
    <p:sldId id="369" r:id="rId60"/>
    <p:sldId id="370" r:id="rId61"/>
    <p:sldId id="371" r:id="rId62"/>
    <p:sldId id="453" r:id="rId63"/>
    <p:sldId id="424" r:id="rId64"/>
    <p:sldId id="425" r:id="rId65"/>
    <p:sldId id="426" r:id="rId66"/>
    <p:sldId id="427"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77539"/>
  </p:normalViewPr>
  <p:slideViewPr>
    <p:cSldViewPr snapToGrid="0">
      <p:cViewPr varScale="1">
        <p:scale>
          <a:sx n="66" d="100"/>
          <a:sy n="66" d="100"/>
        </p:scale>
        <p:origin x="219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61311-2D78-4940-A472-08C78EEC5DAB}" type="datetimeFigureOut">
              <a:rPr lang="en-GB" smtClean="0"/>
              <a:t>10/12/2019</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AA0E7-8D47-478B-8E4B-53307C087464}" type="slidenum">
              <a:rPr lang="en-GB" smtClean="0"/>
              <a:t>‹#›</a:t>
            </a:fld>
            <a:endParaRPr lang="en-GB"/>
          </a:p>
        </p:txBody>
      </p:sp>
    </p:spTree>
    <p:extLst>
      <p:ext uri="{BB962C8B-B14F-4D97-AF65-F5344CB8AC3E}">
        <p14:creationId xmlns:p14="http://schemas.microsoft.com/office/powerpoint/2010/main" val="321888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21</a:t>
            </a:fld>
            <a:endParaRPr lang="en-GB"/>
          </a:p>
        </p:txBody>
      </p:sp>
    </p:spTree>
    <p:extLst>
      <p:ext uri="{BB962C8B-B14F-4D97-AF65-F5344CB8AC3E}">
        <p14:creationId xmlns:p14="http://schemas.microsoft.com/office/powerpoint/2010/main" val="382590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focus only on 1 and 2 only because others are covered by other courses</a:t>
            </a:r>
          </a:p>
        </p:txBody>
      </p:sp>
      <p:sp>
        <p:nvSpPr>
          <p:cNvPr id="4" name="Slide Number Placeholder 3"/>
          <p:cNvSpPr>
            <a:spLocks noGrp="1"/>
          </p:cNvSpPr>
          <p:nvPr>
            <p:ph type="sldNum" sz="quarter" idx="5"/>
          </p:nvPr>
        </p:nvSpPr>
        <p:spPr/>
        <p:txBody>
          <a:bodyPr/>
          <a:lstStyle/>
          <a:p>
            <a:fld id="{AD5AA0E7-8D47-478B-8E4B-53307C087464}" type="slidenum">
              <a:rPr lang="en-GB" smtClean="0"/>
              <a:t>37</a:t>
            </a:fld>
            <a:endParaRPr lang="en-GB"/>
          </a:p>
        </p:txBody>
      </p:sp>
    </p:spTree>
    <p:extLst>
      <p:ext uri="{BB962C8B-B14F-4D97-AF65-F5344CB8AC3E}">
        <p14:creationId xmlns:p14="http://schemas.microsoft.com/office/powerpoint/2010/main" val="70022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42</a:t>
            </a:fld>
            <a:endParaRPr lang="en-GB"/>
          </a:p>
        </p:txBody>
      </p:sp>
    </p:spTree>
    <p:extLst>
      <p:ext uri="{BB962C8B-B14F-4D97-AF65-F5344CB8AC3E}">
        <p14:creationId xmlns:p14="http://schemas.microsoft.com/office/powerpoint/2010/main" val="115369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1" eaLnBrk="1" latinLnBrk="0" hangingPunct="1"/>
            <a:r>
              <a:rPr lang="en-US" dirty="0"/>
              <a:t>Emic local knowledge vs etic concepts</a:t>
            </a:r>
            <a:br>
              <a:rPr lang="en-US" dirty="0"/>
            </a:br>
            <a:br>
              <a:rPr lang="en-US" dirty="0"/>
            </a:br>
            <a:r>
              <a:rPr lang="en-US" dirty="0"/>
              <a:t>Focus on countries that you know well, countries that you have access to collect the data and in-depth local knowledge</a:t>
            </a:r>
          </a:p>
        </p:txBody>
      </p:sp>
      <p:sp>
        <p:nvSpPr>
          <p:cNvPr id="4" name="Slide Number Placeholder 3"/>
          <p:cNvSpPr>
            <a:spLocks noGrp="1"/>
          </p:cNvSpPr>
          <p:nvPr>
            <p:ph type="sldNum" sz="quarter" idx="5"/>
          </p:nvPr>
        </p:nvSpPr>
        <p:spPr/>
        <p:txBody>
          <a:bodyPr/>
          <a:lstStyle/>
          <a:p>
            <a:fld id="{AD5AA0E7-8D47-478B-8E4B-53307C087464}" type="slidenum">
              <a:rPr lang="en-GB" smtClean="0"/>
              <a:t>44</a:t>
            </a:fld>
            <a:endParaRPr lang="en-GB"/>
          </a:p>
        </p:txBody>
      </p:sp>
    </p:spTree>
    <p:extLst>
      <p:ext uri="{BB962C8B-B14F-4D97-AF65-F5344CB8AC3E}">
        <p14:creationId xmlns:p14="http://schemas.microsoft.com/office/powerpoint/2010/main" val="109345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46</a:t>
            </a:fld>
            <a:endParaRPr lang="en-GB"/>
          </a:p>
        </p:txBody>
      </p:sp>
    </p:spTree>
    <p:extLst>
      <p:ext uri="{BB962C8B-B14F-4D97-AF65-F5344CB8AC3E}">
        <p14:creationId xmlns:p14="http://schemas.microsoft.com/office/powerpoint/2010/main" val="3643923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48</a:t>
            </a:fld>
            <a:endParaRPr lang="en-GB"/>
          </a:p>
        </p:txBody>
      </p:sp>
    </p:spTree>
    <p:extLst>
      <p:ext uri="{BB962C8B-B14F-4D97-AF65-F5344CB8AC3E}">
        <p14:creationId xmlns:p14="http://schemas.microsoft.com/office/powerpoint/2010/main" val="315080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causal independent variables that indicating the difference of the presence of violence</a:t>
            </a:r>
            <a:br>
              <a:rPr lang="en-US" dirty="0"/>
            </a:br>
            <a:br>
              <a:rPr lang="en-US" dirty="0"/>
            </a:br>
            <a:r>
              <a:rPr lang="nl-BE" dirty="0"/>
              <a:t>USSR Soviet Unition</a:t>
            </a:r>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49</a:t>
            </a:fld>
            <a:endParaRPr lang="en-GB"/>
          </a:p>
        </p:txBody>
      </p:sp>
    </p:spTree>
    <p:extLst>
      <p:ext uri="{BB962C8B-B14F-4D97-AF65-F5344CB8AC3E}">
        <p14:creationId xmlns:p14="http://schemas.microsoft.com/office/powerpoint/2010/main" val="217678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coded binary by 1 presence</a:t>
            </a:r>
            <a:br>
              <a:rPr lang="en-US" dirty="0"/>
            </a:br>
            <a:r>
              <a:rPr lang="en-US" dirty="0"/>
              <a:t>0 absence</a:t>
            </a:r>
          </a:p>
        </p:txBody>
      </p:sp>
      <p:sp>
        <p:nvSpPr>
          <p:cNvPr id="4" name="Slide Number Placeholder 3"/>
          <p:cNvSpPr>
            <a:spLocks noGrp="1"/>
          </p:cNvSpPr>
          <p:nvPr>
            <p:ph type="sldNum" sz="quarter" idx="5"/>
          </p:nvPr>
        </p:nvSpPr>
        <p:spPr/>
        <p:txBody>
          <a:bodyPr/>
          <a:lstStyle/>
          <a:p>
            <a:fld id="{AD5AA0E7-8D47-478B-8E4B-53307C087464}" type="slidenum">
              <a:rPr lang="en-GB" smtClean="0"/>
              <a:t>50</a:t>
            </a:fld>
            <a:endParaRPr lang="en-GB"/>
          </a:p>
        </p:txBody>
      </p:sp>
    </p:spTree>
    <p:extLst>
      <p:ext uri="{BB962C8B-B14F-4D97-AF65-F5344CB8AC3E}">
        <p14:creationId xmlns:p14="http://schemas.microsoft.com/office/powerpoint/2010/main" val="3287991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51</a:t>
            </a:fld>
            <a:endParaRPr lang="en-GB"/>
          </a:p>
        </p:txBody>
      </p:sp>
    </p:spTree>
    <p:extLst>
      <p:ext uri="{BB962C8B-B14F-4D97-AF65-F5344CB8AC3E}">
        <p14:creationId xmlns:p14="http://schemas.microsoft.com/office/powerpoint/2010/main" val="1461359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Capitals for 1, uncapitalized in case of Zero, so just eliminate the variable</a:t>
            </a:r>
            <a:br>
              <a:rPr lang="en-US" dirty="0"/>
            </a:br>
            <a:r>
              <a:rPr lang="en-US" dirty="0"/>
              <a:t>150 page in text</a:t>
            </a:r>
          </a:p>
        </p:txBody>
      </p:sp>
      <p:sp>
        <p:nvSpPr>
          <p:cNvPr id="4" name="Slide Number Placeholder 3"/>
          <p:cNvSpPr>
            <a:spLocks noGrp="1"/>
          </p:cNvSpPr>
          <p:nvPr>
            <p:ph type="sldNum" sz="quarter" idx="5"/>
          </p:nvPr>
        </p:nvSpPr>
        <p:spPr/>
        <p:txBody>
          <a:bodyPr/>
          <a:lstStyle/>
          <a:p>
            <a:fld id="{AD5AA0E7-8D47-478B-8E4B-53307C087464}" type="slidenum">
              <a:rPr lang="en-GB" smtClean="0"/>
              <a:t>58</a:t>
            </a:fld>
            <a:endParaRPr lang="en-GB"/>
          </a:p>
        </p:txBody>
      </p:sp>
    </p:spTree>
    <p:extLst>
      <p:ext uri="{BB962C8B-B14F-4D97-AF65-F5344CB8AC3E}">
        <p14:creationId xmlns:p14="http://schemas.microsoft.com/office/powerpoint/2010/main" val="494741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relevant causal condition within my selected cases and be able to code the variable is a binary way.</a:t>
            </a:r>
            <a:br>
              <a:rPr lang="en-US" dirty="0"/>
            </a:br>
            <a:r>
              <a:rPr lang="en-US" dirty="0"/>
              <a:t>For exam: Just know the logic for QCA, different steps but not the examples</a:t>
            </a:r>
          </a:p>
        </p:txBody>
      </p:sp>
      <p:sp>
        <p:nvSpPr>
          <p:cNvPr id="4" name="Slide Number Placeholder 3"/>
          <p:cNvSpPr>
            <a:spLocks noGrp="1"/>
          </p:cNvSpPr>
          <p:nvPr>
            <p:ph type="sldNum" sz="quarter" idx="5"/>
          </p:nvPr>
        </p:nvSpPr>
        <p:spPr/>
        <p:txBody>
          <a:bodyPr/>
          <a:lstStyle/>
          <a:p>
            <a:fld id="{AD5AA0E7-8D47-478B-8E4B-53307C087464}" type="slidenum">
              <a:rPr lang="en-GB" smtClean="0"/>
              <a:t>61</a:t>
            </a:fld>
            <a:endParaRPr lang="en-GB"/>
          </a:p>
        </p:txBody>
      </p:sp>
    </p:spTree>
    <p:extLst>
      <p:ext uri="{BB962C8B-B14F-4D97-AF65-F5344CB8AC3E}">
        <p14:creationId xmlns:p14="http://schemas.microsoft.com/office/powerpoint/2010/main" val="275258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US" noProof="0" dirty="0"/>
          </a:p>
        </p:txBody>
      </p:sp>
      <p:sp>
        <p:nvSpPr>
          <p:cNvPr id="4" name="Tijdelijke aanduiding voor dianummer 3"/>
          <p:cNvSpPr>
            <a:spLocks noGrp="1"/>
          </p:cNvSpPr>
          <p:nvPr>
            <p:ph type="sldNum" sz="quarter" idx="10"/>
          </p:nvPr>
        </p:nvSpPr>
        <p:spPr/>
        <p:txBody>
          <a:bodyPr/>
          <a:lstStyle/>
          <a:p>
            <a:fld id="{7B25C62E-BA4E-41D5-A055-7DFBED5E9B18}" type="slidenum">
              <a:rPr lang="nl-BE" smtClean="0"/>
              <a:pPr/>
              <a:t>25</a:t>
            </a:fld>
            <a:endParaRPr lang="nl-BE"/>
          </a:p>
        </p:txBody>
      </p:sp>
    </p:spTree>
    <p:extLst>
      <p:ext uri="{BB962C8B-B14F-4D97-AF65-F5344CB8AC3E}">
        <p14:creationId xmlns:p14="http://schemas.microsoft.com/office/powerpoint/2010/main" val="706580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Bent </a:t>
            </a:r>
            <a:r>
              <a:rPr lang="en-US" dirty="0" err="1"/>
              <a:t>Flyvbjerg</a:t>
            </a:r>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63</a:t>
            </a:fld>
            <a:endParaRPr lang="en-GB"/>
          </a:p>
        </p:txBody>
      </p:sp>
    </p:spTree>
    <p:extLst>
      <p:ext uri="{BB962C8B-B14F-4D97-AF65-F5344CB8AC3E}">
        <p14:creationId xmlns:p14="http://schemas.microsoft.com/office/powerpoint/2010/main" val="688476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Stratified sample= take from certain group</a:t>
            </a:r>
            <a:br>
              <a:rPr lang="en-US" dirty="0"/>
            </a:br>
            <a:r>
              <a:rPr lang="en-US" dirty="0"/>
              <a:t>here we use the information-oriented selection</a:t>
            </a:r>
            <a:br>
              <a:rPr lang="ar-SA" dirty="0"/>
            </a:br>
            <a:br>
              <a:rPr lang="ar-SA" dirty="0"/>
            </a:br>
            <a:r>
              <a:rPr lang="en-US" dirty="0"/>
              <a:t>maximum variation: select one from the very homogeneous and other from very heterogeneous and compare</a:t>
            </a:r>
          </a:p>
        </p:txBody>
      </p:sp>
      <p:sp>
        <p:nvSpPr>
          <p:cNvPr id="4" name="Slide Number Placeholder 3"/>
          <p:cNvSpPr>
            <a:spLocks noGrp="1"/>
          </p:cNvSpPr>
          <p:nvPr>
            <p:ph type="sldNum" sz="quarter" idx="5"/>
          </p:nvPr>
        </p:nvSpPr>
        <p:spPr/>
        <p:txBody>
          <a:bodyPr/>
          <a:lstStyle/>
          <a:p>
            <a:fld id="{AD5AA0E7-8D47-478B-8E4B-53307C087464}" type="slidenum">
              <a:rPr lang="en-GB" smtClean="0"/>
              <a:t>64</a:t>
            </a:fld>
            <a:endParaRPr lang="en-GB"/>
          </a:p>
        </p:txBody>
      </p:sp>
    </p:spTree>
    <p:extLst>
      <p:ext uri="{BB962C8B-B14F-4D97-AF65-F5344CB8AC3E}">
        <p14:creationId xmlns:p14="http://schemas.microsoft.com/office/powerpoint/2010/main" val="2505984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in organization is being manipulated by a group of people in the organization. Example for least likely case</a:t>
            </a:r>
            <a:br>
              <a:rPr lang="en-US" dirty="0"/>
            </a:br>
            <a:r>
              <a:rPr lang="en-US" dirty="0"/>
              <a:t>The most likely case for Ku Klux clan example</a:t>
            </a:r>
          </a:p>
        </p:txBody>
      </p:sp>
      <p:sp>
        <p:nvSpPr>
          <p:cNvPr id="4" name="Slide Number Placeholder 3"/>
          <p:cNvSpPr>
            <a:spLocks noGrp="1"/>
          </p:cNvSpPr>
          <p:nvPr>
            <p:ph type="sldNum" sz="quarter" idx="5"/>
          </p:nvPr>
        </p:nvSpPr>
        <p:spPr/>
        <p:txBody>
          <a:bodyPr/>
          <a:lstStyle/>
          <a:p>
            <a:fld id="{AD5AA0E7-8D47-478B-8E4B-53307C087464}" type="slidenum">
              <a:rPr lang="en-GB" smtClean="0"/>
              <a:t>65</a:t>
            </a:fld>
            <a:endParaRPr lang="en-GB"/>
          </a:p>
        </p:txBody>
      </p:sp>
    </p:spTree>
    <p:extLst>
      <p:ext uri="{BB962C8B-B14F-4D97-AF65-F5344CB8AC3E}">
        <p14:creationId xmlns:p14="http://schemas.microsoft.com/office/powerpoint/2010/main" val="423740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AD5AA0E7-8D47-478B-8E4B-53307C087464}" type="slidenum">
              <a:rPr lang="en-GB" smtClean="0"/>
              <a:t>27</a:t>
            </a:fld>
            <a:endParaRPr lang="en-GB"/>
          </a:p>
        </p:txBody>
      </p:sp>
    </p:spTree>
    <p:extLst>
      <p:ext uri="{BB962C8B-B14F-4D97-AF65-F5344CB8AC3E}">
        <p14:creationId xmlns:p14="http://schemas.microsoft.com/office/powerpoint/2010/main" val="143078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28</a:t>
            </a:fld>
            <a:endParaRPr lang="en-GB"/>
          </a:p>
        </p:txBody>
      </p:sp>
    </p:spTree>
    <p:extLst>
      <p:ext uri="{BB962C8B-B14F-4D97-AF65-F5344CB8AC3E}">
        <p14:creationId xmlns:p14="http://schemas.microsoft.com/office/powerpoint/2010/main" val="855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case that are very very different</a:t>
            </a:r>
            <a:br>
              <a:rPr lang="en-US" dirty="0"/>
            </a:br>
            <a:r>
              <a:rPr lang="en-US" dirty="0"/>
              <a:t>different in economic development</a:t>
            </a:r>
            <a:br>
              <a:rPr lang="en-US" dirty="0"/>
            </a:br>
            <a:r>
              <a:rPr lang="en-US" dirty="0"/>
              <a:t>what would it be to explain this different in the outcome</a:t>
            </a:r>
            <a:br>
              <a:rPr lang="en-US" dirty="0"/>
            </a:br>
            <a:r>
              <a:rPr lang="en-US" dirty="0"/>
              <a:t>what all those different people have in common, group of cases have little similarities and very diversified and you want to see what they have in common</a:t>
            </a:r>
          </a:p>
        </p:txBody>
      </p:sp>
      <p:sp>
        <p:nvSpPr>
          <p:cNvPr id="4" name="Slide Number Placeholder 3"/>
          <p:cNvSpPr>
            <a:spLocks noGrp="1"/>
          </p:cNvSpPr>
          <p:nvPr>
            <p:ph type="sldNum" sz="quarter" idx="5"/>
          </p:nvPr>
        </p:nvSpPr>
        <p:spPr/>
        <p:txBody>
          <a:bodyPr/>
          <a:lstStyle/>
          <a:p>
            <a:fld id="{AD5AA0E7-8D47-478B-8E4B-53307C087464}" type="slidenum">
              <a:rPr lang="en-GB" smtClean="0"/>
              <a:t>30</a:t>
            </a:fld>
            <a:endParaRPr lang="en-GB"/>
          </a:p>
        </p:txBody>
      </p:sp>
    </p:spTree>
    <p:extLst>
      <p:ext uri="{BB962C8B-B14F-4D97-AF65-F5344CB8AC3E}">
        <p14:creationId xmlns:p14="http://schemas.microsoft.com/office/powerpoint/2010/main" val="10725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32</a:t>
            </a:fld>
            <a:endParaRPr lang="en-GB"/>
          </a:p>
        </p:txBody>
      </p:sp>
    </p:spTree>
    <p:extLst>
      <p:ext uri="{BB962C8B-B14F-4D97-AF65-F5344CB8AC3E}">
        <p14:creationId xmlns:p14="http://schemas.microsoft.com/office/powerpoint/2010/main" val="361627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immigrants from common countries nevertheless have very different way of integration of citizenship</a:t>
            </a:r>
          </a:p>
          <a:p>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34</a:t>
            </a:fld>
            <a:endParaRPr lang="en-GB"/>
          </a:p>
        </p:txBody>
      </p:sp>
    </p:spTree>
    <p:extLst>
      <p:ext uri="{BB962C8B-B14F-4D97-AF65-F5344CB8AC3E}">
        <p14:creationId xmlns:p14="http://schemas.microsoft.com/office/powerpoint/2010/main" val="114393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35</a:t>
            </a:fld>
            <a:endParaRPr lang="en-GB"/>
          </a:p>
        </p:txBody>
      </p:sp>
    </p:spTree>
    <p:extLst>
      <p:ext uri="{BB962C8B-B14F-4D97-AF65-F5344CB8AC3E}">
        <p14:creationId xmlns:p14="http://schemas.microsoft.com/office/powerpoint/2010/main" val="221131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quantitative data need to be large because it need to be contextual info included</a:t>
            </a:r>
            <a:br>
              <a:rPr lang="en-US" dirty="0"/>
            </a:br>
            <a:r>
              <a:rPr lang="en-US" dirty="0"/>
              <a:t>Sometimes when you are comparing between countries you will need a local researchers to help you in translation, you need to train interviewers</a:t>
            </a:r>
          </a:p>
        </p:txBody>
      </p:sp>
      <p:sp>
        <p:nvSpPr>
          <p:cNvPr id="4" name="Slide Number Placeholder 3"/>
          <p:cNvSpPr>
            <a:spLocks noGrp="1"/>
          </p:cNvSpPr>
          <p:nvPr>
            <p:ph type="sldNum" sz="quarter" idx="5"/>
          </p:nvPr>
        </p:nvSpPr>
        <p:spPr/>
        <p:txBody>
          <a:bodyPr/>
          <a:lstStyle/>
          <a:p>
            <a:fld id="{AD5AA0E7-8D47-478B-8E4B-53307C087464}" type="slidenum">
              <a:rPr lang="en-GB" smtClean="0"/>
              <a:t>36</a:t>
            </a:fld>
            <a:endParaRPr lang="en-GB"/>
          </a:p>
        </p:txBody>
      </p:sp>
    </p:spTree>
    <p:extLst>
      <p:ext uri="{BB962C8B-B14F-4D97-AF65-F5344CB8AC3E}">
        <p14:creationId xmlns:p14="http://schemas.microsoft.com/office/powerpoint/2010/main" val="278179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F15697D-7D22-43D0-8329-7005AEC80D1D}" type="datetime1">
              <a:rPr lang="en-US" smtClean="0"/>
              <a:t>12/10/19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697755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AA0E5-8B28-402D-ABD8-5B059C9FF6BB}" type="datetime1">
              <a:rPr lang="en-US" smtClean="0"/>
              <a:t>12/10/19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125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71098-538F-4F9B-8AA8-2AF5D415DCA7}" type="datetime1">
              <a:rPr lang="en-US" smtClean="0"/>
              <a:t>12/10/19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665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7E6D5B-AD22-4007-9823-3F1F9703CE08}" type="datetime1">
              <a:rPr lang="en-US" smtClean="0"/>
              <a:t>12/10/19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911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52E495F-82D1-40A1-B05B-19C184F0D815}" type="datetime1">
              <a:rPr lang="en-US" smtClean="0"/>
              <a:t>12/10/19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390643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83C554-3DB9-4785-A186-620461B88E98}" type="datetime1">
              <a:rPr lang="en-US" smtClean="0"/>
              <a:t>12/10/19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036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73C859-59AE-47EE-BE6A-777488D32C8C}" type="datetime1">
              <a:rPr lang="en-US" smtClean="0"/>
              <a:t>12/10/19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59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712BE6-4DBA-4C47-BB69-AF44DE7EEAB7}" type="datetime1">
              <a:rPr lang="en-US" smtClean="0"/>
              <a:t>12/10/19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954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31A38-F3F9-4208-BD61-342D4060887B}" type="datetime1">
              <a:rPr lang="en-US" smtClean="0"/>
              <a:t>12/10/19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512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DC09DD5-B046-469A-BE2B-3ADCA6DF02C6}" type="datetime1">
              <a:rPr lang="en-US" smtClean="0"/>
              <a:t>12/10/19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497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50413DF-5C70-4C66-A3AF-EECD46B9CFF9}" type="datetime1">
              <a:rPr lang="en-US" smtClean="0"/>
              <a:t>12/10/19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103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31D4E96-FC68-417A-A87D-B9B2C35F7577}" type="datetime1">
              <a:rPr lang="en-US" smtClean="0"/>
              <a:t>12/10/19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
              </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71007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850137"/>
            <a:ext cx="9144000" cy="1641490"/>
          </a:xfrm>
        </p:spPr>
        <p:txBody>
          <a:bodyPr/>
          <a:lstStyle/>
          <a:p>
            <a:r>
              <a:rPr lang="en-US" dirty="0"/>
              <a:t>Theory construction</a:t>
            </a:r>
          </a:p>
        </p:txBody>
      </p:sp>
      <p:sp>
        <p:nvSpPr>
          <p:cNvPr id="3" name="Subtitle 2"/>
          <p:cNvSpPr>
            <a:spLocks noGrp="1"/>
          </p:cNvSpPr>
          <p:nvPr>
            <p:ph type="subTitle" idx="1"/>
          </p:nvPr>
        </p:nvSpPr>
        <p:spPr/>
        <p:txBody>
          <a:bodyPr>
            <a:normAutofit/>
          </a:bodyPr>
          <a:lstStyle/>
          <a:p>
            <a:r>
              <a:rPr lang="en-US" dirty="0"/>
              <a:t>12. Comparing</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75625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2632" y="254000"/>
            <a:ext cx="5964382" cy="706582"/>
          </a:xfrm>
        </p:spPr>
        <p:txBody>
          <a:bodyPr/>
          <a:lstStyle/>
          <a:p>
            <a:r>
              <a:rPr lang="nl-BE" dirty="0"/>
              <a:t>1. </a:t>
            </a:r>
            <a:r>
              <a:rPr lang="en-US" dirty="0"/>
              <a:t>Why to</a:t>
            </a:r>
            <a:r>
              <a:rPr lang="nl-BE" dirty="0"/>
              <a:t> </a:t>
            </a:r>
            <a:r>
              <a:rPr lang="en-US" dirty="0"/>
              <a:t>compare</a:t>
            </a:r>
            <a:r>
              <a:rPr lang="nl-BE" dirty="0"/>
              <a:t>?</a:t>
            </a:r>
          </a:p>
        </p:txBody>
      </p:sp>
      <p:sp>
        <p:nvSpPr>
          <p:cNvPr id="3" name="Tijdelijke aanduiding voor inhoud 2"/>
          <p:cNvSpPr>
            <a:spLocks noGrp="1"/>
          </p:cNvSpPr>
          <p:nvPr>
            <p:ph idx="1"/>
          </p:nvPr>
        </p:nvSpPr>
        <p:spPr>
          <a:xfrm>
            <a:off x="768927" y="1260764"/>
            <a:ext cx="7682346" cy="5343236"/>
          </a:xfrm>
        </p:spPr>
        <p:txBody>
          <a:bodyPr>
            <a:normAutofit/>
          </a:bodyPr>
          <a:lstStyle/>
          <a:p>
            <a:r>
              <a:rPr lang="en-US" dirty="0"/>
              <a:t>Yet more functional and historical differences</a:t>
            </a:r>
          </a:p>
          <a:p>
            <a:pPr lvl="1"/>
            <a:endParaRPr lang="en-US" dirty="0"/>
          </a:p>
          <a:p>
            <a:pPr lvl="1"/>
            <a:r>
              <a:rPr lang="en-US" dirty="0"/>
              <a:t>Divergent rates of poverty</a:t>
            </a:r>
          </a:p>
          <a:p>
            <a:pPr lvl="2"/>
            <a:r>
              <a:rPr lang="en-US" sz="2400" dirty="0"/>
              <a:t>Chicago’s 16% employment vs 50% in La </a:t>
            </a:r>
            <a:r>
              <a:rPr lang="en-US" sz="2400" dirty="0" err="1"/>
              <a:t>Courneuve</a:t>
            </a:r>
            <a:r>
              <a:rPr lang="en-US" sz="2400" dirty="0"/>
              <a:t> </a:t>
            </a:r>
          </a:p>
          <a:p>
            <a:pPr lvl="2"/>
            <a:r>
              <a:rPr lang="en-US" sz="2400" dirty="0"/>
              <a:t>In Chicago 60 to 80% of households only have one parent, compared to only 6% in La </a:t>
            </a:r>
            <a:r>
              <a:rPr lang="en-US" sz="2400" dirty="0" err="1"/>
              <a:t>Courneuve</a:t>
            </a:r>
            <a:endParaRPr lang="en-US" sz="2400" dirty="0"/>
          </a:p>
          <a:p>
            <a:pPr lvl="1"/>
            <a:endParaRPr lang="en-US" dirty="0"/>
          </a:p>
          <a:p>
            <a:pPr lvl="1"/>
            <a:r>
              <a:rPr lang="en-US" dirty="0"/>
              <a:t>Urban and social policies</a:t>
            </a:r>
          </a:p>
          <a:p>
            <a:pPr lvl="2"/>
            <a:r>
              <a:rPr lang="en-US" sz="2400" dirty="0"/>
              <a:t>US withdrawal of state (decayed infrastructure) vs continuous French state interventions (including social housing projects)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10</a:t>
            </a:fld>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117" y="517237"/>
            <a:ext cx="3345883" cy="5343236"/>
          </a:xfrm>
          <a:prstGeom prst="rect">
            <a:avLst/>
          </a:prstGeom>
        </p:spPr>
      </p:pic>
    </p:spTree>
    <p:extLst>
      <p:ext uri="{BB962C8B-B14F-4D97-AF65-F5344CB8AC3E}">
        <p14:creationId xmlns:p14="http://schemas.microsoft.com/office/powerpoint/2010/main" val="226367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3618" y="254000"/>
            <a:ext cx="5818909" cy="831273"/>
          </a:xfrm>
        </p:spPr>
        <p:txBody>
          <a:bodyPr/>
          <a:lstStyle/>
          <a:p>
            <a:r>
              <a:rPr lang="nl-BE" dirty="0"/>
              <a:t>1. Why to </a:t>
            </a:r>
            <a:r>
              <a:rPr lang="en-US" dirty="0"/>
              <a:t>compare</a:t>
            </a:r>
            <a:r>
              <a:rPr lang="nl-BE" dirty="0"/>
              <a:t>?</a:t>
            </a:r>
          </a:p>
        </p:txBody>
      </p:sp>
      <p:sp>
        <p:nvSpPr>
          <p:cNvPr id="3" name="Tijdelijke aanduiding voor inhoud 2"/>
          <p:cNvSpPr>
            <a:spLocks noGrp="1"/>
          </p:cNvSpPr>
          <p:nvPr>
            <p:ph idx="1"/>
          </p:nvPr>
        </p:nvSpPr>
        <p:spPr>
          <a:xfrm>
            <a:off x="893618" y="1260764"/>
            <a:ext cx="7817245" cy="5343236"/>
          </a:xfrm>
        </p:spPr>
        <p:txBody>
          <a:bodyPr>
            <a:normAutofit/>
          </a:bodyPr>
          <a:lstStyle/>
          <a:p>
            <a:r>
              <a:rPr lang="en-US" dirty="0"/>
              <a:t>Yet more functional and historical differences</a:t>
            </a:r>
          </a:p>
          <a:p>
            <a:pPr marL="457200" lvl="1" indent="0">
              <a:buNone/>
            </a:pPr>
            <a:endParaRPr lang="en-US" dirty="0"/>
          </a:p>
          <a:p>
            <a:pPr lvl="1"/>
            <a:r>
              <a:rPr lang="en-US" dirty="0"/>
              <a:t>Different histories : </a:t>
            </a:r>
            <a:r>
              <a:rPr lang="en-US" i="1" dirty="0" err="1"/>
              <a:t>cités</a:t>
            </a:r>
            <a:r>
              <a:rPr lang="en-US" dirty="0"/>
              <a:t> (housing projects) of the French working-class (i.e. operating first and foremost on the basis of class position (modulated by ethnic provenance or appearance) vs. black ghetto of the US metropolis (operating on the basis of </a:t>
            </a:r>
            <a:r>
              <a:rPr lang="en-US" dirty="0" err="1"/>
              <a:t>ethnoracial</a:t>
            </a:r>
            <a:r>
              <a:rPr lang="en-US" dirty="0"/>
              <a:t> membership in a historically pariah group (irrespective of class position)</a:t>
            </a:r>
          </a:p>
          <a:p>
            <a:pPr lvl="1"/>
            <a:endParaRPr lang="en-US" dirty="0"/>
          </a:p>
          <a:p>
            <a:pPr lvl="1"/>
            <a:r>
              <a:rPr lang="en-US" dirty="0"/>
              <a:t>Consequently: “The </a:t>
            </a:r>
            <a:r>
              <a:rPr lang="en-US" i="1" dirty="0"/>
              <a:t>generic mechanisms </a:t>
            </a:r>
            <a:r>
              <a:rPr lang="en-US" dirty="0"/>
              <a:t>that produce it [</a:t>
            </a:r>
            <a:r>
              <a:rPr lang="en-US" i="1" dirty="0"/>
              <a:t>urban marginality</a:t>
            </a:r>
            <a:r>
              <a:rPr lang="en-US" dirty="0"/>
              <a:t>], like the </a:t>
            </a:r>
            <a:r>
              <a:rPr lang="en-US" i="1" dirty="0"/>
              <a:t>specific forms</a:t>
            </a:r>
            <a:r>
              <a:rPr lang="en-US" dirty="0"/>
              <a:t> it assumes, become fully intelligible once one takes caution to embed them in the historical matrix of state, class and space characteristic of each society at a given epoch.” (p.2)</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11</a:t>
            </a:fld>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117" y="496454"/>
            <a:ext cx="3345883" cy="5343236"/>
          </a:xfrm>
          <a:prstGeom prst="rect">
            <a:avLst/>
          </a:prstGeom>
        </p:spPr>
      </p:pic>
    </p:spTree>
    <p:extLst>
      <p:ext uri="{BB962C8B-B14F-4D97-AF65-F5344CB8AC3E}">
        <p14:creationId xmlns:p14="http://schemas.microsoft.com/office/powerpoint/2010/main" val="224360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0547" y="268705"/>
            <a:ext cx="5569527" cy="644236"/>
          </a:xfrm>
        </p:spPr>
        <p:txBody>
          <a:bodyPr>
            <a:normAutofit fontScale="90000"/>
          </a:bodyPr>
          <a:lstStyle/>
          <a:p>
            <a:r>
              <a:rPr lang="nl-BE" dirty="0"/>
              <a:t>1. </a:t>
            </a:r>
            <a:r>
              <a:rPr lang="en-US" dirty="0"/>
              <a:t>Why</a:t>
            </a:r>
            <a:r>
              <a:rPr lang="nl-BE" dirty="0"/>
              <a:t> to </a:t>
            </a:r>
            <a:r>
              <a:rPr lang="en-US" dirty="0"/>
              <a:t>compare</a:t>
            </a:r>
            <a:r>
              <a:rPr lang="nl-BE" dirty="0"/>
              <a:t>?</a:t>
            </a:r>
          </a:p>
        </p:txBody>
      </p:sp>
      <p:sp>
        <p:nvSpPr>
          <p:cNvPr id="3" name="Tijdelijke aanduiding voor inhoud 2"/>
          <p:cNvSpPr>
            <a:spLocks noGrp="1"/>
          </p:cNvSpPr>
          <p:nvPr>
            <p:ph idx="1"/>
          </p:nvPr>
        </p:nvSpPr>
        <p:spPr>
          <a:xfrm>
            <a:off x="748145" y="1171074"/>
            <a:ext cx="7962718" cy="5686926"/>
          </a:xfrm>
        </p:spPr>
        <p:txBody>
          <a:bodyPr>
            <a:normAutofit/>
          </a:bodyPr>
          <a:lstStyle/>
          <a:p>
            <a:r>
              <a:rPr lang="en-US" b="1" dirty="0"/>
              <a:t>Provides evidence for these differences on different analytical levels, using both qualitative and quantitative data</a:t>
            </a:r>
          </a:p>
          <a:p>
            <a:pPr lvl="1"/>
            <a:endParaRPr lang="en-US" dirty="0"/>
          </a:p>
          <a:p>
            <a:pPr lvl="1"/>
            <a:r>
              <a:rPr lang="en-US" sz="2600" dirty="0"/>
              <a:t>Participant observation and in-depth interviews for several years in Chicago’s South side and in La </a:t>
            </a:r>
            <a:r>
              <a:rPr lang="en-US" sz="2600" dirty="0" err="1"/>
              <a:t>Courneuve</a:t>
            </a:r>
            <a:r>
              <a:rPr lang="en-US" sz="2600" dirty="0"/>
              <a:t> (near Paris)</a:t>
            </a:r>
          </a:p>
          <a:p>
            <a:pPr lvl="1"/>
            <a:endParaRPr lang="en-US" sz="2600" dirty="0"/>
          </a:p>
          <a:p>
            <a:pPr lvl="1"/>
            <a:r>
              <a:rPr lang="en-US" sz="2600" dirty="0"/>
              <a:t>Uses (historical and recent) statistical data on these specific cases, as well as on US “ghetto’s’” and French “banlieues” more generally</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12</a:t>
            </a:fld>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117" y="757382"/>
            <a:ext cx="3345883" cy="5343236"/>
          </a:xfrm>
          <a:prstGeom prst="rect">
            <a:avLst/>
          </a:prstGeom>
        </p:spPr>
      </p:pic>
    </p:spTree>
    <p:extLst>
      <p:ext uri="{BB962C8B-B14F-4D97-AF65-F5344CB8AC3E}">
        <p14:creationId xmlns:p14="http://schemas.microsoft.com/office/powerpoint/2010/main" val="220311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8623" y="228600"/>
            <a:ext cx="5237018" cy="914400"/>
          </a:xfrm>
        </p:spPr>
        <p:txBody>
          <a:bodyPr/>
          <a:lstStyle/>
          <a:p>
            <a:r>
              <a:rPr lang="nl-BE" dirty="0"/>
              <a:t>1. Why to </a:t>
            </a:r>
            <a:r>
              <a:rPr lang="en-US" dirty="0"/>
              <a:t>compare</a:t>
            </a:r>
            <a:r>
              <a:rPr lang="nl-BE" dirty="0"/>
              <a:t>?</a:t>
            </a:r>
          </a:p>
        </p:txBody>
      </p:sp>
      <p:sp>
        <p:nvSpPr>
          <p:cNvPr id="3" name="Tijdelijke aanduiding voor inhoud 2"/>
          <p:cNvSpPr>
            <a:spLocks noGrp="1"/>
          </p:cNvSpPr>
          <p:nvPr>
            <p:ph idx="1"/>
          </p:nvPr>
        </p:nvSpPr>
        <p:spPr>
          <a:xfrm>
            <a:off x="738909" y="1556085"/>
            <a:ext cx="7943273" cy="4616116"/>
          </a:xfrm>
        </p:spPr>
        <p:txBody>
          <a:bodyPr>
            <a:normAutofit/>
          </a:bodyPr>
          <a:lstStyle/>
          <a:p>
            <a:r>
              <a:rPr lang="en-US" sz="2400" dirty="0"/>
              <a:t>Contributes to concept and theory building</a:t>
            </a:r>
          </a:p>
          <a:p>
            <a:pPr lvl="1"/>
            <a:r>
              <a:rPr lang="en-US" sz="2400" dirty="0"/>
              <a:t>Test theories and concepts by extending them.</a:t>
            </a:r>
          </a:p>
          <a:p>
            <a:pPr lvl="1"/>
            <a:r>
              <a:rPr lang="en-US" sz="2400" dirty="0"/>
              <a:t>Can help theorize sub-categories of classes or cases.</a:t>
            </a:r>
          </a:p>
          <a:p>
            <a:pPr lvl="1"/>
            <a:r>
              <a:rPr lang="en-US" sz="2400" dirty="0"/>
              <a:t>In delineating such categories, the scholar is forced to theorize why and how such distinctions matter.</a:t>
            </a:r>
          </a:p>
          <a:p>
            <a:pPr lvl="0"/>
            <a:endParaRPr lang="nl-BE" sz="2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1"/>
            <a:endParaRPr lang="nl-BE"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13</a:t>
            </a:fld>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117" y="828964"/>
            <a:ext cx="3345883" cy="5343236"/>
          </a:xfrm>
          <a:prstGeom prst="rect">
            <a:avLst/>
          </a:prstGeom>
        </p:spPr>
      </p:pic>
    </p:spTree>
    <p:extLst>
      <p:ext uri="{BB962C8B-B14F-4D97-AF65-F5344CB8AC3E}">
        <p14:creationId xmlns:p14="http://schemas.microsoft.com/office/powerpoint/2010/main" val="144505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2055" y="458233"/>
            <a:ext cx="9601200" cy="907851"/>
          </a:xfrm>
        </p:spPr>
        <p:txBody>
          <a:bodyPr/>
          <a:lstStyle/>
          <a:p>
            <a:r>
              <a:rPr lang="nl-BE" dirty="0"/>
              <a:t>1. Research goals (</a:t>
            </a:r>
            <a:r>
              <a:rPr lang="nl-BE" dirty="0" err="1"/>
              <a:t>Ragin</a:t>
            </a:r>
            <a:r>
              <a:rPr lang="nl-BE" dirty="0"/>
              <a:t> &amp; Amoroso)</a:t>
            </a:r>
          </a:p>
        </p:txBody>
      </p:sp>
      <p:sp>
        <p:nvSpPr>
          <p:cNvPr id="3" name="Tijdelijke aanduiding voor inhoud 2"/>
          <p:cNvSpPr>
            <a:spLocks noGrp="1"/>
          </p:cNvSpPr>
          <p:nvPr>
            <p:ph idx="1"/>
          </p:nvPr>
        </p:nvSpPr>
        <p:spPr>
          <a:xfrm>
            <a:off x="852055" y="1913298"/>
            <a:ext cx="10037617" cy="4220441"/>
          </a:xfrm>
        </p:spPr>
        <p:txBody>
          <a:bodyPr>
            <a:normAutofit/>
          </a:bodyPr>
          <a:lstStyle/>
          <a:p>
            <a:r>
              <a:rPr lang="en-US" sz="2800" b="1" dirty="0">
                <a:solidFill>
                  <a:schemeClr val="tx1"/>
                </a:solidFill>
              </a:rPr>
              <a:t>3 research goals are most common in comparative research</a:t>
            </a:r>
          </a:p>
          <a:p>
            <a:pPr lvl="1"/>
            <a:r>
              <a:rPr lang="en-US" sz="2800" dirty="0">
                <a:solidFill>
                  <a:schemeClr val="tx1"/>
                </a:solidFill>
              </a:rPr>
              <a:t>Exploring diversity</a:t>
            </a:r>
          </a:p>
          <a:p>
            <a:pPr lvl="1"/>
            <a:r>
              <a:rPr lang="en-US" sz="2800" dirty="0">
                <a:solidFill>
                  <a:schemeClr val="tx1"/>
                </a:solidFill>
              </a:rPr>
              <a:t>Interpreting culturally/historically significant phenomena</a:t>
            </a:r>
          </a:p>
          <a:p>
            <a:pPr lvl="1"/>
            <a:r>
              <a:rPr lang="en-US" sz="2800" dirty="0">
                <a:solidFill>
                  <a:schemeClr val="tx1"/>
                </a:solidFill>
              </a:rPr>
              <a:t>Advancing theory</a:t>
            </a:r>
          </a:p>
          <a:p>
            <a:pPr marL="530352" lvl="1" indent="0">
              <a:buNone/>
            </a:pPr>
            <a:endParaRPr lang="en-US" sz="2800" dirty="0">
              <a:solidFill>
                <a:schemeClr val="tx1"/>
              </a:solidFill>
            </a:endParaRP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63861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2972" y="348916"/>
            <a:ext cx="9601200" cy="736799"/>
          </a:xfrm>
        </p:spPr>
        <p:txBody>
          <a:bodyPr/>
          <a:lstStyle/>
          <a:p>
            <a:r>
              <a:rPr lang="nl-BE" dirty="0"/>
              <a:t>1. Research goals (R&amp;A)</a:t>
            </a:r>
          </a:p>
        </p:txBody>
      </p:sp>
      <p:sp>
        <p:nvSpPr>
          <p:cNvPr id="3" name="Tijdelijke aanduiding voor inhoud 2"/>
          <p:cNvSpPr>
            <a:spLocks noGrp="1"/>
          </p:cNvSpPr>
          <p:nvPr>
            <p:ph idx="1"/>
          </p:nvPr>
        </p:nvSpPr>
        <p:spPr>
          <a:xfrm>
            <a:off x="932874" y="1422599"/>
            <a:ext cx="11259126" cy="5030787"/>
          </a:xfrm>
        </p:spPr>
        <p:txBody>
          <a:bodyPr>
            <a:normAutofit/>
          </a:bodyPr>
          <a:lstStyle/>
          <a:p>
            <a:pPr marL="514350" indent="-514350">
              <a:buAutoNum type="arabicPeriod"/>
            </a:pPr>
            <a:r>
              <a:rPr lang="en-US" sz="3000" b="1" dirty="0"/>
              <a:t>Exploring diversity</a:t>
            </a:r>
          </a:p>
          <a:p>
            <a:endParaRPr lang="en-US" dirty="0"/>
          </a:p>
          <a:p>
            <a:r>
              <a:rPr lang="en-US" dirty="0"/>
              <a:t>Analyzing similarities and differences between cases, so that you can unravel the different causal conditions producing different outcomes.</a:t>
            </a:r>
          </a:p>
          <a:p>
            <a:endParaRPr lang="en-US" dirty="0"/>
          </a:p>
          <a:p>
            <a:r>
              <a:rPr lang="en-US" dirty="0"/>
              <a:t>For example:</a:t>
            </a:r>
          </a:p>
          <a:p>
            <a:pPr lvl="1"/>
            <a:r>
              <a:rPr lang="en-US" dirty="0"/>
              <a:t>Ghetto’s and </a:t>
            </a:r>
            <a:r>
              <a:rPr lang="en-US" dirty="0" err="1"/>
              <a:t>banlieus</a:t>
            </a:r>
            <a:endParaRPr lang="en-US" dirty="0"/>
          </a:p>
          <a:p>
            <a:pPr lvl="1"/>
            <a:r>
              <a:rPr lang="en-US" dirty="0"/>
              <a:t>Fitness cultures</a:t>
            </a:r>
          </a:p>
          <a:p>
            <a:pPr lvl="1"/>
            <a:r>
              <a:rPr lang="en-US" dirty="0"/>
              <a:t>Anti-austerity protests</a:t>
            </a:r>
          </a:p>
          <a:p>
            <a:pPr lvl="1"/>
            <a:r>
              <a:rPr lang="en-US" dirty="0"/>
              <a:t>Attitudes on welfare benefits in different countries</a:t>
            </a:r>
          </a:p>
          <a:p>
            <a:pPr lvl="1"/>
            <a:r>
              <a:rPr lang="en-US" dirty="0"/>
              <a:t>Gender inequality in different welfare regimes</a:t>
            </a:r>
          </a:p>
          <a:p>
            <a:pPr lvl="1"/>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746595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3637" y="508061"/>
            <a:ext cx="9601200" cy="644236"/>
          </a:xfrm>
        </p:spPr>
        <p:txBody>
          <a:bodyPr>
            <a:normAutofit fontScale="90000"/>
          </a:bodyPr>
          <a:lstStyle/>
          <a:p>
            <a:r>
              <a:rPr lang="nl-BE" dirty="0"/>
              <a:t>1. Research goals (R&amp;A)</a:t>
            </a:r>
          </a:p>
        </p:txBody>
      </p:sp>
      <p:sp>
        <p:nvSpPr>
          <p:cNvPr id="3" name="Tijdelijke aanduiding voor inhoud 2"/>
          <p:cNvSpPr>
            <a:spLocks noGrp="1"/>
          </p:cNvSpPr>
          <p:nvPr>
            <p:ph idx="1"/>
          </p:nvPr>
        </p:nvSpPr>
        <p:spPr>
          <a:xfrm>
            <a:off x="923637" y="1820862"/>
            <a:ext cx="11268363" cy="4351338"/>
          </a:xfrm>
        </p:spPr>
        <p:txBody>
          <a:bodyPr>
            <a:normAutofit/>
          </a:bodyPr>
          <a:lstStyle/>
          <a:p>
            <a:pPr marL="0" indent="0">
              <a:buNone/>
            </a:pPr>
            <a:r>
              <a:rPr lang="en-US" b="1" dirty="0"/>
              <a:t>2. Interpreting cultural/historically significant phenomena</a:t>
            </a:r>
          </a:p>
          <a:p>
            <a:endParaRPr lang="en-US" dirty="0"/>
          </a:p>
          <a:p>
            <a:r>
              <a:rPr lang="en-US" dirty="0"/>
              <a:t>Through comparative designs, you can build in-depth knowledge of a few (similar) cases.</a:t>
            </a:r>
          </a:p>
          <a:p>
            <a:endParaRPr lang="en-US" dirty="0"/>
          </a:p>
          <a:p>
            <a:r>
              <a:rPr lang="en-US" dirty="0"/>
              <a:t>Helps to specify what are characteristics about these cases. </a:t>
            </a:r>
          </a:p>
          <a:p>
            <a:endParaRPr lang="en-US" dirty="0"/>
          </a:p>
          <a:p>
            <a:r>
              <a:rPr lang="en-US" dirty="0"/>
              <a:t>E.g. Political and/or Social Revolutions (France, Russia, Algeria, Egypt,…)</a:t>
            </a:r>
          </a:p>
          <a:p>
            <a:pPr marL="0" indent="0">
              <a:buNone/>
            </a:pPr>
            <a:endParaRPr lang="en-US" b="1"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486176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68927"/>
          </a:xfrm>
        </p:spPr>
        <p:txBody>
          <a:bodyPr/>
          <a:lstStyle/>
          <a:p>
            <a:r>
              <a:rPr lang="nl-BE" dirty="0"/>
              <a:t>1. Research goals (R&amp;A)</a:t>
            </a:r>
          </a:p>
        </p:txBody>
      </p:sp>
      <p:sp>
        <p:nvSpPr>
          <p:cNvPr id="3" name="Tijdelijke aanduiding voor inhoud 2"/>
          <p:cNvSpPr>
            <a:spLocks noGrp="1"/>
          </p:cNvSpPr>
          <p:nvPr>
            <p:ph idx="1"/>
          </p:nvPr>
        </p:nvSpPr>
        <p:spPr>
          <a:xfrm>
            <a:off x="810491" y="1780674"/>
            <a:ext cx="10919690" cy="4502073"/>
          </a:xfrm>
        </p:spPr>
        <p:txBody>
          <a:bodyPr>
            <a:normAutofit/>
          </a:bodyPr>
          <a:lstStyle/>
          <a:p>
            <a:pPr marL="0" indent="0">
              <a:buNone/>
            </a:pPr>
            <a:r>
              <a:rPr lang="en-US" b="1" dirty="0"/>
              <a:t>3. Advancing theory</a:t>
            </a:r>
          </a:p>
          <a:p>
            <a:endParaRPr lang="en-US" dirty="0"/>
          </a:p>
          <a:p>
            <a:r>
              <a:rPr lang="en-US" dirty="0"/>
              <a:t>Identifying causal links: “how different configurations of causes produce different outcomes”</a:t>
            </a:r>
          </a:p>
          <a:p>
            <a:pPr lvl="1"/>
            <a:r>
              <a:rPr lang="en-US" dirty="0"/>
              <a:t>E.g. how different state policies can lead immigrant communities to take up citizenship (or not) </a:t>
            </a:r>
          </a:p>
          <a:p>
            <a:endParaRPr lang="en-US" dirty="0"/>
          </a:p>
          <a:p>
            <a:r>
              <a:rPr lang="en-US" dirty="0"/>
              <a:t>Specifying concepts, classifications, testing theories to new cases,…</a:t>
            </a:r>
          </a:p>
          <a:p>
            <a:pPr lvl="1"/>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42231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38200"/>
          </a:xfrm>
        </p:spPr>
        <p:txBody>
          <a:bodyPr/>
          <a:lstStyle/>
          <a:p>
            <a:r>
              <a:rPr lang="nl-BE" dirty="0"/>
              <a:t>1. Research goals for a comparison</a:t>
            </a:r>
          </a:p>
        </p:txBody>
      </p:sp>
      <p:sp>
        <p:nvSpPr>
          <p:cNvPr id="3" name="Tijdelijke aanduiding voor inhoud 2"/>
          <p:cNvSpPr>
            <a:spLocks noGrp="1"/>
          </p:cNvSpPr>
          <p:nvPr>
            <p:ph idx="1"/>
          </p:nvPr>
        </p:nvSpPr>
        <p:spPr>
          <a:xfrm>
            <a:off x="838200" y="2005012"/>
            <a:ext cx="9984509" cy="4351338"/>
          </a:xfrm>
        </p:spPr>
        <p:txBody>
          <a:bodyPr/>
          <a:lstStyle/>
          <a:p>
            <a:r>
              <a:rPr lang="en-US" dirty="0"/>
              <a:t>According to </a:t>
            </a:r>
            <a:r>
              <a:rPr lang="en-GB" dirty="0"/>
              <a:t>Landman, T. (2003) </a:t>
            </a:r>
            <a:r>
              <a:rPr lang="en-GB" i="1" dirty="0"/>
              <a:t>Issues and Methods in Comparative Politics</a:t>
            </a:r>
            <a:r>
              <a:rPr lang="en-GB" dirty="0"/>
              <a:t>, London: Routledge, pp. 4-11, 23-59.</a:t>
            </a:r>
          </a:p>
          <a:p>
            <a:endParaRPr lang="en-US" dirty="0"/>
          </a:p>
          <a:p>
            <a:pPr marL="1044702" lvl="1" indent="-514350">
              <a:buFont typeface="+mj-lt"/>
              <a:buAutoNum type="arabicPeriod"/>
            </a:pPr>
            <a:r>
              <a:rPr lang="en-US" dirty="0"/>
              <a:t>Contextual description: in-depth, accurate knowledge</a:t>
            </a:r>
          </a:p>
          <a:p>
            <a:pPr marL="1044702" lvl="1" indent="-514350">
              <a:buFont typeface="+mj-lt"/>
              <a:buAutoNum type="arabicPeriod"/>
            </a:pPr>
            <a:r>
              <a:rPr lang="en-US" dirty="0"/>
              <a:t>Classification</a:t>
            </a:r>
          </a:p>
          <a:p>
            <a:pPr marL="1044702" lvl="1" indent="-514350">
              <a:buFont typeface="+mj-lt"/>
              <a:buAutoNum type="arabicPeriod"/>
            </a:pPr>
            <a:r>
              <a:rPr lang="en-US" dirty="0"/>
              <a:t>Hypothesis-testing</a:t>
            </a:r>
          </a:p>
          <a:p>
            <a:pPr marL="1044702" lvl="1" indent="-514350">
              <a:buFont typeface="+mj-lt"/>
              <a:buAutoNum type="arabicPeriod"/>
            </a:pPr>
            <a:r>
              <a:rPr lang="en-US" dirty="0"/>
              <a:t>Prediction</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4239737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589" y="541421"/>
            <a:ext cx="9601200" cy="957696"/>
          </a:xfrm>
        </p:spPr>
        <p:txBody>
          <a:bodyPr/>
          <a:lstStyle/>
          <a:p>
            <a:r>
              <a:rPr lang="en-US" dirty="0"/>
              <a:t>2. What to compare?</a:t>
            </a:r>
          </a:p>
        </p:txBody>
      </p:sp>
      <p:sp>
        <p:nvSpPr>
          <p:cNvPr id="3" name="Tijdelijke aanduiding voor inhoud 2"/>
          <p:cNvSpPr>
            <a:spLocks noGrp="1"/>
          </p:cNvSpPr>
          <p:nvPr>
            <p:ph idx="1"/>
          </p:nvPr>
        </p:nvSpPr>
        <p:spPr>
          <a:xfrm>
            <a:off x="838200" y="1814369"/>
            <a:ext cx="10515600" cy="4941454"/>
          </a:xfrm>
        </p:spPr>
        <p:txBody>
          <a:bodyPr>
            <a:normAutofit/>
          </a:bodyPr>
          <a:lstStyle/>
          <a:p>
            <a:r>
              <a:rPr lang="en-US" sz="2400" dirty="0"/>
              <a:t>Single case studies (later)</a:t>
            </a:r>
          </a:p>
          <a:p>
            <a:endParaRPr lang="en-US" sz="2400" dirty="0"/>
          </a:p>
          <a:p>
            <a:r>
              <a:rPr lang="en-US" sz="2400" dirty="0"/>
              <a:t>Macro studies with a comparative element</a:t>
            </a:r>
          </a:p>
          <a:p>
            <a:pPr lvl="1"/>
            <a:r>
              <a:rPr lang="en-US" sz="2400" dirty="0"/>
              <a:t>Often entails applying an already existing typology or developing a new one.</a:t>
            </a:r>
          </a:p>
          <a:p>
            <a:pPr lvl="1"/>
            <a:r>
              <a:rPr lang="en-US" sz="2400" dirty="0"/>
              <a:t>These typologies often explain more than single macro indicators (and they are theoretically more interesting).</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08364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48145"/>
          </a:xfrm>
        </p:spPr>
        <p:txBody>
          <a:bodyPr/>
          <a:lstStyle/>
          <a:p>
            <a:r>
              <a:rPr lang="en-US"/>
              <a:t>Introduction</a:t>
            </a:r>
          </a:p>
        </p:txBody>
      </p:sp>
      <p:sp>
        <p:nvSpPr>
          <p:cNvPr id="3" name="Tijdelijke aanduiding voor inhoud 2"/>
          <p:cNvSpPr>
            <a:spLocks noGrp="1"/>
          </p:cNvSpPr>
          <p:nvPr>
            <p:ph idx="1"/>
          </p:nvPr>
        </p:nvSpPr>
        <p:spPr/>
        <p:txBody>
          <a:bodyPr/>
          <a:lstStyle/>
          <a:p>
            <a:pPr marL="0" indent="0">
              <a:buNone/>
            </a:pPr>
            <a:r>
              <a:rPr lang="en-US" sz="3600" dirty="0"/>
              <a:t>“Comparing is the end of happiness and the beginning of discontent” (Kierkegaard)</a:t>
            </a:r>
          </a:p>
          <a:p>
            <a:pPr marL="0" indent="0">
              <a:buNone/>
            </a:pPr>
            <a:endParaRPr lang="en-US" sz="3600" dirty="0"/>
          </a:p>
          <a:p>
            <a:pPr marL="0" indent="0">
              <a:buNone/>
            </a:pPr>
            <a:r>
              <a:rPr lang="en-US" sz="3600" dirty="0"/>
              <a:t>“Comparing is the cause of all misery” (Schopenhauer)</a:t>
            </a:r>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073020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27364"/>
          </a:xfrm>
        </p:spPr>
        <p:txBody>
          <a:bodyPr/>
          <a:lstStyle/>
          <a:p>
            <a:r>
              <a:rPr lang="en-US" dirty="0"/>
              <a:t>2. What to compare?</a:t>
            </a:r>
          </a:p>
        </p:txBody>
      </p:sp>
      <p:sp>
        <p:nvSpPr>
          <p:cNvPr id="3" name="Tijdelijke aanduiding voor inhoud 2"/>
          <p:cNvSpPr>
            <a:spLocks noGrp="1"/>
          </p:cNvSpPr>
          <p:nvPr>
            <p:ph idx="1"/>
          </p:nvPr>
        </p:nvSpPr>
        <p:spPr>
          <a:xfrm>
            <a:off x="1057564" y="2003425"/>
            <a:ext cx="10587182" cy="4168775"/>
          </a:xfrm>
        </p:spPr>
        <p:txBody>
          <a:bodyPr>
            <a:normAutofit/>
          </a:bodyPr>
          <a:lstStyle/>
          <a:p>
            <a:r>
              <a:rPr lang="en-US" sz="2400" dirty="0"/>
              <a:t>Meso comparison: groups, institutions, organizations, geographical areas, movements,…</a:t>
            </a:r>
          </a:p>
          <a:p>
            <a:pPr lvl="1"/>
            <a:r>
              <a:rPr lang="en-US" sz="2400" dirty="0"/>
              <a:t>What is mostly understood as “comparative research”</a:t>
            </a:r>
          </a:p>
          <a:p>
            <a:pPr lvl="1"/>
            <a:r>
              <a:rPr lang="en-US" sz="2400" dirty="0"/>
              <a:t>Other terms: “most focused comparison”, “comparable cases strategy”, “formal comparison”</a:t>
            </a:r>
          </a:p>
          <a:p>
            <a:pPr lvl="1"/>
            <a:endParaRPr lang="en-US" sz="2400" dirty="0"/>
          </a:p>
          <a:p>
            <a:pPr lvl="1"/>
            <a:r>
              <a:rPr lang="en-US" sz="2400" dirty="0"/>
              <a:t>You have to make a crucial decision on </a:t>
            </a:r>
            <a:r>
              <a:rPr lang="en-US" sz="2400" b="1" dirty="0"/>
              <a:t>which “type” or “class” of cases you select</a:t>
            </a:r>
          </a:p>
          <a:p>
            <a:pPr lvl="1"/>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6201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8463" y="327891"/>
            <a:ext cx="9601200" cy="811934"/>
          </a:xfrm>
        </p:spPr>
        <p:txBody>
          <a:bodyPr/>
          <a:lstStyle/>
          <a:p>
            <a:r>
              <a:rPr lang="en-US" dirty="0"/>
              <a:t>2. What to compare?</a:t>
            </a:r>
          </a:p>
        </p:txBody>
      </p:sp>
      <p:sp>
        <p:nvSpPr>
          <p:cNvPr id="3" name="Tijdelijke aanduiding voor inhoud 2"/>
          <p:cNvSpPr>
            <a:spLocks noGrp="1"/>
          </p:cNvSpPr>
          <p:nvPr>
            <p:ph idx="1"/>
          </p:nvPr>
        </p:nvSpPr>
        <p:spPr>
          <a:xfrm>
            <a:off x="1071418" y="1443789"/>
            <a:ext cx="10282382" cy="5086320"/>
          </a:xfrm>
        </p:spPr>
        <p:txBody>
          <a:bodyPr>
            <a:normAutofit/>
          </a:bodyPr>
          <a:lstStyle/>
          <a:p>
            <a:r>
              <a:rPr lang="en-US" sz="2400" dirty="0">
                <a:solidFill>
                  <a:schemeClr val="tx1"/>
                </a:solidFill>
              </a:rPr>
              <a:t>Ask yourself: </a:t>
            </a:r>
            <a:r>
              <a:rPr lang="en-US" sz="2400" dirty="0"/>
              <a:t>What is exactly that I want to compare? What is exactly that I want to know?</a:t>
            </a:r>
            <a:endParaRPr lang="en-US" sz="2400" dirty="0">
              <a:solidFill>
                <a:schemeClr val="tx1"/>
              </a:solidFill>
            </a:endParaRPr>
          </a:p>
          <a:p>
            <a:r>
              <a:rPr lang="en-US" sz="2400" dirty="0">
                <a:solidFill>
                  <a:schemeClr val="tx1"/>
                </a:solidFill>
              </a:rPr>
              <a:t>E.g. migration (</a:t>
            </a:r>
            <a:r>
              <a:rPr lang="en-US" sz="2400" dirty="0" err="1">
                <a:solidFill>
                  <a:schemeClr val="tx1"/>
                </a:solidFill>
              </a:rPr>
              <a:t>Bloemraad</a:t>
            </a:r>
            <a:r>
              <a:rPr lang="en-US" sz="2400" dirty="0">
                <a:solidFill>
                  <a:schemeClr val="tx1"/>
                </a:solidFill>
              </a:rPr>
              <a:t> 2006)</a:t>
            </a:r>
          </a:p>
          <a:p>
            <a:pPr lvl="1"/>
            <a:r>
              <a:rPr lang="en-US" sz="2400" dirty="0">
                <a:solidFill>
                  <a:schemeClr val="tx1"/>
                </a:solidFill>
              </a:rPr>
              <a:t>Migrant groups (nationality, race, class, religion,…)</a:t>
            </a:r>
          </a:p>
          <a:p>
            <a:pPr lvl="1"/>
            <a:r>
              <a:rPr lang="en-US" sz="2400" dirty="0">
                <a:solidFill>
                  <a:schemeClr val="tx1"/>
                </a:solidFill>
              </a:rPr>
              <a:t>National policies</a:t>
            </a:r>
          </a:p>
          <a:p>
            <a:pPr lvl="1"/>
            <a:r>
              <a:rPr lang="en-US" sz="2400" dirty="0">
                <a:solidFill>
                  <a:schemeClr val="tx1"/>
                </a:solidFill>
              </a:rPr>
              <a:t>Cities, neighborhoods, regions</a:t>
            </a:r>
          </a:p>
          <a:p>
            <a:pPr lvl="1"/>
            <a:r>
              <a:rPr lang="en-US" sz="2400" dirty="0">
                <a:solidFill>
                  <a:schemeClr val="tx1"/>
                </a:solidFill>
              </a:rPr>
              <a:t>Across time</a:t>
            </a:r>
          </a:p>
          <a:p>
            <a:pPr lvl="1"/>
            <a:r>
              <a:rPr lang="en-US" sz="2400" dirty="0">
                <a:solidFill>
                  <a:schemeClr val="tx1"/>
                </a:solidFill>
              </a:rPr>
              <a:t>Organizations</a:t>
            </a:r>
          </a:p>
          <a:p>
            <a:pPr lvl="1"/>
            <a:r>
              <a:rPr lang="en-US" sz="2400" dirty="0">
                <a:solidFill>
                  <a:schemeClr val="tx1"/>
                </a:solidFill>
              </a:rPr>
              <a:t>Movements</a:t>
            </a:r>
          </a:p>
          <a:p>
            <a:pPr lvl="0"/>
            <a:r>
              <a:rPr lang="en-US" sz="2400" dirty="0">
                <a:solidFill>
                  <a:schemeClr val="tx1"/>
                </a:solidFill>
              </a:rPr>
              <a:t>Each of these case selections can produce valuable insights, yet will overshadow some causal mechanisms  </a:t>
            </a:r>
          </a:p>
          <a:p>
            <a:pPr lvl="1"/>
            <a:endParaRPr lang="nl-BE" sz="2400" dirty="0">
              <a:solidFill>
                <a:schemeClr val="tx1"/>
              </a:solidFill>
            </a:endParaRP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035313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11934"/>
          </a:xfrm>
        </p:spPr>
        <p:txBody>
          <a:bodyPr/>
          <a:lstStyle/>
          <a:p>
            <a:r>
              <a:rPr lang="en-US" dirty="0"/>
              <a:t>2. What to compare?</a:t>
            </a:r>
          </a:p>
        </p:txBody>
      </p:sp>
      <p:sp>
        <p:nvSpPr>
          <p:cNvPr id="3" name="Tijdelijke aanduiding voor inhoud 2"/>
          <p:cNvSpPr>
            <a:spLocks noGrp="1"/>
          </p:cNvSpPr>
          <p:nvPr>
            <p:ph idx="1"/>
          </p:nvPr>
        </p:nvSpPr>
        <p:spPr>
          <a:xfrm>
            <a:off x="1071418" y="1825625"/>
            <a:ext cx="10282382" cy="4704484"/>
          </a:xfrm>
        </p:spPr>
        <p:txBody>
          <a:bodyPr>
            <a:normAutofit/>
          </a:bodyPr>
          <a:lstStyle/>
          <a:p>
            <a:r>
              <a:rPr lang="en-US" sz="2400" dirty="0">
                <a:solidFill>
                  <a:schemeClr val="tx1"/>
                </a:solidFill>
              </a:rPr>
              <a:t>E.g. abuse in retirement homes</a:t>
            </a:r>
          </a:p>
          <a:p>
            <a:pPr lvl="1"/>
            <a:r>
              <a:rPr lang="en-US" sz="2400" dirty="0">
                <a:solidFill>
                  <a:schemeClr val="tx1"/>
                </a:solidFill>
              </a:rPr>
              <a:t>Nature and development of abuse.</a:t>
            </a:r>
          </a:p>
          <a:p>
            <a:pPr lvl="1"/>
            <a:r>
              <a:rPr lang="en-US" sz="2400" dirty="0">
                <a:solidFill>
                  <a:schemeClr val="tx1"/>
                </a:solidFill>
              </a:rPr>
              <a:t>Staff attitude.</a:t>
            </a:r>
          </a:p>
          <a:p>
            <a:pPr lvl="1"/>
            <a:r>
              <a:rPr lang="en-US" sz="2400" dirty="0">
                <a:solidFill>
                  <a:schemeClr val="tx1"/>
                </a:solidFill>
              </a:rPr>
              <a:t>Types of retirement homes (e.g. confessional background, center/periphery, regions,…)</a:t>
            </a:r>
          </a:p>
          <a:p>
            <a:pPr lvl="1"/>
            <a:r>
              <a:rPr lang="en-US" sz="2400" dirty="0">
                <a:solidFill>
                  <a:schemeClr val="tx1"/>
                </a:solidFill>
              </a:rPr>
              <a:t>Types of organizational policies</a:t>
            </a:r>
          </a:p>
          <a:p>
            <a:pPr lvl="1"/>
            <a:r>
              <a:rPr lang="en-US" sz="2400" dirty="0">
                <a:solidFill>
                  <a:schemeClr val="tx1"/>
                </a:solidFill>
              </a:rPr>
              <a:t>Types of </a:t>
            </a:r>
            <a:r>
              <a:rPr lang="en-US" sz="2400" b="1" dirty="0">
                <a:solidFill>
                  <a:schemeClr val="tx1"/>
                </a:solidFill>
              </a:rPr>
              <a:t>national policies</a:t>
            </a:r>
          </a:p>
          <a:p>
            <a:pPr lvl="1"/>
            <a:r>
              <a:rPr lang="en-US" sz="2400" dirty="0">
                <a:solidFill>
                  <a:schemeClr val="tx1"/>
                </a:solidFill>
              </a:rPr>
              <a:t>So we compare between Retirement houses in different countries if we will compare the national policies, but if we skip it, so we can compare between different organizations providing this service in one country.</a:t>
            </a:r>
          </a:p>
          <a:p>
            <a:pPr marL="530352" lvl="1" indent="0">
              <a:buNone/>
            </a:pPr>
            <a:endParaRPr lang="en-US" sz="2400" dirty="0">
              <a:solidFill>
                <a:schemeClr val="tx1"/>
              </a:solidFill>
            </a:endParaRP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881280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52055"/>
          </a:xfrm>
        </p:spPr>
        <p:txBody>
          <a:bodyPr/>
          <a:lstStyle/>
          <a:p>
            <a:r>
              <a:rPr lang="en-US" dirty="0"/>
              <a:t>3. How to compare?</a:t>
            </a:r>
          </a:p>
        </p:txBody>
      </p:sp>
      <p:sp>
        <p:nvSpPr>
          <p:cNvPr id="3" name="Tijdelijke aanduiding voor inhoud 2"/>
          <p:cNvSpPr>
            <a:spLocks noGrp="1"/>
          </p:cNvSpPr>
          <p:nvPr>
            <p:ph idx="1"/>
          </p:nvPr>
        </p:nvSpPr>
        <p:spPr>
          <a:xfrm>
            <a:off x="979100" y="2005012"/>
            <a:ext cx="10233800" cy="4351338"/>
          </a:xfrm>
        </p:spPr>
        <p:txBody>
          <a:bodyPr>
            <a:normAutofit/>
          </a:bodyPr>
          <a:lstStyle/>
          <a:p>
            <a:r>
              <a:rPr lang="en-US" sz="2400" dirty="0">
                <a:solidFill>
                  <a:schemeClr val="tx1"/>
                </a:solidFill>
              </a:rPr>
              <a:t>Which </a:t>
            </a:r>
            <a:r>
              <a:rPr lang="en-US" sz="2400" i="1" dirty="0">
                <a:solidFill>
                  <a:schemeClr val="tx1"/>
                </a:solidFill>
              </a:rPr>
              <a:t>specific cases </a:t>
            </a:r>
            <a:r>
              <a:rPr lang="en-US" sz="2400" dirty="0">
                <a:solidFill>
                  <a:schemeClr val="tx1"/>
                </a:solidFill>
              </a:rPr>
              <a:t>will you examine?</a:t>
            </a:r>
          </a:p>
          <a:p>
            <a:pPr lvl="1"/>
            <a:r>
              <a:rPr lang="en-US" sz="2400" dirty="0">
                <a:solidFill>
                  <a:schemeClr val="tx1"/>
                </a:solidFill>
              </a:rPr>
              <a:t>E.g. Canadian vs American immigration policies</a:t>
            </a:r>
          </a:p>
          <a:p>
            <a:pPr lvl="1"/>
            <a:r>
              <a:rPr lang="en-US" sz="2400" dirty="0">
                <a:solidFill>
                  <a:schemeClr val="tx1"/>
                </a:solidFill>
              </a:rPr>
              <a:t>E.g. </a:t>
            </a:r>
            <a:r>
              <a:rPr lang="en-US" sz="2400" dirty="0" err="1">
                <a:solidFill>
                  <a:schemeClr val="tx1"/>
                </a:solidFill>
              </a:rPr>
              <a:t>Portugese</a:t>
            </a:r>
            <a:r>
              <a:rPr lang="en-US" sz="2400" dirty="0">
                <a:solidFill>
                  <a:schemeClr val="tx1"/>
                </a:solidFill>
              </a:rPr>
              <a:t> vs Vietnamese immigrants</a:t>
            </a:r>
          </a:p>
          <a:p>
            <a:pPr lvl="1"/>
            <a:r>
              <a:rPr lang="en-US" sz="2400" dirty="0">
                <a:solidFill>
                  <a:schemeClr val="tx1"/>
                </a:solidFill>
              </a:rPr>
              <a:t>E.g. religious vs state-led retirement homes</a:t>
            </a:r>
          </a:p>
          <a:p>
            <a:pPr lvl="0"/>
            <a:endParaRPr lang="en-US" sz="2400" dirty="0">
              <a:solidFill>
                <a:schemeClr val="tx1"/>
              </a:solidFill>
            </a:endParaRPr>
          </a:p>
          <a:p>
            <a:pPr lvl="0"/>
            <a:r>
              <a:rPr lang="en-US" sz="2400" dirty="0">
                <a:solidFill>
                  <a:schemeClr val="tx1"/>
                </a:solidFill>
              </a:rPr>
              <a:t>Three comparative design strategies</a:t>
            </a:r>
          </a:p>
          <a:p>
            <a:pPr lvl="1"/>
            <a:r>
              <a:rPr lang="en-US" sz="2400" dirty="0">
                <a:solidFill>
                  <a:schemeClr val="tx1"/>
                </a:solidFill>
              </a:rPr>
              <a:t>Most similar comparative design</a:t>
            </a:r>
          </a:p>
          <a:p>
            <a:pPr lvl="1"/>
            <a:r>
              <a:rPr lang="en-US" sz="2400" dirty="0">
                <a:solidFill>
                  <a:schemeClr val="tx1"/>
                </a:solidFill>
              </a:rPr>
              <a:t>Most different comparative design</a:t>
            </a:r>
          </a:p>
          <a:p>
            <a:pPr lvl="1"/>
            <a:r>
              <a:rPr lang="en-US" sz="2400" dirty="0">
                <a:solidFill>
                  <a:schemeClr val="tx1"/>
                </a:solidFill>
              </a:rPr>
              <a:t>Heteronomous design</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9476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2C4A-52BD-DD44-AD72-32C7585BD1E6}"/>
              </a:ext>
            </a:extLst>
          </p:cNvPr>
          <p:cNvSpPr>
            <a:spLocks noGrp="1"/>
          </p:cNvSpPr>
          <p:nvPr>
            <p:ph type="title"/>
          </p:nvPr>
        </p:nvSpPr>
        <p:spPr>
          <a:xfrm>
            <a:off x="882503" y="262856"/>
            <a:ext cx="8367823" cy="949256"/>
          </a:xfrm>
        </p:spPr>
        <p:txBody>
          <a:bodyPr/>
          <a:lstStyle/>
          <a:p>
            <a:r>
              <a:rPr lang="en-US" dirty="0"/>
              <a:t>3. How to compare?</a:t>
            </a:r>
          </a:p>
        </p:txBody>
      </p:sp>
      <p:sp>
        <p:nvSpPr>
          <p:cNvPr id="3" name="Content Placeholder 2">
            <a:extLst>
              <a:ext uri="{FF2B5EF4-FFF2-40B4-BE49-F238E27FC236}">
                <a16:creationId xmlns:a16="http://schemas.microsoft.com/office/drawing/2014/main" id="{5D31B5A2-9EAF-774C-AF37-77A83C88F2B4}"/>
              </a:ext>
            </a:extLst>
          </p:cNvPr>
          <p:cNvSpPr>
            <a:spLocks noGrp="1"/>
          </p:cNvSpPr>
          <p:nvPr>
            <p:ph idx="1"/>
          </p:nvPr>
        </p:nvSpPr>
        <p:spPr>
          <a:xfrm>
            <a:off x="882503" y="1488558"/>
            <a:ext cx="9601200" cy="4784651"/>
          </a:xfrm>
        </p:spPr>
        <p:txBody>
          <a:bodyPr>
            <a:normAutofit lnSpcReduction="10000"/>
          </a:bodyPr>
          <a:lstStyle/>
          <a:p>
            <a:r>
              <a:rPr lang="en-US" sz="2400" dirty="0"/>
              <a:t>For example: A family went to eat </a:t>
            </a:r>
            <a:r>
              <a:rPr lang="fr-BE" sz="2400" dirty="0" err="1"/>
              <a:t>Oysters</a:t>
            </a:r>
            <a:r>
              <a:rPr lang="en-US" sz="2400" dirty="0"/>
              <a:t> and they got sick and we want to explain what happened giving differences and compare between them.</a:t>
            </a:r>
          </a:p>
          <a:p>
            <a:r>
              <a:rPr lang="en-US" sz="2400" i="1" dirty="0"/>
              <a:t>Method of agreement</a:t>
            </a:r>
            <a:r>
              <a:rPr lang="en-US" sz="2400" dirty="0"/>
              <a:t>: the only thing that all of them have eaten is oyster. So applying the rule of agreement, we infer that eating oyster is the cause of the illnesses</a:t>
            </a:r>
            <a:r>
              <a:rPr lang="en-US" sz="2400" i="1" dirty="0"/>
              <a:t>. </a:t>
            </a:r>
          </a:p>
          <a:p>
            <a:r>
              <a:rPr lang="en-US" sz="2400" i="1" dirty="0"/>
              <a:t>Method of difference</a:t>
            </a:r>
            <a:r>
              <a:rPr lang="en-US" sz="2400" dirty="0"/>
              <a:t>: in this particular case you are the only one who did not feel ill. The only difference between you and the others is that you did not take salad. So that is probably the cause of the others’ illnesses.</a:t>
            </a:r>
          </a:p>
          <a:p>
            <a:r>
              <a:rPr lang="en-US" sz="2400" i="1" dirty="0"/>
              <a:t>The joint method </a:t>
            </a:r>
            <a:r>
              <a:rPr lang="en-US" sz="2400" dirty="0"/>
              <a:t>is a matter of applying both the method of agreement and the method of difference. Application of the joint method should tell us that it is the beef which is the cause this time. </a:t>
            </a:r>
          </a:p>
        </p:txBody>
      </p:sp>
      <p:sp>
        <p:nvSpPr>
          <p:cNvPr id="4" name="Slide Number Placeholder 3">
            <a:extLst>
              <a:ext uri="{FF2B5EF4-FFF2-40B4-BE49-F238E27FC236}">
                <a16:creationId xmlns:a16="http://schemas.microsoft.com/office/drawing/2014/main" id="{9D01E4F9-23DE-4946-AB0D-72FDAD3C7F8B}"/>
              </a:ext>
            </a:extLst>
          </p:cNvPr>
          <p:cNvSpPr>
            <a:spLocks noGrp="1"/>
          </p:cNvSpPr>
          <p:nvPr>
            <p:ph type="sldNum" sz="quarter" idx="12"/>
          </p:nvPr>
        </p:nvSpPr>
        <p:spPr/>
        <p:txBody>
          <a:bodyPr/>
          <a:lstStyle/>
          <a:p>
            <a:fld id="{6D22F896-40B5-4ADD-8801-0D06FADFA095}" type="slidenum">
              <a:rPr lang="en-US" smtClean="0"/>
              <a:t>24</a:t>
            </a:fld>
            <a:endParaRPr lang="en-US" dirty="0"/>
          </a:p>
        </p:txBody>
      </p:sp>
      <p:pic>
        <p:nvPicPr>
          <p:cNvPr id="5" name="Afbeelding 3">
            <a:extLst>
              <a:ext uri="{FF2B5EF4-FFF2-40B4-BE49-F238E27FC236}">
                <a16:creationId xmlns:a16="http://schemas.microsoft.com/office/drawing/2014/main" id="{A31E419C-178A-2E40-8C2B-FE933A608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31898"/>
            <a:ext cx="2133600" cy="1516555"/>
          </a:xfrm>
          <a:prstGeom prst="rect">
            <a:avLst/>
          </a:prstGeom>
        </p:spPr>
      </p:pic>
    </p:spTree>
    <p:extLst>
      <p:ext uri="{BB962C8B-B14F-4D97-AF65-F5344CB8AC3E}">
        <p14:creationId xmlns:p14="http://schemas.microsoft.com/office/powerpoint/2010/main" val="163639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219200" y="0"/>
            <a:ext cx="10972800" cy="692150"/>
          </a:xfrm>
        </p:spPr>
        <p:txBody>
          <a:bodyPr>
            <a:normAutofit/>
          </a:bodyPr>
          <a:lstStyle/>
          <a:p>
            <a:r>
              <a:rPr lang="en-US" sz="2800" dirty="0"/>
              <a:t>J.S. Mill’s methods of agreement and difference</a:t>
            </a:r>
            <a:endParaRPr lang="nl-BE" sz="2800" dirty="0"/>
          </a:p>
        </p:txBody>
      </p:sp>
      <p:graphicFrame>
        <p:nvGraphicFramePr>
          <p:cNvPr id="5" name="Tijdelijke aanduiding voor inhoud 4"/>
          <p:cNvGraphicFramePr>
            <a:graphicFrameLocks noGrp="1"/>
          </p:cNvGraphicFramePr>
          <p:nvPr>
            <p:ph idx="4294967295"/>
            <p:extLst>
              <p:ext uri="{D42A27DB-BD31-4B8C-83A1-F6EECF244321}">
                <p14:modId xmlns:p14="http://schemas.microsoft.com/office/powerpoint/2010/main" val="1378247749"/>
              </p:ext>
            </p:extLst>
          </p:nvPr>
        </p:nvGraphicFramePr>
        <p:xfrm>
          <a:off x="3119670" y="620713"/>
          <a:ext cx="9072791" cy="1981200"/>
        </p:xfrm>
        <a:graphic>
          <a:graphicData uri="http://schemas.openxmlformats.org/drawingml/2006/table">
            <a:tbl>
              <a:tblPr firstRow="1" bandRow="1">
                <a:tableStyleId>{21E4AEA4-8DFA-4A89-87EB-49C32662AFE0}</a:tableStyleId>
              </a:tblPr>
              <a:tblGrid>
                <a:gridCol w="1512132">
                  <a:extLst>
                    <a:ext uri="{9D8B030D-6E8A-4147-A177-3AD203B41FA5}">
                      <a16:colId xmlns:a16="http://schemas.microsoft.com/office/drawing/2014/main" val="20000"/>
                    </a:ext>
                  </a:extLst>
                </a:gridCol>
                <a:gridCol w="1465819">
                  <a:extLst>
                    <a:ext uri="{9D8B030D-6E8A-4147-A177-3AD203B41FA5}">
                      <a16:colId xmlns:a16="http://schemas.microsoft.com/office/drawing/2014/main" val="20001"/>
                    </a:ext>
                  </a:extLst>
                </a:gridCol>
                <a:gridCol w="1582037">
                  <a:extLst>
                    <a:ext uri="{9D8B030D-6E8A-4147-A177-3AD203B41FA5}">
                      <a16:colId xmlns:a16="http://schemas.microsoft.com/office/drawing/2014/main" val="20002"/>
                    </a:ext>
                  </a:extLst>
                </a:gridCol>
                <a:gridCol w="1488539">
                  <a:extLst>
                    <a:ext uri="{9D8B030D-6E8A-4147-A177-3AD203B41FA5}">
                      <a16:colId xmlns:a16="http://schemas.microsoft.com/office/drawing/2014/main" val="20003"/>
                    </a:ext>
                  </a:extLst>
                </a:gridCol>
                <a:gridCol w="1512132">
                  <a:extLst>
                    <a:ext uri="{9D8B030D-6E8A-4147-A177-3AD203B41FA5}">
                      <a16:colId xmlns:a16="http://schemas.microsoft.com/office/drawing/2014/main" val="20004"/>
                    </a:ext>
                  </a:extLst>
                </a:gridCol>
                <a:gridCol w="1512132">
                  <a:extLst>
                    <a:ext uri="{9D8B030D-6E8A-4147-A177-3AD203B41FA5}">
                      <a16:colId xmlns:a16="http://schemas.microsoft.com/office/drawing/2014/main" val="20005"/>
                    </a:ext>
                  </a:extLst>
                </a:gridCol>
              </a:tblGrid>
              <a:tr h="518160">
                <a:tc>
                  <a:txBody>
                    <a:bodyPr/>
                    <a:lstStyle/>
                    <a:p>
                      <a:r>
                        <a:rPr lang="fr-BE" sz="1400" dirty="0" err="1"/>
                        <a:t>Family</a:t>
                      </a:r>
                      <a:r>
                        <a:rPr lang="fr-BE" sz="1400" baseline="0" dirty="0"/>
                        <a:t> </a:t>
                      </a:r>
                      <a:r>
                        <a:rPr lang="fr-BE" sz="1400" baseline="0" dirty="0" err="1"/>
                        <a:t>member</a:t>
                      </a:r>
                      <a:endParaRPr lang="nl-BE" sz="1400" dirty="0"/>
                    </a:p>
                  </a:txBody>
                  <a:tcPr marL="212056" marR="212056"/>
                </a:tc>
                <a:tc>
                  <a:txBody>
                    <a:bodyPr/>
                    <a:lstStyle/>
                    <a:p>
                      <a:r>
                        <a:rPr lang="fr-BE" sz="1400" dirty="0" err="1"/>
                        <a:t>Oysters</a:t>
                      </a:r>
                      <a:endParaRPr lang="nl-BE" sz="1400" dirty="0"/>
                    </a:p>
                  </a:txBody>
                  <a:tcPr marL="212056" marR="212056"/>
                </a:tc>
                <a:tc>
                  <a:txBody>
                    <a:bodyPr/>
                    <a:lstStyle/>
                    <a:p>
                      <a:r>
                        <a:rPr lang="nl-BE" sz="1400" dirty="0"/>
                        <a:t>beef</a:t>
                      </a:r>
                    </a:p>
                  </a:txBody>
                  <a:tcPr marL="212056" marR="212056"/>
                </a:tc>
                <a:tc>
                  <a:txBody>
                    <a:bodyPr/>
                    <a:lstStyle/>
                    <a:p>
                      <a:r>
                        <a:rPr lang="nl-BE" sz="1400" dirty="0" err="1"/>
                        <a:t>salad</a:t>
                      </a:r>
                      <a:endParaRPr lang="nl-BE" sz="1400" dirty="0"/>
                    </a:p>
                  </a:txBody>
                  <a:tcPr marL="212056" marR="212056"/>
                </a:tc>
                <a:tc>
                  <a:txBody>
                    <a:bodyPr/>
                    <a:lstStyle/>
                    <a:p>
                      <a:r>
                        <a:rPr lang="nl-BE" sz="1400" dirty="0" err="1"/>
                        <a:t>noodles</a:t>
                      </a:r>
                      <a:endParaRPr lang="nl-BE" sz="1400" dirty="0"/>
                    </a:p>
                  </a:txBody>
                  <a:tcPr marL="212056" marR="212056"/>
                </a:tc>
                <a:tc>
                  <a:txBody>
                    <a:bodyPr/>
                    <a:lstStyle/>
                    <a:p>
                      <a:r>
                        <a:rPr lang="nl-BE" sz="1400" dirty="0" err="1"/>
                        <a:t>Fell</a:t>
                      </a:r>
                      <a:r>
                        <a:rPr lang="nl-BE" sz="1400" baseline="0" dirty="0"/>
                        <a:t> </a:t>
                      </a:r>
                      <a:r>
                        <a:rPr lang="nl-BE" sz="1400" baseline="0" dirty="0" err="1"/>
                        <a:t>ill</a:t>
                      </a:r>
                      <a:r>
                        <a:rPr lang="nl-BE" sz="1400" dirty="0"/>
                        <a:t>?</a:t>
                      </a:r>
                    </a:p>
                  </a:txBody>
                  <a:tcPr marL="212056" marR="212056"/>
                </a:tc>
                <a:extLst>
                  <a:ext uri="{0D108BD9-81ED-4DB2-BD59-A6C34878D82A}">
                    <a16:rowId xmlns:a16="http://schemas.microsoft.com/office/drawing/2014/main" val="10000"/>
                  </a:ext>
                </a:extLst>
              </a:tr>
              <a:tr h="345638">
                <a:tc>
                  <a:txBody>
                    <a:bodyPr/>
                    <a:lstStyle/>
                    <a:p>
                      <a:r>
                        <a:rPr lang="fr-BE" dirty="0" err="1"/>
                        <a:t>mother</a:t>
                      </a:r>
                      <a:endParaRPr lang="nl-BE" dirty="0"/>
                    </a:p>
                  </a:txBody>
                  <a:tcPr marL="212056" marR="212056"/>
                </a:tc>
                <a:tc>
                  <a:txBody>
                    <a:bodyPr/>
                    <a:lstStyle/>
                    <a:p>
                      <a:r>
                        <a:rPr lang="fr-BE" dirty="0" err="1"/>
                        <a:t>yes</a:t>
                      </a:r>
                      <a:endParaRPr lang="nl-BE" dirty="0"/>
                    </a:p>
                  </a:txBody>
                  <a:tcPr marL="212056" marR="212056"/>
                </a:tc>
                <a:tc>
                  <a:txBody>
                    <a:bodyPr/>
                    <a:lstStyle/>
                    <a:p>
                      <a:r>
                        <a:rPr lang="nl-BE" baseline="0"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endParaRPr lang="nl-BE" dirty="0">
                        <a:solidFill>
                          <a:schemeClr val="accent2"/>
                        </a:solidFill>
                      </a:endParaRPr>
                    </a:p>
                  </a:txBody>
                  <a:tcPr marL="212056" marR="212056"/>
                </a:tc>
                <a:extLst>
                  <a:ext uri="{0D108BD9-81ED-4DB2-BD59-A6C34878D82A}">
                    <a16:rowId xmlns:a16="http://schemas.microsoft.com/office/drawing/2014/main" val="10001"/>
                  </a:ext>
                </a:extLst>
              </a:tr>
              <a:tr h="345638">
                <a:tc>
                  <a:txBody>
                    <a:bodyPr/>
                    <a:lstStyle/>
                    <a:p>
                      <a:r>
                        <a:rPr lang="fr-BE" dirty="0" err="1"/>
                        <a:t>father</a:t>
                      </a:r>
                      <a:endParaRPr lang="nl-BE" dirty="0"/>
                    </a:p>
                  </a:txBody>
                  <a:tcPr marL="212056" marR="212056"/>
                </a:tc>
                <a:tc>
                  <a:txBody>
                    <a:bodyPr/>
                    <a:lstStyle/>
                    <a:p>
                      <a:r>
                        <a:rPr lang="fr-BE" dirty="0" err="1"/>
                        <a:t>yes</a:t>
                      </a:r>
                      <a:endParaRPr lang="nl-BE" dirty="0"/>
                    </a:p>
                  </a:txBody>
                  <a:tcPr marL="212056" marR="212056"/>
                </a:tc>
                <a:tc>
                  <a:txBody>
                    <a:bodyPr/>
                    <a:lstStyle/>
                    <a:p>
                      <a:r>
                        <a:rPr lang="nl-BE" baseline="0" dirty="0"/>
                        <a:t>no</a:t>
                      </a:r>
                    </a:p>
                  </a:txBody>
                  <a:tcPr marL="212056" marR="212056"/>
                </a:tc>
                <a:tc>
                  <a:txBody>
                    <a:bodyPr/>
                    <a:lstStyle/>
                    <a:p>
                      <a:r>
                        <a:rPr lang="nl-BE" dirty="0"/>
                        <a:t>no</a:t>
                      </a:r>
                    </a:p>
                  </a:txBody>
                  <a:tcPr marL="212056" marR="212056"/>
                </a:tc>
                <a:tc>
                  <a:txBody>
                    <a:bodyPr/>
                    <a:lstStyle/>
                    <a:p>
                      <a:r>
                        <a:rPr lang="nl-BE" dirty="0"/>
                        <a:t>yes</a:t>
                      </a:r>
                    </a:p>
                  </a:txBody>
                  <a:tcPr marL="212056" marR="212056"/>
                </a:tc>
                <a:tc>
                  <a:txBody>
                    <a:bodyPr/>
                    <a:lstStyle/>
                    <a:p>
                      <a:r>
                        <a:rPr lang="nl-BE" dirty="0"/>
                        <a:t>yes</a:t>
                      </a:r>
                      <a:endParaRPr lang="nl-BE" dirty="0">
                        <a:solidFill>
                          <a:schemeClr val="accent2"/>
                        </a:solidFill>
                      </a:endParaRPr>
                    </a:p>
                  </a:txBody>
                  <a:tcPr marL="212056" marR="212056"/>
                </a:tc>
                <a:extLst>
                  <a:ext uri="{0D108BD9-81ED-4DB2-BD59-A6C34878D82A}">
                    <a16:rowId xmlns:a16="http://schemas.microsoft.com/office/drawing/2014/main" val="10002"/>
                  </a:ext>
                </a:extLst>
              </a:tr>
              <a:tr h="345638">
                <a:tc>
                  <a:txBody>
                    <a:bodyPr/>
                    <a:lstStyle/>
                    <a:p>
                      <a:r>
                        <a:rPr lang="fr-BE" dirty="0" err="1"/>
                        <a:t>sister</a:t>
                      </a:r>
                      <a:endParaRPr lang="nl-BE" dirty="0"/>
                    </a:p>
                  </a:txBody>
                  <a:tcPr marL="212056" marR="212056"/>
                </a:tc>
                <a:tc>
                  <a:txBody>
                    <a:bodyPr/>
                    <a:lstStyle/>
                    <a:p>
                      <a:r>
                        <a:rPr lang="fr-BE" dirty="0" err="1"/>
                        <a:t>yes</a:t>
                      </a:r>
                      <a:endParaRPr lang="nl-BE" dirty="0"/>
                    </a:p>
                  </a:txBody>
                  <a:tcPr marL="212056" marR="212056"/>
                </a:tc>
                <a:tc>
                  <a:txBody>
                    <a:bodyPr/>
                    <a:lstStyle/>
                    <a:p>
                      <a:r>
                        <a:rPr lang="nl-BE" baseline="0" dirty="0"/>
                        <a:t>yes</a:t>
                      </a:r>
                    </a:p>
                  </a:txBody>
                  <a:tcPr marL="212056" marR="212056"/>
                </a:tc>
                <a:tc>
                  <a:txBody>
                    <a:bodyPr/>
                    <a:lstStyle/>
                    <a:p>
                      <a:r>
                        <a:rPr lang="nl-BE" dirty="0"/>
                        <a:t>no</a:t>
                      </a:r>
                    </a:p>
                  </a:txBody>
                  <a:tcPr marL="212056" marR="212056"/>
                </a:tc>
                <a:tc>
                  <a:txBody>
                    <a:bodyPr/>
                    <a:lstStyle/>
                    <a:p>
                      <a:r>
                        <a:rPr lang="nl-BE" dirty="0"/>
                        <a:t>no</a:t>
                      </a:r>
                    </a:p>
                  </a:txBody>
                  <a:tcPr marL="212056" marR="212056"/>
                </a:tc>
                <a:tc>
                  <a:txBody>
                    <a:bodyPr/>
                    <a:lstStyle/>
                    <a:p>
                      <a:r>
                        <a:rPr lang="nl-BE" dirty="0"/>
                        <a:t>yes</a:t>
                      </a:r>
                      <a:endParaRPr lang="nl-BE" dirty="0">
                        <a:solidFill>
                          <a:schemeClr val="accent2"/>
                        </a:solidFill>
                      </a:endParaRPr>
                    </a:p>
                  </a:txBody>
                  <a:tcPr marL="212056" marR="212056"/>
                </a:tc>
                <a:extLst>
                  <a:ext uri="{0D108BD9-81ED-4DB2-BD59-A6C34878D82A}">
                    <a16:rowId xmlns:a16="http://schemas.microsoft.com/office/drawing/2014/main" val="10003"/>
                  </a:ext>
                </a:extLst>
              </a:tr>
              <a:tr h="345638">
                <a:tc>
                  <a:txBody>
                    <a:bodyPr/>
                    <a:lstStyle/>
                    <a:p>
                      <a:r>
                        <a:rPr lang="nl-BE" dirty="0" err="1"/>
                        <a:t>you</a:t>
                      </a:r>
                      <a:endParaRPr lang="nl-BE" dirty="0"/>
                    </a:p>
                  </a:txBody>
                  <a:tcPr marL="212056" marR="212056"/>
                </a:tc>
                <a:tc>
                  <a:txBody>
                    <a:bodyPr/>
                    <a:lstStyle/>
                    <a:p>
                      <a:r>
                        <a:rPr lang="nl-BE" dirty="0"/>
                        <a:t>yes</a:t>
                      </a:r>
                      <a:endParaRPr lang="nl-BE" dirty="0">
                        <a:solidFill>
                          <a:schemeClr val="bg1"/>
                        </a:solidFill>
                      </a:endParaRPr>
                    </a:p>
                  </a:txBody>
                  <a:tcPr marL="212056" marR="212056"/>
                </a:tc>
                <a:tc>
                  <a:txBody>
                    <a:bodyPr/>
                    <a:lstStyle/>
                    <a:p>
                      <a:r>
                        <a:rPr lang="nl-BE" dirty="0"/>
                        <a:t>no</a:t>
                      </a:r>
                      <a:endParaRPr lang="nl-BE" dirty="0">
                        <a:solidFill>
                          <a:schemeClr val="bg1"/>
                        </a:solidFill>
                      </a:endParaRPr>
                    </a:p>
                  </a:txBody>
                  <a:tcPr marL="212056" marR="212056"/>
                </a:tc>
                <a:tc>
                  <a:txBody>
                    <a:bodyPr/>
                    <a:lstStyle/>
                    <a:p>
                      <a:r>
                        <a:rPr lang="nl-BE" dirty="0"/>
                        <a:t>yes</a:t>
                      </a:r>
                    </a:p>
                  </a:txBody>
                  <a:tcPr marL="212056" marR="212056"/>
                </a:tc>
                <a:tc>
                  <a:txBody>
                    <a:bodyPr/>
                    <a:lstStyle/>
                    <a:p>
                      <a:r>
                        <a:rPr lang="nl-BE" dirty="0"/>
                        <a:t>no</a:t>
                      </a:r>
                    </a:p>
                  </a:txBody>
                  <a:tcPr marL="212056" marR="212056"/>
                </a:tc>
                <a:tc>
                  <a:txBody>
                    <a:bodyPr/>
                    <a:lstStyle/>
                    <a:p>
                      <a:r>
                        <a:rPr lang="nl-BE" dirty="0"/>
                        <a:t>yes</a:t>
                      </a:r>
                      <a:endParaRPr lang="nl-BE" dirty="0">
                        <a:solidFill>
                          <a:schemeClr val="accent2"/>
                        </a:solidFill>
                      </a:endParaRPr>
                    </a:p>
                  </a:txBody>
                  <a:tcPr marL="212056" marR="212056"/>
                </a:tc>
                <a:extLst>
                  <a:ext uri="{0D108BD9-81ED-4DB2-BD59-A6C34878D82A}">
                    <a16:rowId xmlns:a16="http://schemas.microsoft.com/office/drawing/2014/main" val="10004"/>
                  </a:ext>
                </a:extLst>
              </a:tr>
            </a:tbl>
          </a:graphicData>
        </a:graphic>
      </p:graphicFrame>
      <p:sp>
        <p:nvSpPr>
          <p:cNvPr id="6" name="Tijdelijke aanduiding voor tekst 5"/>
          <p:cNvSpPr>
            <a:spLocks noGrp="1"/>
          </p:cNvSpPr>
          <p:nvPr>
            <p:ph type="body" sz="half" idx="4294967295"/>
          </p:nvPr>
        </p:nvSpPr>
        <p:spPr>
          <a:xfrm>
            <a:off x="729904" y="914400"/>
            <a:ext cx="2208213" cy="5784112"/>
          </a:xfrm>
        </p:spPr>
        <p:txBody>
          <a:bodyPr>
            <a:noAutofit/>
          </a:bodyPr>
          <a:lstStyle/>
          <a:p>
            <a:r>
              <a:rPr lang="fr-BE" sz="1600" b="1" dirty="0"/>
              <a:t>Method of agreement</a:t>
            </a:r>
          </a:p>
          <a:p>
            <a:endParaRPr lang="fr-BE" sz="1600" b="1" dirty="0"/>
          </a:p>
          <a:p>
            <a:endParaRPr lang="fr-BE" sz="1600" b="1" dirty="0"/>
          </a:p>
          <a:p>
            <a:endParaRPr lang="fr-BE" sz="1600" b="1" dirty="0"/>
          </a:p>
          <a:p>
            <a:endParaRPr lang="fr-BE" sz="1600" b="1" dirty="0"/>
          </a:p>
          <a:p>
            <a:r>
              <a:rPr lang="fr-BE" sz="1600" b="1" dirty="0"/>
              <a:t>Method of </a:t>
            </a:r>
            <a:r>
              <a:rPr lang="en-US" sz="1600" b="1" dirty="0"/>
              <a:t>difference</a:t>
            </a:r>
            <a:endParaRPr lang="fr-BE" sz="1600" b="1" dirty="0"/>
          </a:p>
          <a:p>
            <a:endParaRPr lang="fr-BE" sz="1600" b="1" dirty="0"/>
          </a:p>
          <a:p>
            <a:endParaRPr lang="fr-BE" sz="1600" b="1" dirty="0"/>
          </a:p>
          <a:p>
            <a:endParaRPr lang="fr-BE" sz="1600" b="1" dirty="0"/>
          </a:p>
          <a:p>
            <a:pPr marL="0" indent="0">
              <a:buNone/>
            </a:pPr>
            <a:endParaRPr lang="fr-BE" sz="1600" b="1" dirty="0"/>
          </a:p>
          <a:p>
            <a:r>
              <a:rPr lang="fr-BE" sz="1600" b="1" dirty="0"/>
              <a:t>Method of agreement and </a:t>
            </a:r>
            <a:r>
              <a:rPr lang="en-US" sz="1600" b="1" dirty="0"/>
              <a:t>difference</a:t>
            </a:r>
          </a:p>
        </p:txBody>
      </p:sp>
      <p:graphicFrame>
        <p:nvGraphicFramePr>
          <p:cNvPr id="9" name="Tijdelijke aanduiding voor inhoud 4"/>
          <p:cNvGraphicFramePr>
            <a:graphicFrameLocks/>
          </p:cNvGraphicFramePr>
          <p:nvPr>
            <p:extLst>
              <p:ext uri="{D42A27DB-BD31-4B8C-83A1-F6EECF244321}">
                <p14:modId xmlns:p14="http://schemas.microsoft.com/office/powerpoint/2010/main" val="3147409877"/>
              </p:ext>
            </p:extLst>
          </p:nvPr>
        </p:nvGraphicFramePr>
        <p:xfrm>
          <a:off x="3119672" y="2708921"/>
          <a:ext cx="9072329" cy="2153005"/>
        </p:xfrm>
        <a:graphic>
          <a:graphicData uri="http://schemas.openxmlformats.org/drawingml/2006/table">
            <a:tbl>
              <a:tblPr firstRow="1" bandRow="1">
                <a:tableStyleId>{21E4AEA4-8DFA-4A89-87EB-49C32662AFE0}</a:tableStyleId>
              </a:tblPr>
              <a:tblGrid>
                <a:gridCol w="1512055">
                  <a:extLst>
                    <a:ext uri="{9D8B030D-6E8A-4147-A177-3AD203B41FA5}">
                      <a16:colId xmlns:a16="http://schemas.microsoft.com/office/drawing/2014/main" val="20000"/>
                    </a:ext>
                  </a:extLst>
                </a:gridCol>
                <a:gridCol w="1512055">
                  <a:extLst>
                    <a:ext uri="{9D8B030D-6E8A-4147-A177-3AD203B41FA5}">
                      <a16:colId xmlns:a16="http://schemas.microsoft.com/office/drawing/2014/main" val="20001"/>
                    </a:ext>
                  </a:extLst>
                </a:gridCol>
                <a:gridCol w="1488389">
                  <a:extLst>
                    <a:ext uri="{9D8B030D-6E8A-4147-A177-3AD203B41FA5}">
                      <a16:colId xmlns:a16="http://schemas.microsoft.com/office/drawing/2014/main" val="20002"/>
                    </a:ext>
                  </a:extLst>
                </a:gridCol>
                <a:gridCol w="1535720">
                  <a:extLst>
                    <a:ext uri="{9D8B030D-6E8A-4147-A177-3AD203B41FA5}">
                      <a16:colId xmlns:a16="http://schemas.microsoft.com/office/drawing/2014/main" val="20003"/>
                    </a:ext>
                  </a:extLst>
                </a:gridCol>
                <a:gridCol w="1512055">
                  <a:extLst>
                    <a:ext uri="{9D8B030D-6E8A-4147-A177-3AD203B41FA5}">
                      <a16:colId xmlns:a16="http://schemas.microsoft.com/office/drawing/2014/main" val="20004"/>
                    </a:ext>
                  </a:extLst>
                </a:gridCol>
                <a:gridCol w="1512055">
                  <a:extLst>
                    <a:ext uri="{9D8B030D-6E8A-4147-A177-3AD203B41FA5}">
                      <a16:colId xmlns:a16="http://schemas.microsoft.com/office/drawing/2014/main" val="20005"/>
                    </a:ext>
                  </a:extLst>
                </a:gridCol>
              </a:tblGrid>
              <a:tr h="688338">
                <a:tc>
                  <a:txBody>
                    <a:bodyPr/>
                    <a:lstStyle/>
                    <a:p>
                      <a:r>
                        <a:rPr lang="fr-BE" sz="1400" dirty="0" err="1"/>
                        <a:t>Family</a:t>
                      </a:r>
                      <a:r>
                        <a:rPr lang="fr-BE" sz="1400" baseline="0" dirty="0"/>
                        <a:t> </a:t>
                      </a:r>
                      <a:r>
                        <a:rPr lang="fr-BE" sz="1400" baseline="0" dirty="0" err="1"/>
                        <a:t>member</a:t>
                      </a:r>
                      <a:endParaRPr lang="nl-BE" sz="1400" dirty="0"/>
                    </a:p>
                  </a:txBody>
                  <a:tcPr marL="212056" marR="212056"/>
                </a:tc>
                <a:tc>
                  <a:txBody>
                    <a:bodyPr/>
                    <a:lstStyle/>
                    <a:p>
                      <a:r>
                        <a:rPr lang="fr-BE" sz="1400" dirty="0" err="1"/>
                        <a:t>Oysters</a:t>
                      </a:r>
                      <a:endParaRPr lang="nl-BE" sz="1400" dirty="0"/>
                    </a:p>
                  </a:txBody>
                  <a:tcPr marL="212056" marR="212056"/>
                </a:tc>
                <a:tc>
                  <a:txBody>
                    <a:bodyPr/>
                    <a:lstStyle/>
                    <a:p>
                      <a:r>
                        <a:rPr lang="nl-BE" sz="1400" dirty="0"/>
                        <a:t>beef</a:t>
                      </a:r>
                    </a:p>
                  </a:txBody>
                  <a:tcPr marL="212056" marR="212056"/>
                </a:tc>
                <a:tc>
                  <a:txBody>
                    <a:bodyPr/>
                    <a:lstStyle/>
                    <a:p>
                      <a:r>
                        <a:rPr lang="nl-BE" sz="1400" dirty="0" err="1"/>
                        <a:t>salad</a:t>
                      </a:r>
                      <a:endParaRPr lang="nl-BE" sz="1400" dirty="0"/>
                    </a:p>
                  </a:txBody>
                  <a:tcPr marL="212056" marR="212056"/>
                </a:tc>
                <a:tc>
                  <a:txBody>
                    <a:bodyPr/>
                    <a:lstStyle/>
                    <a:p>
                      <a:r>
                        <a:rPr lang="nl-BE" sz="1400" dirty="0" err="1"/>
                        <a:t>noodles</a:t>
                      </a:r>
                      <a:endParaRPr lang="nl-BE" sz="1400" dirty="0"/>
                    </a:p>
                  </a:txBody>
                  <a:tcPr marL="212056" marR="212056"/>
                </a:tc>
                <a:tc>
                  <a:txBody>
                    <a:bodyPr/>
                    <a:lstStyle/>
                    <a:p>
                      <a:r>
                        <a:rPr lang="nl-BE" sz="1400" dirty="0" err="1"/>
                        <a:t>Fell</a:t>
                      </a:r>
                      <a:r>
                        <a:rPr lang="nl-BE" sz="1400" baseline="0" dirty="0"/>
                        <a:t> </a:t>
                      </a:r>
                      <a:r>
                        <a:rPr lang="nl-BE" sz="1400" baseline="0" dirty="0" err="1"/>
                        <a:t>ill</a:t>
                      </a:r>
                      <a:r>
                        <a:rPr lang="nl-BE" sz="1400" dirty="0"/>
                        <a:t>?</a:t>
                      </a:r>
                    </a:p>
                  </a:txBody>
                  <a:tcPr marL="212056" marR="212056"/>
                </a:tc>
                <a:extLst>
                  <a:ext uri="{0D108BD9-81ED-4DB2-BD59-A6C34878D82A}">
                    <a16:rowId xmlns:a16="http://schemas.microsoft.com/office/drawing/2014/main" val="10000"/>
                  </a:ext>
                </a:extLst>
              </a:tr>
              <a:tr h="344169">
                <a:tc>
                  <a:txBody>
                    <a:bodyPr/>
                    <a:lstStyle/>
                    <a:p>
                      <a:r>
                        <a:rPr lang="fr-BE" dirty="0" err="1"/>
                        <a:t>mother</a:t>
                      </a:r>
                      <a:endParaRPr lang="nl-BE" dirty="0"/>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extLst>
                  <a:ext uri="{0D108BD9-81ED-4DB2-BD59-A6C34878D82A}">
                    <a16:rowId xmlns:a16="http://schemas.microsoft.com/office/drawing/2014/main" val="10001"/>
                  </a:ext>
                </a:extLst>
              </a:tr>
              <a:tr h="344169">
                <a:tc>
                  <a:txBody>
                    <a:bodyPr/>
                    <a:lstStyle/>
                    <a:p>
                      <a:r>
                        <a:rPr lang="fr-BE" dirty="0" err="1"/>
                        <a:t>Father</a:t>
                      </a:r>
                      <a:endParaRPr lang="nl-BE" dirty="0"/>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extLst>
                  <a:ext uri="{0D108BD9-81ED-4DB2-BD59-A6C34878D82A}">
                    <a16:rowId xmlns:a16="http://schemas.microsoft.com/office/drawing/2014/main" val="10002"/>
                  </a:ext>
                </a:extLst>
              </a:tr>
              <a:tr h="344169">
                <a:tc>
                  <a:txBody>
                    <a:bodyPr/>
                    <a:lstStyle/>
                    <a:p>
                      <a:r>
                        <a:rPr lang="fr-BE" dirty="0"/>
                        <a:t>Sister</a:t>
                      </a:r>
                      <a:endParaRPr lang="nl-BE" dirty="0"/>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extLst>
                  <a:ext uri="{0D108BD9-81ED-4DB2-BD59-A6C34878D82A}">
                    <a16:rowId xmlns:a16="http://schemas.microsoft.com/office/drawing/2014/main" val="10003"/>
                  </a:ext>
                </a:extLst>
              </a:tr>
              <a:tr h="367387">
                <a:tc>
                  <a:txBody>
                    <a:bodyPr/>
                    <a:lstStyle/>
                    <a:p>
                      <a:r>
                        <a:rPr lang="nl-BE" dirty="0" err="1"/>
                        <a:t>you</a:t>
                      </a:r>
                      <a:endParaRPr lang="nl-BE" dirty="0"/>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no</a:t>
                      </a:r>
                      <a:endParaRPr lang="nl-BE" dirty="0">
                        <a:solidFill>
                          <a:schemeClr val="accent2"/>
                        </a:solidFill>
                      </a:endParaRPr>
                    </a:p>
                  </a:txBody>
                  <a:tcPr marL="212056" marR="212056"/>
                </a:tc>
                <a:tc>
                  <a:txBody>
                    <a:bodyPr/>
                    <a:lstStyle/>
                    <a:p>
                      <a:r>
                        <a:rPr lang="nl-BE" dirty="0"/>
                        <a:t>yes</a:t>
                      </a:r>
                    </a:p>
                  </a:txBody>
                  <a:tcPr marL="212056" marR="212056"/>
                </a:tc>
                <a:tc>
                  <a:txBody>
                    <a:bodyPr/>
                    <a:lstStyle/>
                    <a:p>
                      <a:r>
                        <a:rPr lang="nl-BE" dirty="0"/>
                        <a:t>no</a:t>
                      </a:r>
                      <a:endParaRPr lang="nl-BE" dirty="0">
                        <a:solidFill>
                          <a:schemeClr val="accent2"/>
                        </a:solidFill>
                      </a:endParaRPr>
                    </a:p>
                  </a:txBody>
                  <a:tcPr marL="212056" marR="212056"/>
                </a:tc>
                <a:extLst>
                  <a:ext uri="{0D108BD9-81ED-4DB2-BD59-A6C34878D82A}">
                    <a16:rowId xmlns:a16="http://schemas.microsoft.com/office/drawing/2014/main" val="10004"/>
                  </a:ext>
                </a:extLst>
              </a:tr>
            </a:tbl>
          </a:graphicData>
        </a:graphic>
      </p:graphicFrame>
      <p:graphicFrame>
        <p:nvGraphicFramePr>
          <p:cNvPr id="10" name="Tijdelijke aanduiding voor inhoud 4"/>
          <p:cNvGraphicFramePr>
            <a:graphicFrameLocks/>
          </p:cNvGraphicFramePr>
          <p:nvPr>
            <p:extLst>
              <p:ext uri="{D42A27DB-BD31-4B8C-83A1-F6EECF244321}">
                <p14:modId xmlns:p14="http://schemas.microsoft.com/office/powerpoint/2010/main" val="2701946246"/>
              </p:ext>
            </p:extLst>
          </p:nvPr>
        </p:nvGraphicFramePr>
        <p:xfrm>
          <a:off x="3119670" y="4968934"/>
          <a:ext cx="9072330" cy="2050544"/>
        </p:xfrm>
        <a:graphic>
          <a:graphicData uri="http://schemas.openxmlformats.org/drawingml/2006/table">
            <a:tbl>
              <a:tblPr firstRow="1" bandRow="1">
                <a:tableStyleId>{21E4AEA4-8DFA-4A89-87EB-49C32662AFE0}</a:tableStyleId>
              </a:tblPr>
              <a:tblGrid>
                <a:gridCol w="1512055">
                  <a:extLst>
                    <a:ext uri="{9D8B030D-6E8A-4147-A177-3AD203B41FA5}">
                      <a16:colId xmlns:a16="http://schemas.microsoft.com/office/drawing/2014/main" val="20000"/>
                    </a:ext>
                  </a:extLst>
                </a:gridCol>
                <a:gridCol w="1512055">
                  <a:extLst>
                    <a:ext uri="{9D8B030D-6E8A-4147-A177-3AD203B41FA5}">
                      <a16:colId xmlns:a16="http://schemas.microsoft.com/office/drawing/2014/main" val="20001"/>
                    </a:ext>
                  </a:extLst>
                </a:gridCol>
                <a:gridCol w="1512055">
                  <a:extLst>
                    <a:ext uri="{9D8B030D-6E8A-4147-A177-3AD203B41FA5}">
                      <a16:colId xmlns:a16="http://schemas.microsoft.com/office/drawing/2014/main" val="20002"/>
                    </a:ext>
                  </a:extLst>
                </a:gridCol>
                <a:gridCol w="1512055">
                  <a:extLst>
                    <a:ext uri="{9D8B030D-6E8A-4147-A177-3AD203B41FA5}">
                      <a16:colId xmlns:a16="http://schemas.microsoft.com/office/drawing/2014/main" val="20003"/>
                    </a:ext>
                  </a:extLst>
                </a:gridCol>
                <a:gridCol w="1512055">
                  <a:extLst>
                    <a:ext uri="{9D8B030D-6E8A-4147-A177-3AD203B41FA5}">
                      <a16:colId xmlns:a16="http://schemas.microsoft.com/office/drawing/2014/main" val="20004"/>
                    </a:ext>
                  </a:extLst>
                </a:gridCol>
                <a:gridCol w="1512055">
                  <a:extLst>
                    <a:ext uri="{9D8B030D-6E8A-4147-A177-3AD203B41FA5}">
                      <a16:colId xmlns:a16="http://schemas.microsoft.com/office/drawing/2014/main" val="20005"/>
                    </a:ext>
                  </a:extLst>
                </a:gridCol>
              </a:tblGrid>
              <a:tr h="587504">
                <a:tc>
                  <a:txBody>
                    <a:bodyPr/>
                    <a:lstStyle/>
                    <a:p>
                      <a:r>
                        <a:rPr lang="fr-BE" sz="1400" dirty="0" err="1"/>
                        <a:t>Family</a:t>
                      </a:r>
                      <a:r>
                        <a:rPr lang="fr-BE" sz="1400" baseline="0" dirty="0"/>
                        <a:t> </a:t>
                      </a:r>
                      <a:r>
                        <a:rPr lang="fr-BE" sz="1400" baseline="0" dirty="0" err="1"/>
                        <a:t>mebmer</a:t>
                      </a:r>
                      <a:endParaRPr lang="nl-BE" sz="1400" dirty="0"/>
                    </a:p>
                  </a:txBody>
                  <a:tcPr marL="212056" marR="212056"/>
                </a:tc>
                <a:tc>
                  <a:txBody>
                    <a:bodyPr/>
                    <a:lstStyle/>
                    <a:p>
                      <a:r>
                        <a:rPr lang="fr-BE" sz="1400" dirty="0" err="1"/>
                        <a:t>Oysters</a:t>
                      </a:r>
                      <a:endParaRPr lang="nl-BE" sz="1400" dirty="0"/>
                    </a:p>
                  </a:txBody>
                  <a:tcPr marL="212056" marR="212056"/>
                </a:tc>
                <a:tc>
                  <a:txBody>
                    <a:bodyPr/>
                    <a:lstStyle/>
                    <a:p>
                      <a:r>
                        <a:rPr lang="nl-BE" sz="1400" dirty="0"/>
                        <a:t>beef</a:t>
                      </a:r>
                    </a:p>
                  </a:txBody>
                  <a:tcPr marL="212056" marR="212056"/>
                </a:tc>
                <a:tc>
                  <a:txBody>
                    <a:bodyPr/>
                    <a:lstStyle/>
                    <a:p>
                      <a:r>
                        <a:rPr lang="nl-BE" sz="1400" dirty="0" err="1"/>
                        <a:t>salad</a:t>
                      </a:r>
                      <a:endParaRPr lang="nl-BE" sz="1400" dirty="0"/>
                    </a:p>
                  </a:txBody>
                  <a:tcPr marL="212056" marR="212056"/>
                </a:tc>
                <a:tc>
                  <a:txBody>
                    <a:bodyPr/>
                    <a:lstStyle/>
                    <a:p>
                      <a:r>
                        <a:rPr lang="nl-BE" sz="1400" dirty="0" err="1"/>
                        <a:t>noodles</a:t>
                      </a:r>
                      <a:endParaRPr lang="nl-BE" sz="1400" dirty="0"/>
                    </a:p>
                  </a:txBody>
                  <a:tcPr marL="212056" marR="212056"/>
                </a:tc>
                <a:tc>
                  <a:txBody>
                    <a:bodyPr/>
                    <a:lstStyle/>
                    <a:p>
                      <a:r>
                        <a:rPr lang="nl-BE" sz="1400" dirty="0" err="1"/>
                        <a:t>Fell</a:t>
                      </a:r>
                      <a:r>
                        <a:rPr lang="nl-BE" sz="1400" baseline="0" dirty="0"/>
                        <a:t> </a:t>
                      </a:r>
                      <a:r>
                        <a:rPr lang="nl-BE" sz="1400" baseline="0" dirty="0" err="1"/>
                        <a:t>ill</a:t>
                      </a:r>
                      <a:r>
                        <a:rPr lang="nl-BE" sz="1400" dirty="0"/>
                        <a:t>?</a:t>
                      </a:r>
                    </a:p>
                  </a:txBody>
                  <a:tcPr marL="212056" marR="212056"/>
                </a:tc>
                <a:extLst>
                  <a:ext uri="{0D108BD9-81ED-4DB2-BD59-A6C34878D82A}">
                    <a16:rowId xmlns:a16="http://schemas.microsoft.com/office/drawing/2014/main" val="10000"/>
                  </a:ext>
                </a:extLst>
              </a:tr>
              <a:tr h="360040">
                <a:tc>
                  <a:txBody>
                    <a:bodyPr/>
                    <a:lstStyle/>
                    <a:p>
                      <a:r>
                        <a:rPr lang="fr-BE" dirty="0" err="1"/>
                        <a:t>mother</a:t>
                      </a:r>
                      <a:endParaRPr lang="nl-BE" dirty="0"/>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extLst>
                  <a:ext uri="{0D108BD9-81ED-4DB2-BD59-A6C34878D82A}">
                    <a16:rowId xmlns:a16="http://schemas.microsoft.com/office/drawing/2014/main" val="10001"/>
                  </a:ext>
                </a:extLst>
              </a:tr>
              <a:tr h="360040">
                <a:tc>
                  <a:txBody>
                    <a:bodyPr/>
                    <a:lstStyle/>
                    <a:p>
                      <a:r>
                        <a:rPr lang="fr-BE" dirty="0" err="1"/>
                        <a:t>father</a:t>
                      </a:r>
                      <a:endParaRPr lang="nl-BE" dirty="0"/>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no</a:t>
                      </a:r>
                    </a:p>
                  </a:txBody>
                  <a:tcPr marL="212056" marR="212056"/>
                </a:tc>
                <a:tc>
                  <a:txBody>
                    <a:bodyPr/>
                    <a:lstStyle/>
                    <a:p>
                      <a:r>
                        <a:rPr lang="nl-BE" dirty="0"/>
                        <a:t>yes</a:t>
                      </a:r>
                    </a:p>
                  </a:txBody>
                  <a:tcPr marL="212056" marR="212056"/>
                </a:tc>
                <a:tc>
                  <a:txBody>
                    <a:bodyPr/>
                    <a:lstStyle/>
                    <a:p>
                      <a:r>
                        <a:rPr lang="nl-BE" dirty="0"/>
                        <a:t>yes</a:t>
                      </a:r>
                    </a:p>
                  </a:txBody>
                  <a:tcPr marL="212056" marR="212056"/>
                </a:tc>
                <a:extLst>
                  <a:ext uri="{0D108BD9-81ED-4DB2-BD59-A6C34878D82A}">
                    <a16:rowId xmlns:a16="http://schemas.microsoft.com/office/drawing/2014/main" val="10002"/>
                  </a:ext>
                </a:extLst>
              </a:tr>
              <a:tr h="360040">
                <a:tc>
                  <a:txBody>
                    <a:bodyPr/>
                    <a:lstStyle/>
                    <a:p>
                      <a:r>
                        <a:rPr lang="fr-BE" dirty="0" err="1"/>
                        <a:t>sister</a:t>
                      </a:r>
                      <a:endParaRPr lang="nl-BE" dirty="0"/>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yes</a:t>
                      </a:r>
                    </a:p>
                  </a:txBody>
                  <a:tcPr marL="212056" marR="212056"/>
                </a:tc>
                <a:tc>
                  <a:txBody>
                    <a:bodyPr/>
                    <a:lstStyle/>
                    <a:p>
                      <a:r>
                        <a:rPr lang="nl-BE" dirty="0"/>
                        <a:t>no</a:t>
                      </a:r>
                    </a:p>
                  </a:txBody>
                  <a:tcPr marL="212056" marR="212056"/>
                </a:tc>
                <a:tc>
                  <a:txBody>
                    <a:bodyPr/>
                    <a:lstStyle/>
                    <a:p>
                      <a:r>
                        <a:rPr lang="nl-BE" dirty="0"/>
                        <a:t>yes</a:t>
                      </a:r>
                    </a:p>
                  </a:txBody>
                  <a:tcPr marL="212056" marR="212056"/>
                </a:tc>
                <a:extLst>
                  <a:ext uri="{0D108BD9-81ED-4DB2-BD59-A6C34878D82A}">
                    <a16:rowId xmlns:a16="http://schemas.microsoft.com/office/drawing/2014/main" val="10003"/>
                  </a:ext>
                </a:extLst>
              </a:tr>
              <a:tr h="360040">
                <a:tc>
                  <a:txBody>
                    <a:bodyPr/>
                    <a:lstStyle/>
                    <a:p>
                      <a:r>
                        <a:rPr lang="nl-BE" dirty="0" err="1"/>
                        <a:t>you</a:t>
                      </a:r>
                      <a:endParaRPr lang="nl-BE" dirty="0"/>
                    </a:p>
                  </a:txBody>
                  <a:tcPr marL="212056" marR="212056"/>
                </a:tc>
                <a:tc>
                  <a:txBody>
                    <a:bodyPr/>
                    <a:lstStyle/>
                    <a:p>
                      <a:r>
                        <a:rPr lang="nl-BE" dirty="0"/>
                        <a:t>yes</a:t>
                      </a:r>
                    </a:p>
                  </a:txBody>
                  <a:tcPr marL="212056" marR="212056"/>
                </a:tc>
                <a:tc>
                  <a:txBody>
                    <a:bodyPr/>
                    <a:lstStyle/>
                    <a:p>
                      <a:r>
                        <a:rPr lang="nl-BE" dirty="0"/>
                        <a:t>no</a:t>
                      </a:r>
                    </a:p>
                  </a:txBody>
                  <a:tcPr marL="212056" marR="212056"/>
                </a:tc>
                <a:tc>
                  <a:txBody>
                    <a:bodyPr/>
                    <a:lstStyle/>
                    <a:p>
                      <a:r>
                        <a:rPr lang="nl-BE" dirty="0"/>
                        <a:t>no</a:t>
                      </a:r>
                    </a:p>
                  </a:txBody>
                  <a:tcPr marL="212056" marR="212056"/>
                </a:tc>
                <a:tc>
                  <a:txBody>
                    <a:bodyPr/>
                    <a:lstStyle/>
                    <a:p>
                      <a:r>
                        <a:rPr lang="nl-BE" dirty="0"/>
                        <a:t>yes</a:t>
                      </a:r>
                    </a:p>
                  </a:txBody>
                  <a:tcPr marL="212056" marR="212056"/>
                </a:tc>
                <a:tc>
                  <a:txBody>
                    <a:bodyPr/>
                    <a:lstStyle/>
                    <a:p>
                      <a:r>
                        <a:rPr lang="nl-BE" dirty="0"/>
                        <a:t>no</a:t>
                      </a:r>
                    </a:p>
                  </a:txBody>
                  <a:tcPr marL="212056" marR="212056"/>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2895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2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fade">
                                      <p:cBhvr>
                                        <p:cTn id="27" dur="2000"/>
                                        <p:tgtEl>
                                          <p:spTgt spid="6">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06454-31F4-3346-9540-AFF8D9678F47}"/>
              </a:ext>
            </a:extLst>
          </p:cNvPr>
          <p:cNvSpPr>
            <a:spLocks noGrp="1"/>
          </p:cNvSpPr>
          <p:nvPr>
            <p:ph type="title"/>
          </p:nvPr>
        </p:nvSpPr>
        <p:spPr/>
        <p:txBody>
          <a:bodyPr/>
          <a:lstStyle/>
          <a:p>
            <a:r>
              <a:rPr lang="en-US" dirty="0">
                <a:solidFill>
                  <a:schemeClr val="tx1"/>
                </a:solidFill>
              </a:rPr>
              <a:t>How to compare a scientific way?</a:t>
            </a:r>
            <a:br>
              <a:rPr lang="en-US" dirty="0">
                <a:solidFill>
                  <a:schemeClr val="tx1"/>
                </a:solidFill>
              </a:rPr>
            </a:br>
            <a:endParaRPr lang="en-US" dirty="0"/>
          </a:p>
        </p:txBody>
      </p:sp>
      <p:sp>
        <p:nvSpPr>
          <p:cNvPr id="4" name="Content Placeholder 3">
            <a:extLst>
              <a:ext uri="{FF2B5EF4-FFF2-40B4-BE49-F238E27FC236}">
                <a16:creationId xmlns:a16="http://schemas.microsoft.com/office/drawing/2014/main" id="{41246D12-F2A5-3544-84DD-7565D0443595}"/>
              </a:ext>
            </a:extLst>
          </p:cNvPr>
          <p:cNvSpPr>
            <a:spLocks noGrp="1"/>
          </p:cNvSpPr>
          <p:nvPr>
            <p:ph idx="1"/>
          </p:nvPr>
        </p:nvSpPr>
        <p:spPr/>
        <p:txBody>
          <a:bodyPr>
            <a:normAutofit/>
          </a:bodyPr>
          <a:lstStyle/>
          <a:p>
            <a:r>
              <a:rPr lang="en-US" sz="2800" dirty="0">
                <a:solidFill>
                  <a:schemeClr val="tx1"/>
                </a:solidFill>
              </a:rPr>
              <a:t>to compare according </a:t>
            </a:r>
            <a:r>
              <a:rPr lang="en-US" sz="2800" dirty="0"/>
              <a:t>what they have in common or</a:t>
            </a:r>
            <a:r>
              <a:rPr lang="en-US" sz="2800" dirty="0">
                <a:solidFill>
                  <a:schemeClr val="tx1"/>
                </a:solidFill>
              </a:rPr>
              <a:t> look for key difference to allow to explain the differences </a:t>
            </a:r>
          </a:p>
          <a:p>
            <a:r>
              <a:rPr lang="en-US" sz="2800" dirty="0">
                <a:solidFill>
                  <a:schemeClr val="tx1"/>
                </a:solidFill>
              </a:rPr>
              <a:t>or use a control group and experimental group to compare the effect of a new medicine and a placebo.</a:t>
            </a:r>
            <a:br>
              <a:rPr lang="en-US" sz="2800" dirty="0">
                <a:solidFill>
                  <a:schemeClr val="tx1"/>
                </a:solidFill>
              </a:rPr>
            </a:br>
            <a:endParaRPr lang="en-US" sz="2800" dirty="0"/>
          </a:p>
        </p:txBody>
      </p:sp>
      <p:sp>
        <p:nvSpPr>
          <p:cNvPr id="2" name="Slide Number Placeholder 1">
            <a:extLst>
              <a:ext uri="{FF2B5EF4-FFF2-40B4-BE49-F238E27FC236}">
                <a16:creationId xmlns:a16="http://schemas.microsoft.com/office/drawing/2014/main" id="{61FF6AE1-F8C5-DD42-86F9-39FC48F424F3}"/>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439341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10419"/>
            <a:ext cx="9601200" cy="824023"/>
          </a:xfrm>
        </p:spPr>
        <p:txBody>
          <a:bodyPr/>
          <a:lstStyle/>
          <a:p>
            <a:r>
              <a:rPr lang="en-US" dirty="0"/>
              <a:t>3. How to compare?</a:t>
            </a:r>
          </a:p>
        </p:txBody>
      </p:sp>
      <p:sp>
        <p:nvSpPr>
          <p:cNvPr id="3" name="Tijdelijke aanduiding voor inhoud 2"/>
          <p:cNvSpPr>
            <a:spLocks noGrp="1"/>
          </p:cNvSpPr>
          <p:nvPr>
            <p:ph idx="1"/>
          </p:nvPr>
        </p:nvSpPr>
        <p:spPr>
          <a:xfrm>
            <a:off x="838200" y="1339702"/>
            <a:ext cx="10233800" cy="5086642"/>
          </a:xfrm>
        </p:spPr>
        <p:txBody>
          <a:bodyPr>
            <a:normAutofit/>
          </a:bodyPr>
          <a:lstStyle/>
          <a:p>
            <a:pPr marL="0" indent="0">
              <a:buNone/>
            </a:pPr>
            <a:r>
              <a:rPr lang="en-US" sz="2400" b="1" dirty="0"/>
              <a:t>1. Most </a:t>
            </a:r>
            <a:r>
              <a:rPr lang="en-US" sz="2400" b="1" u="sng" dirty="0"/>
              <a:t>similar </a:t>
            </a:r>
            <a:r>
              <a:rPr lang="en-US" sz="2400" b="1" dirty="0"/>
              <a:t>comparative design</a:t>
            </a:r>
          </a:p>
          <a:p>
            <a:r>
              <a:rPr lang="en-US" sz="2400" dirty="0"/>
              <a:t>Most similar systems design (MSSD) </a:t>
            </a:r>
            <a:r>
              <a:rPr lang="en-US" sz="2400" b="1" dirty="0"/>
              <a:t>compares</a:t>
            </a:r>
            <a:r>
              <a:rPr lang="en-US" sz="2400" dirty="0"/>
              <a:t> </a:t>
            </a:r>
            <a:r>
              <a:rPr lang="en-US" sz="2400" b="1" dirty="0"/>
              <a:t>cases that share many common features, to identify key features that make them different. </a:t>
            </a:r>
            <a:endParaRPr lang="en-US" sz="3200" b="1" dirty="0"/>
          </a:p>
          <a:p>
            <a:r>
              <a:rPr lang="en-US" sz="2400" dirty="0"/>
              <a:t>Based on JS Mill’s “method of difference”: look for key differences that allow you to explain different outcomes.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647987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913598"/>
          </a:xfrm>
        </p:spPr>
        <p:txBody>
          <a:bodyPr/>
          <a:lstStyle/>
          <a:p>
            <a:r>
              <a:rPr lang="en-US" dirty="0"/>
              <a:t>3. How to compare?</a:t>
            </a:r>
          </a:p>
        </p:txBody>
      </p:sp>
      <p:sp>
        <p:nvSpPr>
          <p:cNvPr id="3" name="Tijdelijke aanduiding voor inhoud 2"/>
          <p:cNvSpPr>
            <a:spLocks noGrp="1"/>
          </p:cNvSpPr>
          <p:nvPr>
            <p:ph idx="1"/>
          </p:nvPr>
        </p:nvSpPr>
        <p:spPr>
          <a:xfrm>
            <a:off x="969818" y="1942037"/>
            <a:ext cx="10252364" cy="4713656"/>
          </a:xfrm>
        </p:spPr>
        <p:txBody>
          <a:bodyPr>
            <a:normAutofit/>
          </a:bodyPr>
          <a:lstStyle/>
          <a:p>
            <a:pPr marL="0" indent="0">
              <a:buNone/>
            </a:pPr>
            <a:r>
              <a:rPr lang="en-US" b="1" dirty="0"/>
              <a:t>1. Most similar comparative design</a:t>
            </a:r>
          </a:p>
          <a:p>
            <a:endParaRPr lang="en-US" dirty="0"/>
          </a:p>
          <a:p>
            <a:r>
              <a:rPr lang="en-US" dirty="0"/>
              <a:t>E.g. comparing Immigrants from Eastern Europe and Asian and Arab Countries descent participation level at universities</a:t>
            </a:r>
          </a:p>
          <a:p>
            <a:pPr lvl="1"/>
            <a:r>
              <a:rPr lang="en-US" dirty="0"/>
              <a:t>Similar generation (third generation)</a:t>
            </a:r>
          </a:p>
          <a:p>
            <a:pPr lvl="1"/>
            <a:r>
              <a:rPr lang="en-US" dirty="0"/>
              <a:t>Similar general migration history (government-initiated </a:t>
            </a:r>
            <a:r>
              <a:rPr lang="en-US" dirty="0" err="1"/>
              <a:t>labour</a:t>
            </a:r>
            <a:r>
              <a:rPr lang="en-US" dirty="0"/>
              <a:t> migration 1960s)</a:t>
            </a:r>
          </a:p>
          <a:p>
            <a:pPr lvl="1"/>
            <a:r>
              <a:rPr lang="en-US" dirty="0"/>
              <a:t>Allows you to describe different participation rates</a:t>
            </a:r>
          </a:p>
          <a:p>
            <a:pPr lvl="1"/>
            <a:r>
              <a:rPr lang="en-US" dirty="0"/>
              <a:t>And may allow you to explain these differences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818442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6629" y="307824"/>
            <a:ext cx="9601200" cy="718303"/>
          </a:xfrm>
        </p:spPr>
        <p:txBody>
          <a:bodyPr/>
          <a:lstStyle/>
          <a:p>
            <a:r>
              <a:rPr lang="nl-BE" dirty="0"/>
              <a:t>Method of </a:t>
            </a:r>
            <a:r>
              <a:rPr lang="en-US" dirty="0"/>
              <a:t>difference</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512399624"/>
              </p:ext>
            </p:extLst>
          </p:nvPr>
        </p:nvGraphicFramePr>
        <p:xfrm>
          <a:off x="1120000" y="2931380"/>
          <a:ext cx="10611713" cy="1889760"/>
        </p:xfrm>
        <a:graphic>
          <a:graphicData uri="http://schemas.openxmlformats.org/drawingml/2006/table">
            <a:tbl>
              <a:tblPr firstRow="1" bandRow="1">
                <a:tableStyleId>{21E4AEA4-8DFA-4A89-87EB-49C32662AFE0}</a:tableStyleId>
              </a:tblPr>
              <a:tblGrid>
                <a:gridCol w="718848">
                  <a:extLst>
                    <a:ext uri="{9D8B030D-6E8A-4147-A177-3AD203B41FA5}">
                      <a16:colId xmlns:a16="http://schemas.microsoft.com/office/drawing/2014/main" val="2140924649"/>
                    </a:ext>
                  </a:extLst>
                </a:gridCol>
                <a:gridCol w="1671782">
                  <a:extLst>
                    <a:ext uri="{9D8B030D-6E8A-4147-A177-3AD203B41FA5}">
                      <a16:colId xmlns:a16="http://schemas.microsoft.com/office/drawing/2014/main" val="3246537466"/>
                    </a:ext>
                  </a:extLst>
                </a:gridCol>
                <a:gridCol w="1597891">
                  <a:extLst>
                    <a:ext uri="{9D8B030D-6E8A-4147-A177-3AD203B41FA5}">
                      <a16:colId xmlns:a16="http://schemas.microsoft.com/office/drawing/2014/main" val="3227961957"/>
                    </a:ext>
                  </a:extLst>
                </a:gridCol>
                <a:gridCol w="1644073">
                  <a:extLst>
                    <a:ext uri="{9D8B030D-6E8A-4147-A177-3AD203B41FA5}">
                      <a16:colId xmlns:a16="http://schemas.microsoft.com/office/drawing/2014/main" val="3738532418"/>
                    </a:ext>
                  </a:extLst>
                </a:gridCol>
                <a:gridCol w="2189815">
                  <a:extLst>
                    <a:ext uri="{9D8B030D-6E8A-4147-A177-3AD203B41FA5}">
                      <a16:colId xmlns:a16="http://schemas.microsoft.com/office/drawing/2014/main" val="1990405964"/>
                    </a:ext>
                  </a:extLst>
                </a:gridCol>
                <a:gridCol w="2789304">
                  <a:extLst>
                    <a:ext uri="{9D8B030D-6E8A-4147-A177-3AD203B41FA5}">
                      <a16:colId xmlns:a16="http://schemas.microsoft.com/office/drawing/2014/main" val="2775233470"/>
                    </a:ext>
                  </a:extLst>
                </a:gridCol>
              </a:tblGrid>
              <a:tr h="370840">
                <a:tc>
                  <a:txBody>
                    <a:bodyPr/>
                    <a:lstStyle/>
                    <a:p>
                      <a:r>
                        <a:rPr lang="nl-BE" sz="2000" dirty="0"/>
                        <a:t>Case</a:t>
                      </a:r>
                    </a:p>
                  </a:txBody>
                  <a:tcPr/>
                </a:tc>
                <a:tc>
                  <a:txBody>
                    <a:bodyPr/>
                    <a:lstStyle/>
                    <a:p>
                      <a:r>
                        <a:rPr lang="nl-BE" sz="2000" dirty="0"/>
                        <a:t>Management</a:t>
                      </a:r>
                      <a:r>
                        <a:rPr lang="nl-BE" sz="2000" baseline="0" dirty="0"/>
                        <a:t> </a:t>
                      </a:r>
                      <a:r>
                        <a:rPr lang="nl-BE" sz="2000" baseline="0" dirty="0" err="1"/>
                        <a:t>structure</a:t>
                      </a:r>
                      <a:endParaRPr lang="nl-BE" sz="2000" dirty="0"/>
                    </a:p>
                  </a:txBody>
                  <a:tcPr/>
                </a:tc>
                <a:tc>
                  <a:txBody>
                    <a:bodyPr/>
                    <a:lstStyle/>
                    <a:p>
                      <a:r>
                        <a:rPr lang="nl-BE" sz="2000" dirty="0"/>
                        <a:t>Budget per employee</a:t>
                      </a:r>
                    </a:p>
                  </a:txBody>
                  <a:tcPr/>
                </a:tc>
                <a:tc>
                  <a:txBody>
                    <a:bodyPr/>
                    <a:lstStyle/>
                    <a:p>
                      <a:r>
                        <a:rPr lang="nl-BE" sz="2000" dirty="0" err="1"/>
                        <a:t>Confession</a:t>
                      </a:r>
                      <a:endParaRPr lang="nl-BE" sz="2000" dirty="0"/>
                    </a:p>
                  </a:txBody>
                  <a:tcPr/>
                </a:tc>
                <a:tc>
                  <a:txBody>
                    <a:bodyPr/>
                    <a:lstStyle/>
                    <a:p>
                      <a:r>
                        <a:rPr lang="nl-BE" sz="2000" dirty="0" err="1"/>
                        <a:t>Number</a:t>
                      </a:r>
                      <a:r>
                        <a:rPr lang="nl-BE" sz="2000" baseline="0" dirty="0"/>
                        <a:t> of employees</a:t>
                      </a:r>
                      <a:endParaRPr lang="nl-BE" sz="2000" dirty="0"/>
                    </a:p>
                  </a:txBody>
                  <a:tcPr/>
                </a:tc>
                <a:tc>
                  <a:txBody>
                    <a:bodyPr/>
                    <a:lstStyle/>
                    <a:p>
                      <a:r>
                        <a:rPr lang="nl-BE" sz="2000" dirty="0"/>
                        <a:t>Employee</a:t>
                      </a:r>
                      <a:r>
                        <a:rPr lang="nl-BE" sz="2000" baseline="0" dirty="0"/>
                        <a:t> </a:t>
                      </a:r>
                      <a:r>
                        <a:rPr lang="nl-BE" sz="2000" baseline="0" dirty="0" err="1"/>
                        <a:t>satisfaction</a:t>
                      </a:r>
                      <a:endParaRPr lang="nl-BE" sz="2000" dirty="0"/>
                    </a:p>
                  </a:txBody>
                  <a:tcPr/>
                </a:tc>
                <a:extLst>
                  <a:ext uri="{0D108BD9-81ED-4DB2-BD59-A6C34878D82A}">
                    <a16:rowId xmlns:a16="http://schemas.microsoft.com/office/drawing/2014/main" val="3922983654"/>
                  </a:ext>
                </a:extLst>
              </a:tr>
              <a:tr h="370840">
                <a:tc>
                  <a:txBody>
                    <a:bodyPr/>
                    <a:lstStyle/>
                    <a:p>
                      <a:r>
                        <a:rPr lang="nl-BE" sz="2000" dirty="0"/>
                        <a:t>1</a:t>
                      </a:r>
                    </a:p>
                  </a:txBody>
                  <a:tcPr/>
                </a:tc>
                <a:tc>
                  <a:txBody>
                    <a:bodyPr/>
                    <a:lstStyle/>
                    <a:p>
                      <a:r>
                        <a:rPr lang="nl-BE" sz="2000" dirty="0"/>
                        <a:t>A</a:t>
                      </a:r>
                    </a:p>
                  </a:txBody>
                  <a:tcPr/>
                </a:tc>
                <a:tc>
                  <a:txBody>
                    <a:bodyPr/>
                    <a:lstStyle/>
                    <a:p>
                      <a:r>
                        <a:rPr lang="nl-BE" sz="2000" dirty="0"/>
                        <a:t>Low</a:t>
                      </a:r>
                    </a:p>
                  </a:txBody>
                  <a:tcPr/>
                </a:tc>
                <a:tc>
                  <a:txBody>
                    <a:bodyPr/>
                    <a:lstStyle/>
                    <a:p>
                      <a:r>
                        <a:rPr lang="nl-BE" sz="2000" dirty="0"/>
                        <a:t>State</a:t>
                      </a:r>
                    </a:p>
                  </a:txBody>
                  <a:tcPr/>
                </a:tc>
                <a:tc>
                  <a:txBody>
                    <a:bodyPr/>
                    <a:lstStyle/>
                    <a:p>
                      <a:r>
                        <a:rPr lang="nl-BE" sz="2000" dirty="0"/>
                        <a:t>Low</a:t>
                      </a:r>
                    </a:p>
                  </a:txBody>
                  <a:tcPr/>
                </a:tc>
                <a:tc>
                  <a:txBody>
                    <a:bodyPr/>
                    <a:lstStyle/>
                    <a:p>
                      <a:r>
                        <a:rPr lang="nl-BE" sz="2000" dirty="0"/>
                        <a:t>High</a:t>
                      </a:r>
                    </a:p>
                  </a:txBody>
                  <a:tcPr/>
                </a:tc>
                <a:extLst>
                  <a:ext uri="{0D108BD9-81ED-4DB2-BD59-A6C34878D82A}">
                    <a16:rowId xmlns:a16="http://schemas.microsoft.com/office/drawing/2014/main" val="2122500416"/>
                  </a:ext>
                </a:extLst>
              </a:tr>
              <a:tr h="370840">
                <a:tc>
                  <a:txBody>
                    <a:bodyPr/>
                    <a:lstStyle/>
                    <a:p>
                      <a:r>
                        <a:rPr lang="nl-BE" sz="2000" dirty="0"/>
                        <a:t>2</a:t>
                      </a:r>
                    </a:p>
                  </a:txBody>
                  <a:tcPr/>
                </a:tc>
                <a:tc>
                  <a:txBody>
                    <a:bodyPr/>
                    <a:lstStyle/>
                    <a:p>
                      <a:r>
                        <a:rPr lang="nl-BE" sz="2000" dirty="0"/>
                        <a:t>A</a:t>
                      </a:r>
                    </a:p>
                  </a:txBody>
                  <a:tcPr/>
                </a:tc>
                <a:tc>
                  <a:txBody>
                    <a:bodyPr/>
                    <a:lstStyle/>
                    <a:p>
                      <a:r>
                        <a:rPr lang="nl-BE" sz="2000" dirty="0"/>
                        <a:t>Low</a:t>
                      </a:r>
                    </a:p>
                  </a:txBody>
                  <a:tcPr/>
                </a:tc>
                <a:tc>
                  <a:txBody>
                    <a:bodyPr/>
                    <a:lstStyle/>
                    <a:p>
                      <a:r>
                        <a:rPr lang="nl-BE" sz="2000" dirty="0"/>
                        <a:t>State</a:t>
                      </a:r>
                    </a:p>
                  </a:txBody>
                  <a:tcPr/>
                </a:tc>
                <a:tc>
                  <a:txBody>
                    <a:bodyPr/>
                    <a:lstStyle/>
                    <a:p>
                      <a:r>
                        <a:rPr lang="nl-BE" sz="2000" dirty="0"/>
                        <a:t>Low</a:t>
                      </a:r>
                    </a:p>
                  </a:txBody>
                  <a:tcPr/>
                </a:tc>
                <a:tc>
                  <a:txBody>
                    <a:bodyPr/>
                    <a:lstStyle/>
                    <a:p>
                      <a:r>
                        <a:rPr lang="nl-BE" sz="2000" dirty="0"/>
                        <a:t>High</a:t>
                      </a:r>
                    </a:p>
                  </a:txBody>
                  <a:tcPr/>
                </a:tc>
                <a:extLst>
                  <a:ext uri="{0D108BD9-81ED-4DB2-BD59-A6C34878D82A}">
                    <a16:rowId xmlns:a16="http://schemas.microsoft.com/office/drawing/2014/main" val="1975172227"/>
                  </a:ext>
                </a:extLst>
              </a:tr>
              <a:tr h="370840">
                <a:tc>
                  <a:txBody>
                    <a:bodyPr/>
                    <a:lstStyle/>
                    <a:p>
                      <a:r>
                        <a:rPr lang="nl-BE" sz="2000" dirty="0"/>
                        <a:t>3</a:t>
                      </a:r>
                    </a:p>
                  </a:txBody>
                  <a:tcPr/>
                </a:tc>
                <a:tc>
                  <a:txBody>
                    <a:bodyPr/>
                    <a:lstStyle/>
                    <a:p>
                      <a:r>
                        <a:rPr lang="nl-BE" sz="2000" dirty="0"/>
                        <a:t>B</a:t>
                      </a:r>
                      <a:endParaRPr lang="nl-BE" sz="2000" b="1" dirty="0"/>
                    </a:p>
                  </a:txBody>
                  <a:tcPr/>
                </a:tc>
                <a:tc>
                  <a:txBody>
                    <a:bodyPr/>
                    <a:lstStyle/>
                    <a:p>
                      <a:r>
                        <a:rPr lang="nl-BE" sz="2000" dirty="0"/>
                        <a:t>Low</a:t>
                      </a:r>
                    </a:p>
                  </a:txBody>
                  <a:tcPr/>
                </a:tc>
                <a:tc>
                  <a:txBody>
                    <a:bodyPr/>
                    <a:lstStyle/>
                    <a:p>
                      <a:r>
                        <a:rPr lang="nl-BE" sz="2000" dirty="0"/>
                        <a:t>State</a:t>
                      </a:r>
                    </a:p>
                  </a:txBody>
                  <a:tcPr/>
                </a:tc>
                <a:tc>
                  <a:txBody>
                    <a:bodyPr/>
                    <a:lstStyle/>
                    <a:p>
                      <a:r>
                        <a:rPr lang="nl-BE" sz="2000" dirty="0"/>
                        <a:t>Low</a:t>
                      </a:r>
                    </a:p>
                  </a:txBody>
                  <a:tcPr/>
                </a:tc>
                <a:tc>
                  <a:txBody>
                    <a:bodyPr/>
                    <a:lstStyle/>
                    <a:p>
                      <a:r>
                        <a:rPr lang="nl-BE" sz="2000" dirty="0"/>
                        <a:t>Low</a:t>
                      </a:r>
                      <a:endParaRPr lang="nl-BE" sz="2000" b="1" dirty="0"/>
                    </a:p>
                  </a:txBody>
                  <a:tcPr/>
                </a:tc>
                <a:extLst>
                  <a:ext uri="{0D108BD9-81ED-4DB2-BD59-A6C34878D82A}">
                    <a16:rowId xmlns:a16="http://schemas.microsoft.com/office/drawing/2014/main" val="1404048677"/>
                  </a:ext>
                </a:extLst>
              </a:tr>
            </a:tbl>
          </a:graphicData>
        </a:graphic>
      </p:graphicFrame>
      <p:sp>
        <p:nvSpPr>
          <p:cNvPr id="4" name="Tijdelijke aanduiding voor dianummer 3"/>
          <p:cNvSpPr>
            <a:spLocks noGrp="1"/>
          </p:cNvSpPr>
          <p:nvPr>
            <p:ph type="sldNum" sz="quarter" idx="12"/>
          </p:nvPr>
        </p:nvSpPr>
        <p:spPr/>
        <p:txBody>
          <a:bodyPr/>
          <a:lstStyle/>
          <a:p>
            <a:fld id="{6D22F896-40B5-4ADD-8801-0D06FADFA095}" type="slidenum">
              <a:rPr lang="en-US" smtClean="0"/>
              <a:t>29</a:t>
            </a:fld>
            <a:endParaRPr lang="en-US" dirty="0"/>
          </a:p>
        </p:txBody>
      </p:sp>
      <p:sp>
        <p:nvSpPr>
          <p:cNvPr id="6" name="Tijdelijke aanduiding voor inhoud 2"/>
          <p:cNvSpPr txBox="1">
            <a:spLocks/>
          </p:cNvSpPr>
          <p:nvPr/>
        </p:nvSpPr>
        <p:spPr>
          <a:xfrm>
            <a:off x="1120000" y="1945697"/>
            <a:ext cx="10233800" cy="899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dirty="0"/>
          </a:p>
        </p:txBody>
      </p:sp>
      <p:sp>
        <p:nvSpPr>
          <p:cNvPr id="7" name="Tekstvak 6"/>
          <p:cNvSpPr txBox="1"/>
          <p:nvPr/>
        </p:nvSpPr>
        <p:spPr>
          <a:xfrm>
            <a:off x="866629" y="1690688"/>
            <a:ext cx="10402455" cy="954107"/>
          </a:xfrm>
          <a:prstGeom prst="rect">
            <a:avLst/>
          </a:prstGeom>
          <a:noFill/>
        </p:spPr>
        <p:txBody>
          <a:bodyPr wrap="square" rtlCol="0">
            <a:spAutoFit/>
          </a:bodyPr>
          <a:lstStyle/>
          <a:p>
            <a:r>
              <a:rPr lang="en-US" sz="2800" dirty="0"/>
              <a:t>E.g. explaining low employees’ satisfaction in hospitals: examining the impact of a new management structure</a:t>
            </a:r>
          </a:p>
        </p:txBody>
      </p:sp>
      <p:sp>
        <p:nvSpPr>
          <p:cNvPr id="8" name="Tekstvak 7"/>
          <p:cNvSpPr txBox="1"/>
          <p:nvPr/>
        </p:nvSpPr>
        <p:spPr>
          <a:xfrm>
            <a:off x="838200" y="5202239"/>
            <a:ext cx="10402455" cy="954107"/>
          </a:xfrm>
          <a:prstGeom prst="rect">
            <a:avLst/>
          </a:prstGeom>
          <a:noFill/>
        </p:spPr>
        <p:txBody>
          <a:bodyPr wrap="square" rtlCol="0">
            <a:spAutoFit/>
          </a:bodyPr>
          <a:lstStyle/>
          <a:p>
            <a:r>
              <a:rPr lang="en-US" sz="2800" dirty="0"/>
              <a:t>Particularly useful in most similar systems design: when the cases you compare share many similarities and a few or one difference </a:t>
            </a:r>
          </a:p>
        </p:txBody>
      </p:sp>
    </p:spTree>
    <p:extLst>
      <p:ext uri="{BB962C8B-B14F-4D97-AF65-F5344CB8AC3E}">
        <p14:creationId xmlns:p14="http://schemas.microsoft.com/office/powerpoint/2010/main" val="151648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48145"/>
          </a:xfrm>
        </p:spPr>
        <p:txBody>
          <a:bodyPr/>
          <a:lstStyle/>
          <a:p>
            <a:r>
              <a:rPr lang="en-US" dirty="0"/>
              <a:t>Introduction</a:t>
            </a:r>
          </a:p>
        </p:txBody>
      </p:sp>
      <p:sp>
        <p:nvSpPr>
          <p:cNvPr id="3" name="Tijdelijke aanduiding voor inhoud 2"/>
          <p:cNvSpPr>
            <a:spLocks noGrp="1"/>
          </p:cNvSpPr>
          <p:nvPr>
            <p:ph idx="1"/>
          </p:nvPr>
        </p:nvSpPr>
        <p:spPr>
          <a:xfrm>
            <a:off x="1371600" y="1620253"/>
            <a:ext cx="9601200" cy="4247147"/>
          </a:xfrm>
        </p:spPr>
        <p:txBody>
          <a:bodyPr>
            <a:normAutofit/>
          </a:bodyPr>
          <a:lstStyle/>
          <a:p>
            <a:r>
              <a:rPr lang="en-US" sz="2400" dirty="0"/>
              <a:t>Comparing is an everyday activity by which human beings understand and explain (social) reality</a:t>
            </a:r>
          </a:p>
          <a:p>
            <a:endParaRPr lang="en-US" sz="2400" dirty="0"/>
          </a:p>
          <a:p>
            <a:r>
              <a:rPr lang="en-US" sz="2400" dirty="0"/>
              <a:t>In the social sciences: </a:t>
            </a:r>
          </a:p>
          <a:p>
            <a:pPr lvl="1"/>
            <a:r>
              <a:rPr lang="en-US" sz="2400" dirty="0"/>
              <a:t>“Comparison is compelling because it </a:t>
            </a:r>
            <a:r>
              <a:rPr lang="en-US" sz="2400" b="1" dirty="0"/>
              <a:t>reminds us that social phenomena are not fixed or ‘natural’</a:t>
            </a:r>
            <a:r>
              <a:rPr lang="en-US" sz="2400" dirty="0"/>
              <a:t>. Through comparison we can de-</a:t>
            </a:r>
            <a:r>
              <a:rPr lang="en-US" sz="2400" dirty="0" err="1"/>
              <a:t>centelize</a:t>
            </a:r>
            <a:r>
              <a:rPr lang="en-US" sz="2400" dirty="0"/>
              <a:t> what is taken for granted in a particular time or place after we learn that something was not always so, or that it is different elsewhere, or for other people.” (</a:t>
            </a:r>
            <a:r>
              <a:rPr lang="en-US" sz="2400" dirty="0" err="1"/>
              <a:t>Bloemraad</a:t>
            </a:r>
            <a:r>
              <a:rPr lang="en-US" sz="2400" dirty="0"/>
              <a:t>, 2013)</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82235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539" y="397933"/>
            <a:ext cx="9601200" cy="861292"/>
          </a:xfrm>
        </p:spPr>
        <p:txBody>
          <a:bodyPr/>
          <a:lstStyle/>
          <a:p>
            <a:r>
              <a:rPr lang="en-US" dirty="0"/>
              <a:t>3. How to compare?</a:t>
            </a:r>
          </a:p>
        </p:txBody>
      </p:sp>
      <p:sp>
        <p:nvSpPr>
          <p:cNvPr id="3" name="Tijdelijke aanduiding voor inhoud 2"/>
          <p:cNvSpPr>
            <a:spLocks noGrp="1"/>
          </p:cNvSpPr>
          <p:nvPr>
            <p:ph idx="1"/>
          </p:nvPr>
        </p:nvSpPr>
        <p:spPr>
          <a:xfrm>
            <a:off x="850605" y="1810328"/>
            <a:ext cx="10039068" cy="4784436"/>
          </a:xfrm>
        </p:spPr>
        <p:txBody>
          <a:bodyPr>
            <a:normAutofit fontScale="92500" lnSpcReduction="20000"/>
          </a:bodyPr>
          <a:lstStyle/>
          <a:p>
            <a:pPr marL="0" indent="0">
              <a:buNone/>
            </a:pPr>
            <a:r>
              <a:rPr lang="en-US" sz="2400" b="1" dirty="0"/>
              <a:t>2. Most different comparative design</a:t>
            </a:r>
          </a:p>
          <a:p>
            <a:endParaRPr lang="en-US" sz="2400" b="1" dirty="0"/>
          </a:p>
          <a:p>
            <a:r>
              <a:rPr lang="en-US" sz="2400" dirty="0"/>
              <a:t>Most different systems design (MDSD) compares </a:t>
            </a:r>
            <a:r>
              <a:rPr lang="en-US" sz="2400" b="1" dirty="0"/>
              <a:t>cases that share very little </a:t>
            </a:r>
            <a:r>
              <a:rPr lang="en-US" sz="2400" b="1" dirty="0" err="1"/>
              <a:t>commonilities</a:t>
            </a:r>
            <a:r>
              <a:rPr lang="en-US" sz="2400" b="1" dirty="0"/>
              <a:t>, apart from the same outcome.</a:t>
            </a:r>
          </a:p>
          <a:p>
            <a:pPr marL="0" indent="0">
              <a:buNone/>
            </a:pPr>
            <a:endParaRPr lang="en-US" sz="2400" b="1" dirty="0"/>
          </a:p>
          <a:p>
            <a:r>
              <a:rPr lang="en-US" sz="2400" dirty="0"/>
              <a:t>Most different comparative designs can be most useful when you have a particular outcome that needs to be explained across cases</a:t>
            </a:r>
          </a:p>
          <a:p>
            <a:endParaRPr lang="en-US" sz="2400" dirty="0"/>
          </a:p>
          <a:p>
            <a:r>
              <a:rPr lang="en-US" sz="2400" dirty="0"/>
              <a:t>E.g. countries developing similar standards on the humane treatment of prisoners, in spite of very different political regimes</a:t>
            </a:r>
          </a:p>
          <a:p>
            <a:endParaRPr lang="en-US" sz="2400" dirty="0"/>
          </a:p>
          <a:p>
            <a:r>
              <a:rPr lang="en-US" sz="2400" dirty="0"/>
              <a:t>E.g. revolutions, military coups, transitions to democracy, rapid economic growth,…</a:t>
            </a:r>
          </a:p>
          <a:p>
            <a:endParaRPr lang="en-US" sz="2400" dirty="0"/>
          </a:p>
          <a:p>
            <a:endParaRPr lang="en-US" sz="2400" b="1" dirty="0"/>
          </a:p>
          <a:p>
            <a:endParaRPr lang="en-US" sz="2400" dirty="0"/>
          </a:p>
          <a:p>
            <a:pPr marL="0" indent="0">
              <a:buNone/>
            </a:pPr>
            <a:endParaRPr lang="en-US" sz="2400" b="1"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569583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61292"/>
          </a:xfrm>
        </p:spPr>
        <p:txBody>
          <a:bodyPr/>
          <a:lstStyle/>
          <a:p>
            <a:r>
              <a:rPr lang="en-US" dirty="0"/>
              <a:t>3. How to compare?</a:t>
            </a:r>
          </a:p>
        </p:txBody>
      </p:sp>
      <p:sp>
        <p:nvSpPr>
          <p:cNvPr id="3" name="Tijdelijke aanduiding voor inhoud 2"/>
          <p:cNvSpPr>
            <a:spLocks noGrp="1"/>
          </p:cNvSpPr>
          <p:nvPr>
            <p:ph idx="1"/>
          </p:nvPr>
        </p:nvSpPr>
        <p:spPr>
          <a:xfrm>
            <a:off x="871869" y="1810328"/>
            <a:ext cx="10017803" cy="4784436"/>
          </a:xfrm>
        </p:spPr>
        <p:txBody>
          <a:bodyPr>
            <a:normAutofit/>
          </a:bodyPr>
          <a:lstStyle/>
          <a:p>
            <a:pPr marL="0" indent="0">
              <a:buNone/>
            </a:pPr>
            <a:r>
              <a:rPr lang="en-US" sz="2400" b="1" dirty="0"/>
              <a:t>2. Most different comparative design</a:t>
            </a:r>
          </a:p>
          <a:p>
            <a:endParaRPr lang="en-US" sz="2400" b="1" dirty="0"/>
          </a:p>
          <a:p>
            <a:r>
              <a:rPr lang="en-US" sz="2400" dirty="0"/>
              <a:t>E.g. examining abuse in retirement homes (catholic, state, countryside, urban,…)</a:t>
            </a:r>
          </a:p>
          <a:p>
            <a:pPr lvl="1"/>
            <a:r>
              <a:rPr lang="en-US" sz="2400" dirty="0"/>
              <a:t>What do these retirement homes have in common, that distinguishes them from retirement homes where no abuse has taken place?</a:t>
            </a:r>
          </a:p>
          <a:p>
            <a:pPr lvl="1"/>
            <a:r>
              <a:rPr lang="en-US" sz="2400" dirty="0"/>
              <a:t>Maybe it is a combination of a new management structure, outdated infrastructure, high work insecurity, high levels of stress and spatial isolation? </a:t>
            </a:r>
          </a:p>
          <a:p>
            <a:endParaRPr lang="en-US" sz="2400" dirty="0"/>
          </a:p>
          <a:p>
            <a:endParaRPr lang="en-US" sz="2400" b="1" dirty="0"/>
          </a:p>
          <a:p>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575987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61292"/>
          </a:xfrm>
        </p:spPr>
        <p:txBody>
          <a:bodyPr/>
          <a:lstStyle/>
          <a:p>
            <a:r>
              <a:rPr lang="en-US" dirty="0"/>
              <a:t>3. How to compare?</a:t>
            </a:r>
          </a:p>
        </p:txBody>
      </p:sp>
      <p:sp>
        <p:nvSpPr>
          <p:cNvPr id="3" name="Tijdelijke aanduiding voor inhoud 2"/>
          <p:cNvSpPr>
            <a:spLocks noGrp="1"/>
          </p:cNvSpPr>
          <p:nvPr>
            <p:ph idx="1"/>
          </p:nvPr>
        </p:nvSpPr>
        <p:spPr>
          <a:xfrm>
            <a:off x="1371599" y="1810328"/>
            <a:ext cx="9518073" cy="4784436"/>
          </a:xfrm>
        </p:spPr>
        <p:txBody>
          <a:bodyPr>
            <a:normAutofit/>
          </a:bodyPr>
          <a:lstStyle/>
          <a:p>
            <a:pPr marL="0" indent="0">
              <a:buNone/>
            </a:pPr>
            <a:r>
              <a:rPr lang="en-US" sz="2400" b="1" dirty="0"/>
              <a:t>2. Most different comparative design</a:t>
            </a:r>
          </a:p>
          <a:p>
            <a:endParaRPr lang="en-US" sz="2400" b="1" dirty="0"/>
          </a:p>
          <a:p>
            <a:r>
              <a:rPr lang="en-US" sz="2400" dirty="0"/>
              <a:t>E.g. examining Jihadi warriors? Selecting a wide range of individual cases</a:t>
            </a:r>
          </a:p>
          <a:p>
            <a:pPr lvl="1"/>
            <a:r>
              <a:rPr lang="en-US" sz="2400" dirty="0"/>
              <a:t>They can come from a variety of ethnic, class and confessional backgrounds</a:t>
            </a:r>
          </a:p>
          <a:p>
            <a:pPr lvl="1"/>
            <a:r>
              <a:rPr lang="en-US" sz="2400" dirty="0"/>
              <a:t>What are the few things they have in common? </a:t>
            </a:r>
          </a:p>
          <a:p>
            <a:pPr lvl="1"/>
            <a:r>
              <a:rPr lang="en-US" sz="2400" dirty="0"/>
              <a:t>Maybe it is a specific combination of poor opportunities on the </a:t>
            </a:r>
            <a:r>
              <a:rPr lang="en-US" sz="2400" dirty="0" err="1"/>
              <a:t>labour</a:t>
            </a:r>
            <a:r>
              <a:rPr lang="en-US" sz="2400" dirty="0"/>
              <a:t> market, experiences of racism, lack of home-based religious education, involvement in minor crimes and/or a struggle for identity? </a:t>
            </a:r>
            <a:endParaRPr lang="en-US" sz="2400" b="1" dirty="0"/>
          </a:p>
          <a:p>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432472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Method of agreement</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612028946"/>
              </p:ext>
            </p:extLst>
          </p:nvPr>
        </p:nvGraphicFramePr>
        <p:xfrm>
          <a:off x="1120000" y="3099808"/>
          <a:ext cx="10611714" cy="3474720"/>
        </p:xfrm>
        <a:graphic>
          <a:graphicData uri="http://schemas.openxmlformats.org/drawingml/2006/table">
            <a:tbl>
              <a:tblPr firstRow="1" bandRow="1">
                <a:tableStyleId>{21E4AEA4-8DFA-4A89-87EB-49C32662AFE0}</a:tableStyleId>
              </a:tblPr>
              <a:tblGrid>
                <a:gridCol w="709612">
                  <a:extLst>
                    <a:ext uri="{9D8B030D-6E8A-4147-A177-3AD203B41FA5}">
                      <a16:colId xmlns:a16="http://schemas.microsoft.com/office/drawing/2014/main" val="2140924649"/>
                    </a:ext>
                  </a:extLst>
                </a:gridCol>
                <a:gridCol w="1662545">
                  <a:extLst>
                    <a:ext uri="{9D8B030D-6E8A-4147-A177-3AD203B41FA5}">
                      <a16:colId xmlns:a16="http://schemas.microsoft.com/office/drawing/2014/main" val="3246537466"/>
                    </a:ext>
                  </a:extLst>
                </a:gridCol>
                <a:gridCol w="3767783">
                  <a:extLst>
                    <a:ext uri="{9D8B030D-6E8A-4147-A177-3AD203B41FA5}">
                      <a16:colId xmlns:a16="http://schemas.microsoft.com/office/drawing/2014/main" val="3227961957"/>
                    </a:ext>
                  </a:extLst>
                </a:gridCol>
                <a:gridCol w="1332279">
                  <a:extLst>
                    <a:ext uri="{9D8B030D-6E8A-4147-A177-3AD203B41FA5}">
                      <a16:colId xmlns:a16="http://schemas.microsoft.com/office/drawing/2014/main" val="3738532418"/>
                    </a:ext>
                  </a:extLst>
                </a:gridCol>
                <a:gridCol w="3139495">
                  <a:extLst>
                    <a:ext uri="{9D8B030D-6E8A-4147-A177-3AD203B41FA5}">
                      <a16:colId xmlns:a16="http://schemas.microsoft.com/office/drawing/2014/main" val="2775233470"/>
                    </a:ext>
                  </a:extLst>
                </a:gridCol>
              </a:tblGrid>
              <a:tr h="370840">
                <a:tc>
                  <a:txBody>
                    <a:bodyPr/>
                    <a:lstStyle/>
                    <a:p>
                      <a:r>
                        <a:rPr lang="nl-BE" sz="2000" dirty="0"/>
                        <a:t>Case</a:t>
                      </a:r>
                    </a:p>
                  </a:txBody>
                  <a:tcPr/>
                </a:tc>
                <a:tc>
                  <a:txBody>
                    <a:bodyPr/>
                    <a:lstStyle/>
                    <a:p>
                      <a:r>
                        <a:rPr lang="nl-BE" sz="2000" dirty="0"/>
                        <a:t>Management</a:t>
                      </a:r>
                      <a:r>
                        <a:rPr lang="nl-BE" sz="2000" baseline="0" dirty="0"/>
                        <a:t> </a:t>
                      </a:r>
                      <a:r>
                        <a:rPr lang="nl-BE" sz="2000" baseline="0" dirty="0" err="1"/>
                        <a:t>structure</a:t>
                      </a:r>
                      <a:endParaRPr lang="nl-BE" sz="2000" dirty="0"/>
                    </a:p>
                  </a:txBody>
                  <a:tcPr/>
                </a:tc>
                <a:tc>
                  <a:txBody>
                    <a:bodyPr/>
                    <a:lstStyle/>
                    <a:p>
                      <a:r>
                        <a:rPr lang="nl-BE" sz="2000" dirty="0"/>
                        <a:t>Budget per employee</a:t>
                      </a:r>
                    </a:p>
                  </a:txBody>
                  <a:tcPr/>
                </a:tc>
                <a:tc>
                  <a:txBody>
                    <a:bodyPr/>
                    <a:lstStyle/>
                    <a:p>
                      <a:r>
                        <a:rPr lang="nl-BE" sz="2000" dirty="0"/>
                        <a:t>Type</a:t>
                      </a:r>
                    </a:p>
                  </a:txBody>
                  <a:tcPr/>
                </a:tc>
                <a:tc>
                  <a:txBody>
                    <a:bodyPr/>
                    <a:lstStyle/>
                    <a:p>
                      <a:r>
                        <a:rPr lang="nl-BE" sz="2000" dirty="0"/>
                        <a:t>Employee</a:t>
                      </a:r>
                      <a:r>
                        <a:rPr lang="nl-BE" sz="2000" baseline="0" dirty="0"/>
                        <a:t> </a:t>
                      </a:r>
                      <a:r>
                        <a:rPr lang="nl-BE" sz="2000" baseline="0" dirty="0" err="1"/>
                        <a:t>satisfaction</a:t>
                      </a:r>
                      <a:endParaRPr lang="nl-BE" sz="2000" dirty="0"/>
                    </a:p>
                  </a:txBody>
                  <a:tcPr/>
                </a:tc>
                <a:extLst>
                  <a:ext uri="{0D108BD9-81ED-4DB2-BD59-A6C34878D82A}">
                    <a16:rowId xmlns:a16="http://schemas.microsoft.com/office/drawing/2014/main" val="3922983654"/>
                  </a:ext>
                </a:extLst>
              </a:tr>
              <a:tr h="370840">
                <a:tc>
                  <a:txBody>
                    <a:bodyPr/>
                    <a:lstStyle/>
                    <a:p>
                      <a:r>
                        <a:rPr lang="nl-BE" sz="2000" dirty="0"/>
                        <a:t>1</a:t>
                      </a:r>
                    </a:p>
                  </a:txBody>
                  <a:tcPr/>
                </a:tc>
                <a:tc>
                  <a:txBody>
                    <a:bodyPr/>
                    <a:lstStyle/>
                    <a:p>
                      <a:r>
                        <a:rPr lang="nl-BE" sz="2000" dirty="0"/>
                        <a:t>A</a:t>
                      </a:r>
                    </a:p>
                  </a:txBody>
                  <a:tcPr/>
                </a:tc>
                <a:tc>
                  <a:txBody>
                    <a:bodyPr/>
                    <a:lstStyle/>
                    <a:p>
                      <a:r>
                        <a:rPr lang="nl-BE" sz="2000" dirty="0"/>
                        <a:t>High</a:t>
                      </a:r>
                    </a:p>
                  </a:txBody>
                  <a:tcPr/>
                </a:tc>
                <a:tc>
                  <a:txBody>
                    <a:bodyPr/>
                    <a:lstStyle/>
                    <a:p>
                      <a:r>
                        <a:rPr lang="nl-BE" sz="2000" dirty="0"/>
                        <a:t>State</a:t>
                      </a:r>
                    </a:p>
                  </a:txBody>
                  <a:tcPr/>
                </a:tc>
                <a:tc>
                  <a:txBody>
                    <a:bodyPr/>
                    <a:lstStyle/>
                    <a:p>
                      <a:r>
                        <a:rPr lang="nl-BE" sz="2000" dirty="0"/>
                        <a:t>High</a:t>
                      </a:r>
                    </a:p>
                  </a:txBody>
                  <a:tcPr/>
                </a:tc>
                <a:extLst>
                  <a:ext uri="{0D108BD9-81ED-4DB2-BD59-A6C34878D82A}">
                    <a16:rowId xmlns:a16="http://schemas.microsoft.com/office/drawing/2014/main" val="2122500416"/>
                  </a:ext>
                </a:extLst>
              </a:tr>
              <a:tr h="370840">
                <a:tc>
                  <a:txBody>
                    <a:bodyPr/>
                    <a:lstStyle/>
                    <a:p>
                      <a:r>
                        <a:rPr lang="nl-BE" sz="2000" dirty="0"/>
                        <a:t>2</a:t>
                      </a:r>
                    </a:p>
                  </a:txBody>
                  <a:tcPr/>
                </a:tc>
                <a:tc>
                  <a:txBody>
                    <a:bodyPr/>
                    <a:lstStyle/>
                    <a:p>
                      <a:r>
                        <a:rPr lang="nl-BE" sz="2000" dirty="0"/>
                        <a:t>B</a:t>
                      </a:r>
                    </a:p>
                  </a:txBody>
                  <a:tcPr/>
                </a:tc>
                <a:tc>
                  <a:txBody>
                    <a:bodyPr/>
                    <a:lstStyle/>
                    <a:p>
                      <a:r>
                        <a:rPr lang="nl-BE" sz="2000" dirty="0"/>
                        <a:t>Low</a:t>
                      </a:r>
                    </a:p>
                  </a:txBody>
                  <a:tcPr/>
                </a:tc>
                <a:tc>
                  <a:txBody>
                    <a:bodyPr/>
                    <a:lstStyle/>
                    <a:p>
                      <a:r>
                        <a:rPr lang="nl-BE" sz="2000" dirty="0"/>
                        <a:t>State</a:t>
                      </a:r>
                    </a:p>
                  </a:txBody>
                  <a:tcPr/>
                </a:tc>
                <a:tc>
                  <a:txBody>
                    <a:bodyPr/>
                    <a:lstStyle/>
                    <a:p>
                      <a:r>
                        <a:rPr lang="nl-BE" sz="2000" dirty="0"/>
                        <a:t>High</a:t>
                      </a:r>
                    </a:p>
                  </a:txBody>
                  <a:tcPr/>
                </a:tc>
                <a:extLst>
                  <a:ext uri="{0D108BD9-81ED-4DB2-BD59-A6C34878D82A}">
                    <a16:rowId xmlns:a16="http://schemas.microsoft.com/office/drawing/2014/main" val="1975172227"/>
                  </a:ext>
                </a:extLst>
              </a:tr>
              <a:tr h="370840">
                <a:tc>
                  <a:txBody>
                    <a:bodyPr/>
                    <a:lstStyle/>
                    <a:p>
                      <a:r>
                        <a:rPr lang="nl-BE" sz="2000" dirty="0"/>
                        <a:t>3</a:t>
                      </a:r>
                    </a:p>
                  </a:txBody>
                  <a:tcPr/>
                </a:tc>
                <a:tc>
                  <a:txBody>
                    <a:bodyPr/>
                    <a:lstStyle/>
                    <a:p>
                      <a:r>
                        <a:rPr lang="nl-BE" sz="2000" dirty="0"/>
                        <a:t>A</a:t>
                      </a:r>
                    </a:p>
                  </a:txBody>
                  <a:tcPr/>
                </a:tc>
                <a:tc>
                  <a:txBody>
                    <a:bodyPr/>
                    <a:lstStyle/>
                    <a:p>
                      <a:r>
                        <a:rPr lang="nl-BE" sz="2000" dirty="0"/>
                        <a:t>High</a:t>
                      </a:r>
                    </a:p>
                  </a:txBody>
                  <a:tcPr/>
                </a:tc>
                <a:tc>
                  <a:txBody>
                    <a:bodyPr/>
                    <a:lstStyle/>
                    <a:p>
                      <a:r>
                        <a:rPr lang="nl-BE" sz="2000" dirty="0" err="1"/>
                        <a:t>Catholic</a:t>
                      </a:r>
                      <a:endParaRPr lang="nl-BE" sz="2000" dirty="0"/>
                    </a:p>
                  </a:txBody>
                  <a:tcPr/>
                </a:tc>
                <a:tc>
                  <a:txBody>
                    <a:bodyPr/>
                    <a:lstStyle/>
                    <a:p>
                      <a:r>
                        <a:rPr lang="nl-BE" sz="2000" dirty="0"/>
                        <a:t>Medium</a:t>
                      </a:r>
                    </a:p>
                  </a:txBody>
                  <a:tcPr/>
                </a:tc>
                <a:extLst>
                  <a:ext uri="{0D108BD9-81ED-4DB2-BD59-A6C34878D82A}">
                    <a16:rowId xmlns:a16="http://schemas.microsoft.com/office/drawing/2014/main" val="1404048677"/>
                  </a:ext>
                </a:extLst>
              </a:tr>
              <a:tr h="370840">
                <a:tc>
                  <a:txBody>
                    <a:bodyPr/>
                    <a:lstStyle/>
                    <a:p>
                      <a:r>
                        <a:rPr lang="nl-BE" sz="2000" dirty="0"/>
                        <a:t>4</a:t>
                      </a:r>
                    </a:p>
                  </a:txBody>
                  <a:tcPr/>
                </a:tc>
                <a:tc>
                  <a:txBody>
                    <a:bodyPr/>
                    <a:lstStyle/>
                    <a:p>
                      <a:r>
                        <a:rPr lang="nl-BE" sz="2000" dirty="0"/>
                        <a:t>C</a:t>
                      </a:r>
                    </a:p>
                  </a:txBody>
                  <a:tcPr/>
                </a:tc>
                <a:tc>
                  <a:txBody>
                    <a:bodyPr/>
                    <a:lstStyle/>
                    <a:p>
                      <a:r>
                        <a:rPr lang="nl-BE" sz="2000" dirty="0"/>
                        <a:t>Medium</a:t>
                      </a:r>
                    </a:p>
                  </a:txBody>
                  <a:tcPr/>
                </a:tc>
                <a:tc>
                  <a:txBody>
                    <a:bodyPr/>
                    <a:lstStyle/>
                    <a:p>
                      <a:r>
                        <a:rPr lang="nl-BE" sz="2000" dirty="0" err="1"/>
                        <a:t>Catholic</a:t>
                      </a:r>
                      <a:endParaRPr lang="nl-BE" sz="2000" dirty="0"/>
                    </a:p>
                  </a:txBody>
                  <a:tcPr/>
                </a:tc>
                <a:tc>
                  <a:txBody>
                    <a:bodyPr/>
                    <a:lstStyle/>
                    <a:p>
                      <a:r>
                        <a:rPr lang="nl-BE" sz="2000" dirty="0"/>
                        <a:t>High</a:t>
                      </a:r>
                    </a:p>
                  </a:txBody>
                  <a:tcPr/>
                </a:tc>
                <a:extLst>
                  <a:ext uri="{0D108BD9-81ED-4DB2-BD59-A6C34878D82A}">
                    <a16:rowId xmlns:a16="http://schemas.microsoft.com/office/drawing/2014/main" val="2110668893"/>
                  </a:ext>
                </a:extLst>
              </a:tr>
              <a:tr h="370840">
                <a:tc>
                  <a:txBody>
                    <a:bodyPr/>
                    <a:lstStyle/>
                    <a:p>
                      <a:r>
                        <a:rPr lang="nl-BE" sz="2000" dirty="0"/>
                        <a:t>5</a:t>
                      </a:r>
                    </a:p>
                  </a:txBody>
                  <a:tcPr/>
                </a:tc>
                <a:tc>
                  <a:txBody>
                    <a:bodyPr/>
                    <a:lstStyle/>
                    <a:p>
                      <a:r>
                        <a:rPr lang="nl-BE" sz="2000" dirty="0"/>
                        <a:t>D</a:t>
                      </a:r>
                      <a:endParaRPr lang="nl-BE" sz="2000" b="1" dirty="0"/>
                    </a:p>
                  </a:txBody>
                  <a:tcPr/>
                </a:tc>
                <a:tc>
                  <a:txBody>
                    <a:bodyPr/>
                    <a:lstStyle/>
                    <a:p>
                      <a:r>
                        <a:rPr lang="nl-BE" sz="2000" dirty="0"/>
                        <a:t>Medium</a:t>
                      </a:r>
                    </a:p>
                  </a:txBody>
                  <a:tcPr/>
                </a:tc>
                <a:tc>
                  <a:txBody>
                    <a:bodyPr/>
                    <a:lstStyle/>
                    <a:p>
                      <a:r>
                        <a:rPr lang="nl-BE" sz="2000" dirty="0"/>
                        <a:t>State</a:t>
                      </a:r>
                    </a:p>
                  </a:txBody>
                  <a:tcPr/>
                </a:tc>
                <a:tc>
                  <a:txBody>
                    <a:bodyPr/>
                    <a:lstStyle/>
                    <a:p>
                      <a:r>
                        <a:rPr lang="nl-BE" sz="2000" dirty="0"/>
                        <a:t>Low</a:t>
                      </a:r>
                      <a:endParaRPr lang="nl-BE" sz="2000" b="1" dirty="0"/>
                    </a:p>
                  </a:txBody>
                  <a:tcPr/>
                </a:tc>
                <a:extLst>
                  <a:ext uri="{0D108BD9-81ED-4DB2-BD59-A6C34878D82A}">
                    <a16:rowId xmlns:a16="http://schemas.microsoft.com/office/drawing/2014/main" val="279690023"/>
                  </a:ext>
                </a:extLst>
              </a:tr>
              <a:tr h="370840">
                <a:tc>
                  <a:txBody>
                    <a:bodyPr/>
                    <a:lstStyle/>
                    <a:p>
                      <a:r>
                        <a:rPr lang="nl-BE" sz="2000" dirty="0"/>
                        <a:t>6</a:t>
                      </a:r>
                    </a:p>
                  </a:txBody>
                  <a:tcPr/>
                </a:tc>
                <a:tc>
                  <a:txBody>
                    <a:bodyPr/>
                    <a:lstStyle/>
                    <a:p>
                      <a:r>
                        <a:rPr lang="nl-BE" sz="2000" dirty="0"/>
                        <a:t>D</a:t>
                      </a:r>
                      <a:endParaRPr lang="nl-BE" sz="2000" b="1" dirty="0"/>
                    </a:p>
                  </a:txBody>
                  <a:tcPr/>
                </a:tc>
                <a:tc>
                  <a:txBody>
                    <a:bodyPr/>
                    <a:lstStyle/>
                    <a:p>
                      <a:r>
                        <a:rPr lang="nl-BE" sz="2000" dirty="0"/>
                        <a:t>Low</a:t>
                      </a:r>
                    </a:p>
                  </a:txBody>
                  <a:tcPr/>
                </a:tc>
                <a:tc>
                  <a:txBody>
                    <a:bodyPr/>
                    <a:lstStyle/>
                    <a:p>
                      <a:r>
                        <a:rPr lang="nl-BE" sz="2000" dirty="0" err="1"/>
                        <a:t>Catholic</a:t>
                      </a:r>
                      <a:endParaRPr lang="nl-BE" sz="2000" dirty="0"/>
                    </a:p>
                  </a:txBody>
                  <a:tcPr/>
                </a:tc>
                <a:tc>
                  <a:txBody>
                    <a:bodyPr/>
                    <a:lstStyle/>
                    <a:p>
                      <a:r>
                        <a:rPr lang="nl-BE" sz="2000" dirty="0"/>
                        <a:t>Low</a:t>
                      </a:r>
                      <a:endParaRPr lang="nl-BE" sz="2000" b="1" dirty="0"/>
                    </a:p>
                  </a:txBody>
                  <a:tcPr/>
                </a:tc>
                <a:extLst>
                  <a:ext uri="{0D108BD9-81ED-4DB2-BD59-A6C34878D82A}">
                    <a16:rowId xmlns:a16="http://schemas.microsoft.com/office/drawing/2014/main" val="3374120771"/>
                  </a:ext>
                </a:extLst>
              </a:tr>
              <a:tr h="370840">
                <a:tc>
                  <a:txBody>
                    <a:bodyPr/>
                    <a:lstStyle/>
                    <a:p>
                      <a:r>
                        <a:rPr lang="nl-BE" sz="2000" dirty="0"/>
                        <a:t>7</a:t>
                      </a:r>
                    </a:p>
                  </a:txBody>
                  <a:tcPr/>
                </a:tc>
                <a:tc>
                  <a:txBody>
                    <a:bodyPr/>
                    <a:lstStyle/>
                    <a:p>
                      <a:r>
                        <a:rPr lang="nl-BE" sz="2000" dirty="0"/>
                        <a:t>C</a:t>
                      </a:r>
                    </a:p>
                  </a:txBody>
                  <a:tcPr/>
                </a:tc>
                <a:tc>
                  <a:txBody>
                    <a:bodyPr/>
                    <a:lstStyle/>
                    <a:p>
                      <a:r>
                        <a:rPr lang="nl-BE" sz="2000" dirty="0"/>
                        <a:t>High</a:t>
                      </a:r>
                    </a:p>
                  </a:txBody>
                  <a:tcPr/>
                </a:tc>
                <a:tc>
                  <a:txBody>
                    <a:bodyPr/>
                    <a:lstStyle/>
                    <a:p>
                      <a:r>
                        <a:rPr lang="nl-BE" sz="2000" dirty="0"/>
                        <a:t>State</a:t>
                      </a:r>
                    </a:p>
                  </a:txBody>
                  <a:tcPr/>
                </a:tc>
                <a:tc>
                  <a:txBody>
                    <a:bodyPr/>
                    <a:lstStyle/>
                    <a:p>
                      <a:r>
                        <a:rPr lang="nl-BE" sz="2000" dirty="0"/>
                        <a:t>Medium</a:t>
                      </a:r>
                    </a:p>
                  </a:txBody>
                  <a:tcPr/>
                </a:tc>
                <a:extLst>
                  <a:ext uri="{0D108BD9-81ED-4DB2-BD59-A6C34878D82A}">
                    <a16:rowId xmlns:a16="http://schemas.microsoft.com/office/drawing/2014/main" val="2062677667"/>
                  </a:ext>
                </a:extLst>
              </a:tr>
            </a:tbl>
          </a:graphicData>
        </a:graphic>
      </p:graphicFrame>
      <p:sp>
        <p:nvSpPr>
          <p:cNvPr id="4" name="Tijdelijke aanduiding voor dianummer 3"/>
          <p:cNvSpPr>
            <a:spLocks noGrp="1"/>
          </p:cNvSpPr>
          <p:nvPr>
            <p:ph type="sldNum" sz="quarter" idx="12"/>
          </p:nvPr>
        </p:nvSpPr>
        <p:spPr/>
        <p:txBody>
          <a:bodyPr/>
          <a:lstStyle/>
          <a:p>
            <a:fld id="{6D22F896-40B5-4ADD-8801-0D06FADFA095}" type="slidenum">
              <a:rPr lang="en-US" smtClean="0"/>
              <a:t>33</a:t>
            </a:fld>
            <a:endParaRPr lang="en-US" dirty="0"/>
          </a:p>
        </p:txBody>
      </p:sp>
      <p:sp>
        <p:nvSpPr>
          <p:cNvPr id="6" name="Tijdelijke aanduiding voor inhoud 2"/>
          <p:cNvSpPr txBox="1">
            <a:spLocks/>
          </p:cNvSpPr>
          <p:nvPr/>
        </p:nvSpPr>
        <p:spPr>
          <a:xfrm>
            <a:off x="1120000" y="1945697"/>
            <a:ext cx="10233800" cy="899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dirty="0"/>
          </a:p>
        </p:txBody>
      </p:sp>
      <p:sp>
        <p:nvSpPr>
          <p:cNvPr id="7" name="Tekstvak 6"/>
          <p:cNvSpPr txBox="1"/>
          <p:nvPr/>
        </p:nvSpPr>
        <p:spPr>
          <a:xfrm>
            <a:off x="866629" y="1690688"/>
            <a:ext cx="10402455" cy="954107"/>
          </a:xfrm>
          <a:prstGeom prst="rect">
            <a:avLst/>
          </a:prstGeom>
          <a:noFill/>
        </p:spPr>
        <p:txBody>
          <a:bodyPr wrap="square" rtlCol="0">
            <a:spAutoFit/>
          </a:bodyPr>
          <a:lstStyle/>
          <a:p>
            <a:r>
              <a:rPr lang="en-US" sz="2800" dirty="0"/>
              <a:t>E.g. explaining low employees’ satisfaction in hospitals: comparing the impact of the management structure</a:t>
            </a:r>
          </a:p>
        </p:txBody>
      </p:sp>
    </p:spTree>
    <p:extLst>
      <p:ext uri="{BB962C8B-B14F-4D97-AF65-F5344CB8AC3E}">
        <p14:creationId xmlns:p14="http://schemas.microsoft.com/office/powerpoint/2010/main" val="2913028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61292"/>
          </a:xfrm>
        </p:spPr>
        <p:txBody>
          <a:bodyPr/>
          <a:lstStyle/>
          <a:p>
            <a:r>
              <a:rPr lang="en-US" dirty="0"/>
              <a:t>3. How to compare?</a:t>
            </a:r>
          </a:p>
        </p:txBody>
      </p:sp>
      <p:sp>
        <p:nvSpPr>
          <p:cNvPr id="3" name="Tijdelijke aanduiding voor inhoud 2"/>
          <p:cNvSpPr>
            <a:spLocks noGrp="1"/>
          </p:cNvSpPr>
          <p:nvPr>
            <p:ph idx="1"/>
          </p:nvPr>
        </p:nvSpPr>
        <p:spPr>
          <a:xfrm>
            <a:off x="1122971" y="1810328"/>
            <a:ext cx="9766701" cy="4784436"/>
          </a:xfrm>
        </p:spPr>
        <p:txBody>
          <a:bodyPr>
            <a:normAutofit/>
          </a:bodyPr>
          <a:lstStyle/>
          <a:p>
            <a:pPr marL="0" indent="0">
              <a:buNone/>
            </a:pPr>
            <a:r>
              <a:rPr lang="en-US" sz="2400" b="1" dirty="0"/>
              <a:t>3. Comparison as a conceptual spectrum of cases</a:t>
            </a:r>
          </a:p>
          <a:p>
            <a:endParaRPr lang="en-US" sz="2400" b="1" dirty="0"/>
          </a:p>
          <a:p>
            <a:r>
              <a:rPr lang="en-US" sz="2400" dirty="0"/>
              <a:t>Typology of cases with specific key characteristics you want to </a:t>
            </a:r>
            <a:r>
              <a:rPr lang="en-US" sz="2400" dirty="0" err="1"/>
              <a:t>analyse</a:t>
            </a:r>
            <a:endParaRPr lang="en-US" sz="2400" dirty="0"/>
          </a:p>
          <a:p>
            <a:endParaRPr lang="en-US" sz="2400" dirty="0"/>
          </a:p>
          <a:p>
            <a:r>
              <a:rPr lang="en-US" sz="2400" dirty="0"/>
              <a:t>E.g. Koopmans et al. (2005): studying integration policies</a:t>
            </a:r>
          </a:p>
          <a:p>
            <a:pPr lvl="1"/>
            <a:r>
              <a:rPr lang="en-US" sz="2400" dirty="0"/>
              <a:t>Netherlands as civic, multicultural country</a:t>
            </a:r>
          </a:p>
          <a:p>
            <a:pPr lvl="1"/>
            <a:r>
              <a:rPr lang="en-US" sz="2400" dirty="0"/>
              <a:t>France as civic, monocultural country</a:t>
            </a:r>
          </a:p>
          <a:p>
            <a:pPr lvl="1"/>
            <a:r>
              <a:rPr lang="en-US" sz="2400" dirty="0"/>
              <a:t>Germany as ethnic, monocultural country </a:t>
            </a:r>
          </a:p>
          <a:p>
            <a:endParaRPr lang="en-US" sz="2400" b="1" dirty="0"/>
          </a:p>
          <a:p>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15151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0097" y="202307"/>
            <a:ext cx="10451805" cy="1139825"/>
          </a:xfrm>
        </p:spPr>
        <p:txBody>
          <a:bodyPr>
            <a:normAutofit/>
          </a:bodyPr>
          <a:lstStyle/>
          <a:p>
            <a:r>
              <a:rPr lang="nl-BE" sz="4400" dirty="0"/>
              <a:t>4. Advantages </a:t>
            </a:r>
            <a:r>
              <a:rPr lang="en-US" sz="4400" dirty="0"/>
              <a:t>of comparative research</a:t>
            </a:r>
            <a:endParaRPr lang="nl-BE" sz="4400" dirty="0"/>
          </a:p>
        </p:txBody>
      </p:sp>
      <p:sp>
        <p:nvSpPr>
          <p:cNvPr id="3" name="Tijdelijke aanduiding voor inhoud 2"/>
          <p:cNvSpPr>
            <a:spLocks noGrp="1"/>
          </p:cNvSpPr>
          <p:nvPr>
            <p:ph idx="1"/>
          </p:nvPr>
        </p:nvSpPr>
        <p:spPr>
          <a:xfrm>
            <a:off x="1122972" y="2006627"/>
            <a:ext cx="10282382" cy="4649066"/>
          </a:xfrm>
        </p:spPr>
        <p:txBody>
          <a:bodyPr>
            <a:normAutofit/>
          </a:bodyPr>
          <a:lstStyle/>
          <a:p>
            <a:r>
              <a:rPr lang="en-US" sz="2400" dirty="0"/>
              <a:t>Particular advantages:</a:t>
            </a:r>
          </a:p>
          <a:p>
            <a:pPr lvl="1"/>
            <a:r>
              <a:rPr lang="en-US" sz="2400" dirty="0"/>
              <a:t>Does not privilege any particular type of data</a:t>
            </a:r>
          </a:p>
          <a:p>
            <a:pPr lvl="1"/>
            <a:r>
              <a:rPr lang="en-US" sz="2400" dirty="0"/>
              <a:t>Can challenge accepted and conventional wisdoms, lead to innovative thinking</a:t>
            </a:r>
          </a:p>
          <a:p>
            <a:pPr lvl="1"/>
            <a:r>
              <a:rPr lang="en-US" sz="2400" dirty="0"/>
              <a:t>Allows to analyze causal processes, rather than (deductive) inferences</a:t>
            </a:r>
          </a:p>
          <a:p>
            <a:pPr lvl="1"/>
            <a:r>
              <a:rPr lang="en-US" sz="2400" dirty="0"/>
              <a:t>Can help conceptualize/classify phenomena</a:t>
            </a:r>
          </a:p>
          <a:p>
            <a:pPr lvl="1"/>
            <a:r>
              <a:rPr lang="en-US" sz="2400" dirty="0"/>
              <a:t>Evaluate the limits of an existing theory</a:t>
            </a:r>
          </a:p>
          <a:p>
            <a:pPr lvl="1"/>
            <a:r>
              <a:rPr lang="en-US" sz="2400" dirty="0"/>
              <a:t>Examine configurations of causal conditions</a:t>
            </a:r>
          </a:p>
          <a:p>
            <a:pPr marL="530352" lvl="1" indent="0">
              <a:buNone/>
            </a:pPr>
            <a:endParaRPr lang="en-US" sz="2400" dirty="0"/>
          </a:p>
          <a:p>
            <a:pPr lvl="1"/>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655232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56516"/>
          </a:xfrm>
        </p:spPr>
        <p:txBody>
          <a:bodyPr>
            <a:normAutofit fontScale="90000"/>
          </a:bodyPr>
          <a:lstStyle/>
          <a:p>
            <a:r>
              <a:rPr lang="en-US" dirty="0"/>
              <a:t>4. Disadvantages of comparative research</a:t>
            </a:r>
          </a:p>
        </p:txBody>
      </p:sp>
      <p:sp>
        <p:nvSpPr>
          <p:cNvPr id="3" name="Tijdelijke aanduiding voor inhoud 2"/>
          <p:cNvSpPr>
            <a:spLocks noGrp="1"/>
          </p:cNvSpPr>
          <p:nvPr>
            <p:ph idx="1"/>
          </p:nvPr>
        </p:nvSpPr>
        <p:spPr>
          <a:xfrm>
            <a:off x="1071418" y="1825625"/>
            <a:ext cx="10282382" cy="4649066"/>
          </a:xfrm>
        </p:spPr>
        <p:txBody>
          <a:bodyPr>
            <a:normAutofit fontScale="92500"/>
          </a:bodyPr>
          <a:lstStyle/>
          <a:p>
            <a:r>
              <a:rPr lang="en-US" sz="2400" dirty="0"/>
              <a:t>Resource-costly:</a:t>
            </a:r>
          </a:p>
          <a:p>
            <a:pPr lvl="1"/>
            <a:r>
              <a:rPr lang="en-US" sz="2400" dirty="0"/>
              <a:t>“The more things you compare – whether types of people, immigrant groups, organizations, neighborhoods, cities, countries, or time periods – the more background knowledge you need and the more time and resources you must invest to collect and analyze data.”</a:t>
            </a:r>
          </a:p>
          <a:p>
            <a:pPr lvl="1"/>
            <a:r>
              <a:rPr lang="en-US" sz="2400" dirty="0"/>
              <a:t>Deep contextual knowledge of these cases</a:t>
            </a:r>
          </a:p>
          <a:p>
            <a:pPr lvl="1"/>
            <a:r>
              <a:rPr lang="en-US" sz="2400" dirty="0"/>
              <a:t>Multilingual &amp; multicultural skills</a:t>
            </a:r>
            <a:r>
              <a:rPr lang="en-US" dirty="0"/>
              <a:t>.</a:t>
            </a:r>
          </a:p>
          <a:p>
            <a:r>
              <a:rPr lang="en-US" sz="2400" dirty="0"/>
              <a:t>Criticism that an expansion of cases undermines the attention you pay to one case </a:t>
            </a:r>
          </a:p>
          <a:p>
            <a:pPr lvl="1"/>
            <a:r>
              <a:rPr lang="en-US" sz="2400" dirty="0"/>
              <a:t>Especially when using historical or ethnographic methods</a:t>
            </a:r>
          </a:p>
          <a:p>
            <a:pPr lvl="1"/>
            <a:r>
              <a:rPr lang="en-US" sz="2400" dirty="0"/>
              <a:t>Survey research: high costs to poll additional people in multiple locations or across multiple immigrant groups (translators, hiring interviewers, translating surveys, probability sampling,…)</a:t>
            </a:r>
            <a:endParaRPr lang="en-US" dirty="0"/>
          </a:p>
          <a:p>
            <a:pPr lvl="0"/>
            <a:endParaRPr lang="en-US"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530352" lvl="1" indent="0">
              <a:buNone/>
            </a:pPr>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202803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675167"/>
          </a:xfrm>
        </p:spPr>
        <p:txBody>
          <a:bodyPr>
            <a:normAutofit fontScale="90000"/>
          </a:bodyPr>
          <a:lstStyle/>
          <a:p>
            <a:r>
              <a:rPr lang="en-US" dirty="0"/>
              <a:t>Problems of comparison</a:t>
            </a:r>
          </a:p>
        </p:txBody>
      </p:sp>
      <p:sp>
        <p:nvSpPr>
          <p:cNvPr id="3" name="Tijdelijke aanduiding voor inhoud 2"/>
          <p:cNvSpPr>
            <a:spLocks noGrp="1"/>
          </p:cNvSpPr>
          <p:nvPr>
            <p:ph idx="1"/>
          </p:nvPr>
        </p:nvSpPr>
        <p:spPr/>
        <p:txBody>
          <a:bodyPr>
            <a:normAutofit fontScale="92500" lnSpcReduction="10000"/>
          </a:bodyPr>
          <a:lstStyle/>
          <a:p>
            <a:r>
              <a:rPr lang="en-US" sz="2400" dirty="0"/>
              <a:t>Landman, chapter 3 (pp40-59)</a:t>
            </a:r>
          </a:p>
          <a:p>
            <a:pPr marL="514350" indent="-514350">
              <a:buFont typeface="+mj-lt"/>
              <a:buAutoNum type="arabicPeriod"/>
            </a:pPr>
            <a:endParaRPr lang="en-US" sz="2400" dirty="0"/>
          </a:p>
          <a:p>
            <a:pPr marL="514350" indent="-514350">
              <a:buFont typeface="+mj-lt"/>
              <a:buAutoNum type="arabicPeriod"/>
            </a:pPr>
            <a:r>
              <a:rPr lang="en-US" sz="2400" dirty="0"/>
              <a:t>Too many variables, too few cases</a:t>
            </a:r>
          </a:p>
          <a:p>
            <a:pPr marL="514350" indent="-514350">
              <a:buFont typeface="+mj-lt"/>
              <a:buAutoNum type="arabicPeriod"/>
            </a:pPr>
            <a:r>
              <a:rPr lang="en-US" sz="2400" dirty="0"/>
              <a:t>Establishing equivalence</a:t>
            </a:r>
          </a:p>
          <a:p>
            <a:pPr marL="514350" indent="-514350">
              <a:buFont typeface="+mj-lt"/>
              <a:buAutoNum type="arabicPeriod"/>
            </a:pPr>
            <a:r>
              <a:rPr lang="en-US" sz="2400" dirty="0"/>
              <a:t>Selection bias</a:t>
            </a:r>
          </a:p>
          <a:p>
            <a:pPr marL="514350" indent="-514350">
              <a:buFont typeface="+mj-lt"/>
              <a:buAutoNum type="arabicPeriod"/>
            </a:pPr>
            <a:r>
              <a:rPr lang="en-US" sz="2400" dirty="0"/>
              <a:t>Spuriousness</a:t>
            </a:r>
          </a:p>
          <a:p>
            <a:pPr marL="514350" indent="-514350">
              <a:buFont typeface="+mj-lt"/>
              <a:buAutoNum type="arabicPeriod"/>
            </a:pPr>
            <a:r>
              <a:rPr lang="en-US" sz="2400" dirty="0"/>
              <a:t>Ecological/individual fallacies</a:t>
            </a:r>
          </a:p>
          <a:p>
            <a:pPr marL="514350" indent="-514350">
              <a:buFont typeface="+mj-lt"/>
              <a:buAutoNum type="arabicPeriod"/>
            </a:pPr>
            <a:r>
              <a:rPr lang="en-US" sz="2400" dirty="0"/>
              <a:t>Value bias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4189141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24023"/>
          </a:xfrm>
        </p:spPr>
        <p:txBody>
          <a:bodyPr/>
          <a:lstStyle/>
          <a:p>
            <a:r>
              <a:rPr lang="en-US" dirty="0"/>
              <a:t>1. Too many variables, too few cases</a:t>
            </a:r>
          </a:p>
        </p:txBody>
      </p:sp>
      <p:sp>
        <p:nvSpPr>
          <p:cNvPr id="3" name="Tijdelijke aanduiding voor inhoud 2"/>
          <p:cNvSpPr>
            <a:spLocks noGrp="1"/>
          </p:cNvSpPr>
          <p:nvPr>
            <p:ph idx="1"/>
          </p:nvPr>
        </p:nvSpPr>
        <p:spPr>
          <a:xfrm>
            <a:off x="838200" y="1825624"/>
            <a:ext cx="11353800" cy="5032375"/>
          </a:xfrm>
        </p:spPr>
        <p:txBody>
          <a:bodyPr>
            <a:normAutofit lnSpcReduction="10000"/>
          </a:bodyPr>
          <a:lstStyle/>
          <a:p>
            <a:r>
              <a:rPr lang="en-US" sz="2400" dirty="0"/>
              <a:t>‘too many inferences’ or explanatory variables and not enough observations</a:t>
            </a:r>
          </a:p>
          <a:p>
            <a:r>
              <a:rPr lang="en-US" sz="2400" dirty="0"/>
              <a:t>More often with single case studies (small n)</a:t>
            </a:r>
          </a:p>
          <a:p>
            <a:endParaRPr lang="en-US" sz="2400" dirty="0"/>
          </a:p>
          <a:p>
            <a:r>
              <a:rPr lang="en-US" sz="2400" dirty="0"/>
              <a:t>E.g. examining which factors can explain high public expenditure</a:t>
            </a:r>
          </a:p>
          <a:p>
            <a:pPr lvl="1"/>
            <a:r>
              <a:rPr lang="en-US" sz="2400" dirty="0"/>
              <a:t>Literature: high public expenditure in wealthy countries controlled by left-of-</a:t>
            </a:r>
            <a:r>
              <a:rPr lang="en-US" sz="2400" dirty="0" err="1"/>
              <a:t>centre</a:t>
            </a:r>
            <a:r>
              <a:rPr lang="en-US" sz="2400" dirty="0"/>
              <a:t> governments</a:t>
            </a:r>
          </a:p>
          <a:p>
            <a:pPr lvl="1"/>
            <a:r>
              <a:rPr lang="en-US" sz="2400" dirty="0"/>
              <a:t>Hence: one dependent variable (expenditure) and two independent variables (wealth and political orientation)</a:t>
            </a:r>
          </a:p>
          <a:p>
            <a:pPr lvl="1"/>
            <a:r>
              <a:rPr lang="en-US" sz="2400" dirty="0"/>
              <a:t>Logically, there are four possible combinations of the two independent variables</a:t>
            </a:r>
          </a:p>
          <a:p>
            <a:pPr lvl="1"/>
            <a:r>
              <a:rPr lang="en-US" sz="2400" dirty="0"/>
              <a:t>If you then only compare a left-poor with a left-rich country, you are not allowing wealth to vary</a:t>
            </a:r>
          </a:p>
          <a:p>
            <a:pPr lvl="1"/>
            <a:r>
              <a:rPr lang="en-US" sz="2400" dirty="0"/>
              <a:t>Hence: you need to add at least one additional case</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1954434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02758"/>
          </a:xfrm>
        </p:spPr>
        <p:txBody>
          <a:bodyPr/>
          <a:lstStyle/>
          <a:p>
            <a:r>
              <a:rPr lang="en-US" dirty="0"/>
              <a:t>1. Too many variables, too few cases</a:t>
            </a:r>
          </a:p>
        </p:txBody>
      </p:sp>
      <p:sp>
        <p:nvSpPr>
          <p:cNvPr id="3" name="Tijdelijke aanduiding voor inhoud 2"/>
          <p:cNvSpPr>
            <a:spLocks noGrp="1"/>
          </p:cNvSpPr>
          <p:nvPr>
            <p:ph idx="1"/>
          </p:nvPr>
        </p:nvSpPr>
        <p:spPr>
          <a:xfrm>
            <a:off x="882609" y="1767925"/>
            <a:ext cx="11129817" cy="5089236"/>
          </a:xfrm>
        </p:spPr>
        <p:txBody>
          <a:bodyPr>
            <a:normAutofit/>
          </a:bodyPr>
          <a:lstStyle/>
          <a:p>
            <a:pPr marL="0" indent="0">
              <a:buNone/>
            </a:pPr>
            <a:r>
              <a:rPr lang="en-US" b="1" dirty="0"/>
              <a:t>Three solutions</a:t>
            </a:r>
          </a:p>
          <a:p>
            <a:pPr marL="0" indent="0">
              <a:buNone/>
            </a:pPr>
            <a:endParaRPr lang="en-US" b="1" dirty="0"/>
          </a:p>
          <a:p>
            <a:pPr marL="514350" indent="-514350">
              <a:buAutoNum type="arabicPeriod"/>
            </a:pPr>
            <a:r>
              <a:rPr lang="en-US" b="1" dirty="0"/>
              <a:t>More cases! Raise the number of observations so that the study contains greater overall variation</a:t>
            </a:r>
          </a:p>
          <a:p>
            <a:pPr marL="514350" indent="-514350">
              <a:buAutoNum type="arabicPeriod"/>
            </a:pPr>
            <a:endParaRPr lang="en-US" dirty="0"/>
          </a:p>
          <a:p>
            <a:r>
              <a:rPr lang="en-US" dirty="0"/>
              <a:t>E.g. studying refugees: depending on what you want to compare, consider adding respondents with (depending</a:t>
            </a:r>
          </a:p>
          <a:p>
            <a:pPr lvl="1"/>
            <a:r>
              <a:rPr lang="en-US" dirty="0"/>
              <a:t>Different ethnic, religious and national background</a:t>
            </a:r>
          </a:p>
          <a:p>
            <a:pPr lvl="1"/>
            <a:r>
              <a:rPr lang="en-US" dirty="0"/>
              <a:t>Different legal statuses (</a:t>
            </a:r>
            <a:r>
              <a:rPr lang="en-US" dirty="0" err="1"/>
              <a:t>recognised</a:t>
            </a:r>
            <a:r>
              <a:rPr lang="en-US" dirty="0"/>
              <a:t>, subsidiary protection, asylum seeker, rejected asylum seeker, resettlement, family reunification,…)</a:t>
            </a:r>
          </a:p>
          <a:p>
            <a:pPr lvl="1"/>
            <a:r>
              <a:rPr lang="en-US" dirty="0"/>
              <a:t>Different family status (single, married with children, married without children, migrated without family,…)</a:t>
            </a:r>
          </a:p>
          <a:p>
            <a:pPr lvl="1"/>
            <a:r>
              <a:rPr lang="en-US" dirty="0"/>
              <a:t>Countryside/city</a:t>
            </a:r>
          </a:p>
          <a:p>
            <a:pPr lvl="1"/>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375933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5164" y="532307"/>
            <a:ext cx="9601200" cy="748146"/>
          </a:xfrm>
        </p:spPr>
        <p:txBody>
          <a:bodyPr/>
          <a:lstStyle/>
          <a:p>
            <a:r>
              <a:rPr lang="en-US" dirty="0"/>
              <a:t>Introduction</a:t>
            </a:r>
          </a:p>
        </p:txBody>
      </p:sp>
      <p:sp>
        <p:nvSpPr>
          <p:cNvPr id="3" name="Tijdelijke aanduiding voor inhoud 2"/>
          <p:cNvSpPr>
            <a:spLocks noGrp="1"/>
          </p:cNvSpPr>
          <p:nvPr>
            <p:ph idx="1"/>
          </p:nvPr>
        </p:nvSpPr>
        <p:spPr>
          <a:xfrm>
            <a:off x="905164" y="1491917"/>
            <a:ext cx="10901825" cy="4833776"/>
          </a:xfrm>
        </p:spPr>
        <p:txBody>
          <a:bodyPr>
            <a:normAutofit fontScale="92500" lnSpcReduction="20000"/>
          </a:bodyPr>
          <a:lstStyle/>
          <a:p>
            <a:r>
              <a:rPr lang="en-US" sz="2400" dirty="0"/>
              <a:t>Comparison is ubiquitous/everywhere/global.</a:t>
            </a:r>
          </a:p>
          <a:p>
            <a:endParaRPr lang="en-US" sz="2400" dirty="0"/>
          </a:p>
          <a:p>
            <a:r>
              <a:rPr lang="en-US" sz="2400" dirty="0"/>
              <a:t>Systematic analysis of a </a:t>
            </a:r>
            <a:r>
              <a:rPr lang="en-US" sz="2400" b="1" dirty="0"/>
              <a:t>relatively small number of cases</a:t>
            </a:r>
            <a:r>
              <a:rPr lang="en-US" sz="2400" dirty="0"/>
              <a:t>: tracing how and why different conditions (social structures, cultures, processes, norms, institutions, etc.) can lead to different outcomes.</a:t>
            </a:r>
            <a:br>
              <a:rPr lang="en-US" sz="2400" dirty="0"/>
            </a:br>
            <a:endParaRPr lang="en-US" sz="2400" dirty="0"/>
          </a:p>
          <a:p>
            <a:r>
              <a:rPr lang="en-US" sz="2800" dirty="0">
                <a:solidFill>
                  <a:srgbClr val="FF0000"/>
                </a:solidFill>
              </a:rPr>
              <a:t>For example</a:t>
            </a:r>
          </a:p>
          <a:p>
            <a:pPr marL="816102" lvl="1" indent="-285750">
              <a:buFont typeface="Arial" panose="020B0604020202020204" pitchFamily="34" charset="0"/>
              <a:buChar char="•"/>
            </a:pPr>
            <a:r>
              <a:rPr lang="en-US" sz="2400" dirty="0"/>
              <a:t>Why does economic development lead to the democratization in some authoritarian regimes but not in others?</a:t>
            </a:r>
          </a:p>
          <a:p>
            <a:pPr marL="816102" lvl="1" indent="-285750">
              <a:buFont typeface="Arial" panose="020B0604020202020204" pitchFamily="34" charset="0"/>
              <a:buChar char="•"/>
            </a:pPr>
            <a:endParaRPr lang="en-US" sz="2400" dirty="0"/>
          </a:p>
          <a:p>
            <a:pPr marL="816102" lvl="1" indent="-285750">
              <a:buFont typeface="Arial" panose="020B0604020202020204" pitchFamily="34" charset="0"/>
              <a:buChar char="•"/>
            </a:pPr>
            <a:r>
              <a:rPr lang="en-US" sz="2400" dirty="0"/>
              <a:t>Why are Russian immigrants better integrated into the labor market than </a:t>
            </a:r>
            <a:r>
              <a:rPr lang="en-US" sz="2400" dirty="0" err="1"/>
              <a:t>Araband</a:t>
            </a:r>
            <a:r>
              <a:rPr lang="en-US" sz="2400" dirty="0"/>
              <a:t> Asian immigrants in European Countries?</a:t>
            </a:r>
          </a:p>
          <a:p>
            <a:pPr marL="816102" lvl="1" indent="-285750">
              <a:buFont typeface="Arial" panose="020B0604020202020204" pitchFamily="34" charset="0"/>
              <a:buChar char="•"/>
            </a:pPr>
            <a:endParaRPr lang="en-US" sz="2400" dirty="0"/>
          </a:p>
          <a:p>
            <a:pPr marL="816102" lvl="1" indent="-285750">
              <a:buFont typeface="Arial" panose="020B0604020202020204" pitchFamily="34" charset="0"/>
              <a:buChar char="•"/>
            </a:pPr>
            <a:r>
              <a:rPr lang="en-US" sz="2400" dirty="0"/>
              <a:t>Why do some regions in the Czech Republic have relatively high levels of poverty and unemployment, and other neighborhoods relatively low levels?</a:t>
            </a:r>
          </a:p>
          <a:p>
            <a:pPr marL="0" indent="0">
              <a:buNone/>
            </a:pPr>
            <a:endParaRPr lang="en-US" sz="2400" dirty="0"/>
          </a:p>
          <a:p>
            <a:endParaRPr lang="nl-BE"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585364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38963"/>
          </a:xfrm>
        </p:spPr>
        <p:txBody>
          <a:bodyPr/>
          <a:lstStyle/>
          <a:p>
            <a:r>
              <a:rPr lang="en-US" dirty="0"/>
              <a:t>1. Too many variables, too few cases</a:t>
            </a:r>
          </a:p>
        </p:txBody>
      </p:sp>
      <p:sp>
        <p:nvSpPr>
          <p:cNvPr id="3" name="Tijdelijke aanduiding voor inhoud 2"/>
          <p:cNvSpPr>
            <a:spLocks noGrp="1"/>
          </p:cNvSpPr>
          <p:nvPr>
            <p:ph idx="1"/>
          </p:nvPr>
        </p:nvSpPr>
        <p:spPr>
          <a:xfrm>
            <a:off x="1295400" y="2041370"/>
            <a:ext cx="9601200" cy="3581400"/>
          </a:xfrm>
        </p:spPr>
        <p:txBody>
          <a:bodyPr>
            <a:normAutofit/>
          </a:bodyPr>
          <a:lstStyle/>
          <a:p>
            <a:pPr marL="0" indent="0">
              <a:buNone/>
            </a:pPr>
            <a:r>
              <a:rPr lang="en-US" sz="2400" b="1" dirty="0"/>
              <a:t>2. Most similar systems design</a:t>
            </a:r>
            <a:r>
              <a:rPr lang="en-US" sz="2400" dirty="0"/>
              <a:t>: </a:t>
            </a:r>
            <a:r>
              <a:rPr lang="en-US" sz="2400" b="1" dirty="0"/>
              <a:t>focused comparison of a few countries</a:t>
            </a:r>
          </a:p>
          <a:p>
            <a:endParaRPr lang="en-US" sz="2400" dirty="0"/>
          </a:p>
          <a:p>
            <a:r>
              <a:rPr lang="en-US" sz="2400" dirty="0"/>
              <a:t>E.g. comparing left-poor and left-rich countries</a:t>
            </a:r>
          </a:p>
          <a:p>
            <a:endParaRPr lang="en-US" sz="2400" dirty="0"/>
          </a:p>
          <a:p>
            <a:r>
              <a:rPr lang="en-US" sz="2400" dirty="0"/>
              <a:t>Analyzing similarities and differences, focusing on the key difference in those particular cases (wealth)</a:t>
            </a:r>
          </a:p>
          <a:p>
            <a:pPr lvl="2"/>
            <a:endParaRPr lang="en-US" sz="2000" dirty="0"/>
          </a:p>
          <a:p>
            <a:pPr marL="530352" lvl="1" indent="0">
              <a:buNone/>
            </a:pPr>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1400883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696433"/>
          </a:xfrm>
        </p:spPr>
        <p:txBody>
          <a:bodyPr/>
          <a:lstStyle/>
          <a:p>
            <a:r>
              <a:rPr lang="en-US" dirty="0"/>
              <a:t>1. Too many variables, too few cases</a:t>
            </a:r>
          </a:p>
        </p:txBody>
      </p:sp>
      <p:sp>
        <p:nvSpPr>
          <p:cNvPr id="3" name="Tijdelijke aanduiding voor inhoud 2"/>
          <p:cNvSpPr>
            <a:spLocks noGrp="1"/>
          </p:cNvSpPr>
          <p:nvPr>
            <p:ph idx="1"/>
          </p:nvPr>
        </p:nvSpPr>
        <p:spPr>
          <a:xfrm>
            <a:off x="905164" y="1825624"/>
            <a:ext cx="10448636" cy="4530725"/>
          </a:xfrm>
        </p:spPr>
        <p:txBody>
          <a:bodyPr>
            <a:normAutofit/>
          </a:bodyPr>
          <a:lstStyle/>
          <a:p>
            <a:pPr marL="0" indent="0">
              <a:buNone/>
            </a:pPr>
            <a:r>
              <a:rPr lang="en-US" b="1" dirty="0"/>
              <a:t>3. Most different systems design</a:t>
            </a:r>
          </a:p>
          <a:p>
            <a:endParaRPr lang="en-US" dirty="0"/>
          </a:p>
          <a:p>
            <a:r>
              <a:rPr lang="en-US" b="1" dirty="0"/>
              <a:t>Reduce the number of variables by focusing on a limited number of key explanatory factors</a:t>
            </a:r>
          </a:p>
          <a:p>
            <a:endParaRPr lang="en-US" dirty="0"/>
          </a:p>
          <a:p>
            <a:r>
              <a:rPr lang="en-US" dirty="0"/>
              <a:t>E.g. </a:t>
            </a:r>
            <a:r>
              <a:rPr lang="en-US" dirty="0" err="1"/>
              <a:t>Opp</a:t>
            </a:r>
            <a:r>
              <a:rPr lang="en-US" dirty="0"/>
              <a:t> et al (1995) compare left-right ideological positions and support for social protest in Germany, Peru, Israel</a:t>
            </a:r>
          </a:p>
          <a:p>
            <a:endParaRPr lang="en-US" dirty="0"/>
          </a:p>
          <a:p>
            <a:r>
              <a:rPr lang="en-US" dirty="0"/>
              <a:t>E.g. </a:t>
            </a:r>
            <a:r>
              <a:rPr lang="en-US" dirty="0" err="1"/>
              <a:t>Parsa</a:t>
            </a:r>
            <a:r>
              <a:rPr lang="en-US" dirty="0"/>
              <a:t> (2000) comparing social revolutions in Nicaragua, Iran and the </a:t>
            </a:r>
            <a:r>
              <a:rPr lang="en-US" dirty="0" err="1"/>
              <a:t>Phillippines</a:t>
            </a:r>
            <a:endParaRPr lang="en-US" dirty="0"/>
          </a:p>
          <a:p>
            <a:endParaRPr lang="en-US" dirty="0"/>
          </a:p>
          <a:p>
            <a:r>
              <a:rPr lang="en-US" dirty="0"/>
              <a:t>E.g. comparing the impact of migration on the gendered power balance in Syrians’ social relations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2278031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24023"/>
          </a:xfrm>
        </p:spPr>
        <p:txBody>
          <a:bodyPr>
            <a:normAutofit/>
          </a:bodyPr>
          <a:lstStyle/>
          <a:p>
            <a:r>
              <a:rPr lang="en-US" dirty="0"/>
              <a:t>2. “Comparability”</a:t>
            </a:r>
          </a:p>
        </p:txBody>
      </p:sp>
      <p:sp>
        <p:nvSpPr>
          <p:cNvPr id="3" name="Tijdelijke aanduiding voor inhoud 2"/>
          <p:cNvSpPr>
            <a:spLocks noGrp="1"/>
          </p:cNvSpPr>
          <p:nvPr>
            <p:ph idx="1"/>
          </p:nvPr>
        </p:nvSpPr>
        <p:spPr>
          <a:xfrm>
            <a:off x="838200" y="2054370"/>
            <a:ext cx="10347036" cy="4630593"/>
          </a:xfrm>
        </p:spPr>
        <p:txBody>
          <a:bodyPr>
            <a:normAutofit/>
          </a:bodyPr>
          <a:lstStyle/>
          <a:p>
            <a:r>
              <a:rPr lang="en-US" dirty="0"/>
              <a:t>The problem of “comparability” or “equivalence”: can you actually compare these cases? Are they not too different?</a:t>
            </a:r>
          </a:p>
          <a:p>
            <a:endParaRPr lang="en-US" dirty="0"/>
          </a:p>
          <a:p>
            <a:r>
              <a:rPr lang="en-US" dirty="0"/>
              <a:t>Also known as “context validity”: is it possible to specify concepts and indicators that have shared meanings to allow valid comparisons? </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3403061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38041"/>
          </a:xfrm>
        </p:spPr>
        <p:txBody>
          <a:bodyPr>
            <a:normAutofit/>
          </a:bodyPr>
          <a:lstStyle/>
          <a:p>
            <a:r>
              <a:rPr lang="en-US" dirty="0"/>
              <a:t>2. “Comparability”</a:t>
            </a:r>
          </a:p>
        </p:txBody>
      </p:sp>
      <p:sp>
        <p:nvSpPr>
          <p:cNvPr id="3" name="Tijdelijke aanduiding voor inhoud 2"/>
          <p:cNvSpPr>
            <a:spLocks noGrp="1"/>
          </p:cNvSpPr>
          <p:nvPr>
            <p:ph idx="1"/>
          </p:nvPr>
        </p:nvSpPr>
        <p:spPr>
          <a:xfrm>
            <a:off x="838200" y="1825624"/>
            <a:ext cx="10347036" cy="4630593"/>
          </a:xfrm>
        </p:spPr>
        <p:txBody>
          <a:bodyPr>
            <a:normAutofit/>
          </a:bodyPr>
          <a:lstStyle/>
          <a:p>
            <a:r>
              <a:rPr lang="en-US" dirty="0"/>
              <a:t>For example:</a:t>
            </a:r>
          </a:p>
          <a:p>
            <a:pPr lvl="1"/>
            <a:r>
              <a:rPr lang="en-US" dirty="0"/>
              <a:t>Does the concept of “social class” mean the same thing in France as in Brazil?</a:t>
            </a:r>
          </a:p>
          <a:p>
            <a:pPr lvl="1"/>
            <a:r>
              <a:rPr lang="en-US" dirty="0"/>
              <a:t>Can you compare a “return coach” working for the Immigration Office with one working for Caritas International? </a:t>
            </a:r>
          </a:p>
          <a:p>
            <a:pPr lvl="1"/>
            <a:r>
              <a:rPr lang="en-US" dirty="0"/>
              <a:t>Can you compare the activism of undocumented migrants in Belgium with undocumented migrants in the US? </a:t>
            </a:r>
          </a:p>
          <a:p>
            <a:pPr lvl="1"/>
            <a:r>
              <a:rPr lang="en-US" dirty="0"/>
              <a:t>Can you compare political alliances in China and Europe? </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1934828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929787"/>
          </a:xfrm>
        </p:spPr>
        <p:txBody>
          <a:bodyPr>
            <a:normAutofit/>
          </a:bodyPr>
          <a:lstStyle/>
          <a:p>
            <a:r>
              <a:rPr lang="en-US" dirty="0"/>
              <a:t>2. “Comparability”</a:t>
            </a:r>
          </a:p>
        </p:txBody>
      </p:sp>
      <p:sp>
        <p:nvSpPr>
          <p:cNvPr id="3" name="Tijdelijke aanduiding voor inhoud 2"/>
          <p:cNvSpPr>
            <a:spLocks noGrp="1"/>
          </p:cNvSpPr>
          <p:nvPr>
            <p:ph idx="1"/>
          </p:nvPr>
        </p:nvSpPr>
        <p:spPr>
          <a:xfrm>
            <a:off x="838200" y="1712623"/>
            <a:ext cx="10383982" cy="4643727"/>
          </a:xfrm>
        </p:spPr>
        <p:txBody>
          <a:bodyPr>
            <a:normAutofit/>
          </a:bodyPr>
          <a:lstStyle/>
          <a:p>
            <a:pPr marL="0" indent="0">
              <a:buNone/>
            </a:pPr>
            <a:r>
              <a:rPr lang="en-US" dirty="0"/>
              <a:t>Four solutions</a:t>
            </a:r>
          </a:p>
          <a:p>
            <a:pPr marL="0" indent="0">
              <a:buNone/>
            </a:pPr>
            <a:endParaRPr lang="en-US" dirty="0"/>
          </a:p>
          <a:p>
            <a:pPr marL="0" indent="0">
              <a:buNone/>
            </a:pPr>
            <a:r>
              <a:rPr lang="en-US" b="1" dirty="0"/>
              <a:t>1. Lowering the level of abstraction</a:t>
            </a:r>
          </a:p>
          <a:p>
            <a:pPr lvl="1"/>
            <a:r>
              <a:rPr lang="en-US" dirty="0"/>
              <a:t>E.g. using concrete terms or indicators like employment, rather than class</a:t>
            </a:r>
          </a:p>
          <a:p>
            <a:pPr lvl="1"/>
            <a:r>
              <a:rPr lang="en-US" dirty="0"/>
              <a:t>E.g. using emic, rather than etic concepts in a qualitative comparison</a:t>
            </a:r>
          </a:p>
          <a:p>
            <a:pPr marL="0" indent="0">
              <a:buNone/>
            </a:pPr>
            <a:endParaRPr lang="en-US" dirty="0"/>
          </a:p>
          <a:p>
            <a:pPr marL="0" indent="0">
              <a:buNone/>
            </a:pPr>
            <a:r>
              <a:rPr lang="en-US" b="1" dirty="0"/>
              <a:t>2. Focus on a small set of cases for which you have more substantive knowledge</a:t>
            </a:r>
          </a:p>
          <a:p>
            <a:pPr lvl="1"/>
            <a:r>
              <a:rPr lang="en-US" dirty="0"/>
              <a:t>Study your cases well (in-depth, local knowledge)</a:t>
            </a:r>
          </a:p>
          <a:p>
            <a:pPr lvl="1"/>
            <a:r>
              <a:rPr lang="en-US" dirty="0"/>
              <a:t>This will help you assess whether your comparisons and inferences make sense</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2961763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47280"/>
          </a:xfrm>
        </p:spPr>
        <p:txBody>
          <a:bodyPr>
            <a:normAutofit/>
          </a:bodyPr>
          <a:lstStyle/>
          <a:p>
            <a:r>
              <a:rPr lang="en-US" dirty="0"/>
              <a:t>2. “Comparability”</a:t>
            </a:r>
          </a:p>
        </p:txBody>
      </p:sp>
      <p:sp>
        <p:nvSpPr>
          <p:cNvPr id="3" name="Tijdelijke aanduiding voor inhoud 2"/>
          <p:cNvSpPr>
            <a:spLocks noGrp="1"/>
          </p:cNvSpPr>
          <p:nvPr>
            <p:ph idx="1"/>
          </p:nvPr>
        </p:nvSpPr>
        <p:spPr>
          <a:xfrm>
            <a:off x="940954" y="1825625"/>
            <a:ext cx="10310091" cy="4639830"/>
          </a:xfrm>
        </p:spPr>
        <p:txBody>
          <a:bodyPr>
            <a:normAutofit/>
          </a:bodyPr>
          <a:lstStyle/>
          <a:p>
            <a:pPr marL="0" indent="0">
              <a:buNone/>
            </a:pPr>
            <a:r>
              <a:rPr lang="en-US" b="1" dirty="0"/>
              <a:t>3. Collaborate with other scholars that are </a:t>
            </a:r>
            <a:r>
              <a:rPr lang="en-US" b="1" dirty="0" err="1"/>
              <a:t>specialised</a:t>
            </a:r>
            <a:r>
              <a:rPr lang="en-US" b="1" dirty="0"/>
              <a:t> in those additional cases</a:t>
            </a:r>
          </a:p>
          <a:p>
            <a:endParaRPr lang="en-US" dirty="0"/>
          </a:p>
          <a:p>
            <a:r>
              <a:rPr lang="en-US" dirty="0"/>
              <a:t>This allows you to assess contextual validity (local knowledge) of specific cases</a:t>
            </a:r>
          </a:p>
          <a:p>
            <a:r>
              <a:rPr lang="en-US" dirty="0"/>
              <a:t>E.g. local specialist teams to implement a similar survey in 43 countries</a:t>
            </a:r>
          </a:p>
          <a:p>
            <a:r>
              <a:rPr lang="en-US" dirty="0"/>
              <a:t>E.g. questionnaire on integration policies sent to leading academics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81094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09467"/>
          </a:xfrm>
        </p:spPr>
        <p:txBody>
          <a:bodyPr>
            <a:normAutofit/>
          </a:bodyPr>
          <a:lstStyle/>
          <a:p>
            <a:r>
              <a:rPr lang="en-US" dirty="0"/>
              <a:t>2. “Comparability”</a:t>
            </a:r>
          </a:p>
        </p:txBody>
      </p:sp>
      <p:sp>
        <p:nvSpPr>
          <p:cNvPr id="3" name="Tijdelijke aanduiding voor inhoud 2"/>
          <p:cNvSpPr>
            <a:spLocks noGrp="1"/>
          </p:cNvSpPr>
          <p:nvPr>
            <p:ph idx="1"/>
          </p:nvPr>
        </p:nvSpPr>
        <p:spPr>
          <a:xfrm>
            <a:off x="838200" y="1714355"/>
            <a:ext cx="10515600" cy="4824557"/>
          </a:xfrm>
        </p:spPr>
        <p:txBody>
          <a:bodyPr>
            <a:normAutofit/>
          </a:bodyPr>
          <a:lstStyle/>
          <a:p>
            <a:pPr marL="0" indent="0">
              <a:buNone/>
            </a:pPr>
            <a:r>
              <a:rPr lang="en-US" b="1" dirty="0"/>
              <a:t>4. Identify the “functional equivalence” of concepts and indicators: not seeing concepts as identical but as functionally equivalent</a:t>
            </a:r>
          </a:p>
          <a:p>
            <a:r>
              <a:rPr lang="en-US" dirty="0"/>
              <a:t>E.g. comparing leaders of countries</a:t>
            </a:r>
          </a:p>
          <a:p>
            <a:pPr lvl="1"/>
            <a:r>
              <a:rPr lang="en-US" dirty="0"/>
              <a:t>3 functions: symbolic representation of the nation, chief </a:t>
            </a:r>
            <a:r>
              <a:rPr lang="en-US" dirty="0" err="1"/>
              <a:t>exectuive</a:t>
            </a:r>
            <a:r>
              <a:rPr lang="en-US" dirty="0"/>
              <a:t> of state authority and party leader</a:t>
            </a:r>
          </a:p>
          <a:p>
            <a:pPr lvl="1"/>
            <a:r>
              <a:rPr lang="en-US" dirty="0"/>
              <a:t>French president embodies all three, UK the monarch embodies the symbolic role and the British prime minister embodies the latter 2 functions</a:t>
            </a:r>
          </a:p>
          <a:p>
            <a:pPr lvl="1"/>
            <a:r>
              <a:rPr lang="en-US" dirty="0"/>
              <a:t>Depending on what you want to study, you can assume a “functional equivalence” between the French and UK leaders</a:t>
            </a:r>
          </a:p>
          <a:p>
            <a:pPr lvl="2"/>
            <a:r>
              <a:rPr lang="en-US" dirty="0"/>
              <a:t>i.e. comparing their role as executive of state authority (British PM and French President)</a:t>
            </a:r>
          </a:p>
          <a:p>
            <a:pPr lvl="2"/>
            <a:r>
              <a:rPr lang="en-US" dirty="0"/>
              <a:t>E.g. comparing their symbolic roles (British Monarch and French President)</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2153949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Overview</a:t>
            </a:r>
          </a:p>
        </p:txBody>
      </p:sp>
      <p:sp>
        <p:nvSpPr>
          <p:cNvPr id="3" name="Tijdelijke aanduiding voor inhoud 2"/>
          <p:cNvSpPr>
            <a:spLocks noGrp="1"/>
          </p:cNvSpPr>
          <p:nvPr>
            <p:ph idx="1"/>
          </p:nvPr>
        </p:nvSpPr>
        <p:spPr/>
        <p:txBody>
          <a:bodyPr/>
          <a:lstStyle/>
          <a:p>
            <a:pPr marL="514350" indent="-514350">
              <a:buFont typeface="+mj-lt"/>
              <a:buAutoNum type="arabicPeriod"/>
            </a:pPr>
            <a:r>
              <a:rPr lang="en-GB" dirty="0"/>
              <a:t>Why compare?</a:t>
            </a:r>
          </a:p>
          <a:p>
            <a:pPr marL="514350" indent="-514350">
              <a:buFont typeface="+mj-lt"/>
              <a:buAutoNum type="arabicPeriod"/>
            </a:pPr>
            <a:r>
              <a:rPr lang="en-GB" dirty="0"/>
              <a:t>What to compare?</a:t>
            </a:r>
          </a:p>
          <a:p>
            <a:pPr marL="514350" indent="-514350">
              <a:buFont typeface="+mj-lt"/>
              <a:buAutoNum type="arabicPeriod"/>
            </a:pPr>
            <a:r>
              <a:rPr lang="en-GB" dirty="0"/>
              <a:t>How to compare?</a:t>
            </a:r>
          </a:p>
          <a:p>
            <a:pPr marL="514350" indent="-514350">
              <a:buFont typeface="+mj-lt"/>
              <a:buAutoNum type="arabicPeriod"/>
            </a:pPr>
            <a:r>
              <a:rPr lang="en-GB" dirty="0"/>
              <a:t>Advantages and disadvantages</a:t>
            </a:r>
          </a:p>
          <a:p>
            <a:pPr marL="514350" indent="-514350">
              <a:buFont typeface="+mj-lt"/>
              <a:buAutoNum type="arabicPeriod"/>
            </a:pPr>
            <a:r>
              <a:rPr lang="en-GB" b="1" dirty="0"/>
              <a:t>Qualitative comparative analysis (QCA)</a:t>
            </a:r>
          </a:p>
          <a:p>
            <a:pPr marL="514350" indent="-514350">
              <a:buFont typeface="+mj-lt"/>
              <a:buAutoNum type="arabicPeriod"/>
            </a:pPr>
            <a:r>
              <a:rPr lang="en-GB" dirty="0"/>
              <a:t>Single case studies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2964788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4226" y="335604"/>
            <a:ext cx="9601200" cy="802758"/>
          </a:xfrm>
        </p:spPr>
        <p:txBody>
          <a:bodyPr>
            <a:normAutofit/>
          </a:bodyPr>
          <a:lstStyle/>
          <a:p>
            <a:r>
              <a:rPr lang="nl-BE" dirty="0"/>
              <a:t>5. QCA (R&amp;A)</a:t>
            </a:r>
          </a:p>
        </p:txBody>
      </p:sp>
      <p:sp>
        <p:nvSpPr>
          <p:cNvPr id="3" name="Tijdelijke aanduiding voor inhoud 2"/>
          <p:cNvSpPr>
            <a:spLocks noGrp="1"/>
          </p:cNvSpPr>
          <p:nvPr>
            <p:ph idx="1"/>
          </p:nvPr>
        </p:nvSpPr>
        <p:spPr>
          <a:xfrm>
            <a:off x="729673" y="1861588"/>
            <a:ext cx="11462327" cy="4901911"/>
          </a:xfrm>
        </p:spPr>
        <p:txBody>
          <a:bodyPr>
            <a:normAutofit/>
          </a:bodyPr>
          <a:lstStyle/>
          <a:p>
            <a:r>
              <a:rPr lang="en-US" sz="2400" dirty="0"/>
              <a:t>An analytical technique/</a:t>
            </a:r>
            <a:r>
              <a:rPr lang="en-US" sz="2400" b="1" dirty="0"/>
              <a:t>method developed by Ragin </a:t>
            </a:r>
            <a:r>
              <a:rPr lang="en-US" sz="2400" dirty="0"/>
              <a:t>(1994).</a:t>
            </a:r>
          </a:p>
          <a:p>
            <a:endParaRPr lang="en-US" sz="2400" dirty="0"/>
          </a:p>
          <a:p>
            <a:r>
              <a:rPr lang="en-US" sz="2400" dirty="0"/>
              <a:t>Key idea: understanding </a:t>
            </a:r>
            <a:r>
              <a:rPr lang="en-US" sz="2400" b="1" dirty="0"/>
              <a:t>how configurations of explanatory conditions create certain outcomes.</a:t>
            </a:r>
            <a:r>
              <a:rPr lang="en-US" sz="2400" dirty="0"/>
              <a:t> I.e. not just one cause, but a specific combination of independent variables. </a:t>
            </a:r>
          </a:p>
          <a:p>
            <a:endParaRPr lang="en-US" sz="2400" dirty="0"/>
          </a:p>
          <a:p>
            <a:r>
              <a:rPr lang="en-US" sz="2400" dirty="0"/>
              <a:t>E.g. “if all the countries that experienced mass demonstrations in response to IMF-mandated austerity were similar in having low levels of economic development, high levels of urbanization, undemocratic governments, and poorly organized opposition groups, this would constitute a specific configuration of conditions associated with mass demonstrations as a response to IMF-</a:t>
            </a:r>
            <a:r>
              <a:rPr lang="en-US" sz="2400" dirty="0" err="1"/>
              <a:t>manadated</a:t>
            </a:r>
            <a:r>
              <a:rPr lang="en-US" sz="2400" dirty="0"/>
              <a:t> austerity”</a:t>
            </a:r>
          </a:p>
          <a:p>
            <a:endParaRPr lang="en-US" sz="2400" dirty="0"/>
          </a:p>
          <a:p>
            <a:pPr marL="0" indent="0">
              <a:buNone/>
            </a:pPr>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3430452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970738"/>
          </a:xfrm>
        </p:spPr>
        <p:txBody>
          <a:bodyPr>
            <a:normAutofit/>
          </a:bodyPr>
          <a:lstStyle/>
          <a:p>
            <a:r>
              <a:rPr lang="en-US" dirty="0"/>
              <a:t>QCA: a hypothetical example</a:t>
            </a:r>
          </a:p>
        </p:txBody>
      </p:sp>
      <p:sp>
        <p:nvSpPr>
          <p:cNvPr id="3" name="Tijdelijke aanduiding voor inhoud 2"/>
          <p:cNvSpPr>
            <a:spLocks noGrp="1"/>
          </p:cNvSpPr>
          <p:nvPr>
            <p:ph idx="1"/>
          </p:nvPr>
        </p:nvSpPr>
        <p:spPr>
          <a:xfrm>
            <a:off x="757383" y="1858845"/>
            <a:ext cx="11434617" cy="4796848"/>
          </a:xfrm>
        </p:spPr>
        <p:txBody>
          <a:bodyPr>
            <a:normAutofit/>
          </a:bodyPr>
          <a:lstStyle/>
          <a:p>
            <a:pPr marL="0" indent="0">
              <a:buNone/>
            </a:pPr>
            <a:r>
              <a:rPr lang="en-US" sz="2400" dirty="0"/>
              <a:t>E.g. Repression of austerity protests</a:t>
            </a:r>
          </a:p>
          <a:p>
            <a:r>
              <a:rPr lang="en-US" sz="2400" dirty="0"/>
              <a:t>Hypothetical data on 16 countries that experienced austerity protests in the 1980s</a:t>
            </a:r>
          </a:p>
          <a:p>
            <a:r>
              <a:rPr lang="en-US" sz="2400" dirty="0"/>
              <a:t>In 8 cases, the government repressed these protests, in 8 cases they did not</a:t>
            </a:r>
          </a:p>
          <a:p>
            <a:r>
              <a:rPr lang="en-US" sz="2400" dirty="0"/>
              <a:t>Based on the literature, these might be the explanations for this repressions</a:t>
            </a:r>
          </a:p>
          <a:p>
            <a:pPr lvl="1"/>
            <a:r>
              <a:rPr lang="en-US" sz="2400" dirty="0"/>
              <a:t>Whether the country was aligned with the USSR or with the US in the 1980s</a:t>
            </a:r>
          </a:p>
          <a:p>
            <a:pPr lvl="1"/>
            <a:r>
              <a:rPr lang="en-US" sz="2400" dirty="0"/>
              <a:t>Industrialization</a:t>
            </a:r>
          </a:p>
          <a:p>
            <a:pPr lvl="1"/>
            <a:r>
              <a:rPr lang="en-US" sz="2400" dirty="0"/>
              <a:t>Democratic government prior to the austerity protests</a:t>
            </a:r>
          </a:p>
          <a:p>
            <a:pPr lvl="1"/>
            <a:r>
              <a:rPr lang="en-US" sz="2400" dirty="0"/>
              <a:t>Strong military establishment prior to the austerity protests </a:t>
            </a:r>
          </a:p>
          <a:p>
            <a:pPr marL="0" indent="0">
              <a:buNone/>
            </a:pPr>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228083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5927" y="557463"/>
            <a:ext cx="9601200" cy="588527"/>
          </a:xfrm>
        </p:spPr>
        <p:txBody>
          <a:bodyPr>
            <a:normAutofit fontScale="90000"/>
          </a:bodyPr>
          <a:lstStyle/>
          <a:p>
            <a:r>
              <a:rPr lang="en-US" dirty="0"/>
              <a:t>Introduction</a:t>
            </a:r>
          </a:p>
        </p:txBody>
      </p:sp>
      <p:sp>
        <p:nvSpPr>
          <p:cNvPr id="3" name="Tijdelijke aanduiding voor inhoud 2"/>
          <p:cNvSpPr>
            <a:spLocks noGrp="1"/>
          </p:cNvSpPr>
          <p:nvPr>
            <p:ph idx="1"/>
          </p:nvPr>
        </p:nvSpPr>
        <p:spPr>
          <a:xfrm>
            <a:off x="895927" y="1710196"/>
            <a:ext cx="11296073" cy="4945497"/>
          </a:xfrm>
        </p:spPr>
        <p:txBody>
          <a:bodyPr>
            <a:normAutofit fontScale="92500"/>
          </a:bodyPr>
          <a:lstStyle/>
          <a:p>
            <a:r>
              <a:rPr lang="en-US" sz="2400" i="1" dirty="0"/>
              <a:t>Comparative research is not characterized by a particular type of data or methods (albeit some methods are intrinsically comparative), but firstly by a particular type of case-centered research design. </a:t>
            </a:r>
            <a:br>
              <a:rPr lang="en-US" sz="2400" i="1" dirty="0"/>
            </a:br>
            <a:endParaRPr lang="en-US" sz="2400" i="1" dirty="0"/>
          </a:p>
          <a:p>
            <a:r>
              <a:rPr lang="en-US" sz="2400" i="1" dirty="0"/>
              <a:t>Case selection is crucial</a:t>
            </a:r>
          </a:p>
          <a:p>
            <a:pPr lvl="1"/>
            <a:r>
              <a:rPr lang="en-US" sz="2400" dirty="0"/>
              <a:t>What to compare: which class/type of cases (groups, organizations, geographical areas, time periods,…)</a:t>
            </a:r>
          </a:p>
          <a:p>
            <a:pPr lvl="1"/>
            <a:r>
              <a:rPr lang="en-US" sz="2400" dirty="0"/>
              <a:t>How to compare: which specific cases and how many (Sudanese or Columbian immigrants or even more nationalities? Seoul or San Francisco?)</a:t>
            </a:r>
          </a:p>
          <a:p>
            <a:pPr lvl="1"/>
            <a:endParaRPr lang="en-US" sz="2400" dirty="0"/>
          </a:p>
          <a:p>
            <a:r>
              <a:rPr lang="en-US" sz="2400" i="1" dirty="0"/>
              <a:t>You need some knowledge of your cases in advance (through literature and/or an exploratory study). A focused comparison (with a clear theoretical purpose) is advised; introducing additional comparisons entails significant costs in time and money.</a:t>
            </a:r>
          </a:p>
          <a:p>
            <a:endParaRPr lang="en-US" dirty="0"/>
          </a:p>
          <a:p>
            <a:endParaRPr lang="en-US" dirty="0"/>
          </a:p>
          <a:p>
            <a:endParaRPr lang="en-US" dirty="0"/>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472831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904298"/>
          </a:xfrm>
        </p:spPr>
        <p:txBody>
          <a:bodyPr>
            <a:normAutofit/>
          </a:bodyPr>
          <a:lstStyle/>
          <a:p>
            <a:r>
              <a:rPr lang="en-US" dirty="0"/>
              <a:t>QCA: a hypothetical example</a:t>
            </a:r>
          </a:p>
        </p:txBody>
      </p:sp>
      <p:sp>
        <p:nvSpPr>
          <p:cNvPr id="3" name="Tijdelijke aanduiding voor inhoud 2"/>
          <p:cNvSpPr>
            <a:spLocks noGrp="1"/>
          </p:cNvSpPr>
          <p:nvPr>
            <p:ph idx="1"/>
          </p:nvPr>
        </p:nvSpPr>
        <p:spPr>
          <a:xfrm>
            <a:off x="1099127" y="1825625"/>
            <a:ext cx="10254673" cy="4796848"/>
          </a:xfrm>
        </p:spPr>
        <p:txBody>
          <a:bodyPr>
            <a:normAutofit/>
          </a:bodyPr>
          <a:lstStyle/>
          <a:p>
            <a:r>
              <a:rPr lang="en-US" sz="2400" dirty="0"/>
              <a:t>The goal of such an analysis is “to determine the combinations of causal conditions that differentiate sets of cases.”</a:t>
            </a:r>
          </a:p>
          <a:p>
            <a:endParaRPr lang="en-US" sz="2400" dirty="0"/>
          </a:p>
          <a:p>
            <a:r>
              <a:rPr lang="en-US" sz="2400" dirty="0"/>
              <a:t>You proceed by binary coding of these conditions (presence/absence)</a:t>
            </a:r>
          </a:p>
          <a:p>
            <a:endParaRPr lang="en-US" sz="2400" dirty="0"/>
          </a:p>
          <a:p>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1391041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2253" y="400980"/>
            <a:ext cx="9952074" cy="697164"/>
          </a:xfrm>
        </p:spPr>
        <p:txBody>
          <a:bodyPr/>
          <a:lstStyle/>
          <a:p>
            <a:r>
              <a:rPr lang="en-US" dirty="0"/>
              <a:t>Methods</a:t>
            </a:r>
            <a:r>
              <a:rPr lang="nl-BE" dirty="0"/>
              <a:t>: QCA</a:t>
            </a:r>
          </a:p>
        </p:txBody>
      </p:sp>
      <p:pic>
        <p:nvPicPr>
          <p:cNvPr id="5" name="Picture 2"/>
          <p:cNvPicPr>
            <a:picLocks noGrp="1" noChangeAspect="1" noChangeArrowheads="1"/>
          </p:cNvPicPr>
          <p:nvPr>
            <p:ph idx="1"/>
          </p:nvPr>
        </p:nvPicPr>
        <p:blipFill>
          <a:blip r:embed="rId3" cstate="print"/>
          <a:stretch>
            <a:fillRect/>
          </a:stretch>
        </p:blipFill>
        <p:spPr bwMode="auto">
          <a:xfrm>
            <a:off x="480291" y="1403928"/>
            <a:ext cx="11342254" cy="5433108"/>
          </a:xfrm>
          <a:prstGeom prst="rect">
            <a:avLst/>
          </a:prstGeom>
          <a:noFill/>
          <a:ln w="9525">
            <a:noFill/>
            <a:miter lim="800000"/>
            <a:headEnd/>
            <a:tailEnd/>
          </a:ln>
        </p:spPr>
      </p:pic>
      <p:sp>
        <p:nvSpPr>
          <p:cNvPr id="4" name="Tijdelijke aanduiding voor dianummer 3"/>
          <p:cNvSpPr>
            <a:spLocks noGrp="1"/>
          </p:cNvSpPr>
          <p:nvPr>
            <p:ph type="sldNum" sz="quarter" idx="12"/>
          </p:nvPr>
        </p:nvSpPr>
        <p:spPr/>
        <p:txBody>
          <a:bodyPr/>
          <a:lstStyle/>
          <a:p>
            <a:fld id="{6D22F896-40B5-4ADD-8801-0D06FADFA095}" type="slidenum">
              <a:rPr lang="en-US" smtClean="0"/>
              <a:t>51</a:t>
            </a:fld>
            <a:endParaRPr lang="en-US" dirty="0"/>
          </a:p>
        </p:txBody>
      </p:sp>
      <p:sp>
        <p:nvSpPr>
          <p:cNvPr id="3" name="Rechthoek 2"/>
          <p:cNvSpPr/>
          <p:nvPr/>
        </p:nvSpPr>
        <p:spPr>
          <a:xfrm>
            <a:off x="10224655" y="1911927"/>
            <a:ext cx="729672" cy="2216728"/>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al 5"/>
          <p:cNvSpPr/>
          <p:nvPr/>
        </p:nvSpPr>
        <p:spPr>
          <a:xfrm>
            <a:off x="8338457" y="1911927"/>
            <a:ext cx="609600" cy="1114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al 6"/>
          <p:cNvSpPr/>
          <p:nvPr/>
        </p:nvSpPr>
        <p:spPr>
          <a:xfrm>
            <a:off x="4310743" y="3020291"/>
            <a:ext cx="609600" cy="1114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al 7"/>
          <p:cNvSpPr/>
          <p:nvPr/>
        </p:nvSpPr>
        <p:spPr>
          <a:xfrm>
            <a:off x="6301509" y="1911927"/>
            <a:ext cx="609600" cy="1114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al 8"/>
          <p:cNvSpPr/>
          <p:nvPr/>
        </p:nvSpPr>
        <p:spPr>
          <a:xfrm>
            <a:off x="6324600" y="3006180"/>
            <a:ext cx="609600" cy="1114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7781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653902"/>
          </a:xfrm>
        </p:spPr>
        <p:txBody>
          <a:bodyPr>
            <a:normAutofit fontScale="90000"/>
          </a:bodyPr>
          <a:lstStyle/>
          <a:p>
            <a:r>
              <a:rPr lang="en-US" dirty="0"/>
              <a:t>Methods</a:t>
            </a:r>
            <a:r>
              <a:rPr lang="nl-BE" dirty="0"/>
              <a:t>: QCA</a:t>
            </a:r>
          </a:p>
        </p:txBody>
      </p:sp>
      <p:sp>
        <p:nvSpPr>
          <p:cNvPr id="3" name="Tijdelijke aanduiding voor inhoud 2"/>
          <p:cNvSpPr>
            <a:spLocks noGrp="1"/>
          </p:cNvSpPr>
          <p:nvPr>
            <p:ph idx="1"/>
          </p:nvPr>
        </p:nvSpPr>
        <p:spPr>
          <a:xfrm>
            <a:off x="1371600" y="1616149"/>
            <a:ext cx="9601200" cy="4251251"/>
          </a:xfrm>
        </p:spPr>
        <p:txBody>
          <a:bodyPr>
            <a:normAutofit/>
          </a:bodyPr>
          <a:lstStyle/>
          <a:p>
            <a:r>
              <a:rPr lang="en-US" sz="2400" dirty="0"/>
              <a:t>First four cases: strong military establishment and absence of democratic government</a:t>
            </a:r>
          </a:p>
          <a:p>
            <a:r>
              <a:rPr lang="en-US" sz="2400" dirty="0"/>
              <a:t>Second four cases: absence of industrialization and presence of democratic government</a:t>
            </a:r>
          </a:p>
          <a:p>
            <a:r>
              <a:rPr lang="en-US" sz="2400" dirty="0"/>
              <a:t>None of the eight cases where there was no violent repression had one of these combinations of causal conditions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2416843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70857"/>
          </a:xfrm>
        </p:spPr>
        <p:txBody>
          <a:bodyPr/>
          <a:lstStyle/>
          <a:p>
            <a:r>
              <a:rPr lang="en-US" dirty="0"/>
              <a:t>QCA: key ideas</a:t>
            </a:r>
          </a:p>
        </p:txBody>
      </p:sp>
      <p:sp>
        <p:nvSpPr>
          <p:cNvPr id="3" name="Tijdelijke aanduiding voor inhoud 2"/>
          <p:cNvSpPr>
            <a:spLocks noGrp="1"/>
          </p:cNvSpPr>
          <p:nvPr>
            <p:ph idx="1"/>
          </p:nvPr>
        </p:nvSpPr>
        <p:spPr>
          <a:xfrm>
            <a:off x="838200" y="1690688"/>
            <a:ext cx="10515600" cy="5301343"/>
          </a:xfrm>
        </p:spPr>
        <p:txBody>
          <a:bodyPr>
            <a:normAutofit/>
          </a:bodyPr>
          <a:lstStyle/>
          <a:p>
            <a:r>
              <a:rPr lang="en-US" sz="2400" dirty="0"/>
              <a:t>Proceeds by comparing configurations of causes (rows of the table), and not by comparing the presence/absence of each causal condition with presence/absence of the outcome</a:t>
            </a:r>
          </a:p>
          <a:p>
            <a:endParaRPr lang="en-US" sz="2400" dirty="0"/>
          </a:p>
          <a:p>
            <a:r>
              <a:rPr lang="en-US" sz="2400" dirty="0"/>
              <a:t>Allows for the possibility that there may be several combinations of conditions that generate the same general outcome (i.e. government repression)</a:t>
            </a:r>
          </a:p>
          <a:p>
            <a:pPr lvl="1"/>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2842224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618643"/>
          </a:xfrm>
        </p:spPr>
        <p:txBody>
          <a:bodyPr>
            <a:normAutofit fontScale="90000"/>
          </a:bodyPr>
          <a:lstStyle/>
          <a:p>
            <a:r>
              <a:rPr lang="en-US" dirty="0"/>
              <a:t>QCA: key ideas</a:t>
            </a:r>
          </a:p>
        </p:txBody>
      </p:sp>
      <p:sp>
        <p:nvSpPr>
          <p:cNvPr id="3" name="Tijdelijke aanduiding voor inhoud 2"/>
          <p:cNvSpPr>
            <a:spLocks noGrp="1"/>
          </p:cNvSpPr>
          <p:nvPr>
            <p:ph idx="1"/>
          </p:nvPr>
        </p:nvSpPr>
        <p:spPr>
          <a:xfrm>
            <a:off x="957690" y="1506750"/>
            <a:ext cx="10863943" cy="5148943"/>
          </a:xfrm>
        </p:spPr>
        <p:txBody>
          <a:bodyPr>
            <a:normAutofit/>
          </a:bodyPr>
          <a:lstStyle/>
          <a:p>
            <a:r>
              <a:rPr lang="en-US" sz="2400" dirty="0"/>
              <a:t>Addresses complex and seemingly contradictory patterns of causation</a:t>
            </a:r>
          </a:p>
          <a:p>
            <a:pPr lvl="1"/>
            <a:r>
              <a:rPr lang="en-US" sz="2400" dirty="0"/>
              <a:t>E.g. democratic government is important in both its present and absent condition. When a strong military is present, the lack of democratic government contributes to repression. When industrialization is absent, it is precisely the presence of democratic government that contributes to repression.</a:t>
            </a:r>
          </a:p>
          <a:p>
            <a:endParaRPr lang="en-US" sz="2400" dirty="0"/>
          </a:p>
          <a:p>
            <a:r>
              <a:rPr lang="en-US" sz="2400" dirty="0"/>
              <a:t>Can eliminate irrelevant causes. </a:t>
            </a:r>
          </a:p>
          <a:p>
            <a:pPr lvl="1"/>
            <a:r>
              <a:rPr lang="en-US" sz="2400" dirty="0"/>
              <a:t>E.g. whether or not the country was aligned with the USSR was eliminate</a:t>
            </a:r>
          </a:p>
          <a:p>
            <a:endParaRPr lang="en-US" sz="2400" dirty="0"/>
          </a:p>
          <a:p>
            <a:pPr lvl="1"/>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1620922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0315" y="316149"/>
            <a:ext cx="9601200" cy="866553"/>
          </a:xfrm>
        </p:spPr>
        <p:txBody>
          <a:bodyPr/>
          <a:lstStyle/>
          <a:p>
            <a:r>
              <a:rPr lang="en-US" dirty="0"/>
              <a:t>Truth tables</a:t>
            </a:r>
          </a:p>
        </p:txBody>
      </p:sp>
      <p:sp>
        <p:nvSpPr>
          <p:cNvPr id="3" name="Tijdelijke aanduiding voor inhoud 2"/>
          <p:cNvSpPr>
            <a:spLocks noGrp="1"/>
          </p:cNvSpPr>
          <p:nvPr>
            <p:ph idx="1"/>
          </p:nvPr>
        </p:nvSpPr>
        <p:spPr>
          <a:xfrm>
            <a:off x="740228" y="1709057"/>
            <a:ext cx="10863943" cy="5148943"/>
          </a:xfrm>
        </p:spPr>
        <p:txBody>
          <a:bodyPr>
            <a:normAutofit/>
          </a:bodyPr>
          <a:lstStyle/>
          <a:p>
            <a:r>
              <a:rPr lang="en-US" sz="2400" dirty="0"/>
              <a:t>Evidence on cases can be represented in truth tables: summarize data matrices by sorting cases according to their combinations of values on dichotomous (presence/absence) causal variables</a:t>
            </a:r>
          </a:p>
          <a:p>
            <a:endParaRPr lang="en-US" sz="2400" dirty="0"/>
          </a:p>
          <a:p>
            <a:r>
              <a:rPr lang="en-US" sz="2400" dirty="0"/>
              <a:t>E.g. hypothetical evidence on 30 schools</a:t>
            </a:r>
          </a:p>
          <a:p>
            <a:pPr lvl="1"/>
            <a:r>
              <a:rPr lang="en-US" sz="2400" dirty="0"/>
              <a:t>Outcome variable: whether or not students are “tracked” according to ability (i.e. grouped into classes with homogeneous performance levels)</a:t>
            </a:r>
          </a:p>
          <a:p>
            <a:pPr lvl="1"/>
            <a:r>
              <a:rPr lang="en-US" sz="2400" dirty="0"/>
              <a:t>Different potential causes</a:t>
            </a:r>
          </a:p>
          <a:p>
            <a:pPr lvl="2"/>
            <a:r>
              <a:rPr lang="en-US" sz="2000" dirty="0"/>
              <a:t>Racial diversity in the school</a:t>
            </a:r>
          </a:p>
          <a:p>
            <a:pPr lvl="2"/>
            <a:r>
              <a:rPr lang="en-US" sz="2000" dirty="0"/>
              <a:t>Class diversity in the school </a:t>
            </a:r>
          </a:p>
          <a:p>
            <a:pPr lvl="2"/>
            <a:r>
              <a:rPr lang="en-US" sz="2000" dirty="0"/>
              <a:t>Whether there are open school board elections</a:t>
            </a:r>
          </a:p>
          <a:p>
            <a:pPr lvl="2"/>
            <a:r>
              <a:rPr lang="en-US" sz="2000" dirty="0"/>
              <a:t>Whether or not teachers are </a:t>
            </a:r>
            <a:r>
              <a:rPr lang="en-US" sz="2000" dirty="0" err="1"/>
              <a:t>unionised</a:t>
            </a:r>
            <a:endParaRPr lang="en-US" sz="20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2002545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8456" y="990558"/>
            <a:ext cx="2390047" cy="2405743"/>
          </a:xfrm>
        </p:spPr>
        <p:txBody>
          <a:bodyPr>
            <a:normAutofit/>
          </a:bodyPr>
          <a:lstStyle/>
          <a:p>
            <a:r>
              <a:rPr lang="nl-BE" sz="4800" dirty="0"/>
              <a:t>Data matrix</a:t>
            </a:r>
          </a:p>
        </p:txBody>
      </p:sp>
      <p:pic>
        <p:nvPicPr>
          <p:cNvPr id="5" name="Picture 2"/>
          <p:cNvPicPr>
            <a:picLocks noGrp="1" noChangeAspect="1" noChangeArrowheads="1"/>
          </p:cNvPicPr>
          <p:nvPr>
            <p:ph idx="1"/>
          </p:nvPr>
        </p:nvPicPr>
        <p:blipFill>
          <a:blip r:embed="rId2" cstate="print"/>
          <a:srcRect/>
          <a:stretch>
            <a:fillRect/>
          </a:stretch>
        </p:blipFill>
        <p:spPr bwMode="auto">
          <a:xfrm>
            <a:off x="2898015" y="94893"/>
            <a:ext cx="9323603" cy="6668213"/>
          </a:xfrm>
          <a:prstGeom prst="rect">
            <a:avLst/>
          </a:prstGeom>
          <a:noFill/>
          <a:ln w="9525">
            <a:noFill/>
            <a:miter lim="800000"/>
            <a:headEnd/>
            <a:tailEnd/>
          </a:ln>
        </p:spPr>
      </p:pic>
      <p:sp>
        <p:nvSpPr>
          <p:cNvPr id="4" name="Tijdelijke aanduiding voor dianummer 3"/>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3993472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9470" y="386522"/>
            <a:ext cx="2133600" cy="1376589"/>
          </a:xfrm>
        </p:spPr>
        <p:txBody>
          <a:bodyPr>
            <a:normAutofit/>
          </a:bodyPr>
          <a:lstStyle/>
          <a:p>
            <a:r>
              <a:rPr lang="en-US" dirty="0"/>
              <a:t>Truth tables</a:t>
            </a:r>
          </a:p>
        </p:txBody>
      </p:sp>
      <p:sp>
        <p:nvSpPr>
          <p:cNvPr id="3" name="Tijdelijke aanduiding voor inhoud 2"/>
          <p:cNvSpPr>
            <a:spLocks noGrp="1"/>
          </p:cNvSpPr>
          <p:nvPr>
            <p:ph idx="1"/>
          </p:nvPr>
        </p:nvSpPr>
        <p:spPr>
          <a:xfrm>
            <a:off x="810985" y="2050010"/>
            <a:ext cx="1992085" cy="4958364"/>
          </a:xfrm>
        </p:spPr>
        <p:txBody>
          <a:bodyPr>
            <a:normAutofit/>
          </a:bodyPr>
          <a:lstStyle/>
          <a:p>
            <a:pPr marL="0" indent="0">
              <a:buNone/>
            </a:pPr>
            <a:r>
              <a:rPr lang="en-US" dirty="0"/>
              <a:t>Ranks all logical combinations of causal conditions</a:t>
            </a:r>
          </a:p>
          <a:p>
            <a:pPr marL="0" indent="0">
              <a:buNone/>
            </a:pPr>
            <a:endParaRPr lang="en-US" dirty="0"/>
          </a:p>
          <a:p>
            <a:pPr marL="0" indent="0">
              <a:buNone/>
            </a:pPr>
            <a:r>
              <a:rPr lang="en-US" dirty="0"/>
              <a:t>Make sure the same causal conditions produce the same outcome </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57</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632303" y="118994"/>
            <a:ext cx="9559697" cy="6762592"/>
          </a:xfrm>
          <a:prstGeom prst="rect">
            <a:avLst/>
          </a:prstGeom>
          <a:noFill/>
          <a:ln w="9525">
            <a:noFill/>
            <a:miter lim="800000"/>
            <a:headEnd/>
            <a:tailEnd/>
          </a:ln>
        </p:spPr>
      </p:pic>
      <p:sp>
        <p:nvSpPr>
          <p:cNvPr id="6" name="Rechthoek 5"/>
          <p:cNvSpPr/>
          <p:nvPr/>
        </p:nvSpPr>
        <p:spPr>
          <a:xfrm>
            <a:off x="3581401" y="1251857"/>
            <a:ext cx="5029200" cy="24372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p:nvSpPr>
        <p:spPr>
          <a:xfrm>
            <a:off x="3581401" y="1495583"/>
            <a:ext cx="5029199" cy="26752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09037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Truth tables</a:t>
            </a:r>
          </a:p>
        </p:txBody>
      </p:sp>
      <p:sp>
        <p:nvSpPr>
          <p:cNvPr id="3" name="Tijdelijke aanduiding voor inhoud 2"/>
          <p:cNvSpPr>
            <a:spLocks noGrp="1"/>
          </p:cNvSpPr>
          <p:nvPr>
            <p:ph idx="1"/>
          </p:nvPr>
        </p:nvSpPr>
        <p:spPr>
          <a:xfrm>
            <a:off x="1371600" y="2286000"/>
            <a:ext cx="10621926" cy="4412512"/>
          </a:xfrm>
        </p:spPr>
        <p:txBody>
          <a:bodyPr/>
          <a:lstStyle/>
          <a:p>
            <a:r>
              <a:rPr lang="en-US" dirty="0"/>
              <a:t>Simplifying the truth table</a:t>
            </a:r>
          </a:p>
          <a:p>
            <a:pPr lvl="1"/>
            <a:r>
              <a:rPr lang="en-US" dirty="0"/>
              <a:t>Row 13: TRACKING = RACE * CLASS * elections * unions</a:t>
            </a:r>
          </a:p>
          <a:p>
            <a:pPr lvl="1"/>
            <a:r>
              <a:rPr lang="en-US" dirty="0"/>
              <a:t>Row 14: TRACKING = RACE * CLASS * elections * UNIONS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58</a:t>
            </a:fld>
            <a:endParaRPr lang="en-US" dirty="0"/>
          </a:p>
        </p:txBody>
      </p:sp>
      <p:pic>
        <p:nvPicPr>
          <p:cNvPr id="5" name="Picture 2"/>
          <p:cNvPicPr>
            <a:picLocks noChangeAspect="1" noChangeArrowheads="1"/>
          </p:cNvPicPr>
          <p:nvPr/>
        </p:nvPicPr>
        <p:blipFill rotWithShape="1">
          <a:blip r:embed="rId3" cstate="print"/>
          <a:srcRect l="705" b="82738"/>
          <a:stretch/>
        </p:blipFill>
        <p:spPr bwMode="auto">
          <a:xfrm>
            <a:off x="1861458" y="3644150"/>
            <a:ext cx="9492342" cy="1167335"/>
          </a:xfrm>
          <a:prstGeom prst="rect">
            <a:avLst/>
          </a:prstGeom>
          <a:noFill/>
          <a:ln w="9525">
            <a:noFill/>
            <a:miter lim="800000"/>
            <a:headEnd/>
            <a:tailEnd/>
          </a:ln>
        </p:spPr>
      </p:pic>
      <p:pic>
        <p:nvPicPr>
          <p:cNvPr id="6" name="Picture 2"/>
          <p:cNvPicPr>
            <a:picLocks noChangeAspect="1" noChangeArrowheads="1"/>
          </p:cNvPicPr>
          <p:nvPr/>
        </p:nvPicPr>
        <p:blipFill rotWithShape="1">
          <a:blip r:embed="rId3" cstate="print"/>
          <a:srcRect l="818" t="66196" r="-569" b="24145"/>
          <a:stretch/>
        </p:blipFill>
        <p:spPr bwMode="auto">
          <a:xfrm>
            <a:off x="1817916" y="5156766"/>
            <a:ext cx="9535884" cy="653143"/>
          </a:xfrm>
          <a:prstGeom prst="rect">
            <a:avLst/>
          </a:prstGeom>
          <a:noFill/>
          <a:ln w="9525">
            <a:noFill/>
            <a:miter lim="800000"/>
            <a:headEnd/>
            <a:tailEnd/>
          </a:ln>
        </p:spPr>
      </p:pic>
    </p:spTree>
    <p:extLst>
      <p:ext uri="{BB962C8B-B14F-4D97-AF65-F5344CB8AC3E}">
        <p14:creationId xmlns:p14="http://schemas.microsoft.com/office/powerpoint/2010/main" val="636015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6171" y="239486"/>
            <a:ext cx="9601200" cy="653144"/>
          </a:xfrm>
        </p:spPr>
        <p:txBody>
          <a:bodyPr>
            <a:normAutofit fontScale="90000"/>
          </a:bodyPr>
          <a:lstStyle/>
          <a:p>
            <a:r>
              <a:rPr lang="en-US" dirty="0"/>
              <a:t>Truth tables</a:t>
            </a:r>
          </a:p>
        </p:txBody>
      </p:sp>
      <p:sp>
        <p:nvSpPr>
          <p:cNvPr id="3" name="Tijdelijke aanduiding voor inhoud 2"/>
          <p:cNvSpPr>
            <a:spLocks noGrp="1"/>
          </p:cNvSpPr>
          <p:nvPr>
            <p:ph idx="1"/>
          </p:nvPr>
        </p:nvSpPr>
        <p:spPr>
          <a:xfrm>
            <a:off x="936171" y="1578430"/>
            <a:ext cx="10417629" cy="5040084"/>
          </a:xfrm>
        </p:spPr>
        <p:txBody>
          <a:bodyPr>
            <a:normAutofit/>
          </a:bodyPr>
          <a:lstStyle/>
          <a:p>
            <a:r>
              <a:rPr lang="en-US" sz="2400" dirty="0"/>
              <a:t>Simplifying the truth table</a:t>
            </a:r>
          </a:p>
          <a:p>
            <a:pPr lvl="1"/>
            <a:r>
              <a:rPr lang="en-US" sz="2400" dirty="0"/>
              <a:t>Row 13: TRACKING = RACE * CLASS * elections * unions</a:t>
            </a:r>
          </a:p>
          <a:p>
            <a:pPr lvl="1"/>
            <a:r>
              <a:rPr lang="en-US" sz="2400" dirty="0"/>
              <a:t>Row 14: TRACKING = RACE * CLASS * elections * UNIONS</a:t>
            </a:r>
          </a:p>
          <a:p>
            <a:endParaRPr lang="en-US" sz="2400" dirty="0"/>
          </a:p>
          <a:p>
            <a:r>
              <a:rPr lang="en-US" sz="2400" dirty="0"/>
              <a:t>“If two rows of a truth table differ on only one causal condition yet result in the same outcome, then the causal condition that distinguishes the two rows can be considered irrelevant and can be removed to create a simpler combination of causal conditions.”</a:t>
            </a:r>
          </a:p>
          <a:p>
            <a:pPr lvl="1"/>
            <a:r>
              <a:rPr lang="en-US" sz="2400" dirty="0"/>
              <a:t>E.g. Row 13 and 14 becomes TRACKING = RACE * CLASS * elections </a:t>
            </a:r>
          </a:p>
          <a:p>
            <a:pPr lvl="1"/>
            <a:r>
              <a:rPr lang="en-US" sz="2400" dirty="0"/>
              <a:t>Continues this for all rows: identify redundant causal variables and delete them from the configurations in the truth table</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73238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68927"/>
          </a:xfrm>
        </p:spPr>
        <p:txBody>
          <a:bodyPr/>
          <a:lstStyle/>
          <a:p>
            <a:r>
              <a:rPr lang="nl-BE" dirty="0"/>
              <a:t>Reference for Reading</a:t>
            </a:r>
            <a:endParaRPr lang="en-US" dirty="0"/>
          </a:p>
        </p:txBody>
      </p:sp>
      <p:sp>
        <p:nvSpPr>
          <p:cNvPr id="3" name="Tijdelijke aanduiding voor inhoud 2"/>
          <p:cNvSpPr>
            <a:spLocks noGrp="1"/>
          </p:cNvSpPr>
          <p:nvPr>
            <p:ph idx="1"/>
          </p:nvPr>
        </p:nvSpPr>
        <p:spPr>
          <a:xfrm>
            <a:off x="1168126" y="2102048"/>
            <a:ext cx="10233800" cy="4351338"/>
          </a:xfrm>
        </p:spPr>
        <p:txBody>
          <a:bodyPr>
            <a:normAutofit/>
          </a:bodyPr>
          <a:lstStyle/>
          <a:p>
            <a:pPr marL="0" lvl="0" indent="0">
              <a:buNone/>
            </a:pPr>
            <a:endParaRPr lang="en-GB" dirty="0"/>
          </a:p>
          <a:p>
            <a:r>
              <a:rPr lang="en-GB" dirty="0"/>
              <a:t>Ragin, C, Amoroso, L (2010) </a:t>
            </a:r>
            <a:r>
              <a:rPr lang="en-GB" i="1" dirty="0"/>
              <a:t>Constructing Social Research. The Unity and Diversity of Method</a:t>
            </a:r>
            <a:r>
              <a:rPr lang="en-GB" dirty="0"/>
              <a:t> (2</a:t>
            </a:r>
            <a:r>
              <a:rPr lang="en-GB" baseline="30000" dirty="0"/>
              <a:t>nd</a:t>
            </a:r>
            <a:r>
              <a:rPr lang="en-GB" dirty="0"/>
              <a:t> edition), Pine Forge Press, pp. 135-161. Chapter 6</a:t>
            </a:r>
          </a:p>
          <a:p>
            <a:r>
              <a:rPr lang="en-GB" dirty="0"/>
              <a:t>Extra References</a:t>
            </a:r>
          </a:p>
          <a:p>
            <a:pPr lvl="1"/>
            <a:r>
              <a:rPr lang="en-GB" dirty="0"/>
              <a:t>Landman, T. (2003) </a:t>
            </a:r>
            <a:r>
              <a:rPr lang="en-GB" i="1" dirty="0"/>
              <a:t>Issues and Methods in Comparative Politics</a:t>
            </a:r>
            <a:r>
              <a:rPr lang="en-GB" dirty="0"/>
              <a:t>, London: Routledge, pp. 4-11, 23-59.</a:t>
            </a:r>
          </a:p>
          <a:p>
            <a:pPr lvl="1"/>
            <a:r>
              <a:rPr lang="en-GB" dirty="0" err="1"/>
              <a:t>Bloemraad</a:t>
            </a:r>
            <a:r>
              <a:rPr lang="en-GB" dirty="0"/>
              <a:t>, I. (2013) “The promise and pitfalls of comparative research design in the study of migration.” </a:t>
            </a:r>
            <a:r>
              <a:rPr lang="en-GB" i="1" dirty="0"/>
              <a:t>Migration Studies </a:t>
            </a:r>
            <a:r>
              <a:rPr lang="en-GB" dirty="0"/>
              <a:t>1(1), 27-46. </a:t>
            </a:r>
          </a:p>
          <a:p>
            <a:pPr lvl="1"/>
            <a:r>
              <a:rPr lang="en-GB" dirty="0" err="1"/>
              <a:t>Flyvbjerg</a:t>
            </a:r>
            <a:r>
              <a:rPr lang="en-GB" dirty="0"/>
              <a:t>, B. (2006) “Five misunderstandings about case-study research.” Qualitative Inquiry 12(2), 219-45. </a:t>
            </a:r>
            <a:endParaRPr lang="en-US" dirty="0"/>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627460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1014214"/>
          </a:xfrm>
        </p:spPr>
        <p:txBody>
          <a:bodyPr/>
          <a:lstStyle/>
          <a:p>
            <a:r>
              <a:rPr lang="en-US" dirty="0"/>
              <a:t>Truth tables</a:t>
            </a:r>
          </a:p>
        </p:txBody>
      </p:sp>
      <p:sp>
        <p:nvSpPr>
          <p:cNvPr id="3" name="Tijdelijke aanduiding voor inhoud 2"/>
          <p:cNvSpPr>
            <a:spLocks noGrp="1"/>
          </p:cNvSpPr>
          <p:nvPr>
            <p:ph idx="1"/>
          </p:nvPr>
        </p:nvSpPr>
        <p:spPr/>
        <p:txBody>
          <a:bodyPr>
            <a:normAutofit/>
          </a:bodyPr>
          <a:lstStyle/>
          <a:p>
            <a:r>
              <a:rPr lang="en-US" sz="2400" dirty="0"/>
              <a:t>Insert Panel A</a:t>
            </a:r>
          </a:p>
          <a:p>
            <a:r>
              <a:rPr lang="en-US" sz="2400" dirty="0"/>
              <a:t>Insert Panel B (first round of simplification)</a:t>
            </a:r>
          </a:p>
          <a:p>
            <a:r>
              <a:rPr lang="en-US" sz="2400" dirty="0"/>
              <a:t>Insert Panel C (second round of simplification)</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60</a:t>
            </a:fld>
            <a:endParaRPr lang="en-US" dirty="0"/>
          </a:p>
        </p:txBody>
      </p:sp>
    </p:spTree>
    <p:extLst>
      <p:ext uri="{BB962C8B-B14F-4D97-AF65-F5344CB8AC3E}">
        <p14:creationId xmlns:p14="http://schemas.microsoft.com/office/powerpoint/2010/main" val="2164452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Truth tables</a:t>
            </a:r>
          </a:p>
        </p:txBody>
      </p:sp>
      <p:sp>
        <p:nvSpPr>
          <p:cNvPr id="3" name="Tijdelijke aanduiding voor inhoud 2"/>
          <p:cNvSpPr>
            <a:spLocks noGrp="1"/>
          </p:cNvSpPr>
          <p:nvPr>
            <p:ph idx="1"/>
          </p:nvPr>
        </p:nvSpPr>
        <p:spPr/>
        <p:txBody>
          <a:bodyPr/>
          <a:lstStyle/>
          <a:p>
            <a:r>
              <a:rPr lang="en-US" dirty="0"/>
              <a:t>Final statement: tracking occurs when</a:t>
            </a:r>
          </a:p>
          <a:p>
            <a:pPr lvl="1"/>
            <a:r>
              <a:rPr lang="en-US" dirty="0"/>
              <a:t>Racial diversity is absent and teachers’ unions are present, or</a:t>
            </a:r>
          </a:p>
          <a:p>
            <a:pPr lvl="1"/>
            <a:r>
              <a:rPr lang="en-US" dirty="0"/>
              <a:t>When racial diversity is present and </a:t>
            </a:r>
            <a:r>
              <a:rPr lang="en-US" dirty="0" err="1"/>
              <a:t>compettive</a:t>
            </a:r>
            <a:r>
              <a:rPr lang="en-US" dirty="0"/>
              <a:t> school board elections are absent</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61</a:t>
            </a:fld>
            <a:endParaRPr lang="en-US"/>
          </a:p>
        </p:txBody>
      </p:sp>
    </p:spTree>
    <p:extLst>
      <p:ext uri="{BB962C8B-B14F-4D97-AF65-F5344CB8AC3E}">
        <p14:creationId xmlns:p14="http://schemas.microsoft.com/office/powerpoint/2010/main" val="3696517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Overview</a:t>
            </a:r>
          </a:p>
        </p:txBody>
      </p:sp>
      <p:sp>
        <p:nvSpPr>
          <p:cNvPr id="3" name="Tijdelijke aanduiding voor inhoud 2"/>
          <p:cNvSpPr>
            <a:spLocks noGrp="1"/>
          </p:cNvSpPr>
          <p:nvPr>
            <p:ph idx="1"/>
          </p:nvPr>
        </p:nvSpPr>
        <p:spPr/>
        <p:txBody>
          <a:bodyPr/>
          <a:lstStyle/>
          <a:p>
            <a:pPr marL="514350" indent="-514350">
              <a:buFont typeface="+mj-lt"/>
              <a:buAutoNum type="arabicPeriod"/>
            </a:pPr>
            <a:r>
              <a:rPr lang="en-GB" dirty="0"/>
              <a:t>Why compare?</a:t>
            </a:r>
          </a:p>
          <a:p>
            <a:pPr marL="514350" indent="-514350">
              <a:buFont typeface="+mj-lt"/>
              <a:buAutoNum type="arabicPeriod"/>
            </a:pPr>
            <a:r>
              <a:rPr lang="en-GB" dirty="0"/>
              <a:t>What to compare?</a:t>
            </a:r>
          </a:p>
          <a:p>
            <a:pPr marL="514350" indent="-514350">
              <a:buFont typeface="+mj-lt"/>
              <a:buAutoNum type="arabicPeriod"/>
            </a:pPr>
            <a:r>
              <a:rPr lang="en-GB" dirty="0"/>
              <a:t>How to compare?</a:t>
            </a:r>
          </a:p>
          <a:p>
            <a:pPr marL="514350" indent="-514350">
              <a:buFont typeface="+mj-lt"/>
              <a:buAutoNum type="arabicPeriod"/>
            </a:pPr>
            <a:r>
              <a:rPr lang="en-GB" dirty="0"/>
              <a:t>The process of comparative research</a:t>
            </a:r>
          </a:p>
          <a:p>
            <a:pPr marL="514350" indent="-514350">
              <a:buFont typeface="+mj-lt"/>
              <a:buAutoNum type="arabicPeriod"/>
            </a:pPr>
            <a:r>
              <a:rPr lang="en-GB" dirty="0"/>
              <a:t>Advantages and disadvantages</a:t>
            </a:r>
          </a:p>
          <a:p>
            <a:pPr marL="514350" indent="-514350">
              <a:buFont typeface="+mj-lt"/>
              <a:buAutoNum type="arabicPeriod"/>
            </a:pPr>
            <a:r>
              <a:rPr lang="en-GB" dirty="0"/>
              <a:t>Qualitative comparative analysis (QCA)</a:t>
            </a:r>
          </a:p>
          <a:p>
            <a:pPr marL="514350" indent="-514350">
              <a:buFont typeface="+mj-lt"/>
              <a:buAutoNum type="arabicPeriod"/>
            </a:pPr>
            <a:r>
              <a:rPr lang="en-GB" dirty="0"/>
              <a:t>Single case studies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3407695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4127" y="199417"/>
            <a:ext cx="9601200" cy="928992"/>
          </a:xfrm>
        </p:spPr>
        <p:txBody>
          <a:bodyPr/>
          <a:lstStyle/>
          <a:p>
            <a:r>
              <a:rPr lang="nl-BE" dirty="0"/>
              <a:t>7. Single case studies</a:t>
            </a:r>
          </a:p>
        </p:txBody>
      </p:sp>
      <p:sp>
        <p:nvSpPr>
          <p:cNvPr id="3" name="Tijdelijke aanduiding voor inhoud 2"/>
          <p:cNvSpPr>
            <a:spLocks noGrp="1"/>
          </p:cNvSpPr>
          <p:nvPr>
            <p:ph idx="1"/>
          </p:nvPr>
        </p:nvSpPr>
        <p:spPr>
          <a:xfrm>
            <a:off x="1371600" y="1303506"/>
            <a:ext cx="9601200" cy="5149880"/>
          </a:xfrm>
        </p:spPr>
        <p:txBody>
          <a:bodyPr>
            <a:normAutofit/>
          </a:bodyPr>
          <a:lstStyle/>
          <a:p>
            <a:r>
              <a:rPr lang="en-US" sz="2400" dirty="0"/>
              <a:t>Always an inherent comparison between a particular study and the research/thinking that came before</a:t>
            </a:r>
          </a:p>
          <a:p>
            <a:pPr lvl="1"/>
            <a:endParaRPr lang="en-US" sz="2400" dirty="0"/>
          </a:p>
          <a:p>
            <a:pPr lvl="1"/>
            <a:r>
              <a:rPr lang="en-US" sz="2400" dirty="0"/>
              <a:t>The “external comparative placement” vis-à-vis the existing literature (</a:t>
            </a:r>
            <a:r>
              <a:rPr lang="en-US" sz="2400" dirty="0" err="1"/>
              <a:t>Bloemraad</a:t>
            </a:r>
            <a:r>
              <a:rPr lang="en-US" sz="2400" dirty="0"/>
              <a:t> 2006): how does my case relate to cases studied by other researchers? </a:t>
            </a:r>
          </a:p>
          <a:p>
            <a:pPr lvl="1"/>
            <a:endParaRPr lang="en-US" sz="2400" dirty="0"/>
          </a:p>
          <a:p>
            <a:pPr lvl="1"/>
            <a:r>
              <a:rPr lang="en-US" sz="2400" dirty="0"/>
              <a:t>Contributing by researching a sub-population, new immigrant group or research sit that does not fit the general pattern…</a:t>
            </a:r>
          </a:p>
          <a:p>
            <a:pPr marL="530352" lvl="1" indent="0">
              <a:buNone/>
            </a:pPr>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3545040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6307" y="325952"/>
            <a:ext cx="9601200" cy="802457"/>
          </a:xfrm>
        </p:spPr>
        <p:txBody>
          <a:bodyPr>
            <a:normAutofit/>
          </a:bodyPr>
          <a:lstStyle/>
          <a:p>
            <a:r>
              <a:rPr lang="nl-BE" dirty="0"/>
              <a:t>7. Single case studies</a:t>
            </a:r>
          </a:p>
        </p:txBody>
      </p:sp>
      <p:sp>
        <p:nvSpPr>
          <p:cNvPr id="3" name="Tijdelijke aanduiding voor inhoud 2"/>
          <p:cNvSpPr>
            <a:spLocks noGrp="1"/>
          </p:cNvSpPr>
          <p:nvPr>
            <p:ph idx="1"/>
          </p:nvPr>
        </p:nvSpPr>
        <p:spPr>
          <a:xfrm>
            <a:off x="846307" y="1990898"/>
            <a:ext cx="10515600" cy="4279611"/>
          </a:xfrm>
        </p:spPr>
        <p:txBody>
          <a:bodyPr>
            <a:normAutofit/>
          </a:bodyPr>
          <a:lstStyle/>
          <a:p>
            <a:r>
              <a:rPr lang="en-US" sz="2400" dirty="0"/>
              <a:t>No random selection: typical/average cases are not necessarily the richest in terms of information</a:t>
            </a:r>
          </a:p>
          <a:p>
            <a:pPr marL="0" indent="0">
              <a:buNone/>
            </a:pPr>
            <a:endParaRPr lang="en-US" sz="2400" dirty="0"/>
          </a:p>
          <a:p>
            <a:r>
              <a:rPr lang="en-US" sz="2400" dirty="0"/>
              <a:t>Instead: driven by theory, or by following leads from fieldwork</a:t>
            </a:r>
          </a:p>
          <a:p>
            <a:pPr lvl="1"/>
            <a:endParaRPr lang="en-US" sz="2400" dirty="0"/>
          </a:p>
          <a:p>
            <a:r>
              <a:rPr lang="en-US" sz="2400" dirty="0"/>
              <a:t>Critical cases permit deductions: “if this theory is (not) valid for this case, then it applies to all cases”</a:t>
            </a:r>
          </a:p>
          <a:p>
            <a:pPr marL="0" indent="0">
              <a:buNone/>
            </a:pPr>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38779050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01514"/>
            <a:ext cx="9601200" cy="849073"/>
          </a:xfrm>
        </p:spPr>
        <p:txBody>
          <a:bodyPr/>
          <a:lstStyle/>
          <a:p>
            <a:r>
              <a:rPr lang="nl-BE" dirty="0"/>
              <a:t>7. Single case studies</a:t>
            </a:r>
          </a:p>
        </p:txBody>
      </p:sp>
      <p:sp>
        <p:nvSpPr>
          <p:cNvPr id="3" name="Tijdelijke aanduiding voor inhoud 2"/>
          <p:cNvSpPr>
            <a:spLocks noGrp="1"/>
          </p:cNvSpPr>
          <p:nvPr>
            <p:ph idx="1"/>
          </p:nvPr>
        </p:nvSpPr>
        <p:spPr>
          <a:xfrm>
            <a:off x="838200" y="1825625"/>
            <a:ext cx="10515600" cy="4351338"/>
          </a:xfrm>
        </p:spPr>
        <p:txBody>
          <a:bodyPr>
            <a:normAutofit/>
          </a:bodyPr>
          <a:lstStyle/>
          <a:p>
            <a:r>
              <a:rPr lang="en-US" sz="2400" dirty="0"/>
              <a:t>Search for “least likely cases”: if this applies even to this case, then it must apply to all others</a:t>
            </a:r>
          </a:p>
          <a:p>
            <a:pPr lvl="1"/>
            <a:endParaRPr lang="en-US" sz="2400" dirty="0"/>
          </a:p>
          <a:p>
            <a:pPr lvl="1"/>
            <a:r>
              <a:rPr lang="en-US" sz="2400" dirty="0"/>
              <a:t>E.g. Robert Michel’s iron law of oligarchy</a:t>
            </a:r>
          </a:p>
          <a:p>
            <a:pPr lvl="1"/>
            <a:endParaRPr lang="en-US" sz="2400" dirty="0"/>
          </a:p>
          <a:p>
            <a:pPr lvl="1"/>
            <a:r>
              <a:rPr lang="en-US" sz="2400" dirty="0"/>
              <a:t>E.g. Foucauldian analyses of the “Occupy movement”</a:t>
            </a:r>
          </a:p>
          <a:p>
            <a:pPr lvl="1"/>
            <a:endParaRPr lang="en-US" sz="2400" dirty="0"/>
          </a:p>
          <a:p>
            <a:pPr lvl="1"/>
            <a:r>
              <a:rPr lang="en-US" sz="2400" dirty="0"/>
              <a:t>E.g. if even leftist liberals contribute to excluding immigrants from the housing market,… </a:t>
            </a:r>
          </a:p>
          <a:p>
            <a:pPr lvl="1"/>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65</a:t>
            </a:fld>
            <a:endParaRPr lang="en-US" dirty="0"/>
          </a:p>
        </p:txBody>
      </p:sp>
    </p:spTree>
    <p:extLst>
      <p:ext uri="{BB962C8B-B14F-4D97-AF65-F5344CB8AC3E}">
        <p14:creationId xmlns:p14="http://schemas.microsoft.com/office/powerpoint/2010/main" val="37198043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6306" y="247650"/>
            <a:ext cx="9601200" cy="1016946"/>
          </a:xfrm>
        </p:spPr>
        <p:txBody>
          <a:bodyPr/>
          <a:lstStyle/>
          <a:p>
            <a:r>
              <a:rPr lang="nl-BE" dirty="0"/>
              <a:t>7. Single case studies</a:t>
            </a:r>
          </a:p>
        </p:txBody>
      </p:sp>
      <p:sp>
        <p:nvSpPr>
          <p:cNvPr id="3" name="Tijdelijke aanduiding voor inhoud 2"/>
          <p:cNvSpPr>
            <a:spLocks noGrp="1"/>
          </p:cNvSpPr>
          <p:nvPr>
            <p:ph idx="1"/>
          </p:nvPr>
        </p:nvSpPr>
        <p:spPr>
          <a:xfrm>
            <a:off x="1371600" y="1264596"/>
            <a:ext cx="9601200" cy="4602804"/>
          </a:xfrm>
        </p:spPr>
        <p:txBody>
          <a:bodyPr>
            <a:normAutofit/>
          </a:bodyPr>
          <a:lstStyle/>
          <a:p>
            <a:r>
              <a:rPr lang="en-US" sz="2400" dirty="0"/>
              <a:t>Search for “Most likely cases”</a:t>
            </a:r>
          </a:p>
          <a:p>
            <a:pPr lvl="1"/>
            <a:r>
              <a:rPr lang="en-US" sz="2400" dirty="0"/>
              <a:t>E.g. when studying racism, you can study the Ku Klux Clan. You might be able to study the mechanism of racism in its purest, explicit form. </a:t>
            </a:r>
          </a:p>
          <a:p>
            <a:pPr lvl="1"/>
            <a:endParaRPr lang="en-US" sz="2400" dirty="0"/>
          </a:p>
          <a:p>
            <a:pPr lvl="1"/>
            <a:r>
              <a:rPr lang="en-US" sz="2400" dirty="0"/>
              <a:t>E.g. when studying diversity, concentrate on diverse </a:t>
            </a:r>
            <a:r>
              <a:rPr lang="en-US" sz="2400" dirty="0" err="1"/>
              <a:t>neighbourhoods</a:t>
            </a:r>
            <a:r>
              <a:rPr lang="en-US" sz="2400" dirty="0"/>
              <a:t>, or professionals working in diverse settings…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66</a:t>
            </a:fld>
            <a:endParaRPr lang="en-US" dirty="0"/>
          </a:p>
        </p:txBody>
      </p:sp>
    </p:spTree>
    <p:extLst>
      <p:ext uri="{BB962C8B-B14F-4D97-AF65-F5344CB8AC3E}">
        <p14:creationId xmlns:p14="http://schemas.microsoft.com/office/powerpoint/2010/main" val="240857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Overview</a:t>
            </a:r>
          </a:p>
        </p:txBody>
      </p:sp>
      <p:sp>
        <p:nvSpPr>
          <p:cNvPr id="3" name="Tijdelijke aanduiding voor inhoud 2"/>
          <p:cNvSpPr>
            <a:spLocks noGrp="1"/>
          </p:cNvSpPr>
          <p:nvPr>
            <p:ph idx="1"/>
          </p:nvPr>
        </p:nvSpPr>
        <p:spPr>
          <a:xfrm>
            <a:off x="1371600" y="1732547"/>
            <a:ext cx="9601200" cy="4315327"/>
          </a:xfrm>
        </p:spPr>
        <p:txBody>
          <a:bodyPr>
            <a:normAutofit/>
          </a:bodyPr>
          <a:lstStyle/>
          <a:p>
            <a:pPr marL="514350" indent="-514350">
              <a:buFont typeface="+mj-lt"/>
              <a:buAutoNum type="arabicPeriod"/>
            </a:pPr>
            <a:r>
              <a:rPr lang="en-GB" dirty="0"/>
              <a:t>Why to compare?</a:t>
            </a:r>
          </a:p>
          <a:p>
            <a:pPr marL="514350" indent="-514350">
              <a:buFont typeface="+mj-lt"/>
              <a:buAutoNum type="arabicPeriod"/>
            </a:pPr>
            <a:r>
              <a:rPr lang="en-GB" dirty="0"/>
              <a:t>What to compare?</a:t>
            </a:r>
          </a:p>
          <a:p>
            <a:pPr marL="514350" indent="-514350">
              <a:buFont typeface="+mj-lt"/>
              <a:buAutoNum type="arabicPeriod"/>
            </a:pPr>
            <a:r>
              <a:rPr lang="en-GB" dirty="0"/>
              <a:t>How to compare?</a:t>
            </a:r>
          </a:p>
          <a:p>
            <a:pPr marL="514350" indent="-514350">
              <a:buFont typeface="+mj-lt"/>
              <a:buAutoNum type="arabicPeriod"/>
            </a:pPr>
            <a:r>
              <a:rPr lang="en-GB" dirty="0"/>
              <a:t>The process of comparative research</a:t>
            </a:r>
          </a:p>
          <a:p>
            <a:pPr marL="514350" indent="-514350">
              <a:buFont typeface="+mj-lt"/>
              <a:buAutoNum type="arabicPeriod"/>
            </a:pPr>
            <a:r>
              <a:rPr lang="en-GB" dirty="0"/>
              <a:t>Advantages and disadvantages</a:t>
            </a:r>
          </a:p>
          <a:p>
            <a:pPr marL="514350" indent="-514350">
              <a:buFont typeface="+mj-lt"/>
              <a:buAutoNum type="arabicPeriod"/>
            </a:pPr>
            <a:r>
              <a:rPr lang="en-GB" dirty="0"/>
              <a:t>Qualitative comparative analysis (QCA)</a:t>
            </a:r>
          </a:p>
          <a:p>
            <a:pPr marL="514350" indent="-514350">
              <a:buFont typeface="+mj-lt"/>
              <a:buAutoNum type="arabicPeriod"/>
            </a:pPr>
            <a:r>
              <a:rPr lang="en-GB" dirty="0"/>
              <a:t>Zooming in on ‘case selection’:</a:t>
            </a:r>
          </a:p>
          <a:p>
            <a:pPr lvl="1"/>
            <a:r>
              <a:rPr lang="en-GB" dirty="0"/>
              <a:t>The logic of case-</a:t>
            </a:r>
            <a:r>
              <a:rPr lang="en-GB" dirty="0" err="1"/>
              <a:t>selecton</a:t>
            </a:r>
            <a:endParaRPr lang="en-GB" dirty="0"/>
          </a:p>
          <a:p>
            <a:pPr lvl="1"/>
            <a:r>
              <a:rPr lang="en-GB" dirty="0"/>
              <a:t>Single case studies</a:t>
            </a:r>
          </a:p>
          <a:p>
            <a:pPr marL="0" indent="0">
              <a:buNone/>
            </a:pPr>
            <a:endParaRPr lang="en-GB"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23553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5985164" cy="768927"/>
          </a:xfrm>
        </p:spPr>
        <p:txBody>
          <a:bodyPr/>
          <a:lstStyle/>
          <a:p>
            <a:r>
              <a:rPr lang="nl-BE" dirty="0"/>
              <a:t>1. Why to </a:t>
            </a:r>
            <a:r>
              <a:rPr lang="en-US" dirty="0"/>
              <a:t>compare</a:t>
            </a:r>
            <a:r>
              <a:rPr lang="nl-BE" dirty="0"/>
              <a:t>?</a:t>
            </a:r>
          </a:p>
        </p:txBody>
      </p:sp>
      <p:sp>
        <p:nvSpPr>
          <p:cNvPr id="3" name="Tijdelijke aanduiding voor inhoud 2"/>
          <p:cNvSpPr>
            <a:spLocks noGrp="1"/>
          </p:cNvSpPr>
          <p:nvPr>
            <p:ph idx="1"/>
          </p:nvPr>
        </p:nvSpPr>
        <p:spPr>
          <a:xfrm>
            <a:off x="810491" y="1697236"/>
            <a:ext cx="7800109" cy="4756150"/>
          </a:xfrm>
        </p:spPr>
        <p:txBody>
          <a:bodyPr>
            <a:normAutofit lnSpcReduction="10000"/>
          </a:bodyPr>
          <a:lstStyle/>
          <a:p>
            <a:r>
              <a:rPr lang="en-US" dirty="0"/>
              <a:t>Giving example from the book to compare ghettos areas in USA and France.</a:t>
            </a:r>
          </a:p>
          <a:p>
            <a:r>
              <a:rPr lang="en-US" dirty="0"/>
              <a:t> E.g. </a:t>
            </a:r>
            <a:r>
              <a:rPr lang="en-US" dirty="0" err="1"/>
              <a:t>Loic</a:t>
            </a:r>
            <a:r>
              <a:rPr lang="en-US" dirty="0"/>
              <a:t> Wacquant (2008): comparing US ghetto’s with French banlieues</a:t>
            </a:r>
          </a:p>
          <a:p>
            <a:endParaRPr lang="en-US" dirty="0"/>
          </a:p>
          <a:p>
            <a:r>
              <a:rPr lang="en-US" dirty="0"/>
              <a:t>Refutes popular discourses that French </a:t>
            </a:r>
            <a:r>
              <a:rPr lang="en-US" i="1" dirty="0" err="1"/>
              <a:t>cités</a:t>
            </a:r>
            <a:r>
              <a:rPr lang="en-US" dirty="0"/>
              <a:t> for </a:t>
            </a:r>
            <a:r>
              <a:rPr lang="en-US" dirty="0" err="1"/>
              <a:t>ghettoising</a:t>
            </a:r>
            <a:r>
              <a:rPr lang="en-US" dirty="0"/>
              <a:t>…</a:t>
            </a:r>
          </a:p>
          <a:p>
            <a:endParaRPr lang="en-US" dirty="0"/>
          </a:p>
          <a:p>
            <a:r>
              <a:rPr lang="en-US" dirty="0"/>
              <a:t>They do have some similarities</a:t>
            </a:r>
          </a:p>
          <a:p>
            <a:pPr lvl="1"/>
            <a:r>
              <a:rPr lang="en-US" dirty="0"/>
              <a:t>Enclaves with high concentrations of minorities or ethnically marked populations</a:t>
            </a:r>
          </a:p>
          <a:p>
            <a:pPr lvl="1"/>
            <a:r>
              <a:rPr lang="en-US" dirty="0"/>
              <a:t>Demographic structure: young and old people, few families</a:t>
            </a:r>
          </a:p>
          <a:p>
            <a:pPr lvl="1"/>
            <a:r>
              <a:rPr lang="en-US" dirty="0"/>
              <a:t>“Bleak and oppressive atmosphere”, public, experienced and internalized stigma.</a:t>
            </a:r>
          </a:p>
          <a:p>
            <a:endParaRPr lang="en-US" dirty="0"/>
          </a:p>
          <a:p>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8</a:t>
            </a:fld>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117" y="205509"/>
            <a:ext cx="3345883" cy="5343236"/>
          </a:xfrm>
          <a:prstGeom prst="rect">
            <a:avLst/>
          </a:prstGeom>
        </p:spPr>
      </p:pic>
    </p:spTree>
    <p:extLst>
      <p:ext uri="{BB962C8B-B14F-4D97-AF65-F5344CB8AC3E}">
        <p14:creationId xmlns:p14="http://schemas.microsoft.com/office/powerpoint/2010/main" val="337721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2055" y="434108"/>
            <a:ext cx="7117452" cy="602673"/>
          </a:xfrm>
        </p:spPr>
        <p:txBody>
          <a:bodyPr>
            <a:normAutofit fontScale="90000"/>
          </a:bodyPr>
          <a:lstStyle/>
          <a:p>
            <a:r>
              <a:rPr lang="nl-BE" dirty="0"/>
              <a:t>1. Why to </a:t>
            </a:r>
            <a:r>
              <a:rPr lang="en-US" dirty="0"/>
              <a:t>compare</a:t>
            </a:r>
            <a:r>
              <a:rPr lang="nl-BE" dirty="0"/>
              <a:t>?</a:t>
            </a:r>
          </a:p>
        </p:txBody>
      </p:sp>
      <p:sp>
        <p:nvSpPr>
          <p:cNvPr id="3" name="Tijdelijke aanduiding voor inhoud 2"/>
          <p:cNvSpPr>
            <a:spLocks noGrp="1"/>
          </p:cNvSpPr>
          <p:nvPr>
            <p:ph idx="1"/>
          </p:nvPr>
        </p:nvSpPr>
        <p:spPr>
          <a:xfrm>
            <a:off x="852055" y="1603402"/>
            <a:ext cx="7987135" cy="5254597"/>
          </a:xfrm>
        </p:spPr>
        <p:txBody>
          <a:bodyPr>
            <a:normAutofit/>
          </a:bodyPr>
          <a:lstStyle/>
          <a:p>
            <a:r>
              <a:rPr lang="en-US" dirty="0"/>
              <a:t>Yet there are more functional and historical differences between the two ghettos.</a:t>
            </a:r>
          </a:p>
          <a:p>
            <a:pPr lvl="1"/>
            <a:endParaRPr lang="en-US" dirty="0"/>
          </a:p>
          <a:p>
            <a:pPr lvl="1"/>
            <a:r>
              <a:rPr lang="en-US" dirty="0"/>
              <a:t>Organizational ecologies:</a:t>
            </a:r>
          </a:p>
          <a:p>
            <a:pPr lvl="2"/>
            <a:r>
              <a:rPr lang="en-US" sz="2400" dirty="0"/>
              <a:t>Size: 300.000 vs 13.000 inhabitants</a:t>
            </a:r>
          </a:p>
          <a:p>
            <a:pPr lvl="2"/>
            <a:r>
              <a:rPr lang="en-US" sz="2400" dirty="0"/>
              <a:t>Ghettos are multifunctional ensembles with relative institutional autonomy, whereas the inhabitants of the French </a:t>
            </a:r>
            <a:r>
              <a:rPr lang="en-US" sz="2400" i="1" dirty="0" err="1"/>
              <a:t>cités</a:t>
            </a:r>
            <a:r>
              <a:rPr lang="en-US" sz="2400" dirty="0"/>
              <a:t> are usually connected to the rest of the urban environment.</a:t>
            </a:r>
            <a:endParaRPr lang="en-US" dirty="0"/>
          </a:p>
          <a:p>
            <a:pPr lvl="1"/>
            <a:r>
              <a:rPr lang="en-US" dirty="0"/>
              <a:t>Racial cloistering vs diversity</a:t>
            </a:r>
          </a:p>
          <a:p>
            <a:pPr lvl="2"/>
            <a:r>
              <a:rPr lang="en-US" sz="2400" dirty="0"/>
              <a:t>US ghettos are totally homogenous, whereas French </a:t>
            </a:r>
            <a:r>
              <a:rPr lang="en-US" sz="2400" i="1" dirty="0" err="1"/>
              <a:t>cités</a:t>
            </a:r>
            <a:r>
              <a:rPr lang="en-US" sz="2400" i="1" dirty="0"/>
              <a:t> </a:t>
            </a:r>
            <a:r>
              <a:rPr lang="en-US" sz="2400" dirty="0"/>
              <a:t>are multi-ethnic (including white majorities).</a:t>
            </a:r>
          </a:p>
        </p:txBody>
      </p:sp>
      <p:sp>
        <p:nvSpPr>
          <p:cNvPr id="4" name="Tijdelijke aanduiding voor dianummer 3"/>
          <p:cNvSpPr>
            <a:spLocks noGrp="1"/>
          </p:cNvSpPr>
          <p:nvPr>
            <p:ph type="sldNum" sz="quarter" idx="12"/>
          </p:nvPr>
        </p:nvSpPr>
        <p:spPr>
          <a:xfrm>
            <a:off x="9472736" y="6453386"/>
            <a:ext cx="1596292" cy="164109"/>
          </a:xfrm>
        </p:spPr>
        <p:txBody>
          <a:bodyPr/>
          <a:lstStyle/>
          <a:p>
            <a:fld id="{6D22F896-40B5-4ADD-8801-0D06FADFA095}" type="slidenum">
              <a:rPr lang="en-US" smtClean="0"/>
              <a:t>9</a:t>
            </a:fld>
            <a:endParaRPr lang="en-US"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190" y="434108"/>
            <a:ext cx="3345883" cy="4657437"/>
          </a:xfrm>
          <a:prstGeom prst="rect">
            <a:avLst/>
          </a:prstGeom>
        </p:spPr>
      </p:pic>
    </p:spTree>
    <p:extLst>
      <p:ext uri="{BB962C8B-B14F-4D97-AF65-F5344CB8AC3E}">
        <p14:creationId xmlns:p14="http://schemas.microsoft.com/office/powerpoint/2010/main" val="2221740402"/>
      </p:ext>
    </p:extLst>
  </p:cSld>
  <p:clrMapOvr>
    <a:masterClrMapping/>
  </p:clrMapOvr>
</p:sld>
</file>

<file path=ppt/theme/theme1.xml><?xml version="1.0" encoding="utf-8"?>
<a:theme xmlns:a="http://schemas.openxmlformats.org/drawingml/2006/main" name="Cr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{BE24456D-8456-9648-A514-524BE03F8B1F}tf10001072</Template>
  <TotalTime>3542</TotalTime>
  <Words>4839</Words>
  <Application>Microsoft Macintosh PowerPoint</Application>
  <PresentationFormat>Widescreen</PresentationFormat>
  <Paragraphs>698</Paragraphs>
  <Slides>66</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Franklin Gothic Book</vt:lpstr>
      <vt:lpstr>Crop</vt:lpstr>
      <vt:lpstr>Theory construction</vt:lpstr>
      <vt:lpstr>Introduction</vt:lpstr>
      <vt:lpstr>Introduction</vt:lpstr>
      <vt:lpstr>Introduction</vt:lpstr>
      <vt:lpstr>Introduction</vt:lpstr>
      <vt:lpstr>Reference for Reading</vt:lpstr>
      <vt:lpstr>Overview</vt:lpstr>
      <vt:lpstr>1. Why to compare?</vt:lpstr>
      <vt:lpstr>1. Why to compare?</vt:lpstr>
      <vt:lpstr>1. Why to compare?</vt:lpstr>
      <vt:lpstr>1. Why to compare?</vt:lpstr>
      <vt:lpstr>1. Why to compare?</vt:lpstr>
      <vt:lpstr>1. Why to compare?</vt:lpstr>
      <vt:lpstr>1. Research goals (Ragin &amp; Amoroso)</vt:lpstr>
      <vt:lpstr>1. Research goals (R&amp;A)</vt:lpstr>
      <vt:lpstr>1. Research goals (R&amp;A)</vt:lpstr>
      <vt:lpstr>1. Research goals (R&amp;A)</vt:lpstr>
      <vt:lpstr>1. Research goals for a comparison</vt:lpstr>
      <vt:lpstr>2. What to compare?</vt:lpstr>
      <vt:lpstr>2. What to compare?</vt:lpstr>
      <vt:lpstr>2. What to compare?</vt:lpstr>
      <vt:lpstr>2. What to compare?</vt:lpstr>
      <vt:lpstr>3. How to compare?</vt:lpstr>
      <vt:lpstr>3. How to compare?</vt:lpstr>
      <vt:lpstr>J.S. Mill’s methods of agreement and difference</vt:lpstr>
      <vt:lpstr>How to compare a scientific way? </vt:lpstr>
      <vt:lpstr>3. How to compare?</vt:lpstr>
      <vt:lpstr>3. How to compare?</vt:lpstr>
      <vt:lpstr>Method of difference</vt:lpstr>
      <vt:lpstr>3. How to compare?</vt:lpstr>
      <vt:lpstr>3. How to compare?</vt:lpstr>
      <vt:lpstr>3. How to compare?</vt:lpstr>
      <vt:lpstr>Method of agreement</vt:lpstr>
      <vt:lpstr>3. How to compare?</vt:lpstr>
      <vt:lpstr>4. Advantages of comparative research</vt:lpstr>
      <vt:lpstr>4. Disadvantages of comparative research</vt:lpstr>
      <vt:lpstr>Problems of comparison</vt:lpstr>
      <vt:lpstr>1. Too many variables, too few cases</vt:lpstr>
      <vt:lpstr>1. Too many variables, too few cases</vt:lpstr>
      <vt:lpstr>1. Too many variables, too few cases</vt:lpstr>
      <vt:lpstr>1. Too many variables, too few cases</vt:lpstr>
      <vt:lpstr>2. “Comparability”</vt:lpstr>
      <vt:lpstr>2. “Comparability”</vt:lpstr>
      <vt:lpstr>2. “Comparability”</vt:lpstr>
      <vt:lpstr>2. “Comparability”</vt:lpstr>
      <vt:lpstr>2. “Comparability”</vt:lpstr>
      <vt:lpstr>Overview</vt:lpstr>
      <vt:lpstr>5. QCA (R&amp;A)</vt:lpstr>
      <vt:lpstr>QCA: a hypothetical example</vt:lpstr>
      <vt:lpstr>QCA: a hypothetical example</vt:lpstr>
      <vt:lpstr>Methods: QCA</vt:lpstr>
      <vt:lpstr>Methods: QCA</vt:lpstr>
      <vt:lpstr>QCA: key ideas</vt:lpstr>
      <vt:lpstr>QCA: key ideas</vt:lpstr>
      <vt:lpstr>Truth tables</vt:lpstr>
      <vt:lpstr>Data matrix</vt:lpstr>
      <vt:lpstr>Truth tables</vt:lpstr>
      <vt:lpstr>Truth tables</vt:lpstr>
      <vt:lpstr>Truth tables</vt:lpstr>
      <vt:lpstr>Truth tables</vt:lpstr>
      <vt:lpstr>Truth tables</vt:lpstr>
      <vt:lpstr>Overview</vt:lpstr>
      <vt:lpstr>7. Single case studies</vt:lpstr>
      <vt:lpstr>7. Single case studies</vt:lpstr>
      <vt:lpstr>7. Single case studies</vt:lpstr>
      <vt:lpstr>7. Single case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Vandevoordt Robin</dc:creator>
  <cp:lastModifiedBy>Microsoft Office User</cp:lastModifiedBy>
  <cp:revision>331</cp:revision>
  <dcterms:created xsi:type="dcterms:W3CDTF">2014-09-12T02:17:01Z</dcterms:created>
  <dcterms:modified xsi:type="dcterms:W3CDTF">2019-12-10T20:13:43Z</dcterms:modified>
</cp:coreProperties>
</file>