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3" r:id="rId9"/>
    <p:sldId id="260" r:id="rId10"/>
    <p:sldId id="259" r:id="rId11"/>
    <p:sldId id="261" r:id="rId12"/>
    <p:sldId id="262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10-14T12:28:34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13140 11314 0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6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22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34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81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02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2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86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9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A3CC1B-7850-4F77-AF95-87BA535B45F2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F06D20-2B8A-49C7-BC51-EF9DDC4C5B5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lylib.com/books/en/4.212.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polis.cz/clanek/media-a-etik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hyperlink" Target="mailto:nina.ortova@fsv.cuni.cz" TargetMode="External"/><Relationship Id="rId2" Type="http://schemas.openxmlformats.org/officeDocument/2006/relationships/hyperlink" Target="mailto:nin.ortov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jL2Shu_gU" TargetMode="External"/><Relationship Id="rId2" Type="http://schemas.openxmlformats.org/officeDocument/2006/relationships/hyperlink" Target="https://www.ceskatelevize.cz/ivysilani/10214728740-byt-v-obraze/210572233420013-zakazano-povoleno/obsah/182388-etika-med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uNidQHk5SZ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ndikat-novinaru.cz/o-nas/etika/eticky-kode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ra.cz/wp-content/uploads/2016/09/Etick%C3%BD-kodex.pdf" TargetMode="External"/><Relationship Id="rId2" Type="http://schemas.openxmlformats.org/officeDocument/2006/relationships/hyperlink" Target="https://www.focus-age.cz/m-journal/files/hlavni_sekce/praxe/eticky_kodex_asociace_pr_agentu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klub.cz/pr-klub/eticky-kodex-ipr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1995-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9127" y="3553692"/>
            <a:ext cx="4470399" cy="704272"/>
          </a:xfrm>
        </p:spPr>
        <p:txBody>
          <a:bodyPr>
            <a:no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ETIKA MÉDIÍ </a:t>
            </a:r>
            <a:br>
              <a:rPr lang="cs-CZ" sz="5400" dirty="0">
                <a:latin typeface="Arial Black" panose="020B0A04020102020204" pitchFamily="34" charset="0"/>
              </a:rPr>
            </a:br>
            <a:r>
              <a:rPr lang="cs-CZ" sz="5400" dirty="0">
                <a:latin typeface="Arial Black" panose="020B0A04020102020204" pitchFamily="34" charset="0"/>
              </a:rPr>
              <a:t>A VZTAHŮ S MÉDII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43" y="1143000"/>
            <a:ext cx="4572000" cy="4572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99127" y="4451927"/>
            <a:ext cx="550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 Black" panose="020B0A04020102020204" pitchFamily="34" charset="0"/>
                <a:cs typeface="Arial" panose="020B0604020202020204" pitchFamily="34" charset="0"/>
              </a:rPr>
              <a:t>JKB166 - Vztahy s médii</a:t>
            </a:r>
          </a:p>
        </p:txBody>
      </p:sp>
    </p:spTree>
    <p:extLst>
      <p:ext uri="{BB962C8B-B14F-4D97-AF65-F5344CB8AC3E}">
        <p14:creationId xmlns:p14="http://schemas.microsoft.com/office/powerpoint/2010/main" val="19739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ETICKÝCH MEDIA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6420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upřímnost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přesnost, věcnost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soudnost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pohotovost, schopnost reagovat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respekt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rozhodně ne podplácení, drahé dárky, přemlouvání, …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08072" y="1881141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PARSONS, P. J. (2004). </a:t>
            </a:r>
            <a:r>
              <a:rPr lang="en-US" sz="1100" b="1" dirty="0"/>
              <a:t>Ethics in Public Relations: A Guide to Best Practice</a:t>
            </a:r>
            <a:r>
              <a:rPr lang="cs-CZ" sz="1100" dirty="0"/>
              <a:t>. Dostupné z: </a:t>
            </a:r>
            <a:r>
              <a:rPr lang="cs-CZ" sz="1100" dirty="0">
                <a:hlinkClick r:id="rId2"/>
              </a:rPr>
              <a:t>https://flylib.com/books/en/4.212.1/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8170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PROHŘEŠKY MEDIA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uplácení – dárky mohou novináři většinou jen přijímat do určité hodnoty, přijmutí dárku nesmí být podmíněno publikováním vašeho materiálu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mezi uplácením jsou produkty, které si novinář poté může nechat; vouchery;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tripy</a:t>
            </a:r>
            <a:r>
              <a:rPr lang="cs-CZ" dirty="0"/>
              <a:t> – ne každý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trip</a:t>
            </a:r>
            <a:r>
              <a:rPr lang="cs-CZ" dirty="0"/>
              <a:t> je špatný, ale… musí mít vždy podstatný cíl pro nabrání materiálu, který nikde jinde nejde získat; novináři nezaplatíme 5* hotel s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inclusive</a:t>
            </a:r>
            <a:r>
              <a:rPr lang="cs-CZ" dirty="0"/>
              <a:t> na týden a pokojovým servisem, když se akce koná jeden den někde mimo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smýšlení citací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zvaní na kafíčka – spolupráce ano, ale ne s neustálým zvaním na kávu/ oběd/ večeři – co se setkat v neutrálním prostředí? (v agentuře, médiu, co-</a:t>
            </a:r>
            <a:r>
              <a:rPr lang="cs-CZ" dirty="0" err="1"/>
              <a:t>workingovém</a:t>
            </a:r>
            <a:r>
              <a:rPr lang="cs-CZ" dirty="0"/>
              <a:t> prostoru…) Co kdyby si každý platil vlastní útratu?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přátelství – střet zájmů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komunikace s kontroverzním médiem za každou cenu (např. Parlamentní listy nebo weby z proruského seznamu) – potřebujeme přeci hodně výstupů, je jedno odkud! (toto je samozřejmě špatně)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grilování novinářů, když se ptají na otázky, které nebyly předem známé – tenká hranice mezi tím, co je ještě přijatelné a co už 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novináři protlačující vlastní témata na úkor důležitějších událostí; mediální domy zakazující výstupy hanící jejich majitele</a:t>
            </a:r>
          </a:p>
        </p:txBody>
      </p:sp>
    </p:spTree>
    <p:extLst>
      <p:ext uri="{BB962C8B-B14F-4D97-AF65-F5344CB8AC3E}">
        <p14:creationId xmlns:p14="http://schemas.microsoft.com/office/powerpoint/2010/main" val="54405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01" y="757379"/>
            <a:ext cx="4615733" cy="49371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04446" y="682248"/>
            <a:ext cx="5504522" cy="5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PROHŘEŠKY MEDIA RELATIONS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shrnutí od webu e-polis:</a:t>
            </a:r>
          </a:p>
          <a:p>
            <a:pPr marL="0" indent="0">
              <a:buNone/>
            </a:pPr>
            <a:r>
              <a:rPr lang="cs-CZ" dirty="0"/>
              <a:t>a) Otázka způsobu získání informací</a:t>
            </a:r>
          </a:p>
          <a:p>
            <a:pPr marL="0" indent="0">
              <a:buNone/>
            </a:pPr>
            <a:r>
              <a:rPr lang="cs-CZ" dirty="0"/>
              <a:t> b) Narušování soukromí</a:t>
            </a:r>
          </a:p>
          <a:p>
            <a:pPr marL="0" indent="0">
              <a:buNone/>
            </a:pPr>
            <a:r>
              <a:rPr lang="cs-CZ" dirty="0"/>
              <a:t> c) Klamání</a:t>
            </a:r>
          </a:p>
          <a:p>
            <a:pPr marL="0" indent="0">
              <a:buNone/>
            </a:pPr>
            <a:r>
              <a:rPr lang="cs-CZ" dirty="0"/>
              <a:t>d) Zneužití postavení novináře</a:t>
            </a:r>
          </a:p>
          <a:p>
            <a:pPr marL="0" indent="0">
              <a:buNone/>
            </a:pPr>
            <a:r>
              <a:rPr lang="cs-CZ" dirty="0"/>
              <a:t>e) Střet zájmů</a:t>
            </a:r>
          </a:p>
          <a:p>
            <a:pPr marL="0" indent="0">
              <a:buNone/>
            </a:pPr>
            <a:r>
              <a:rPr lang="cs-CZ" dirty="0"/>
              <a:t>f) Úplatky. </a:t>
            </a:r>
          </a:p>
          <a:p>
            <a:pPr marL="0" indent="0">
              <a:buNone/>
            </a:pPr>
            <a:r>
              <a:rPr lang="cs-CZ" dirty="0"/>
              <a:t>g) Osobní angažovanost žurnalisty v případu</a:t>
            </a:r>
          </a:p>
          <a:p>
            <a:pPr marL="0" indent="0">
              <a:buNone/>
            </a:pPr>
            <a:r>
              <a:rPr lang="cs-CZ" dirty="0"/>
              <a:t>h) Vyváženost informací</a:t>
            </a:r>
          </a:p>
          <a:p>
            <a:pPr marL="0" indent="0">
              <a:buNone/>
            </a:pPr>
            <a:r>
              <a:rPr lang="cs-CZ" dirty="0"/>
              <a:t>i) Účelová manipulace se získanými materiály</a:t>
            </a:r>
          </a:p>
          <a:p>
            <a:pPr marL="0" indent="0">
              <a:buNone/>
            </a:pPr>
            <a:r>
              <a:rPr lang="cs-CZ" dirty="0"/>
              <a:t>j) Informování o extremismu</a:t>
            </a:r>
          </a:p>
          <a:p>
            <a:pPr marL="0" indent="0">
              <a:buNone/>
            </a:pPr>
            <a:r>
              <a:rPr lang="cs-CZ" dirty="0"/>
              <a:t>k) Plagiátorství.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Více zde: </a:t>
            </a:r>
            <a:r>
              <a:rPr lang="cs-CZ" dirty="0">
                <a:hlinkClick r:id="rId2"/>
              </a:rPr>
              <a:t>http://www.e-polis.cz/clanek/media-a-etika.html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Vymahatelnost etických kodexů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není u těch obecných kodexů možná – není vaše povinnost být členem určité asociace, která kodex přijala, není-li to podmínkou vašeho pracovně-právního vztahu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vymahatelnost jen u kodexů zaštítěných organizací -&gt; asociací, které jste členem; zaměstnavatelem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většinou jsou předem známé postihy (u asociací většinou výtka a vyloučení; u zaměstnavatele např. ponížení platu nebo rozvázání pracovně-právního vztahu)</a:t>
            </a:r>
          </a:p>
        </p:txBody>
      </p:sp>
    </p:spTree>
    <p:extLst>
      <p:ext uri="{BB962C8B-B14F-4D97-AF65-F5344CB8AC3E}">
        <p14:creationId xmlns:p14="http://schemas.microsoft.com/office/powerpoint/2010/main" val="169722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konzultace po mailu </a:t>
            </a:r>
            <a:r>
              <a:rPr lang="cs-CZ" dirty="0">
                <a:hlinkClick r:id="rId2"/>
              </a:rPr>
              <a:t>nin.ortova@gmail.com</a:t>
            </a:r>
            <a:r>
              <a:rPr lang="cs-CZ" dirty="0"/>
              <a:t> nebo </a:t>
            </a:r>
            <a:r>
              <a:rPr lang="cs-CZ" dirty="0">
                <a:hlinkClick r:id="rId3"/>
              </a:rPr>
              <a:t>nina.ortova@fsv.cuni.cz</a:t>
            </a:r>
            <a:r>
              <a:rPr lang="cs-CZ" dirty="0"/>
              <a:t> (případně po </a:t>
            </a:r>
            <a:r>
              <a:rPr lang="cs-CZ" dirty="0" err="1"/>
              <a:t>Skypu</a:t>
            </a:r>
            <a:r>
              <a:rPr lang="cs-CZ" dirty="0"/>
              <a:t>, kdybyste opravdu </a:t>
            </a:r>
            <a:r>
              <a:rPr lang="cs-CZ" dirty="0" err="1"/>
              <a:t>hooodně</a:t>
            </a:r>
            <a:r>
              <a:rPr lang="cs-CZ" dirty="0"/>
              <a:t> chtěli 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A80C5B0-2CEB-4265-B354-D33CEEEBB46F}"/>
                  </a:ext>
                </a:extLst>
              </p14:cNvPr>
              <p14:cNvContentPartPr/>
              <p14:nvPr/>
            </p14:nvContentPartPr>
            <p14:xfrm>
              <a:off x="4730400" y="407304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A80C5B0-2CEB-4265-B354-D33CEEEBB4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1040" y="4063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0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ETIKA (MÉDIÍ)?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zkoumá morálku a morální hodnoty, morální jednání a jeho normy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tenká hranice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etika médií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oldschoolová</a:t>
            </a:r>
            <a:r>
              <a:rPr lang="cs-CZ" dirty="0"/>
              <a:t> verze: </a:t>
            </a:r>
            <a:r>
              <a:rPr lang="cs-CZ" dirty="0">
                <a:hlinkClick r:id="rId2"/>
              </a:rPr>
              <a:t>https://www.ceskatelevize.cz/ivysilani/10214728740-byt-v-obraze/210572233420013-zakazano-povoleno/obsah/182388-etika-medii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Václav Moravec: </a:t>
            </a:r>
            <a:r>
              <a:rPr lang="cs-CZ" dirty="0">
                <a:hlinkClick r:id="rId3"/>
              </a:rPr>
              <a:t>https://www.youtube.com/watch?v=JvjL2Shu_gU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in </a:t>
            </a:r>
            <a:r>
              <a:rPr lang="cs-CZ" dirty="0" err="1"/>
              <a:t>English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https://www.youtube.com/watch?v=uNidQHk5SZs</a:t>
            </a:r>
            <a:endParaRPr lang="cs-CZ" dirty="0"/>
          </a:p>
          <a:p>
            <a:pPr marL="201168" lvl="1" indent="0">
              <a:buNone/>
            </a:pP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dirty="0"/>
              <a:t>základní principy mediální etiky: přesnost, nezávislost, nezaujatost, </a:t>
            </a:r>
            <a:r>
              <a:rPr lang="cs-CZ" sz="1600" b="1" dirty="0"/>
              <a:t>lidskost</a:t>
            </a:r>
            <a:r>
              <a:rPr lang="cs-CZ" sz="1600" dirty="0"/>
              <a:t>, odpovědnost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09" y="1394942"/>
            <a:ext cx="2614140" cy="34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NOVINÁŘE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Syndikát novinářů ČR</a:t>
            </a:r>
          </a:p>
          <a:p>
            <a:r>
              <a:rPr lang="cs-CZ" dirty="0"/>
              <a:t>1. </a:t>
            </a:r>
            <a:r>
              <a:rPr lang="cs-CZ" b="1" dirty="0"/>
              <a:t>Právo občanů na včasné, pravdivé a nezkreslené informace</a:t>
            </a:r>
            <a:r>
              <a:rPr lang="cs-CZ" dirty="0"/>
              <a:t>. </a:t>
            </a:r>
          </a:p>
          <a:p>
            <a:r>
              <a:rPr lang="cs-CZ" dirty="0"/>
              <a:t>a. zveřejňovat jen informace, jejichž původ je znám, nebo v opačném případě je doprovodit nezbytnými výhradami,</a:t>
            </a:r>
            <a:br>
              <a:rPr lang="cs-CZ" dirty="0"/>
            </a:br>
            <a:r>
              <a:rPr lang="cs-CZ" dirty="0"/>
              <a:t>b. respektovat pravdu bez ohledu na důsledky, které to pro něj může mít, vyhledávat informace, které slouží všeobecnému zájmu, i přes překážky,</a:t>
            </a:r>
            <a:br>
              <a:rPr lang="cs-CZ" dirty="0"/>
            </a:br>
            <a:r>
              <a:rPr lang="cs-CZ" dirty="0"/>
              <a:t>c. dbát na rozlišování faktů od osobních názorů,</a:t>
            </a:r>
            <a:br>
              <a:rPr lang="cs-CZ" dirty="0"/>
            </a:br>
            <a:r>
              <a:rPr lang="cs-CZ" dirty="0"/>
              <a:t>d. hájit svobodu tisku i svobodu jiných medií,</a:t>
            </a:r>
            <a:br>
              <a:rPr lang="cs-CZ" dirty="0"/>
            </a:br>
            <a:r>
              <a:rPr lang="cs-CZ" dirty="0"/>
              <a:t>e. neodchylovat se věcně od pravdy ani v komentáři z důvodu zaujatosti,</a:t>
            </a:r>
            <a:br>
              <a:rPr lang="cs-CZ" dirty="0"/>
            </a:br>
            <a:r>
              <a:rPr lang="cs-CZ" dirty="0"/>
              <a:t>f. nepřipustit, aby domněnka byla vydávána za ověřený fakt a zprávy byly deformovány zamlčením důležitých dat,</a:t>
            </a:r>
            <a:br>
              <a:rPr lang="cs-CZ" dirty="0"/>
            </a:br>
            <a:r>
              <a:rPr lang="cs-CZ" dirty="0"/>
              <a:t>g. odmítat jakýkoli nátlak na zveřejnění nepravdivé, nebo jen částečně pravdivé informace,</a:t>
            </a:r>
            <a:br>
              <a:rPr lang="cs-CZ" dirty="0"/>
            </a:br>
            <a:r>
              <a:rPr lang="cs-CZ" dirty="0"/>
              <a:t>h. odmítat jakékoli zásahy státních orgánů, jež by mohly ovlivnit pravdivost sdělení,</a:t>
            </a:r>
            <a:br>
              <a:rPr lang="cs-CZ" dirty="0"/>
            </a:br>
            <a:r>
              <a:rPr lang="cs-CZ" dirty="0"/>
              <a:t>i. přijímat pouze úkoly srovnatelné s jeho profesionální důstojností,</a:t>
            </a:r>
            <a:br>
              <a:rPr lang="cs-CZ" dirty="0"/>
            </a:br>
            <a:r>
              <a:rPr lang="cs-CZ" dirty="0"/>
              <a:t>j. nepoužívat nepoctivé prostředky k získání informace, fotografie nebo dokumentu nebo využívat k tomu dobré víry kohokoliv. Nepoctivost prostředků je při tom třeba posuzovat v souvislosti s veřejným zájmem na publikování příslušné informace.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70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NOVINÁŘE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2. </a:t>
            </a:r>
            <a:r>
              <a:rPr lang="cs-CZ" b="1" dirty="0"/>
              <a:t>Požadavky na vysokou profesionalitu v žurnalistice</a:t>
            </a:r>
            <a:r>
              <a:rPr lang="cs-CZ" dirty="0"/>
              <a:t>. </a:t>
            </a:r>
          </a:p>
          <a:p>
            <a:r>
              <a:rPr lang="cs-CZ" dirty="0"/>
              <a:t>a. nést osobní odpovědnost za všechny své uveřejněné materiály,</a:t>
            </a:r>
            <a:br>
              <a:rPr lang="cs-CZ" dirty="0"/>
            </a:br>
            <a:r>
              <a:rPr lang="cs-CZ" dirty="0"/>
              <a:t>b. vyloučit všechny činnosti, které by jej mohly kompromitovat nebo vést ke konfliktu zájmů,</a:t>
            </a:r>
            <a:br>
              <a:rPr lang="cs-CZ" dirty="0"/>
            </a:br>
            <a:r>
              <a:rPr lang="cs-CZ" dirty="0"/>
              <a:t>c. nepřijímat žádné hodnotné dary nebo výhody, které by měly souvislost s jeho novinářskou činností, zvláště pak z důvodů zveřejnění nebo zatajení nějaké informace,</a:t>
            </a:r>
            <a:br>
              <a:rPr lang="cs-CZ" dirty="0"/>
            </a:br>
            <a:r>
              <a:rPr lang="cs-CZ" dirty="0"/>
              <a:t>d. nezneužívat povolání novináře k činnosti reklamního pracovníka a nepřijímat žádnou odměnu přímou nebo nepřímou od zájemců o reklamu, odmítnout podílet se na publikování skryté reklamy,</a:t>
            </a:r>
            <a:br>
              <a:rPr lang="cs-CZ" dirty="0"/>
            </a:br>
            <a:r>
              <a:rPr lang="cs-CZ" dirty="0"/>
              <a:t>e. nepodepisovat svým jménem obchodní ani finanční reklamy,</a:t>
            </a:r>
            <a:br>
              <a:rPr lang="cs-CZ" dirty="0"/>
            </a:br>
            <a:r>
              <a:rPr lang="cs-CZ" dirty="0"/>
              <a:t>f. nepřijímat peníze ve veřejné službě nebo v soukromém podniku tam, kde jeho postavení novináře a jeho vliv by mohly být zneužity,</a:t>
            </a:r>
            <a:br>
              <a:rPr lang="cs-CZ" dirty="0"/>
            </a:br>
            <a:r>
              <a:rPr lang="cs-CZ" dirty="0"/>
              <a:t>g. nezneužívat výsad, plynoucích z povolání novináře, k prezentování svých osobních postojů,</a:t>
            </a:r>
            <a:br>
              <a:rPr lang="cs-CZ" dirty="0"/>
            </a:br>
            <a:r>
              <a:rPr lang="cs-CZ" dirty="0"/>
              <a:t>h. nezneužívat možných výhod, plynoucích z členství v Syndikátu novinářů, k uspokojování soukromých potřeb.</a:t>
            </a:r>
          </a:p>
        </p:txBody>
      </p:sp>
    </p:spTree>
    <p:extLst>
      <p:ext uri="{BB962C8B-B14F-4D97-AF65-F5344CB8AC3E}">
        <p14:creationId xmlns:p14="http://schemas.microsoft.com/office/powerpoint/2010/main" val="227378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NOVINÁŘE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 3. </a:t>
            </a:r>
            <a:r>
              <a:rPr lang="cs-CZ" b="1" dirty="0"/>
              <a:t>Důvěryhodnost, slušnost a serióznost zvyšují autoritu médií</a:t>
            </a:r>
            <a:r>
              <a:rPr lang="cs-CZ" dirty="0"/>
              <a:t>. 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/>
              <a:t>a. nic neomlouvá nepřesnost nebo neprověření informace, každá uveřejněná informace, která se ukáže jako nepřesná, musí být neprodleně opravena,</a:t>
            </a:r>
            <a:br>
              <a:rPr lang="cs-CZ" dirty="0"/>
            </a:br>
            <a:r>
              <a:rPr lang="cs-CZ" dirty="0"/>
              <a:t>b. jestliže si zdroj informací přeje zůstat utajen, novinář je povinen zachovávat profesionální tajemství, i kdyby mu z toho měly vzniknout potíže,</a:t>
            </a:r>
            <a:br>
              <a:rPr lang="cs-CZ" dirty="0"/>
            </a:br>
            <a:r>
              <a:rPr lang="cs-CZ" dirty="0"/>
              <a:t>c. respektovat soukromí osob, zejména dětí a osob, které nejsou schopny pochopit následky svých výpovědí,</a:t>
            </a:r>
            <a:br>
              <a:rPr lang="cs-CZ" dirty="0"/>
            </a:br>
            <a:r>
              <a:rPr lang="cs-CZ" dirty="0"/>
              <a:t>d. dodržovat přísně zásadu presumpce neviny a neidentifikovat příbuzné obětí nebo delikventů bez jejich jasného svolení,</a:t>
            </a:r>
            <a:br>
              <a:rPr lang="cs-CZ" dirty="0"/>
            </a:br>
            <a:r>
              <a:rPr lang="cs-CZ" dirty="0"/>
              <a:t>e. považovat pomluvu, neprokázané obvinění, překroucení dokumentů, faktů a lži za nejzávažnější profesionální chyby,</a:t>
            </a:r>
            <a:br>
              <a:rPr lang="cs-CZ" dirty="0"/>
            </a:br>
            <a:r>
              <a:rPr lang="cs-CZ" dirty="0"/>
              <a:t>f. kromě nesporných důvodů veřejného zájmu nesmí novinář svou činností dostat dotčené osoby do nesnází nebo osobní tísně,</a:t>
            </a:r>
            <a:br>
              <a:rPr lang="cs-CZ" dirty="0"/>
            </a:br>
            <a:r>
              <a:rPr lang="cs-CZ" dirty="0"/>
              <a:t>g. novinář nesmí využívat ve svůj prospěch informace získané při výkonu svého povolání dříve, než budou tyto informace zveřejněny,</a:t>
            </a:r>
            <a:br>
              <a:rPr lang="cs-CZ" dirty="0"/>
            </a:br>
            <a:r>
              <a:rPr lang="cs-CZ" dirty="0"/>
              <a:t>h. nesmí vytvářet ani ztvárňovat námět, který by podněcoval diskriminaci rasy, barvy pleti, náboženství, pohlaví nebo sexuální orientace,</a:t>
            </a:r>
            <a:br>
              <a:rPr lang="cs-CZ" dirty="0"/>
            </a:br>
            <a:r>
              <a:rPr lang="cs-CZ" dirty="0"/>
              <a:t>i. při reprodukci jakéhokoli textu musí být uveden jeho autor formou adekvátní k rozsahu přetištěného materiálu,</a:t>
            </a:r>
            <a:br>
              <a:rPr lang="cs-CZ" dirty="0"/>
            </a:br>
            <a:r>
              <a:rPr lang="cs-CZ" dirty="0"/>
              <a:t>j. plagiát se zásadně zakazuje.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00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NOVINÁŘE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Etický kodex novináře přijala jako otevřený dokument valná hromada </a:t>
            </a:r>
            <a:r>
              <a:rPr lang="cs-CZ" dirty="0">
                <a:hlinkClick r:id="rId2"/>
              </a:rPr>
              <a:t>Syndikátu novinářů ČR </a:t>
            </a:r>
            <a:r>
              <a:rPr lang="cs-CZ" dirty="0"/>
              <a:t>dne 18. 6. 1998 a na návrh Komise pro etiku při Syndikátu novinářů jej </a:t>
            </a:r>
            <a:r>
              <a:rPr lang="cs-CZ" b="1" dirty="0"/>
              <a:t>aktualizovala správní rada dne 25. 11. 1999.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 názory?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00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NOVINÁŘSKÉ KODEXY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má každé serióznější médium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 všechna je mají veřejná – většina ale ano (ČT, </a:t>
            </a:r>
            <a:r>
              <a:rPr lang="cs-CZ" dirty="0" err="1"/>
              <a:t>ČRo</a:t>
            </a:r>
            <a:r>
              <a:rPr lang="cs-CZ" dirty="0"/>
              <a:t>, </a:t>
            </a:r>
            <a:r>
              <a:rPr lang="cs-CZ" dirty="0" err="1"/>
              <a:t>Economia</a:t>
            </a:r>
            <a:r>
              <a:rPr lang="cs-CZ" dirty="0"/>
              <a:t>, </a:t>
            </a:r>
            <a:r>
              <a:rPr lang="cs-CZ" dirty="0" err="1"/>
              <a:t>Mafra</a:t>
            </a:r>
            <a:r>
              <a:rPr lang="cs-CZ" dirty="0"/>
              <a:t>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pro PR profíky vhodné se do nich nejdřív podívat – jistota, že novinář váš příspěvek nepřejde bez povšimnutí, protože je pro něj neetický; případně se novináře předem zeptat</a:t>
            </a:r>
          </a:p>
        </p:txBody>
      </p:sp>
    </p:spTree>
    <p:extLst>
      <p:ext uri="{BB962C8B-B14F-4D97-AF65-F5344CB8AC3E}">
        <p14:creationId xmlns:p14="http://schemas.microsoft.com/office/powerpoint/2010/main" val="306260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hlinkClick r:id="rId2"/>
              </a:rPr>
              <a:t>dřív měla APRA </a:t>
            </a:r>
            <a:r>
              <a:rPr lang="cs-CZ" dirty="0"/>
              <a:t>(Asociace public relations) -&gt; poté se přihlásila ke </a:t>
            </a:r>
            <a:r>
              <a:rPr lang="cs-CZ" dirty="0">
                <a:hlinkClick r:id="rId3"/>
              </a:rPr>
              <a:t>Stockholmské chartě</a:t>
            </a:r>
            <a:r>
              <a:rPr lang="cs-CZ" dirty="0"/>
              <a:t> (ICCO - (International Communications </a:t>
            </a:r>
            <a:r>
              <a:rPr lang="cs-CZ" dirty="0" err="1"/>
              <a:t>Consultancy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 Klub se hlásí k </a:t>
            </a:r>
            <a:r>
              <a:rPr lang="cs-CZ" dirty="0">
                <a:hlinkClick r:id="rId4"/>
              </a:rPr>
              <a:t>etickému kodexu IPRA </a:t>
            </a:r>
            <a:r>
              <a:rPr lang="cs-CZ" dirty="0"/>
              <a:t>(International Public Relations </a:t>
            </a:r>
            <a:r>
              <a:rPr lang="cs-CZ" dirty="0" err="1"/>
              <a:t>Association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86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ETICKÝ KODEX MEDIA RELATIONS?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neexistuje, protože ani neexistuje žádná asociace media relations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kombinace etického kodexu novinářů x </a:t>
            </a:r>
            <a:r>
              <a:rPr lang="cs-CZ" dirty="0" err="1"/>
              <a:t>píáristů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diskuze: měl by existovat nějaký souhrnný kodex?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existují už zákony! Media relations (novináři i PR) musí dodržovat </a:t>
            </a:r>
            <a:r>
              <a:rPr lang="cs-CZ" dirty="0">
                <a:hlinkClick r:id="rId2"/>
              </a:rPr>
              <a:t>Zákon o regulaci reklamy 40/1995 Sb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58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1387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Black</vt:lpstr>
      <vt:lpstr>Calibri</vt:lpstr>
      <vt:lpstr>Calibri Light</vt:lpstr>
      <vt:lpstr>Wingdings</vt:lpstr>
      <vt:lpstr>Retrospektiva</vt:lpstr>
      <vt:lpstr>ETIKA MÉDIÍ  A VZTAHŮ S MÉDII</vt:lpstr>
      <vt:lpstr>CO JE ETIKA (MÉDIÍ)?</vt:lpstr>
      <vt:lpstr>ETICKÝ KODEX NOVINÁŘE</vt:lpstr>
      <vt:lpstr>ETICKÝ KODEX NOVINÁŘE</vt:lpstr>
      <vt:lpstr>ETICKÝ KODEX NOVINÁŘE</vt:lpstr>
      <vt:lpstr>ETICKÝ KODEX NOVINÁŘE</vt:lpstr>
      <vt:lpstr>DALŠÍ NOVINÁŘSKÉ KODEXY</vt:lpstr>
      <vt:lpstr>ETICKÝ KODEX PR</vt:lpstr>
      <vt:lpstr>ETICKÝ KODEX MEDIA RELATIONS?</vt:lpstr>
      <vt:lpstr>PILÍŘE ETICKÝCH MEDIA RELATIONS</vt:lpstr>
      <vt:lpstr>VYBRANÉ PROHŘEŠKY MEDIA RELATIONS</vt:lpstr>
      <vt:lpstr>PowerPoint Presentation</vt:lpstr>
      <vt:lpstr>VYBRANÉ PROHŘEŠKY MEDIA RELATIONS</vt:lpstr>
      <vt:lpstr>Vymahatelnost etických kodexů</vt:lpstr>
      <vt:lpstr>Díky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MÉDIÍ  A VZTAHŮ S MÉDII</dc:title>
  <dc:creator>Ortová Nina</dc:creator>
  <cp:lastModifiedBy>Nina Ortová</cp:lastModifiedBy>
  <cp:revision>18</cp:revision>
  <dcterms:created xsi:type="dcterms:W3CDTF">2019-11-27T20:40:34Z</dcterms:created>
  <dcterms:modified xsi:type="dcterms:W3CDTF">2022-11-15T19:44:28Z</dcterms:modified>
</cp:coreProperties>
</file>