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760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Základní problémy studia starších českých dějin 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</a:rPr>
              <a:t>Středověká hereze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Blanka </a:t>
            </a:r>
            <a:r>
              <a:rPr lang="cs-CZ" dirty="0" err="1" smtClean="0"/>
              <a:t>Zilynská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Raně církevní odchylky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76664"/>
          </a:xfrm>
        </p:spPr>
        <p:txBody>
          <a:bodyPr>
            <a:noAutofit/>
          </a:bodyPr>
          <a:lstStyle/>
          <a:p>
            <a:r>
              <a:rPr lang="cs-CZ" sz="1600" b="1" i="1" dirty="0"/>
              <a:t>Gnosticismus</a:t>
            </a:r>
            <a:r>
              <a:rPr lang="cs-CZ" sz="1600" dirty="0"/>
              <a:t> – stvoření jako negativní jev: duše odloučena od Boha a uvězněna ve fyzické </a:t>
            </a:r>
            <a:r>
              <a:rPr lang="cs-CZ" sz="1600" dirty="0" smtClean="0"/>
              <a:t>schránce. </a:t>
            </a:r>
            <a:endParaRPr lang="cs-CZ" sz="1600" dirty="0"/>
          </a:p>
          <a:p>
            <a:r>
              <a:rPr lang="cs-CZ" sz="1600" b="1" i="1" dirty="0" err="1"/>
              <a:t>Markionismus</a:t>
            </a:r>
            <a:r>
              <a:rPr lang="cs-CZ" sz="1600" dirty="0"/>
              <a:t> – odvozen od </a:t>
            </a:r>
            <a:r>
              <a:rPr lang="cs-CZ" sz="1600" dirty="0" err="1"/>
              <a:t>Markióna</a:t>
            </a:r>
            <a:r>
              <a:rPr lang="cs-CZ" sz="1600" dirty="0"/>
              <a:t> ze </a:t>
            </a:r>
            <a:r>
              <a:rPr lang="cs-CZ" sz="1600" dirty="0" err="1"/>
              <a:t>Sinópy</a:t>
            </a:r>
            <a:r>
              <a:rPr lang="cs-CZ" sz="1600" dirty="0"/>
              <a:t>: silná </a:t>
            </a:r>
            <a:r>
              <a:rPr lang="cs-CZ" sz="1600" dirty="0" err="1"/>
              <a:t>askéze</a:t>
            </a:r>
            <a:r>
              <a:rPr lang="cs-CZ" sz="1600" dirty="0"/>
              <a:t>, odmítání </a:t>
            </a:r>
            <a:r>
              <a:rPr lang="cs-CZ" sz="1600" dirty="0" err="1"/>
              <a:t>StZák</a:t>
            </a:r>
            <a:r>
              <a:rPr lang="cs-CZ" sz="1600" dirty="0"/>
              <a:t>. a manželství.</a:t>
            </a:r>
          </a:p>
          <a:p>
            <a:r>
              <a:rPr lang="cs-CZ" sz="1600" b="1" i="1" dirty="0"/>
              <a:t>Montanismus</a:t>
            </a:r>
            <a:r>
              <a:rPr lang="cs-CZ" sz="1600" dirty="0"/>
              <a:t> </a:t>
            </a:r>
            <a:r>
              <a:rPr lang="cs-CZ" sz="1600" dirty="0" smtClean="0"/>
              <a:t>– založen </a:t>
            </a:r>
            <a:r>
              <a:rPr lang="cs-CZ" sz="1600" dirty="0"/>
              <a:t>v 2. pol. 2. </a:t>
            </a:r>
            <a:r>
              <a:rPr lang="cs-CZ" sz="1600" dirty="0" smtClean="0"/>
              <a:t>st. </a:t>
            </a:r>
            <a:r>
              <a:rPr lang="cs-CZ" sz="1600" dirty="0"/>
              <a:t>prorokem </a:t>
            </a:r>
            <a:r>
              <a:rPr lang="cs-CZ" sz="1600" dirty="0" err="1"/>
              <a:t>Montanem</a:t>
            </a:r>
            <a:r>
              <a:rPr lang="cs-CZ" sz="1600" dirty="0"/>
              <a:t>, patřily k nim Priska a </a:t>
            </a:r>
            <a:r>
              <a:rPr lang="cs-CZ" sz="1600" dirty="0" err="1"/>
              <a:t>Maximilla</a:t>
            </a:r>
            <a:r>
              <a:rPr lang="cs-CZ" sz="1600" dirty="0"/>
              <a:t>; očekávali brzký příchod Krista a nebeského Jeruzaléma, nabádali k askezi, přísné </a:t>
            </a:r>
            <a:r>
              <a:rPr lang="cs-CZ" sz="1600" dirty="0" smtClean="0"/>
              <a:t>morálce; </a:t>
            </a:r>
            <a:r>
              <a:rPr lang="cs-CZ" sz="1600" dirty="0"/>
              <a:t>potlačeno </a:t>
            </a:r>
            <a:r>
              <a:rPr lang="cs-CZ" sz="1600" dirty="0" smtClean="0"/>
              <a:t>v 5.-</a:t>
            </a:r>
            <a:r>
              <a:rPr lang="cs-CZ" sz="1600" dirty="0"/>
              <a:t>6. st.</a:t>
            </a:r>
          </a:p>
          <a:p>
            <a:r>
              <a:rPr lang="cs-CZ" sz="1600" b="1" i="1" dirty="0"/>
              <a:t>Ariánství</a:t>
            </a:r>
            <a:r>
              <a:rPr lang="cs-CZ" sz="1600" dirty="0"/>
              <a:t> – vycházelo z </a:t>
            </a:r>
            <a:r>
              <a:rPr lang="cs-CZ" sz="1600" dirty="0" err="1"/>
              <a:t>alexandrij</a:t>
            </a:r>
            <a:r>
              <a:rPr lang="cs-CZ" sz="1600" dirty="0"/>
              <a:t>. kněze </a:t>
            </a:r>
            <a:r>
              <a:rPr lang="cs-CZ" sz="1600" dirty="0" err="1"/>
              <a:t>Areia</a:t>
            </a:r>
            <a:r>
              <a:rPr lang="cs-CZ" sz="1600" dirty="0"/>
              <a:t>, </a:t>
            </a:r>
            <a:r>
              <a:rPr lang="cs-CZ" sz="1600" dirty="0" err="1"/>
              <a:t>kt</a:t>
            </a:r>
            <a:r>
              <a:rPr lang="cs-CZ" sz="1600" dirty="0"/>
              <a:t>. interpretoval božskou Trojici prostřednictvím novoplatonismu: Otec jako počátek, Syn jako logos, někdy popírali božství sv. Ducha. </a:t>
            </a:r>
            <a:r>
              <a:rPr lang="cs-CZ" sz="1600" b="1" dirty="0" err="1"/>
              <a:t>Nikájským</a:t>
            </a:r>
            <a:r>
              <a:rPr lang="cs-CZ" sz="1600" b="1" dirty="0"/>
              <a:t> koncilem</a:t>
            </a:r>
            <a:r>
              <a:rPr lang="cs-CZ" sz="1600" dirty="0"/>
              <a:t> </a:t>
            </a:r>
            <a:r>
              <a:rPr lang="cs-CZ" sz="1600" dirty="0" err="1"/>
              <a:t>Areius</a:t>
            </a:r>
            <a:r>
              <a:rPr lang="cs-CZ" sz="1600" dirty="0"/>
              <a:t> odsouzen a vyhnán, prosadil se výraz soupodstatný (</a:t>
            </a:r>
            <a:r>
              <a:rPr lang="cs-CZ" sz="1600" dirty="0" err="1"/>
              <a:t>homoúsios</a:t>
            </a:r>
            <a:r>
              <a:rPr lang="cs-CZ" sz="1600" dirty="0"/>
              <a:t>) pro Trojici. Arianismus se dále šířil a byl </a:t>
            </a:r>
            <a:r>
              <a:rPr lang="cs-CZ" sz="1600" dirty="0" err="1"/>
              <a:t>def</a:t>
            </a:r>
            <a:r>
              <a:rPr lang="cs-CZ" sz="1600" dirty="0"/>
              <a:t>. zakázán v </a:t>
            </a:r>
            <a:r>
              <a:rPr lang="cs-CZ" sz="1600" b="1" dirty="0"/>
              <a:t>Konstantinopoli 381</a:t>
            </a:r>
            <a:r>
              <a:rPr lang="cs-CZ" sz="1600" dirty="0"/>
              <a:t>.</a:t>
            </a:r>
          </a:p>
          <a:p>
            <a:r>
              <a:rPr lang="cs-CZ" sz="1600" b="1" i="1" dirty="0" err="1"/>
              <a:t>Pelagiánství</a:t>
            </a:r>
            <a:r>
              <a:rPr lang="cs-CZ" sz="1600" dirty="0"/>
              <a:t> – ovlivněno stoicismem, šíří se </a:t>
            </a:r>
            <a:r>
              <a:rPr lang="cs-CZ" sz="1600" dirty="0" err="1"/>
              <a:t>konc</a:t>
            </a:r>
            <a:r>
              <a:rPr lang="cs-CZ" sz="1600" dirty="0"/>
              <a:t>. 3. a poč. 4. st., v čele irský asketa </a:t>
            </a:r>
            <a:r>
              <a:rPr lang="cs-CZ" sz="1600" dirty="0" err="1"/>
              <a:t>Pelagius</a:t>
            </a:r>
            <a:r>
              <a:rPr lang="cs-CZ" sz="1600" dirty="0"/>
              <a:t>; důraz na lidský rozum a mravní dobro, člověk zcela svobodný při volbě mezi dobrem a </a:t>
            </a:r>
            <a:r>
              <a:rPr lang="cs-CZ" sz="1600" dirty="0" smtClean="0"/>
              <a:t>zlem. </a:t>
            </a:r>
            <a:r>
              <a:rPr lang="cs-CZ" sz="1600" dirty="0"/>
              <a:t>Odsouzeno koncily v </a:t>
            </a:r>
            <a:r>
              <a:rPr lang="cs-CZ" sz="1600" b="1" dirty="0"/>
              <a:t>Kartágu 411 a 418</a:t>
            </a:r>
            <a:r>
              <a:rPr lang="cs-CZ" sz="1600" dirty="0"/>
              <a:t>. Proti němu byl sv. Augustin; rehabilitaci chtěli např. </a:t>
            </a:r>
            <a:r>
              <a:rPr lang="cs-CZ" sz="1600" dirty="0" err="1"/>
              <a:t>Abélard</a:t>
            </a:r>
            <a:r>
              <a:rPr lang="cs-CZ" sz="1600" dirty="0"/>
              <a:t>, Erasmus </a:t>
            </a:r>
            <a:r>
              <a:rPr lang="cs-CZ" sz="1600" dirty="0" err="1" smtClean="0"/>
              <a:t>Rotterd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i="1" dirty="0"/>
              <a:t>Donatismus</a:t>
            </a:r>
            <a:r>
              <a:rPr lang="cs-CZ" sz="1600" dirty="0"/>
              <a:t> – </a:t>
            </a:r>
            <a:r>
              <a:rPr lang="cs-CZ" sz="1600" dirty="0" smtClean="0"/>
              <a:t>vznik </a:t>
            </a:r>
            <a:r>
              <a:rPr lang="cs-CZ" sz="1600" dirty="0"/>
              <a:t>za </a:t>
            </a:r>
            <a:r>
              <a:rPr lang="cs-CZ" sz="1600" dirty="0" err="1"/>
              <a:t>círk</a:t>
            </a:r>
            <a:r>
              <a:rPr lang="cs-CZ" sz="1600" dirty="0"/>
              <a:t>. schizmatu ve 4.–5. st. v </a:t>
            </a:r>
            <a:r>
              <a:rPr lang="cs-CZ" sz="1600" dirty="0" smtClean="0"/>
              <a:t>Africe (</a:t>
            </a:r>
            <a:r>
              <a:rPr lang="cs-CZ" sz="1600" dirty="0" err="1" smtClean="0"/>
              <a:t>Donatus</a:t>
            </a:r>
            <a:r>
              <a:rPr lang="cs-CZ" sz="1600" dirty="0"/>
              <a:t>); </a:t>
            </a:r>
            <a:r>
              <a:rPr lang="cs-CZ" sz="1600" dirty="0" err="1" smtClean="0"/>
              <a:t>donatist</a:t>
            </a:r>
            <a:r>
              <a:rPr lang="cs-CZ" sz="1600" dirty="0"/>
              <a:t>. církev tolerována, pak 341 </a:t>
            </a:r>
            <a:r>
              <a:rPr lang="cs-CZ" sz="1600" dirty="0" smtClean="0"/>
              <a:t>edikt </a:t>
            </a:r>
            <a:r>
              <a:rPr lang="cs-CZ" sz="1600" dirty="0"/>
              <a:t>o jejím pronásledování. Donatismus – </a:t>
            </a:r>
            <a:r>
              <a:rPr lang="cs-CZ" sz="1600" dirty="0" err="1"/>
              <a:t>fundamentalist</a:t>
            </a:r>
            <a:r>
              <a:rPr lang="cs-CZ" sz="1600" dirty="0"/>
              <a:t>. větev </a:t>
            </a:r>
            <a:r>
              <a:rPr lang="cs-CZ" sz="1600" dirty="0" err="1"/>
              <a:t>katol</a:t>
            </a:r>
            <a:r>
              <a:rPr lang="cs-CZ" sz="1600" dirty="0"/>
              <a:t>. církve, odmítali přijetí </a:t>
            </a:r>
            <a:r>
              <a:rPr lang="cs-CZ" sz="1600" dirty="0" err="1"/>
              <a:t>křesť</a:t>
            </a:r>
            <a:r>
              <a:rPr lang="cs-CZ" sz="1600" dirty="0"/>
              <a:t>. odpadlíků, kteří se zřekli </a:t>
            </a:r>
            <a:r>
              <a:rPr lang="cs-CZ" sz="1600" dirty="0" err="1"/>
              <a:t>křesť</a:t>
            </a:r>
            <a:r>
              <a:rPr lang="cs-CZ" sz="1600" dirty="0"/>
              <a:t>. za pronásledování Diokleciánem. Sami jediní </a:t>
            </a:r>
            <a:r>
              <a:rPr lang="cs-CZ" sz="1600" dirty="0" smtClean="0"/>
              <a:t>praví.</a:t>
            </a:r>
            <a:endParaRPr lang="cs-CZ" sz="1600" dirty="0"/>
          </a:p>
          <a:p>
            <a:r>
              <a:rPr lang="cs-CZ" sz="1600" b="1" i="1" dirty="0" err="1"/>
              <a:t>Doketismus</a:t>
            </a:r>
            <a:r>
              <a:rPr lang="cs-CZ" sz="1600" dirty="0"/>
              <a:t> – hlásá jen zdánlivé tělo Kristovo, povznesené nad úzkost, smrt a lidství. Odsoudil </a:t>
            </a:r>
            <a:r>
              <a:rPr lang="cs-CZ" sz="1600" b="1" dirty="0"/>
              <a:t>chalcedon. koncil 451</a:t>
            </a:r>
            <a:r>
              <a:rPr lang="cs-CZ" sz="1600" dirty="0"/>
              <a:t> (zdůrazněna nerozlučnost Ježíšova lidství a božství)</a:t>
            </a:r>
          </a:p>
          <a:p>
            <a:r>
              <a:rPr lang="cs-CZ" sz="1600" b="1" i="1" dirty="0" err="1"/>
              <a:t>Monofyzitismus</a:t>
            </a:r>
            <a:r>
              <a:rPr lang="cs-CZ" sz="1600" dirty="0"/>
              <a:t> – christologické učení o tom, že vtělený Kristus má jedinou, totiž božskou přirozenost. </a:t>
            </a:r>
            <a:r>
              <a:rPr lang="cs-CZ" sz="1600" b="1" dirty="0"/>
              <a:t>Monofyzitské církve</a:t>
            </a:r>
            <a:r>
              <a:rPr lang="cs-CZ" sz="1600" dirty="0"/>
              <a:t> v </a:t>
            </a:r>
            <a:r>
              <a:rPr lang="cs-CZ" sz="1600" dirty="0" err="1"/>
              <a:t>sev</a:t>
            </a:r>
            <a:r>
              <a:rPr lang="cs-CZ" sz="1600" dirty="0"/>
              <a:t>. Africe – Koptové, Sýrii – jakobité, a Arménii.</a:t>
            </a:r>
          </a:p>
          <a:p>
            <a:r>
              <a:rPr lang="cs-CZ" sz="1600" b="1" i="1" dirty="0"/>
              <a:t>Manichejci</a:t>
            </a:r>
            <a:r>
              <a:rPr lang="cs-CZ" sz="1600" dirty="0"/>
              <a:t> – odvozeno od proroka </a:t>
            </a:r>
            <a:r>
              <a:rPr lang="cs-CZ" sz="1600" dirty="0" err="1"/>
              <a:t>Máního</a:t>
            </a:r>
            <a:r>
              <a:rPr lang="cs-CZ" sz="1600" dirty="0"/>
              <a:t> (3. st.) – staroperské představy kombi s křesťan.</a:t>
            </a:r>
          </a:p>
        </p:txBody>
      </p:sp>
    </p:spTree>
    <p:extLst>
      <p:ext uri="{BB962C8B-B14F-4D97-AF65-F5344CB8AC3E}">
        <p14:creationId xmlns:p14="http://schemas.microsoft.com/office/powerpoint/2010/main" val="13898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vývoj herezí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 476 zprávy o herezích mizí, znova se objevují </a:t>
            </a:r>
            <a:r>
              <a:rPr lang="cs-CZ" b="1" dirty="0"/>
              <a:t>od 10. století</a:t>
            </a:r>
            <a:endParaRPr lang="cs-CZ" dirty="0"/>
          </a:p>
          <a:p>
            <a:r>
              <a:rPr lang="cs-CZ" dirty="0"/>
              <a:t>1022 – v kapetovské Francii za krále Roberta II. </a:t>
            </a:r>
            <a:r>
              <a:rPr lang="cs-CZ" dirty="0" smtClean="0"/>
              <a:t>Pobožného </a:t>
            </a:r>
            <a:r>
              <a:rPr lang="cs-CZ" dirty="0"/>
              <a:t>první známé </a:t>
            </a:r>
            <a:r>
              <a:rPr lang="cs-CZ" b="1" dirty="0"/>
              <a:t>upalování</a:t>
            </a:r>
            <a:r>
              <a:rPr lang="cs-CZ" dirty="0"/>
              <a:t> kacířů (10-14 kleriků z katedrály v Orleansu;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11.-12. stol. je to řídký jev, ale zpráv o různých </a:t>
            </a:r>
            <a:r>
              <a:rPr lang="cs-CZ" dirty="0" smtClean="0"/>
              <a:t>věroučných </a:t>
            </a:r>
            <a:r>
              <a:rPr lang="cs-CZ" dirty="0"/>
              <a:t>odchylkách, nebo přehnané askezi či odmítání církev. autority se již najde řada </a:t>
            </a:r>
          </a:p>
          <a:p>
            <a:r>
              <a:rPr lang="cs-CZ" dirty="0"/>
              <a:t>1049 první </a:t>
            </a:r>
            <a:r>
              <a:rPr lang="cs-CZ" b="1" dirty="0"/>
              <a:t>reformní koncil</a:t>
            </a:r>
            <a:r>
              <a:rPr lang="cs-CZ" dirty="0"/>
              <a:t>, svolaný papežem Lvem IX. – reaguje na situaci</a:t>
            </a:r>
          </a:p>
          <a:p>
            <a:r>
              <a:rPr lang="cs-CZ" b="1" dirty="0"/>
              <a:t>Gregoriánská reforma</a:t>
            </a:r>
            <a:r>
              <a:rPr lang="cs-CZ" dirty="0"/>
              <a:t> (Řehoř VII. 1073–1085)</a:t>
            </a:r>
          </a:p>
        </p:txBody>
      </p:sp>
    </p:spTree>
    <p:extLst>
      <p:ext uri="{BB962C8B-B14F-4D97-AF65-F5344CB8AC3E}">
        <p14:creationId xmlns:p14="http://schemas.microsoft.com/office/powerpoint/2010/main" val="15864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4392488" cy="5620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Valdenští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764703"/>
            <a:ext cx="4355976" cy="5229767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/>
              <a:t>iniciátorem</a:t>
            </a:r>
            <a:r>
              <a:rPr lang="cs-CZ" dirty="0"/>
              <a:t> obchodník z Lyonu </a:t>
            </a:r>
            <a:r>
              <a:rPr lang="cs-CZ" b="1" dirty="0" err="1"/>
              <a:t>Valdès</a:t>
            </a:r>
            <a:r>
              <a:rPr lang="cs-CZ" dirty="0"/>
              <a:t>, </a:t>
            </a:r>
            <a:r>
              <a:rPr lang="cs-CZ" dirty="0" err="1"/>
              <a:t>kt</a:t>
            </a:r>
            <a:r>
              <a:rPr lang="cs-CZ" dirty="0"/>
              <a:t>. se vzdal majetku a obrátil se ke Kristu a stal se potulným kazatelem (70. léta 12. st</a:t>
            </a:r>
            <a:r>
              <a:rPr lang="cs-CZ" dirty="0" smtClean="0"/>
              <a:t>.)</a:t>
            </a:r>
          </a:p>
          <a:p>
            <a:r>
              <a:rPr lang="cs-CZ" u="sng" dirty="0" smtClean="0"/>
              <a:t>stoupenci</a:t>
            </a:r>
            <a:r>
              <a:rPr lang="cs-CZ" dirty="0"/>
              <a:t>: </a:t>
            </a:r>
            <a:r>
              <a:rPr lang="cs-CZ" b="1" dirty="0"/>
              <a:t>lyonští chudí</a:t>
            </a:r>
            <a:r>
              <a:rPr lang="cs-CZ" dirty="0"/>
              <a:t>. Hnutí se rozrostlo, vytvořilo tajnou církev. </a:t>
            </a:r>
            <a:endParaRPr lang="cs-CZ" dirty="0" smtClean="0"/>
          </a:p>
          <a:p>
            <a:r>
              <a:rPr lang="cs-CZ" dirty="0" smtClean="0"/>
              <a:t>důraz </a:t>
            </a:r>
            <a:r>
              <a:rPr lang="cs-CZ" dirty="0"/>
              <a:t>na Písmo, překlady evangelií do </a:t>
            </a:r>
            <a:r>
              <a:rPr lang="cs-CZ" dirty="0" err="1"/>
              <a:t>nár</a:t>
            </a:r>
            <a:r>
              <a:rPr lang="cs-CZ" dirty="0"/>
              <a:t>. jazyků; </a:t>
            </a:r>
            <a:endParaRPr lang="cs-CZ" dirty="0" smtClean="0"/>
          </a:p>
          <a:p>
            <a:r>
              <a:rPr lang="cs-CZ" u="sng" dirty="0" smtClean="0"/>
              <a:t>pronásledování</a:t>
            </a:r>
            <a:r>
              <a:rPr lang="cs-CZ" dirty="0" smtClean="0"/>
              <a:t> </a:t>
            </a:r>
            <a:r>
              <a:rPr lang="cs-CZ" dirty="0"/>
              <a:t>za Inocence III. </a:t>
            </a:r>
            <a:endParaRPr lang="cs-CZ" dirty="0" smtClean="0"/>
          </a:p>
          <a:p>
            <a:r>
              <a:rPr lang="cs-CZ" dirty="0" smtClean="0"/>
              <a:t>Rozdělení </a:t>
            </a:r>
            <a:r>
              <a:rPr lang="cs-CZ" dirty="0"/>
              <a:t>na </a:t>
            </a:r>
            <a:r>
              <a:rPr lang="cs-CZ" b="1" dirty="0"/>
              <a:t>lombardské a lyonské </a:t>
            </a:r>
            <a:r>
              <a:rPr lang="cs-CZ" dirty="0"/>
              <a:t>– vzájemné spory o víru. </a:t>
            </a:r>
            <a:endParaRPr lang="cs-CZ" dirty="0" smtClean="0"/>
          </a:p>
          <a:p>
            <a:r>
              <a:rPr lang="cs-CZ" u="sng" dirty="0" smtClean="0"/>
              <a:t>šíření</a:t>
            </a:r>
            <a:r>
              <a:rPr lang="cs-CZ" dirty="0" smtClean="0"/>
              <a:t> </a:t>
            </a:r>
            <a:r>
              <a:rPr lang="cs-CZ" dirty="0"/>
              <a:t>i na východ, do Rakouska (</a:t>
            </a:r>
            <a:r>
              <a:rPr lang="cs-CZ" dirty="0" smtClean="0"/>
              <a:t>inkvizice </a:t>
            </a:r>
            <a:r>
              <a:rPr lang="cs-CZ" dirty="0"/>
              <a:t>1266) a do Čech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Amedeo</a:t>
            </a:r>
            <a:r>
              <a:rPr lang="cs-CZ" dirty="0" smtClean="0"/>
              <a:t> Molnár, Valdenští. Evropský rozměr jejich vzdoru, Praha 1991 (2.vyd.)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44796"/>
            <a:ext cx="4599052" cy="6336704"/>
          </a:xfrm>
        </p:spPr>
      </p:pic>
      <p:sp>
        <p:nvSpPr>
          <p:cNvPr id="10" name="TextovéPole 9"/>
          <p:cNvSpPr txBox="1"/>
          <p:nvPr/>
        </p:nvSpPr>
        <p:spPr>
          <a:xfrm>
            <a:off x="1403648" y="5994471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Peter </a:t>
            </a:r>
            <a:r>
              <a:rPr lang="cs-CZ" dirty="0" err="1" smtClean="0"/>
              <a:t>Waldo</a:t>
            </a:r>
            <a:r>
              <a:rPr lang="cs-CZ" dirty="0" smtClean="0"/>
              <a:t> na </a:t>
            </a:r>
            <a:r>
              <a:rPr lang="cs-CZ" dirty="0" err="1" smtClean="0"/>
              <a:t>Lutherově</a:t>
            </a:r>
            <a:r>
              <a:rPr lang="cs-CZ" dirty="0" smtClean="0"/>
              <a:t> pomníku ve </a:t>
            </a:r>
            <a:r>
              <a:rPr lang="cs-CZ" dirty="0" err="1" smtClean="0"/>
              <a:t>Wormsu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3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95936" y="188640"/>
            <a:ext cx="4896544" cy="50405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Kataři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6632"/>
            <a:ext cx="3670085" cy="568863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79912" y="764704"/>
            <a:ext cx="5256584" cy="5976664"/>
          </a:xfrm>
        </p:spPr>
        <p:txBody>
          <a:bodyPr>
            <a:noAutofit/>
          </a:bodyPr>
          <a:lstStyle/>
          <a:p>
            <a:r>
              <a:rPr lang="cs-CZ" sz="2100" b="1" dirty="0" err="1"/>
              <a:t>katharos</a:t>
            </a:r>
            <a:r>
              <a:rPr lang="cs-CZ" sz="2100" b="1" dirty="0"/>
              <a:t>-čistý</a:t>
            </a:r>
            <a:r>
              <a:rPr lang="cs-CZ" sz="2100" dirty="0"/>
              <a:t> / </a:t>
            </a:r>
            <a:r>
              <a:rPr lang="cs-CZ" sz="2100" dirty="0" err="1"/>
              <a:t>Kater</a:t>
            </a:r>
            <a:r>
              <a:rPr lang="cs-CZ" sz="2100" dirty="0"/>
              <a:t> – kocour, podoba </a:t>
            </a:r>
            <a:r>
              <a:rPr lang="cs-CZ" sz="2100" dirty="0" err="1"/>
              <a:t>Lucifera</a:t>
            </a:r>
            <a:r>
              <a:rPr lang="cs-CZ" sz="2100" dirty="0"/>
              <a:t>, </a:t>
            </a:r>
            <a:r>
              <a:rPr lang="cs-CZ" sz="2100" dirty="0" err="1"/>
              <a:t>Katzerei</a:t>
            </a:r>
            <a:r>
              <a:rPr lang="cs-CZ" sz="2100" dirty="0"/>
              <a:t>; sami si říkali Dobří křesťané </a:t>
            </a:r>
            <a:r>
              <a:rPr lang="cs-CZ" sz="2100" dirty="0" smtClean="0"/>
              <a:t>(</a:t>
            </a:r>
            <a:r>
              <a:rPr lang="cs-CZ" sz="2100" dirty="0" err="1" smtClean="0"/>
              <a:t>Bonhome</a:t>
            </a:r>
            <a:r>
              <a:rPr lang="cs-CZ" sz="2100" dirty="0" smtClean="0"/>
              <a:t>)</a:t>
            </a:r>
          </a:p>
          <a:p>
            <a:r>
              <a:rPr lang="cs-CZ" sz="2100" dirty="0" smtClean="0"/>
              <a:t>řada </a:t>
            </a:r>
            <a:r>
              <a:rPr lang="cs-CZ" sz="2100" dirty="0"/>
              <a:t>lidových sekt, </a:t>
            </a:r>
            <a:r>
              <a:rPr lang="cs-CZ" sz="2100" dirty="0" smtClean="0"/>
              <a:t>charakteristických </a:t>
            </a:r>
            <a:r>
              <a:rPr lang="cs-CZ" sz="2100" dirty="0"/>
              <a:t>přísnými </a:t>
            </a:r>
            <a:r>
              <a:rPr lang="cs-CZ" sz="2100" dirty="0" smtClean="0"/>
              <a:t>mravy (spoj </a:t>
            </a:r>
            <a:r>
              <a:rPr lang="cs-CZ" sz="2100" dirty="0"/>
              <a:t>na </a:t>
            </a:r>
            <a:r>
              <a:rPr lang="cs-CZ" sz="2100" b="1" i="1" dirty="0" err="1"/>
              <a:t>bogomily</a:t>
            </a:r>
            <a:r>
              <a:rPr lang="cs-CZ" sz="2100" dirty="0" smtClean="0"/>
              <a:t>?) </a:t>
            </a:r>
          </a:p>
          <a:p>
            <a:r>
              <a:rPr lang="cs-CZ" sz="2100" dirty="0" smtClean="0"/>
              <a:t>Běžní </a:t>
            </a:r>
            <a:r>
              <a:rPr lang="cs-CZ" sz="2100" dirty="0"/>
              <a:t>a dokonalí (</a:t>
            </a:r>
            <a:r>
              <a:rPr lang="cs-CZ" sz="2100" b="1" i="1" dirty="0" err="1"/>
              <a:t>perfecti</a:t>
            </a:r>
            <a:r>
              <a:rPr lang="cs-CZ" sz="2100" b="1" dirty="0"/>
              <a:t> </a:t>
            </a:r>
            <a:r>
              <a:rPr lang="cs-CZ" sz="2100" dirty="0"/>
              <a:t>– vedoucí elita, </a:t>
            </a:r>
            <a:r>
              <a:rPr lang="cs-CZ" sz="2100" dirty="0" err="1"/>
              <a:t>kt</a:t>
            </a:r>
            <a:r>
              <a:rPr lang="cs-CZ" sz="2100" dirty="0"/>
              <a:t>. dosáhla obřadu </a:t>
            </a:r>
            <a:r>
              <a:rPr lang="cs-CZ" sz="2100" i="1" dirty="0" err="1"/>
              <a:t>consolamentum</a:t>
            </a:r>
            <a:r>
              <a:rPr lang="cs-CZ" sz="2100" dirty="0"/>
              <a:t>). </a:t>
            </a:r>
            <a:r>
              <a:rPr lang="cs-CZ" sz="1800" dirty="0"/>
              <a:t>Dokonalí drželi časté půsty, </a:t>
            </a:r>
            <a:r>
              <a:rPr lang="cs-CZ" sz="1800" dirty="0" smtClean="0"/>
              <a:t>celibát</a:t>
            </a:r>
            <a:r>
              <a:rPr lang="cs-CZ" sz="1800" dirty="0"/>
              <a:t>, nejedli maso, vejce a mléčné výrobky. </a:t>
            </a:r>
            <a:endParaRPr lang="cs-CZ" sz="1800" dirty="0" smtClean="0"/>
          </a:p>
          <a:p>
            <a:r>
              <a:rPr lang="cs-CZ" sz="2100" dirty="0" smtClean="0"/>
              <a:t>Rozmach </a:t>
            </a:r>
            <a:r>
              <a:rPr lang="cs-CZ" sz="2100" dirty="0"/>
              <a:t>ve 13. st. – </a:t>
            </a:r>
            <a:r>
              <a:rPr lang="cs-CZ" sz="2100" b="1" dirty="0"/>
              <a:t>inkvizice</a:t>
            </a:r>
            <a:r>
              <a:rPr lang="cs-CZ" sz="2100" dirty="0"/>
              <a:t> je vnímá jako hrozbu, vymýceni do r. </a:t>
            </a:r>
            <a:r>
              <a:rPr lang="cs-CZ" sz="2100" dirty="0" smtClean="0"/>
              <a:t>1330. </a:t>
            </a:r>
          </a:p>
          <a:p>
            <a:r>
              <a:rPr lang="cs-CZ" sz="2100" dirty="0" smtClean="0"/>
              <a:t>Málo </a:t>
            </a:r>
            <a:r>
              <a:rPr lang="cs-CZ" sz="2100" dirty="0"/>
              <a:t>v Něm., v Itálii kolem Milána, hlav. oblast </a:t>
            </a:r>
            <a:r>
              <a:rPr lang="cs-CZ" sz="2100" u="sng" dirty="0"/>
              <a:t>Toulouse, </a:t>
            </a:r>
            <a:r>
              <a:rPr lang="cs-CZ" sz="2100" u="sng" dirty="0" err="1"/>
              <a:t>Carcassonne</a:t>
            </a:r>
            <a:r>
              <a:rPr lang="cs-CZ" sz="2100" u="sng" dirty="0"/>
              <a:t> a Albi </a:t>
            </a:r>
            <a:r>
              <a:rPr lang="cs-CZ" sz="2100" dirty="0"/>
              <a:t>=&gt; označení </a:t>
            </a:r>
            <a:r>
              <a:rPr lang="cs-CZ" sz="2100" b="1" i="1" dirty="0"/>
              <a:t>albigenští</a:t>
            </a:r>
            <a:r>
              <a:rPr lang="cs-CZ" sz="2100" dirty="0"/>
              <a:t>. </a:t>
            </a:r>
            <a:endParaRPr lang="cs-CZ" sz="2100" dirty="0" smtClean="0"/>
          </a:p>
          <a:p>
            <a:r>
              <a:rPr lang="cs-CZ" sz="2100" dirty="0" smtClean="0"/>
              <a:t>Proti </a:t>
            </a:r>
            <a:r>
              <a:rPr lang="cs-CZ" sz="2100" dirty="0"/>
              <a:t>nim </a:t>
            </a:r>
            <a:r>
              <a:rPr lang="cs-CZ" sz="2100" b="1" dirty="0"/>
              <a:t>kříž. výprava 1208 Inocence III.</a:t>
            </a:r>
            <a:r>
              <a:rPr lang="cs-CZ" sz="2100" dirty="0"/>
              <a:t>; vzpamatovali se, 1225 měli koncil v </a:t>
            </a:r>
            <a:r>
              <a:rPr lang="cs-CZ" sz="2100" dirty="0" err="1"/>
              <a:t>Pieuse</a:t>
            </a:r>
            <a:r>
              <a:rPr lang="cs-CZ" sz="2100" dirty="0"/>
              <a:t>. Represe pokračovala… posled. biskup uvězněn 1321 v Toskánsku.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1653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Sv. Dominik pálí katarské knihy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5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789040"/>
            <a:ext cx="4680520" cy="2808312"/>
          </a:xfrm>
        </p:spPr>
        <p:txBody>
          <a:bodyPr>
            <a:noAutofit/>
          </a:bodyPr>
          <a:lstStyle/>
          <a:p>
            <a:r>
              <a:rPr lang="cs-CZ" sz="3200" dirty="0" smtClean="0"/>
              <a:t>Inocenc </a:t>
            </a:r>
            <a:r>
              <a:rPr lang="cs-CZ" sz="3200" dirty="0"/>
              <a:t>III. </a:t>
            </a:r>
            <a:r>
              <a:rPr lang="cs-CZ" sz="3200" dirty="0" smtClean="0"/>
              <a:t>exkomunikuje katary, křížová </a:t>
            </a:r>
            <a:r>
              <a:rPr lang="cs-CZ" sz="3200" dirty="0"/>
              <a:t>výprava proti </a:t>
            </a:r>
            <a:r>
              <a:rPr lang="cs-CZ" sz="3200" dirty="0" smtClean="0"/>
              <a:t>nim; </a:t>
            </a:r>
            <a:r>
              <a:rPr lang="cs-CZ" sz="3200" dirty="0"/>
              <a:t>Filip II. pálí </a:t>
            </a:r>
            <a:r>
              <a:rPr lang="cs-CZ" sz="3200" dirty="0" smtClean="0"/>
              <a:t>albigenské</a:t>
            </a:r>
            <a:endParaRPr lang="cs-CZ" sz="32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647" y="2780928"/>
            <a:ext cx="4039344" cy="3899089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6815641" cy="3168352"/>
          </a:xfrm>
        </p:spPr>
      </p:pic>
    </p:spTree>
    <p:extLst>
      <p:ext uri="{BB962C8B-B14F-4D97-AF65-F5344CB8AC3E}">
        <p14:creationId xmlns:p14="http://schemas.microsoft.com/office/powerpoint/2010/main" val="33147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336704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Nové proudy – nové odchylky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5976664" cy="3384376"/>
          </a:xfrm>
        </p:spPr>
        <p:txBody>
          <a:bodyPr/>
          <a:lstStyle/>
          <a:p>
            <a:r>
              <a:rPr lang="cs-CZ" dirty="0" err="1"/>
              <a:t>Spirituálové</a:t>
            </a:r>
            <a:r>
              <a:rPr lang="cs-CZ" dirty="0"/>
              <a:t> kontra </a:t>
            </a:r>
            <a:r>
              <a:rPr lang="cs-CZ" dirty="0" err="1"/>
              <a:t>konventuálové</a:t>
            </a:r>
            <a:r>
              <a:rPr lang="cs-CZ" dirty="0"/>
              <a:t> (františkáni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joachimité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/>
              <a:t>Jáchym z </a:t>
            </a:r>
            <a:r>
              <a:rPr lang="cs-CZ" b="1" dirty="0" err="1"/>
              <a:t>Fiore</a:t>
            </a:r>
            <a:r>
              <a:rPr lang="cs-CZ" dirty="0"/>
              <a:t>), </a:t>
            </a:r>
            <a:r>
              <a:rPr lang="cs-CZ" b="1" dirty="0" err="1"/>
              <a:t>Dolcino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r>
              <a:rPr lang="cs-CZ" b="1" i="1" dirty="0"/>
              <a:t>Viklef </a:t>
            </a:r>
            <a:r>
              <a:rPr lang="cs-CZ" dirty="0"/>
              <a:t>a</a:t>
            </a:r>
            <a:r>
              <a:rPr lang="cs-CZ" b="1" i="1" dirty="0"/>
              <a:t> </a:t>
            </a:r>
            <a:r>
              <a:rPr lang="cs-CZ" b="1" i="1" dirty="0" err="1" smtClean="0"/>
              <a:t>lollardi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b="1" i="1" dirty="0"/>
              <a:t>Hus</a:t>
            </a:r>
            <a:r>
              <a:rPr lang="cs-CZ" dirty="0"/>
              <a:t> a </a:t>
            </a:r>
            <a:r>
              <a:rPr lang="cs-CZ" b="1" i="1" dirty="0" smtClean="0"/>
              <a:t>husité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6632"/>
            <a:ext cx="2296592" cy="6593220"/>
          </a:xfrm>
        </p:spPr>
      </p:pic>
      <p:sp>
        <p:nvSpPr>
          <p:cNvPr id="6" name="TextovéPole 5"/>
          <p:cNvSpPr txBox="1"/>
          <p:nvPr/>
        </p:nvSpPr>
        <p:spPr>
          <a:xfrm>
            <a:off x="1979712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John Wyclif – vitráž v katedrále ve </a:t>
            </a:r>
            <a:r>
              <a:rPr lang="cs-CZ" dirty="0" err="1" smtClean="0"/>
              <a:t>Worcestru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7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Spjatost </a:t>
            </a:r>
            <a:r>
              <a:rPr lang="cs-CZ" b="1" u="sng" dirty="0"/>
              <a:t>hereze a reformních </a:t>
            </a:r>
            <a:r>
              <a:rPr lang="cs-CZ" b="1" u="sng" dirty="0" smtClean="0"/>
              <a:t>snah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2304256" cy="534587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75856" y="1124744"/>
            <a:ext cx="5616624" cy="460851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Volání </a:t>
            </a:r>
            <a:r>
              <a:rPr lang="cs-CZ" dirty="0"/>
              <a:t>po </a:t>
            </a:r>
            <a:r>
              <a:rPr lang="cs-CZ" dirty="0" smtClean="0"/>
              <a:t>reformě vzbuzuje </a:t>
            </a:r>
            <a:r>
              <a:rPr lang="cs-CZ" dirty="0"/>
              <a:t>mj. vyhledávání kacířů, ale i aktivity, </a:t>
            </a:r>
            <a:r>
              <a:rPr lang="cs-CZ" dirty="0" err="1"/>
              <a:t>kt</a:t>
            </a:r>
            <a:r>
              <a:rPr lang="cs-CZ" dirty="0"/>
              <a:t>. jsou jako </a:t>
            </a:r>
            <a:r>
              <a:rPr lang="cs-CZ" dirty="0" smtClean="0"/>
              <a:t>heretické klasifikovány </a:t>
            </a:r>
            <a:endParaRPr lang="cs-CZ" dirty="0"/>
          </a:p>
          <a:p>
            <a:r>
              <a:rPr lang="cs-CZ" dirty="0"/>
              <a:t>Reformní kazatelé </a:t>
            </a:r>
            <a:r>
              <a:rPr lang="cs-CZ" b="1" dirty="0" err="1"/>
              <a:t>Waldhauser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Milíč</a:t>
            </a:r>
            <a:r>
              <a:rPr lang="cs-CZ" dirty="0"/>
              <a:t> – </a:t>
            </a:r>
            <a:r>
              <a:rPr lang="cs-CZ" b="1" dirty="0"/>
              <a:t>Janov</a:t>
            </a:r>
            <a:r>
              <a:rPr lang="cs-CZ" dirty="0"/>
              <a:t>: na hraně pravověrnosti, </a:t>
            </a:r>
            <a:r>
              <a:rPr lang="cs-CZ" dirty="0" smtClean="0"/>
              <a:t>Janov pohnán, Milíč vyšetřován</a:t>
            </a:r>
            <a:r>
              <a:rPr lang="cs-CZ" dirty="0"/>
              <a:t>, </a:t>
            </a:r>
            <a:r>
              <a:rPr lang="cs-CZ" dirty="0" smtClean="0"/>
              <a:t>odvolal…</a:t>
            </a:r>
            <a:endParaRPr lang="cs-CZ" dirty="0"/>
          </a:p>
          <a:p>
            <a:r>
              <a:rPr lang="cs-CZ" dirty="0"/>
              <a:t>Péče oficiálních kruhů o opravu a reformu (</a:t>
            </a:r>
            <a:r>
              <a:rPr lang="cs-CZ" b="1" dirty="0"/>
              <a:t>Jenštejn</a:t>
            </a:r>
            <a:r>
              <a:rPr lang="cs-CZ" dirty="0"/>
              <a:t>, </a:t>
            </a:r>
            <a:r>
              <a:rPr lang="cs-CZ" b="1" dirty="0"/>
              <a:t>Zbyněk</a:t>
            </a:r>
            <a:r>
              <a:rPr lang="cs-CZ" dirty="0"/>
              <a:t>) X </a:t>
            </a:r>
            <a:r>
              <a:rPr lang="cs-CZ" b="1" dirty="0" smtClean="0"/>
              <a:t>Vojtěch </a:t>
            </a:r>
            <a:r>
              <a:rPr lang="cs-CZ" b="1" dirty="0" err="1" smtClean="0"/>
              <a:t>Raňkův</a:t>
            </a:r>
            <a:r>
              <a:rPr lang="cs-CZ" b="1" dirty="0" smtClean="0"/>
              <a:t> </a:t>
            </a:r>
            <a:r>
              <a:rPr lang="cs-CZ" dirty="0"/>
              <a:t>X </a:t>
            </a:r>
            <a:r>
              <a:rPr lang="cs-CZ" b="1" dirty="0"/>
              <a:t>viklefismus</a:t>
            </a:r>
          </a:p>
          <a:p>
            <a:r>
              <a:rPr lang="cs-CZ" dirty="0"/>
              <a:t>Situace v době </a:t>
            </a:r>
            <a:r>
              <a:rPr lang="cs-CZ" u="sng" dirty="0"/>
              <a:t>reformních koncilů</a:t>
            </a:r>
            <a:r>
              <a:rPr lang="cs-CZ" dirty="0"/>
              <a:t> v Kostnici a Basileji a paralelně s nimi husitství…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43808" y="5912405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Vojtěch </a:t>
            </a:r>
            <a:r>
              <a:rPr lang="cs-CZ" dirty="0" err="1" smtClean="0"/>
              <a:t>Raňkův</a:t>
            </a:r>
            <a:r>
              <a:rPr lang="cs-CZ" dirty="0" smtClean="0"/>
              <a:t> z Ježova – vitráž ve svatovítské katedrále v Praze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2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Situace </a:t>
            </a:r>
            <a:r>
              <a:rPr lang="cs-CZ" b="1" u="sng" dirty="0"/>
              <a:t>v českých </a:t>
            </a:r>
            <a:r>
              <a:rPr lang="cs-CZ" b="1" u="sng" dirty="0" smtClean="0"/>
              <a:t>zemích 14.-15. stol.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zavedení </a:t>
            </a:r>
            <a:r>
              <a:rPr lang="cs-CZ" dirty="0"/>
              <a:t>inkvizice (biskupská: Jan IV</a:t>
            </a:r>
            <a:r>
              <a:rPr lang="cs-CZ" dirty="0" smtClean="0"/>
              <a:t>. z Dražic; případ </a:t>
            </a:r>
            <a:r>
              <a:rPr lang="cs-CZ" dirty="0" err="1"/>
              <a:t>Richardin</a:t>
            </a:r>
            <a:r>
              <a:rPr lang="cs-CZ" dirty="0"/>
              <a:t> z Pavie; papežská – </a:t>
            </a:r>
            <a:r>
              <a:rPr lang="cs-CZ" dirty="0" smtClean="0"/>
              <a:t>působnost </a:t>
            </a:r>
            <a:r>
              <a:rPr lang="cs-CZ" dirty="0"/>
              <a:t>1315-1414) </a:t>
            </a:r>
          </a:p>
          <a:p>
            <a:r>
              <a:rPr lang="cs-CZ" dirty="0"/>
              <a:t>doložená činnost inkvizice v Č. (protokoly – viz </a:t>
            </a:r>
            <a:r>
              <a:rPr lang="cs-CZ" dirty="0" smtClean="0"/>
              <a:t>A. </a:t>
            </a:r>
            <a:r>
              <a:rPr lang="cs-CZ" dirty="0" err="1" smtClean="0"/>
              <a:t>Patschowsky</a:t>
            </a:r>
            <a:r>
              <a:rPr lang="cs-CZ" dirty="0"/>
              <a:t>; konec: </a:t>
            </a:r>
            <a:r>
              <a:rPr lang="cs-CZ" dirty="0" smtClean="0"/>
              <a:t>Mikuláš </a:t>
            </a:r>
            <a:r>
              <a:rPr lang="cs-CZ" dirty="0"/>
              <a:t>Václavův </a:t>
            </a:r>
            <a:r>
              <a:rPr lang="cs-CZ" dirty="0" smtClean="0"/>
              <a:t>+ Hus</a:t>
            </a:r>
            <a:r>
              <a:rPr lang="cs-CZ" dirty="0"/>
              <a:t>)</a:t>
            </a:r>
          </a:p>
          <a:p>
            <a:r>
              <a:rPr lang="cs-CZ" dirty="0"/>
              <a:t>sekty a husitství – vzájemný vztah (valdenští)</a:t>
            </a:r>
          </a:p>
          <a:p>
            <a:r>
              <a:rPr lang="cs-CZ" dirty="0"/>
              <a:t>jednoty a Jednota bratrská</a:t>
            </a:r>
          </a:p>
          <a:p>
            <a:r>
              <a:rPr lang="cs-CZ" dirty="0"/>
              <a:t>utrakvismus a sekty (utrakvistický dogmatismus)</a:t>
            </a:r>
          </a:p>
        </p:txBody>
      </p:sp>
    </p:spTree>
    <p:extLst>
      <p:ext uri="{BB962C8B-B14F-4D97-AF65-F5344CB8AC3E}">
        <p14:creationId xmlns:p14="http://schemas.microsoft.com/office/powerpoint/2010/main" val="41053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Hereze a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Problém </a:t>
            </a:r>
            <a:r>
              <a:rPr lang="cs-CZ" sz="2000" u="sng" dirty="0"/>
              <a:t>ženské mystiky a vizionářství</a:t>
            </a:r>
            <a:r>
              <a:rPr lang="cs-CZ" sz="2000" dirty="0"/>
              <a:t> (klášterní i jiné) – někdy na hraně ortodoxie: </a:t>
            </a:r>
            <a:endParaRPr lang="cs-CZ" sz="2000" dirty="0" smtClean="0"/>
          </a:p>
          <a:p>
            <a:r>
              <a:rPr lang="cs-CZ" sz="2000" b="1" dirty="0" smtClean="0"/>
              <a:t>Hildegarda </a:t>
            </a:r>
            <a:r>
              <a:rPr lang="cs-CZ" sz="2000" b="1" dirty="0"/>
              <a:t>z </a:t>
            </a:r>
            <a:r>
              <a:rPr lang="cs-CZ" sz="2000" b="1" dirty="0" err="1"/>
              <a:t>Bingen</a:t>
            </a:r>
            <a:r>
              <a:rPr lang="cs-CZ" sz="2000" dirty="0"/>
              <a:t> († 1179); </a:t>
            </a:r>
            <a:r>
              <a:rPr lang="cs-CZ" sz="2000" b="1" dirty="0"/>
              <a:t>Brigita Švédská</a:t>
            </a:r>
            <a:r>
              <a:rPr lang="cs-CZ" sz="2000" dirty="0"/>
              <a:t> – </a:t>
            </a:r>
            <a:r>
              <a:rPr lang="cs-CZ" sz="2000" i="1" dirty="0" err="1"/>
              <a:t>Revelationes</a:t>
            </a:r>
            <a:r>
              <a:rPr lang="cs-CZ" sz="2000" dirty="0"/>
              <a:t>/vidění (český výběrový překlad a předmluva Tomáše ze Štítného) – obě se udržely v mezích; </a:t>
            </a:r>
            <a:endParaRPr lang="cs-CZ" sz="2000" dirty="0" smtClean="0"/>
          </a:p>
          <a:p>
            <a:r>
              <a:rPr lang="cs-CZ" sz="2000" b="1" dirty="0" smtClean="0"/>
              <a:t>Jana </a:t>
            </a:r>
            <a:r>
              <a:rPr lang="cs-CZ" sz="2000" b="1" dirty="0"/>
              <a:t>z Arku</a:t>
            </a:r>
            <a:r>
              <a:rPr lang="cs-CZ" sz="2000" dirty="0"/>
              <a:t>, </a:t>
            </a:r>
            <a:r>
              <a:rPr lang="cs-CZ" sz="2000" dirty="0" err="1"/>
              <a:t>kt</a:t>
            </a:r>
            <a:r>
              <a:rPr lang="cs-CZ" sz="2000" dirty="0"/>
              <a:t>. své vize dala do služeb politiky v konfliktu Francie s Anglií a bez ohledu na obsah svých „hlasů“, byla obětována – na hranici jako kacířka († 1431</a:t>
            </a:r>
            <a:r>
              <a:rPr lang="cs-CZ" sz="2000" dirty="0" smtClean="0"/>
              <a:t>);</a:t>
            </a:r>
            <a:endParaRPr lang="cs-CZ" sz="2000" dirty="0"/>
          </a:p>
          <a:p>
            <a:r>
              <a:rPr lang="cs-CZ" sz="2000" dirty="0"/>
              <a:t>problém </a:t>
            </a:r>
            <a:r>
              <a:rPr lang="cs-CZ" sz="2000" u="sng" dirty="0"/>
              <a:t>bekyň (a beghardů)</a:t>
            </a:r>
            <a:r>
              <a:rPr lang="cs-CZ" sz="2000" dirty="0"/>
              <a:t> – opakovaně považovaných za problematické až kacířské (imitace řádového života bez slibů, společný příbytek, společná modlitba, někdy rozvíjení nauk problematickým směrem, nebo vnímání způsobu života většinovou společností jako vybočující, a proto podezřelé.</a:t>
            </a:r>
          </a:p>
          <a:p>
            <a:pPr marL="0" indent="0">
              <a:buNone/>
            </a:pPr>
            <a:r>
              <a:rPr lang="cs-CZ" sz="2000" u="sng" dirty="0"/>
              <a:t>Žena v </a:t>
            </a:r>
            <a:r>
              <a:rPr lang="cs-CZ" sz="2000" u="sng" dirty="0" smtClean="0"/>
              <a:t>HR:</a:t>
            </a:r>
          </a:p>
          <a:p>
            <a:r>
              <a:rPr lang="cs-CZ" sz="2000" dirty="0" smtClean="0"/>
              <a:t>posluchačky </a:t>
            </a:r>
            <a:r>
              <a:rPr lang="cs-CZ" sz="2000" dirty="0"/>
              <a:t>v Betlémě, u PM Sněžné – Želivského, táborské ženy, adamitky, posluchačky bratra Řehoře… = konsternace charismatickým kazatelem, ale:</a:t>
            </a:r>
          </a:p>
          <a:p>
            <a:r>
              <a:rPr lang="cs-CZ" sz="2000" dirty="0"/>
              <a:t>ženy v bojůvkách – o Betlém, po Praze při vybíjení kostelů, v dalších bojích… </a:t>
            </a:r>
          </a:p>
          <a:p>
            <a:r>
              <a:rPr lang="cs-CZ" sz="2000" dirty="0"/>
              <a:t>Hlučné publikum při disputacích </a:t>
            </a:r>
            <a:r>
              <a:rPr lang="cs-CZ" sz="2000" dirty="0" err="1"/>
              <a:t>Pha</a:t>
            </a:r>
            <a:r>
              <a:rPr lang="cs-CZ" sz="2000" dirty="0"/>
              <a:t> x </a:t>
            </a:r>
            <a:r>
              <a:rPr lang="cs-CZ" sz="2000" dirty="0" err="1"/>
              <a:t>Táb</a:t>
            </a:r>
            <a:r>
              <a:rPr lang="cs-CZ" sz="2000" dirty="0"/>
              <a:t>. Pletou se do </a:t>
            </a:r>
            <a:r>
              <a:rPr lang="cs-CZ" sz="2000" dirty="0" err="1"/>
              <a:t>věrouč</a:t>
            </a:r>
            <a:r>
              <a:rPr lang="cs-CZ" sz="2000" dirty="0"/>
              <a:t>. hádek a vykládají Bibli – tvrdí to Eneáš (z druhé ruky), ale i soudobá satirická píseň – jistě nadneseně</a:t>
            </a:r>
          </a:p>
        </p:txBody>
      </p:sp>
    </p:spTree>
    <p:extLst>
      <p:ext uri="{BB962C8B-B14F-4D97-AF65-F5344CB8AC3E}">
        <p14:creationId xmlns:p14="http://schemas.microsoft.com/office/powerpoint/2010/main" val="15713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/>
              <a:t>Hereze</a:t>
            </a:r>
            <a:r>
              <a:rPr lang="cs-CZ" dirty="0"/>
              <a:t> – sice definovaná, ale v praxi dost pružná aplikace; nejen věroučná, ale i společensko-politické faktory.</a:t>
            </a:r>
          </a:p>
          <a:p>
            <a:r>
              <a:rPr lang="cs-CZ" u="sng" dirty="0"/>
              <a:t>Stereotypy</a:t>
            </a:r>
            <a:r>
              <a:rPr lang="cs-CZ" dirty="0"/>
              <a:t> při popisu učení, přisuzované vlastnosti, příp. obraz vizuální: tělesné vady, bledost, špatné charakterové vlastnosti.</a:t>
            </a:r>
          </a:p>
          <a:p>
            <a:r>
              <a:rPr lang="cs-CZ" dirty="0"/>
              <a:t>Hledání vazeb a analogií se staršími herezemi, vágní rozlišení konkrét, konstrukce dojmu jednoho velkého, nepříliš diferencovaného zla stojícího proti Bohu a jeho pravé církvi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u="sng" dirty="0"/>
              <a:t>Témata nauk</a:t>
            </a:r>
            <a:r>
              <a:rPr lang="cs-CZ" dirty="0"/>
              <a:t>: podstata Krista; podstata eucharistie. Církevní hierarchie, morálka, čistota, askeze – obraz dokonalého života. Role kněží a laiků.</a:t>
            </a:r>
          </a:p>
        </p:txBody>
      </p:sp>
    </p:spTree>
    <p:extLst>
      <p:ext uri="{BB962C8B-B14F-4D97-AF65-F5344CB8AC3E}">
        <p14:creationId xmlns:p14="http://schemas.microsoft.com/office/powerpoint/2010/main" val="10064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Co je hereze?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050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DOGMA</a:t>
            </a:r>
            <a:r>
              <a:rPr lang="cs-CZ" sz="2400" dirty="0" smtClean="0"/>
              <a:t> </a:t>
            </a:r>
            <a:r>
              <a:rPr lang="cs-CZ" sz="2400" dirty="0"/>
              <a:t>(ortodoxie</a:t>
            </a:r>
            <a:r>
              <a:rPr lang="cs-CZ" sz="2400" dirty="0" smtClean="0"/>
              <a:t>) 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tradičně </a:t>
            </a:r>
            <a:r>
              <a:rPr lang="cs-CZ" sz="2400" dirty="0"/>
              <a:t>přijímaný výklad (</a:t>
            </a:r>
            <a:r>
              <a:rPr lang="cs-CZ" sz="2400" dirty="0" smtClean="0"/>
              <a:t>založený </a:t>
            </a:r>
            <a:r>
              <a:rPr lang="cs-CZ" sz="2400" dirty="0"/>
              <a:t>na </a:t>
            </a:r>
            <a:r>
              <a:rPr lang="cs-CZ" sz="2400" dirty="0" smtClean="0"/>
              <a:t>církevních </a:t>
            </a:r>
            <a:r>
              <a:rPr lang="cs-CZ" sz="2400" dirty="0"/>
              <a:t>otcích a koncilech, resp. dalších </a:t>
            </a:r>
            <a:r>
              <a:rPr lang="cs-CZ" sz="2400" dirty="0" smtClean="0"/>
              <a:t>normativních </a:t>
            </a:r>
            <a:r>
              <a:rPr lang="cs-CZ" sz="2400" dirty="0"/>
              <a:t>dokumentech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---------------------------------------- </a:t>
            </a:r>
          </a:p>
          <a:p>
            <a:pPr marL="0" indent="0">
              <a:buNone/>
            </a:pPr>
            <a:r>
              <a:rPr lang="cs-CZ" sz="2400" b="1" i="1" dirty="0"/>
              <a:t>Dogma</a:t>
            </a:r>
            <a:r>
              <a:rPr lang="cs-CZ" sz="2400" dirty="0"/>
              <a:t> – pravověrná doktrína (učení, výklad), stanovená církví, definice pojmu („církev“), kanonizovaný výklad smyslu obřadu, určitého výroku atd. Základem bylo stanovení kanonických součástí Nového zákona (vedle apokryfních textů).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HEREZE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podezřelý, </a:t>
            </a:r>
            <a:r>
              <a:rPr lang="cs-CZ" sz="2400" dirty="0" smtClean="0"/>
              <a:t>individuální </a:t>
            </a:r>
            <a:r>
              <a:rPr lang="cs-CZ" sz="2400" dirty="0"/>
              <a:t>přístup a obviněná </a:t>
            </a:r>
            <a:r>
              <a:rPr lang="cs-CZ" sz="2400" dirty="0" smtClean="0"/>
              <a:t>osoba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----------------------------------------- </a:t>
            </a:r>
          </a:p>
          <a:p>
            <a:r>
              <a:rPr lang="cs-CZ" sz="2400" b="1" i="1" dirty="0"/>
              <a:t>Hereze</a:t>
            </a:r>
            <a:r>
              <a:rPr lang="cs-CZ" sz="2400" dirty="0"/>
              <a:t> – odchylka od ortodoxie uvnitř církve;</a:t>
            </a:r>
          </a:p>
          <a:p>
            <a:r>
              <a:rPr lang="cs-CZ" sz="2400" dirty="0" smtClean="0"/>
              <a:t>Hereze </a:t>
            </a:r>
            <a:r>
              <a:rPr lang="cs-CZ" sz="2400" dirty="0"/>
              <a:t>vnímána jako protiklad ortodoxie, vymezování </a:t>
            </a:r>
            <a:r>
              <a:rPr lang="cs-CZ" sz="2400" i="1" dirty="0"/>
              <a:t>ortodoxie</a:t>
            </a:r>
            <a:r>
              <a:rPr lang="cs-CZ" sz="2400" dirty="0"/>
              <a:t> (pravověrnost, v </a:t>
            </a:r>
            <a:r>
              <a:rPr lang="cs-CZ" sz="2400" dirty="0" err="1"/>
              <a:t>katol</a:t>
            </a:r>
            <a:r>
              <a:rPr lang="cs-CZ" sz="2400" dirty="0"/>
              <a:t>. teologii učení církví uznané; jiné významy – pravoslaví, východní křesťanství) plodí herezi – její pojmenování, poukázání na ni. Heretici sami se tak neoznačují.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5949280"/>
            <a:ext cx="4392488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 bodě </a:t>
            </a:r>
            <a:r>
              <a:rPr lang="cs-CZ" b="1" dirty="0">
                <a:solidFill>
                  <a:srgbClr val="FF0000"/>
                </a:solidFill>
              </a:rPr>
              <a:t>X</a:t>
            </a:r>
            <a:r>
              <a:rPr lang="cs-CZ" dirty="0"/>
              <a:t> nepevná hranice, prostupnost</a:t>
            </a:r>
          </a:p>
        </p:txBody>
      </p:sp>
    </p:spTree>
    <p:extLst>
      <p:ext uri="{BB962C8B-B14F-4D97-AF65-F5344CB8AC3E}">
        <p14:creationId xmlns:p14="http://schemas.microsoft.com/office/powerpoint/2010/main" val="21190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2088232" cy="504056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/>
              <a:t>Bibliografie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>
            <a:normAutofit fontScale="47500" lnSpcReduction="20000"/>
          </a:bodyPr>
          <a:lstStyle/>
          <a:p>
            <a:pPr marL="355600" indent="-355600">
              <a:buNone/>
            </a:pPr>
            <a:r>
              <a:rPr lang="cs-CZ" dirty="0"/>
              <a:t>Bažant Vojtěch – </a:t>
            </a:r>
            <a:r>
              <a:rPr lang="cs-CZ" dirty="0" err="1"/>
              <a:t>Vejrychová</a:t>
            </a:r>
            <a:r>
              <a:rPr lang="cs-CZ" dirty="0"/>
              <a:t> Věra (</a:t>
            </a:r>
            <a:r>
              <a:rPr lang="cs-CZ" dirty="0" err="1"/>
              <a:t>edd</a:t>
            </a:r>
            <a:r>
              <a:rPr lang="cs-CZ" dirty="0"/>
              <a:t>.), Kacíři, barbaři, nepřátelé. Odlišnost a stereotypy v pozdním středověku, </a:t>
            </a:r>
            <a:r>
              <a:rPr lang="cs-CZ" dirty="0" smtClean="0"/>
              <a:t>Praha 2016</a:t>
            </a:r>
            <a:endParaRPr lang="cs-CZ" dirty="0"/>
          </a:p>
          <a:p>
            <a:pPr marL="355600" indent="-355600">
              <a:buNone/>
            </a:pPr>
            <a:r>
              <a:rPr lang="cs-CZ" dirty="0"/>
              <a:t>Bracha Krzysztof, Teolog, </a:t>
            </a:r>
            <a:r>
              <a:rPr lang="pl-PL" dirty="0"/>
              <a:t>diabeł i zabobony. Świadectwo traktatu Mikołaja Magni z Jawora </a:t>
            </a:r>
            <a:r>
              <a:rPr lang="la-Latn" i="1" dirty="0"/>
              <a:t>De superstitionibus</a:t>
            </a:r>
            <a:r>
              <a:rPr lang="cs-CZ" dirty="0"/>
              <a:t> (1405 r.), </a:t>
            </a:r>
            <a:r>
              <a:rPr lang="pl-PL" dirty="0"/>
              <a:t>Warszawa </a:t>
            </a:r>
            <a:r>
              <a:rPr lang="cs-CZ" dirty="0"/>
              <a:t>1999</a:t>
            </a:r>
          </a:p>
          <a:p>
            <a:pPr marL="355600" indent="-355600">
              <a:buNone/>
            </a:pPr>
            <a:r>
              <a:rPr lang="cs-CZ" dirty="0" smtClean="0"/>
              <a:t>Cermanová </a:t>
            </a:r>
            <a:r>
              <a:rPr lang="cs-CZ" dirty="0"/>
              <a:t>Pavlína, Čechy na konci věků. Apokalyptické myšlení a vize husitské doby, 2013 </a:t>
            </a:r>
          </a:p>
          <a:p>
            <a:pPr marL="355600" indent="-355600">
              <a:buNone/>
            </a:pPr>
            <a:r>
              <a:rPr lang="cs-CZ" dirty="0" err="1"/>
              <a:t>Evans</a:t>
            </a:r>
            <a:r>
              <a:rPr lang="cs-CZ" dirty="0"/>
              <a:t> G. R., Stručné dějiny kacířství, Praha 2006</a:t>
            </a:r>
          </a:p>
          <a:p>
            <a:pPr marL="355600" indent="-355600">
              <a:buNone/>
            </a:pPr>
            <a:r>
              <a:rPr lang="cs-CZ" dirty="0"/>
              <a:t>Grundmann Herbert, </a:t>
            </a:r>
            <a:r>
              <a:rPr lang="de-DE" dirty="0"/>
              <a:t>Ketzergeschichte des Mittelalters</a:t>
            </a:r>
            <a:r>
              <a:rPr lang="cs-CZ" dirty="0"/>
              <a:t>, Göttingen 1963, 1978</a:t>
            </a:r>
            <a:r>
              <a:rPr lang="cs-CZ" baseline="30000" dirty="0"/>
              <a:t>3.</a:t>
            </a:r>
            <a:endParaRPr lang="cs-CZ" dirty="0"/>
          </a:p>
          <a:p>
            <a:pPr marL="355600" indent="-355600">
              <a:buNone/>
            </a:pPr>
            <a:r>
              <a:rPr lang="cs-CZ" dirty="0"/>
              <a:t>Herold Vilém, Pražská univerzita a Wyclif, Praha 1985</a:t>
            </a:r>
          </a:p>
          <a:p>
            <a:pPr marL="355600" indent="-355600">
              <a:buNone/>
            </a:pPr>
            <a:r>
              <a:rPr lang="cs-CZ" dirty="0"/>
              <a:t>Hlaváček Ivan, Inkvisice v Čechách ve 30. letech 14. století, </a:t>
            </a:r>
            <a:r>
              <a:rPr lang="cs-CZ" dirty="0" err="1"/>
              <a:t>ČsČH</a:t>
            </a:r>
            <a:r>
              <a:rPr lang="cs-CZ" dirty="0"/>
              <a:t> 5, 1957, s. 526–538  </a:t>
            </a:r>
          </a:p>
          <a:p>
            <a:pPr marL="355600" indent="-355600">
              <a:buNone/>
            </a:pPr>
            <a:r>
              <a:rPr lang="cs-CZ" dirty="0"/>
              <a:t>Kejř Jiří, Husův proces, Praha 1999</a:t>
            </a:r>
          </a:p>
          <a:p>
            <a:pPr marL="355600" indent="-355600">
              <a:buNone/>
            </a:pPr>
            <a:r>
              <a:rPr lang="cs-CZ" dirty="0"/>
              <a:t>Kras </a:t>
            </a:r>
            <a:r>
              <a:rPr lang="cs-CZ" dirty="0" err="1"/>
              <a:t>Paweł</a:t>
            </a:r>
            <a:r>
              <a:rPr lang="cs-CZ" dirty="0"/>
              <a:t>, </a:t>
            </a:r>
            <a:r>
              <a:rPr lang="la-Latn" dirty="0"/>
              <a:t>Ad abolendam diversarum haeresium pravitatem</a:t>
            </a:r>
            <a:r>
              <a:rPr lang="cs-CZ" dirty="0"/>
              <a:t>. </a:t>
            </a:r>
            <a:r>
              <a:rPr lang="pl-PL" dirty="0"/>
              <a:t>System inkwizycyjny w średniowiecznej Europie</a:t>
            </a:r>
            <a:r>
              <a:rPr lang="cs-CZ" dirty="0"/>
              <a:t>, Lublin 2006</a:t>
            </a:r>
          </a:p>
          <a:p>
            <a:pPr marL="355600" indent="-355600">
              <a:buNone/>
            </a:pPr>
            <a:r>
              <a:rPr lang="cs-CZ" dirty="0"/>
              <a:t>Lambert </a:t>
            </a:r>
            <a:r>
              <a:rPr lang="cs-CZ" dirty="0" err="1"/>
              <a:t>Malcolm</a:t>
            </a:r>
            <a:r>
              <a:rPr lang="cs-CZ" dirty="0"/>
              <a:t>, Středověká hereze, Praha 2000</a:t>
            </a:r>
          </a:p>
          <a:p>
            <a:pPr marL="355600" indent="-355600">
              <a:buNone/>
            </a:pPr>
            <a:r>
              <a:rPr lang="cs-CZ" dirty="0"/>
              <a:t>Marin Olivier, Geneze pražského reformního hnutí 1360–1419, Praha 2017</a:t>
            </a:r>
          </a:p>
          <a:p>
            <a:pPr marL="355600" indent="-355600">
              <a:buNone/>
            </a:pPr>
            <a:r>
              <a:rPr lang="cs-CZ" dirty="0"/>
              <a:t>Molnár </a:t>
            </a:r>
            <a:r>
              <a:rPr lang="cs-CZ" dirty="0" err="1"/>
              <a:t>Amedeo</a:t>
            </a:r>
            <a:r>
              <a:rPr lang="cs-CZ" dirty="0"/>
              <a:t>, Valdenští. Evropský rozměr jejich vzdoru, Praha 1991</a:t>
            </a:r>
            <a:r>
              <a:rPr lang="cs-CZ" baseline="30000" dirty="0"/>
              <a:t>2.</a:t>
            </a:r>
            <a:endParaRPr lang="cs-CZ" dirty="0"/>
          </a:p>
          <a:p>
            <a:pPr marL="355600" indent="-355600">
              <a:buNone/>
            </a:pPr>
            <a:r>
              <a:rPr lang="cs-CZ" dirty="0" err="1"/>
              <a:t>Nodl</a:t>
            </a:r>
            <a:r>
              <a:rPr lang="cs-CZ" dirty="0"/>
              <a:t> Martin (</a:t>
            </a:r>
            <a:r>
              <a:rPr lang="cs-CZ" dirty="0" err="1"/>
              <a:t>ed</a:t>
            </a:r>
            <a:r>
              <a:rPr lang="cs-CZ" dirty="0"/>
              <a:t>.), Zbožnost ve středověku (</a:t>
            </a:r>
            <a:r>
              <a:rPr lang="cs-CZ" dirty="0" err="1"/>
              <a:t>Colloquia</a:t>
            </a:r>
            <a:r>
              <a:rPr lang="cs-CZ" dirty="0"/>
              <a:t> med. </a:t>
            </a:r>
            <a:r>
              <a:rPr lang="cs-CZ" dirty="0" err="1"/>
              <a:t>Pragensia</a:t>
            </a:r>
            <a:r>
              <a:rPr lang="cs-CZ" dirty="0"/>
              <a:t> 6), Praha 2007</a:t>
            </a:r>
          </a:p>
          <a:p>
            <a:pPr marL="355600" indent="-355600">
              <a:buNone/>
            </a:pPr>
            <a:r>
              <a:rPr lang="cs-CZ" dirty="0" err="1"/>
              <a:t>Nodl</a:t>
            </a:r>
            <a:r>
              <a:rPr lang="cs-CZ" dirty="0"/>
              <a:t> Martin – Šmahel František (</a:t>
            </a:r>
            <a:r>
              <a:rPr lang="cs-CZ" dirty="0" err="1"/>
              <a:t>edd</a:t>
            </a:r>
            <a:r>
              <a:rPr lang="cs-CZ" dirty="0"/>
              <a:t>.), Člověk českého středověku, Argo Praha 2002, kap. </a:t>
            </a:r>
            <a:r>
              <a:rPr lang="cs-CZ" dirty="0" err="1"/>
              <a:t>Viklefice</a:t>
            </a:r>
            <a:r>
              <a:rPr lang="cs-CZ" dirty="0"/>
              <a:t> a Český kacíř – husita (Pavlína Rychterová, </a:t>
            </a:r>
            <a:r>
              <a:rPr lang="cs-CZ" dirty="0" err="1"/>
              <a:t>Paweł</a:t>
            </a:r>
            <a:r>
              <a:rPr lang="cs-CZ" dirty="0"/>
              <a:t> Kras)</a:t>
            </a:r>
          </a:p>
          <a:p>
            <a:pPr marL="355600" indent="-355600">
              <a:buNone/>
            </a:pPr>
            <a:r>
              <a:rPr lang="cs-CZ" dirty="0" err="1"/>
              <a:t>Patschovsky</a:t>
            </a:r>
            <a:r>
              <a:rPr lang="cs-CZ" dirty="0"/>
              <a:t> Alexander, Bludiště pravé víry. Sektáři, kacíři a reformátoři ve středověkých Čechách, Praha 2018</a:t>
            </a:r>
          </a:p>
          <a:p>
            <a:pPr marL="355600" indent="-355600">
              <a:buNone/>
            </a:pPr>
            <a:r>
              <a:rPr lang="cs-CZ" dirty="0" err="1"/>
              <a:t>Rapp</a:t>
            </a:r>
            <a:r>
              <a:rPr lang="cs-CZ" dirty="0"/>
              <a:t> Francis, Církev a náboženský život Západu na sklonku středověku, CDK 1996</a:t>
            </a:r>
          </a:p>
          <a:p>
            <a:pPr marL="355600" indent="-355600">
              <a:buNone/>
            </a:pPr>
            <a:r>
              <a:rPr lang="cs-CZ" dirty="0"/>
              <a:t>Soukup Pavel – Rychterová Pavlína (</a:t>
            </a:r>
            <a:r>
              <a:rPr lang="cs-CZ" dirty="0" err="1"/>
              <a:t>edd</a:t>
            </a:r>
            <a:r>
              <a:rPr lang="cs-CZ" dirty="0"/>
              <a:t>.), </a:t>
            </a:r>
            <a:r>
              <a:rPr lang="la-Latn" dirty="0"/>
              <a:t>Heresis seminaria</a:t>
            </a:r>
            <a:r>
              <a:rPr lang="cs-CZ" dirty="0"/>
              <a:t>. Pojmy a koncepty bádání o husitství (Malá řada CMS), Praha 2013 </a:t>
            </a:r>
          </a:p>
          <a:p>
            <a:pPr marL="355600" indent="-355600">
              <a:buNone/>
            </a:pPr>
            <a:r>
              <a:rPr lang="cs-CZ" dirty="0"/>
              <a:t>Šmahel František – Müller-</a:t>
            </a:r>
            <a:r>
              <a:rPr lang="cs-CZ" dirty="0" err="1"/>
              <a:t>Luckner</a:t>
            </a:r>
            <a:r>
              <a:rPr lang="cs-CZ" dirty="0"/>
              <a:t> Elisabeth (</a:t>
            </a:r>
            <a:r>
              <a:rPr lang="cs-CZ" dirty="0" err="1"/>
              <a:t>Hgg</a:t>
            </a:r>
            <a:r>
              <a:rPr lang="cs-CZ" dirty="0"/>
              <a:t>.), </a:t>
            </a:r>
            <a:r>
              <a:rPr lang="de-DE" dirty="0"/>
              <a:t>Häresie und vorzeitige Reformation im Spätmittelalter, München 1998 (Schriften des Historischen Kollegs ; Kolloquien</a:t>
            </a:r>
            <a:r>
              <a:rPr lang="cs-CZ" dirty="0"/>
              <a:t> 39)</a:t>
            </a:r>
          </a:p>
          <a:p>
            <a:pPr marL="355600" indent="-355600">
              <a:buNone/>
            </a:pPr>
            <a:r>
              <a:rPr lang="cs-CZ" dirty="0" err="1" smtClean="0"/>
              <a:t>Zbíral</a:t>
            </a:r>
            <a:r>
              <a:rPr lang="cs-CZ" dirty="0" smtClean="0"/>
              <a:t> </a:t>
            </a:r>
            <a:r>
              <a:rPr lang="cs-CZ" dirty="0"/>
              <a:t>David, Největší hereze. Dualismus, učenecká vyprávění o katarství a budování křesťanské Evropy, Praha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6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/>
              <a:t>Heterodoxie</a:t>
            </a:r>
            <a:r>
              <a:rPr lang="cs-CZ" dirty="0"/>
              <a:t> = odlišná víra (méně polemický výraz než hereze); protiklad k ortodoxii</a:t>
            </a:r>
          </a:p>
          <a:p>
            <a:r>
              <a:rPr lang="cs-CZ" b="1" i="1" dirty="0"/>
              <a:t>Schisma</a:t>
            </a:r>
            <a:r>
              <a:rPr lang="cs-CZ" dirty="0"/>
              <a:t> – rozštěpení církve na dva nové subjekty; ale také štěpení obediencí. Nedůsledný středověk však označoval „schizmatiky“ také jako „kacíře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Hereze – kacířství – blud</a:t>
            </a:r>
            <a:r>
              <a:rPr lang="cs-CZ" dirty="0"/>
              <a:t>;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heretik – kacíř – bludař</a:t>
            </a:r>
            <a:r>
              <a:rPr lang="cs-CZ" dirty="0"/>
              <a:t>: synonyma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u="sng" dirty="0"/>
              <a:t>etymologie slova</a:t>
            </a:r>
            <a:r>
              <a:rPr lang="cs-CZ" dirty="0"/>
              <a:t>: </a:t>
            </a:r>
          </a:p>
          <a:p>
            <a:r>
              <a:rPr lang="cs-CZ" b="1" i="1" dirty="0"/>
              <a:t>hereze</a:t>
            </a:r>
            <a:r>
              <a:rPr lang="cs-CZ" dirty="0"/>
              <a:t> – z řeckého </a:t>
            </a:r>
            <a:r>
              <a:rPr lang="cs-CZ" dirty="0" err="1"/>
              <a:t>hairesis</a:t>
            </a:r>
            <a:r>
              <a:rPr lang="cs-CZ" dirty="0"/>
              <a:t>/</a:t>
            </a:r>
            <a:r>
              <a:rPr lang="cs-CZ" dirty="0" err="1"/>
              <a:t>hairein</a:t>
            </a:r>
            <a:r>
              <a:rPr lang="cs-CZ" dirty="0"/>
              <a:t> – volba/vybírat, brát: teologický názor, který volí/vybírá odlišný pohled, neslučitelný s ortodoxií (obecnou vírou dané církve). Výraz se objevuje v uvedeném smyslu již v epištolách apoštola Pavla, který vnímá herezi jako něco nutného pro tříbení a radí i to, jak s ní naložit: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„Neboť musejí i kacířstva mezi vámi býti, aby právě pobožní </a:t>
            </a:r>
            <a:r>
              <a:rPr lang="cs-CZ" i="1" dirty="0" smtClean="0"/>
              <a:t>	byli </a:t>
            </a:r>
            <a:r>
              <a:rPr lang="cs-CZ" i="1" dirty="0"/>
              <a:t>zjeveni mezi vámi.“</a:t>
            </a:r>
            <a:r>
              <a:rPr lang="cs-CZ" dirty="0"/>
              <a:t> (1K11,19) a </a:t>
            </a:r>
            <a:r>
              <a:rPr lang="cs-CZ" i="1" dirty="0"/>
              <a:t>„Sektáře jednou nebo </a:t>
            </a:r>
            <a:r>
              <a:rPr lang="cs-CZ" i="1" dirty="0" smtClean="0"/>
              <a:t>	dvakrát </a:t>
            </a:r>
            <a:r>
              <a:rPr lang="cs-CZ" i="1" dirty="0"/>
              <a:t>napomeň a pak se ho zřekni.“</a:t>
            </a:r>
            <a:r>
              <a:rPr lang="cs-CZ" dirty="0"/>
              <a:t> (</a:t>
            </a:r>
            <a:r>
              <a:rPr lang="cs-CZ" dirty="0" err="1"/>
              <a:t>Tt</a:t>
            </a:r>
            <a:r>
              <a:rPr lang="cs-CZ" dirty="0"/>
              <a:t> 3, 10).</a:t>
            </a:r>
          </a:p>
          <a:p>
            <a:r>
              <a:rPr lang="cs-CZ" b="1" i="1" dirty="0" smtClean="0"/>
              <a:t>kacíř </a:t>
            </a:r>
            <a:r>
              <a:rPr lang="cs-CZ" dirty="0"/>
              <a:t>– </a:t>
            </a:r>
            <a:r>
              <a:rPr lang="cs-CZ" dirty="0" err="1"/>
              <a:t>Ketzer</a:t>
            </a:r>
            <a:r>
              <a:rPr lang="cs-CZ" dirty="0"/>
              <a:t> – zkomolenina od katar, řecky </a:t>
            </a:r>
            <a:r>
              <a:rPr lang="cs-CZ" dirty="0" err="1"/>
              <a:t>katharos</a:t>
            </a:r>
            <a:r>
              <a:rPr lang="cs-CZ" dirty="0"/>
              <a:t> – čistý (hereze ve </a:t>
            </a:r>
            <a:r>
              <a:rPr lang="cs-CZ" dirty="0" smtClean="0"/>
              <a:t>Francii, </a:t>
            </a:r>
            <a:r>
              <a:rPr lang="cs-CZ" dirty="0"/>
              <a:t>do 13</a:t>
            </a:r>
            <a:r>
              <a:rPr lang="cs-CZ" dirty="0" smtClean="0"/>
              <a:t>. st</a:t>
            </a:r>
            <a:r>
              <a:rPr lang="cs-CZ" dirty="0"/>
              <a:t>. vč</a:t>
            </a:r>
            <a:r>
              <a:rPr lang="cs-CZ" dirty="0" smtClean="0"/>
              <a:t>.)</a:t>
            </a:r>
          </a:p>
          <a:p>
            <a:r>
              <a:rPr lang="cs-CZ" b="1" i="1" dirty="0" smtClean="0"/>
              <a:t>apostáze</a:t>
            </a:r>
            <a:r>
              <a:rPr lang="cs-CZ" dirty="0" smtClean="0"/>
              <a:t> = odpadnutí od víry; </a:t>
            </a:r>
            <a:r>
              <a:rPr lang="cs-CZ" b="1" i="1" dirty="0" smtClean="0"/>
              <a:t>blasfémie</a:t>
            </a:r>
            <a:r>
              <a:rPr lang="cs-CZ" dirty="0" smtClean="0"/>
              <a:t> = rouhání, znevážení předmětu náboženské úcty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0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Kdo </a:t>
            </a:r>
            <a:r>
              <a:rPr lang="cs-CZ" u="sng" dirty="0"/>
              <a:t>je kacíř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r>
              <a:rPr lang="cs-CZ" dirty="0"/>
              <a:t>kdo o tom rozhoduje? (žalobce =&gt; církevní orgány: koncily, inkvizice, v novověku </a:t>
            </a:r>
            <a:r>
              <a:rPr lang="cs-CZ" i="1" dirty="0" err="1"/>
              <a:t>Congregatio</a:t>
            </a:r>
            <a:r>
              <a:rPr lang="cs-CZ" i="1" dirty="0"/>
              <a:t> de propaganda fide</a:t>
            </a:r>
            <a:r>
              <a:rPr lang="cs-CZ" dirty="0"/>
              <a:t> – sbor pro šíření víry při papež. kurii)</a:t>
            </a:r>
          </a:p>
          <a:p>
            <a:r>
              <a:rPr lang="cs-CZ" dirty="0"/>
              <a:t>čím se řídí? Ve hře nejen články víry, nýbrž i „společenská nebezpečnost“:</a:t>
            </a:r>
          </a:p>
          <a:p>
            <a:r>
              <a:rPr lang="cs-CZ" dirty="0"/>
              <a:t>chybný výklad – církevně/společensky nebezpečné učení/jednání – neposlušnost, zatvrzelost</a:t>
            </a:r>
          </a:p>
        </p:txBody>
      </p:sp>
    </p:spTree>
    <p:extLst>
      <p:ext uri="{BB962C8B-B14F-4D97-AF65-F5344CB8AC3E}">
        <p14:creationId xmlns:p14="http://schemas.microsoft.com/office/powerpoint/2010/main" val="364369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herezí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/>
              <a:t>lidová a učená hereze</a:t>
            </a:r>
            <a:r>
              <a:rPr lang="cs-CZ" dirty="0"/>
              <a:t> // </a:t>
            </a:r>
            <a:r>
              <a:rPr lang="cs-CZ" u="sng" dirty="0"/>
              <a:t>sociální původ</a:t>
            </a:r>
            <a:r>
              <a:rPr lang="cs-CZ" dirty="0"/>
              <a:t> heretiků: nejedná se zpravidla o </a:t>
            </a:r>
            <a:r>
              <a:rPr lang="cs-CZ" dirty="0" smtClean="0"/>
              <a:t>společenskou </a:t>
            </a:r>
            <a:r>
              <a:rPr lang="cs-CZ" dirty="0"/>
              <a:t>„spodinu“</a:t>
            </a:r>
          </a:p>
          <a:p>
            <a:r>
              <a:rPr lang="cs-CZ" u="sng" dirty="0"/>
              <a:t>hereze křesťanská</a:t>
            </a:r>
            <a:r>
              <a:rPr lang="cs-CZ" dirty="0"/>
              <a:t>, hereze západokřesťanská a pravoslavná (ruští starověrci); hereze v nekatolických církvích (anglikáni žádají parlament o prohlášení nějakého učení za heretické); </a:t>
            </a:r>
            <a:r>
              <a:rPr lang="cs-CZ" u="sng" dirty="0"/>
              <a:t>hereze v jiných kulturách</a:t>
            </a:r>
            <a:r>
              <a:rPr lang="cs-CZ" dirty="0"/>
              <a:t> (v islámu vzájemně </a:t>
            </a:r>
            <a:r>
              <a:rPr lang="cs-CZ" b="1" i="1" dirty="0"/>
              <a:t>šíité – sunité</a:t>
            </a:r>
            <a:r>
              <a:rPr lang="cs-CZ" dirty="0"/>
              <a:t>; </a:t>
            </a:r>
            <a:r>
              <a:rPr lang="cs-CZ" b="1" i="1" dirty="0"/>
              <a:t>drúzové </a:t>
            </a:r>
            <a:r>
              <a:rPr lang="cs-CZ" dirty="0"/>
              <a:t>– uzavřená komunita, považovaná za sektu šíitského islámu, nábožensko-etnická komunita žijící v Libanonu, Izraeli a Sýrii; v judaismu – odsouzen např. Spinoza, …); </a:t>
            </a:r>
          </a:p>
          <a:p>
            <a:r>
              <a:rPr lang="cs-CZ" dirty="0"/>
              <a:t>užíváno přeneseně i </a:t>
            </a:r>
            <a:r>
              <a:rPr lang="cs-CZ" u="sng" dirty="0"/>
              <a:t>ve světském smyslu</a:t>
            </a:r>
            <a:r>
              <a:rPr lang="cs-CZ" dirty="0"/>
              <a:t>: „kacířský názor“ jako názor odchylný od většinového, odvážná idea, která „narazí“</a:t>
            </a:r>
          </a:p>
        </p:txBody>
      </p:sp>
    </p:spTree>
    <p:extLst>
      <p:ext uri="{BB962C8B-B14F-4D97-AF65-F5344CB8AC3E}">
        <p14:creationId xmlns:p14="http://schemas.microsoft.com/office/powerpoint/2010/main" val="224477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r>
              <a:rPr lang="cs-CZ" u="sng" dirty="0"/>
              <a:t>Spisy heretických </a:t>
            </a:r>
            <a:r>
              <a:rPr lang="cs-CZ" u="sng" dirty="0" smtClean="0"/>
              <a:t>autorů</a:t>
            </a:r>
          </a:p>
          <a:p>
            <a:r>
              <a:rPr lang="cs-CZ" u="sng" dirty="0" smtClean="0"/>
              <a:t>Obžaloby odpůrců a soudců, výslechy</a:t>
            </a:r>
          </a:p>
          <a:p>
            <a:r>
              <a:rPr lang="cs-CZ" u="sng" dirty="0" smtClean="0"/>
              <a:t>Polemiky</a:t>
            </a:r>
          </a:p>
          <a:p>
            <a:pPr marL="0" indent="0">
              <a:buNone/>
            </a:pPr>
            <a:r>
              <a:rPr lang="cs-CZ" b="1" i="1" dirty="0" err="1"/>
              <a:t>Ekbert</a:t>
            </a:r>
            <a:r>
              <a:rPr lang="cs-CZ" b="1" i="1" dirty="0"/>
              <a:t> ze </a:t>
            </a:r>
            <a:r>
              <a:rPr lang="cs-CZ" b="1" i="1" dirty="0" err="1"/>
              <a:t>Schönau</a:t>
            </a:r>
            <a:r>
              <a:rPr lang="cs-CZ" dirty="0"/>
              <a:t> (†1184), </a:t>
            </a:r>
            <a:r>
              <a:rPr lang="cs-CZ" i="1" dirty="0"/>
              <a:t>Liber </a:t>
            </a:r>
            <a:r>
              <a:rPr lang="cs-CZ" i="1" dirty="0" err="1"/>
              <a:t>contra</a:t>
            </a:r>
            <a:r>
              <a:rPr lang="cs-CZ" i="1" dirty="0"/>
              <a:t> </a:t>
            </a:r>
            <a:r>
              <a:rPr lang="cs-CZ" i="1" dirty="0" err="1"/>
              <a:t>hereses</a:t>
            </a:r>
            <a:r>
              <a:rPr lang="cs-CZ" i="1" dirty="0"/>
              <a:t> </a:t>
            </a:r>
            <a:r>
              <a:rPr lang="cs-CZ" i="1" dirty="0" err="1"/>
              <a:t>katharorum</a:t>
            </a:r>
            <a:r>
              <a:rPr lang="cs-CZ" i="1" dirty="0"/>
              <a:t> - Kniha proti katarským bludům </a:t>
            </a:r>
            <a:r>
              <a:rPr lang="cs-CZ" dirty="0"/>
              <a:t>(60. l. 12. st</a:t>
            </a:r>
            <a:r>
              <a:rPr lang="cs-CZ" dirty="0" smtClean="0"/>
              <a:t>.)</a:t>
            </a:r>
          </a:p>
          <a:p>
            <a:r>
              <a:rPr lang="cs-CZ" dirty="0"/>
              <a:t>tradování herezí </a:t>
            </a:r>
            <a:r>
              <a:rPr lang="cs-CZ" u="sng" dirty="0"/>
              <a:t>podle </a:t>
            </a:r>
            <a:r>
              <a:rPr lang="cs-CZ" u="sng" dirty="0" smtClean="0"/>
              <a:t>šablon</a:t>
            </a:r>
            <a:r>
              <a:rPr lang="cs-CZ" dirty="0" smtClean="0"/>
              <a:t>, často ve formě</a:t>
            </a:r>
            <a:r>
              <a:rPr lang="cs-CZ" u="sng" dirty="0" smtClean="0"/>
              <a:t> </a:t>
            </a:r>
            <a:r>
              <a:rPr lang="cs-CZ" u="sng" dirty="0"/>
              <a:t>soupisů článků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492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Postavení kacíře a nakládání s 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Pohled společnosti</a:t>
            </a:r>
            <a:r>
              <a:rPr lang="cs-CZ" dirty="0" smtClean="0"/>
              <a:t>:</a:t>
            </a:r>
          </a:p>
          <a:p>
            <a:r>
              <a:rPr lang="cs-CZ" dirty="0"/>
              <a:t>a) hereze je překážkou spásy;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hereze narušuje jednotu a pozici </a:t>
            </a:r>
            <a:r>
              <a:rPr lang="cs-CZ" dirty="0" smtClean="0"/>
              <a:t>církve.</a:t>
            </a:r>
          </a:p>
          <a:p>
            <a:pPr marL="0" indent="0">
              <a:buNone/>
            </a:pPr>
            <a:r>
              <a:rPr lang="cs-CZ" b="1" dirty="0" smtClean="0"/>
              <a:t>Přesvědčení heretika</a:t>
            </a:r>
            <a:r>
              <a:rPr lang="cs-CZ" dirty="0" smtClean="0"/>
              <a:t>:</a:t>
            </a:r>
          </a:p>
          <a:p>
            <a:r>
              <a:rPr lang="cs-CZ" dirty="0" smtClean="0"/>
              <a:t>nedojde </a:t>
            </a:r>
            <a:r>
              <a:rPr lang="cs-CZ" dirty="0"/>
              <a:t>spásy bez své vzpoury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Tresty</a:t>
            </a:r>
            <a:r>
              <a:rPr lang="cs-CZ" dirty="0" smtClean="0"/>
              <a:t>:</a:t>
            </a:r>
          </a:p>
          <a:p>
            <a:r>
              <a:rPr lang="cs-CZ" b="1" dirty="0"/>
              <a:t>klatba</a:t>
            </a:r>
            <a:r>
              <a:rPr lang="cs-CZ" dirty="0"/>
              <a:t> a její </a:t>
            </a:r>
            <a:r>
              <a:rPr lang="cs-CZ" dirty="0" smtClean="0"/>
              <a:t>ztížení (</a:t>
            </a:r>
            <a:r>
              <a:rPr lang="cs-CZ" b="1" dirty="0" smtClean="0"/>
              <a:t>agravace</a:t>
            </a:r>
            <a:r>
              <a:rPr lang="cs-CZ" dirty="0" smtClean="0"/>
              <a:t>); </a:t>
            </a:r>
            <a:r>
              <a:rPr lang="cs-CZ" b="1" dirty="0"/>
              <a:t>exkomunikace</a:t>
            </a:r>
            <a:r>
              <a:rPr lang="cs-CZ" dirty="0"/>
              <a:t>; </a:t>
            </a:r>
            <a:r>
              <a:rPr lang="cs-CZ" b="1" dirty="0"/>
              <a:t>interdikt</a:t>
            </a:r>
            <a:r>
              <a:rPr lang="cs-CZ" dirty="0"/>
              <a:t> </a:t>
            </a:r>
          </a:p>
          <a:p>
            <a:r>
              <a:rPr lang="cs-CZ" u="sng" dirty="0"/>
              <a:t>kompetentní soudy</a:t>
            </a:r>
            <a:r>
              <a:rPr lang="cs-CZ" dirty="0"/>
              <a:t>: inkvizice papež. a biskupská; </a:t>
            </a:r>
            <a:r>
              <a:rPr lang="cs-CZ" dirty="0" smtClean="0"/>
              <a:t>inkviziční </a:t>
            </a:r>
            <a:r>
              <a:rPr lang="cs-CZ" dirty="0"/>
              <a:t>proces ustálen r. 1231 Řehořem IX. </a:t>
            </a:r>
          </a:p>
          <a:p>
            <a:r>
              <a:rPr lang="cs-CZ" u="sng" dirty="0"/>
              <a:t>proces s kacířem</a:t>
            </a:r>
            <a:r>
              <a:rPr lang="cs-CZ" dirty="0"/>
              <a:t> – vyšetřování i za použití mučení</a:t>
            </a:r>
            <a:r>
              <a:rPr lang="cs-CZ" dirty="0" smtClean="0"/>
              <a:t>, cíl – odvolání; </a:t>
            </a:r>
            <a:r>
              <a:rPr lang="cs-CZ" dirty="0"/>
              <a:t>tresty: upálení, provádí světské rameno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8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Vývoj</a:t>
            </a:r>
            <a:r>
              <a:rPr lang="cs-CZ" b="1" u="sng" dirty="0"/>
              <a:t>, resp. příklady herezí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/>
              <a:t>od 2. stol. vytvářen seznam herezí, stále doplňovaný</a:t>
            </a:r>
          </a:p>
          <a:p>
            <a:r>
              <a:rPr lang="cs-CZ" dirty="0" smtClean="0"/>
              <a:t>císař </a:t>
            </a:r>
            <a:r>
              <a:rPr lang="cs-CZ" dirty="0"/>
              <a:t>Konstantin – </a:t>
            </a:r>
            <a:r>
              <a:rPr lang="cs-CZ" u="sng" dirty="0"/>
              <a:t>křesťanství jako státní náboženství</a:t>
            </a:r>
            <a:r>
              <a:rPr lang="cs-CZ" dirty="0"/>
              <a:t>: </a:t>
            </a:r>
            <a:r>
              <a:rPr lang="cs-CZ" dirty="0" smtClean="0"/>
              <a:t>od </a:t>
            </a:r>
            <a:r>
              <a:rPr lang="cs-CZ" dirty="0"/>
              <a:t>4. stol. stát má zájem na pronásledování </a:t>
            </a:r>
            <a:r>
              <a:rPr lang="cs-CZ" dirty="0" smtClean="0"/>
              <a:t>herezí</a:t>
            </a:r>
          </a:p>
          <a:p>
            <a:r>
              <a:rPr lang="cs-CZ" dirty="0"/>
              <a:t>r. 385 popraven mnich/hispánský biskup </a:t>
            </a:r>
            <a:r>
              <a:rPr lang="cs-CZ" b="1" dirty="0" err="1"/>
              <a:t>Priscillianus</a:t>
            </a:r>
            <a:r>
              <a:rPr lang="cs-CZ" b="1" dirty="0"/>
              <a:t> z </a:t>
            </a:r>
            <a:r>
              <a:rPr lang="cs-CZ" b="1" dirty="0" err="1"/>
              <a:t>Avily</a:t>
            </a:r>
            <a:endParaRPr lang="cs-CZ" dirty="0" smtClean="0"/>
          </a:p>
          <a:p>
            <a:r>
              <a:rPr lang="cs-CZ" dirty="0"/>
              <a:t>poč. 5. stol. – </a:t>
            </a:r>
            <a:r>
              <a:rPr lang="cs-CZ" b="1" dirty="0"/>
              <a:t>sv. Augustin</a:t>
            </a:r>
            <a:r>
              <a:rPr lang="cs-CZ" dirty="0"/>
              <a:t>, </a:t>
            </a:r>
            <a:r>
              <a:rPr lang="cs-CZ" i="1" dirty="0"/>
              <a:t>De </a:t>
            </a:r>
            <a:r>
              <a:rPr lang="cs-CZ" i="1" dirty="0" err="1"/>
              <a:t>heresibus</a:t>
            </a:r>
            <a:r>
              <a:rPr lang="cs-CZ" dirty="0"/>
              <a:t>, rozeznává 85 herezí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1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Vytvoření ortodoxie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Vyznání </a:t>
            </a:r>
            <a:r>
              <a:rPr lang="cs-CZ" u="sng" dirty="0"/>
              <a:t>víry</a:t>
            </a:r>
            <a:r>
              <a:rPr lang="cs-CZ" dirty="0"/>
              <a:t> formulováno ve 4 </a:t>
            </a:r>
            <a:r>
              <a:rPr lang="cs-CZ" dirty="0" smtClean="0"/>
              <a:t>etapách – pomohly </a:t>
            </a:r>
            <a:r>
              <a:rPr lang="cs-CZ" u="sng" dirty="0"/>
              <a:t>ekumenické </a:t>
            </a:r>
            <a:r>
              <a:rPr lang="cs-CZ" u="sng" dirty="0" smtClean="0"/>
              <a:t>koncily</a:t>
            </a:r>
            <a:r>
              <a:rPr lang="cs-CZ" dirty="0" smtClean="0"/>
              <a:t>: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Apoštolské </a:t>
            </a:r>
            <a:r>
              <a:rPr lang="cs-CZ" b="1" i="1" dirty="0"/>
              <a:t>vyznání</a:t>
            </a:r>
            <a:r>
              <a:rPr lang="cs-CZ" dirty="0"/>
              <a:t> (z 2. a 9. st., dle tradice ale od Apoštolů), </a:t>
            </a:r>
          </a:p>
          <a:p>
            <a:r>
              <a:rPr lang="cs-CZ" b="1" i="1" dirty="0" err="1"/>
              <a:t>Nicejské</a:t>
            </a:r>
            <a:r>
              <a:rPr lang="cs-CZ" b="1" i="1" dirty="0"/>
              <a:t> vyznání</a:t>
            </a:r>
            <a:r>
              <a:rPr lang="cs-CZ" dirty="0"/>
              <a:t> (</a:t>
            </a:r>
            <a:r>
              <a:rPr lang="cs-CZ" b="1" dirty="0"/>
              <a:t>325 první </a:t>
            </a:r>
            <a:r>
              <a:rPr lang="cs-CZ" b="1" dirty="0" err="1"/>
              <a:t>Nikája</a:t>
            </a:r>
            <a:r>
              <a:rPr lang="cs-CZ" dirty="0"/>
              <a:t>) – vyznává božství Kristovo </a:t>
            </a:r>
          </a:p>
          <a:p>
            <a:r>
              <a:rPr lang="cs-CZ" b="1" i="1" dirty="0" err="1"/>
              <a:t>Nicejsko</a:t>
            </a:r>
            <a:r>
              <a:rPr lang="cs-CZ" b="1" i="1" dirty="0"/>
              <a:t>-konstantinopolské vyznání</a:t>
            </a:r>
            <a:r>
              <a:rPr lang="cs-CZ" dirty="0"/>
              <a:t> (</a:t>
            </a:r>
            <a:r>
              <a:rPr lang="cs-CZ" b="1" dirty="0"/>
              <a:t>381 první Konstantinopol</a:t>
            </a:r>
            <a:r>
              <a:rPr lang="cs-CZ" dirty="0"/>
              <a:t>. koncil) – proti ariánům: Kristovo božství, rovnost Krista s Otcem – soupodstatný  </a:t>
            </a:r>
          </a:p>
          <a:p>
            <a:r>
              <a:rPr lang="cs-CZ" b="1" i="1" dirty="0"/>
              <a:t>Vyznání </a:t>
            </a:r>
            <a:r>
              <a:rPr lang="cs-CZ" b="1" i="1" dirty="0" err="1"/>
              <a:t>Quicumque</a:t>
            </a:r>
            <a:r>
              <a:rPr lang="cs-CZ" b="1" i="1" dirty="0"/>
              <a:t> (</a:t>
            </a:r>
            <a:r>
              <a:rPr lang="cs-CZ" b="1" i="1" dirty="0" err="1"/>
              <a:t>Atanášovo</a:t>
            </a:r>
            <a:r>
              <a:rPr lang="cs-CZ" b="1" i="1" dirty="0"/>
              <a:t>) </a:t>
            </a:r>
            <a:r>
              <a:rPr lang="cs-CZ" dirty="0"/>
              <a:t>– sv. </a:t>
            </a:r>
            <a:r>
              <a:rPr lang="cs-CZ" dirty="0" err="1"/>
              <a:t>Atanáš</a:t>
            </a:r>
            <a:r>
              <a:rPr lang="cs-CZ" dirty="0"/>
              <a:t> † 373, autorství popíráno, vznik snad v 5. st.: zaměř. na nauku o sv. Trojici a vtělení, i božskou přirozenost Krista</a:t>
            </a:r>
          </a:p>
        </p:txBody>
      </p:sp>
    </p:spTree>
    <p:extLst>
      <p:ext uri="{BB962C8B-B14F-4D97-AF65-F5344CB8AC3E}">
        <p14:creationId xmlns:p14="http://schemas.microsoft.com/office/powerpoint/2010/main" val="12616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812</Words>
  <Application>Microsoft Office PowerPoint</Application>
  <PresentationFormat>Předvádění na obrazovce (4:3)</PresentationFormat>
  <Paragraphs>152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Základní problémy studia starších českých dějin I</vt:lpstr>
      <vt:lpstr>Co je hereze?  X</vt:lpstr>
      <vt:lpstr>Pojmy</vt:lpstr>
      <vt:lpstr>Kdo je kacíř?</vt:lpstr>
      <vt:lpstr>Varianty herezí</vt:lpstr>
      <vt:lpstr>Prameny</vt:lpstr>
      <vt:lpstr>Postavení kacíře a nakládání s ním</vt:lpstr>
      <vt:lpstr>Vývoj, resp. příklady herezí</vt:lpstr>
      <vt:lpstr>Vytvoření ortodoxie</vt:lpstr>
      <vt:lpstr>Raně církevní odchylky</vt:lpstr>
      <vt:lpstr>Další vývoj herezí</vt:lpstr>
      <vt:lpstr>Valdenští</vt:lpstr>
      <vt:lpstr>Kataři</vt:lpstr>
      <vt:lpstr>Inocenc III. exkomunikuje katary, křížová výprava proti nim; Filip II. pálí albigenské</vt:lpstr>
      <vt:lpstr>Nové proudy – nové odchylky</vt:lpstr>
      <vt:lpstr>Spjatost hereze a reformních snah</vt:lpstr>
      <vt:lpstr>Situace v českých zemích 14.-15. stol.</vt:lpstr>
      <vt:lpstr>Hereze a ženy</vt:lpstr>
      <vt:lpstr>Shrnutí</vt:lpstr>
      <vt:lpstr>Bibliografie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problémy studia starších českých dějin I</dc:title>
  <dc:creator>Toshiba</dc:creator>
  <cp:lastModifiedBy>Toshiba</cp:lastModifiedBy>
  <cp:revision>17</cp:revision>
  <dcterms:created xsi:type="dcterms:W3CDTF">2021-03-23T21:29:49Z</dcterms:created>
  <dcterms:modified xsi:type="dcterms:W3CDTF">2022-03-30T12:07:06Z</dcterms:modified>
</cp:coreProperties>
</file>