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9" r:id="rId4"/>
    <p:sldId id="257" r:id="rId5"/>
    <p:sldId id="258" r:id="rId6"/>
    <p:sldId id="259" r:id="rId7"/>
    <p:sldId id="260" r:id="rId8"/>
    <p:sldId id="261" r:id="rId9"/>
    <p:sldId id="271" r:id="rId10"/>
    <p:sldId id="273" r:id="rId11"/>
    <p:sldId id="272" r:id="rId12"/>
    <p:sldId id="275" r:id="rId13"/>
    <p:sldId id="276" r:id="rId14"/>
    <p:sldId id="277" r:id="rId15"/>
    <p:sldId id="266" r:id="rId16"/>
    <p:sldId id="268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A1E7-0800-415C-8D16-0C6FBDB10C37}" type="datetimeFigureOut">
              <a:rPr lang="cs-CZ" smtClean="0"/>
              <a:t>17.04.2017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19F8-D08A-4D0B-9ED8-9216D66C82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34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A1E7-0800-415C-8D16-0C6FBDB10C37}" type="datetimeFigureOut">
              <a:rPr lang="cs-CZ" smtClean="0"/>
              <a:t>17.04.2017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19F8-D08A-4D0B-9ED8-9216D66C82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86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A1E7-0800-415C-8D16-0C6FBDB10C37}" type="datetimeFigureOut">
              <a:rPr lang="cs-CZ" smtClean="0"/>
              <a:t>17.04.2017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19F8-D08A-4D0B-9ED8-9216D66C82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A1E7-0800-415C-8D16-0C6FBDB10C37}" type="datetimeFigureOut">
              <a:rPr lang="cs-CZ" smtClean="0"/>
              <a:t>17.04.2017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19F8-D08A-4D0B-9ED8-9216D66C82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724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A1E7-0800-415C-8D16-0C6FBDB10C37}" type="datetimeFigureOut">
              <a:rPr lang="cs-CZ" smtClean="0"/>
              <a:t>17.04.2017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19F8-D08A-4D0B-9ED8-9216D66C82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19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A1E7-0800-415C-8D16-0C6FBDB10C37}" type="datetimeFigureOut">
              <a:rPr lang="cs-CZ" smtClean="0"/>
              <a:t>17.04.2017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19F8-D08A-4D0B-9ED8-9216D66C82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363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A1E7-0800-415C-8D16-0C6FBDB10C37}" type="datetimeFigureOut">
              <a:rPr lang="cs-CZ" smtClean="0"/>
              <a:t>17.04.2017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19F8-D08A-4D0B-9ED8-9216D66C82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351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A1E7-0800-415C-8D16-0C6FBDB10C37}" type="datetimeFigureOut">
              <a:rPr lang="cs-CZ" smtClean="0"/>
              <a:t>17.04.2017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19F8-D08A-4D0B-9ED8-9216D66C82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01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A1E7-0800-415C-8D16-0C6FBDB10C37}" type="datetimeFigureOut">
              <a:rPr lang="cs-CZ" smtClean="0"/>
              <a:t>17.04.2017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19F8-D08A-4D0B-9ED8-9216D66C82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8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A1E7-0800-415C-8D16-0C6FBDB10C37}" type="datetimeFigureOut">
              <a:rPr lang="cs-CZ" smtClean="0"/>
              <a:t>17.04.2017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19F8-D08A-4D0B-9ED8-9216D66C82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18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A1E7-0800-415C-8D16-0C6FBDB10C37}" type="datetimeFigureOut">
              <a:rPr lang="cs-CZ" smtClean="0"/>
              <a:t>17.04.2017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919F8-D08A-4D0B-9ED8-9216D66C82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77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9A1E7-0800-415C-8D16-0C6FBDB10C37}" type="datetimeFigureOut">
              <a:rPr lang="cs-CZ" smtClean="0"/>
              <a:t>17.04.2017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919F8-D08A-4D0B-9ED8-9216D66C82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01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George </a:t>
            </a:r>
            <a:r>
              <a:rPr lang="cs-CZ" b="1" dirty="0" err="1" smtClean="0">
                <a:solidFill>
                  <a:schemeClr val="bg1"/>
                </a:solidFill>
              </a:rPr>
              <a:t>Orwell</a:t>
            </a:r>
            <a:r>
              <a:rPr lang="cs-CZ" b="1" dirty="0" smtClean="0">
                <a:solidFill>
                  <a:schemeClr val="bg1"/>
                </a:solidFill>
              </a:rPr>
              <a:t> – 1984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Zpracovala Martina </a:t>
            </a:r>
            <a:r>
              <a:rPr lang="cs-CZ" dirty="0" err="1" smtClean="0">
                <a:solidFill>
                  <a:schemeClr val="bg1"/>
                </a:solidFill>
              </a:rPr>
              <a:t>Šafusová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Filosofie jazyka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93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Skládání slov v ruštině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Velmi typické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Политбюро</a:t>
            </a:r>
            <a:r>
              <a:rPr lang="cs-CZ" dirty="0" smtClean="0">
                <a:solidFill>
                  <a:schemeClr val="bg1"/>
                </a:solidFill>
              </a:rPr>
              <a:t> (politbyro) – politická kancelář</a:t>
            </a:r>
          </a:p>
          <a:p>
            <a:r>
              <a:rPr lang="az-Cyrl-AZ" dirty="0" smtClean="0">
                <a:solidFill>
                  <a:schemeClr val="bg1"/>
                </a:solidFill>
              </a:rPr>
              <a:t>Комсомол</a:t>
            </a:r>
            <a:r>
              <a:rPr lang="cs-CZ" dirty="0" smtClean="0">
                <a:solidFill>
                  <a:schemeClr val="bg1"/>
                </a:solidFill>
              </a:rPr>
              <a:t> (komsomol) – komunistický svaz mládeže</a:t>
            </a:r>
          </a:p>
          <a:p>
            <a:r>
              <a:rPr lang="az-Cyrl-AZ" dirty="0" smtClean="0">
                <a:solidFill>
                  <a:schemeClr val="bg1"/>
                </a:solidFill>
              </a:rPr>
              <a:t>Агитпроп</a:t>
            </a:r>
            <a:r>
              <a:rPr lang="cs-CZ" dirty="0" smtClean="0">
                <a:solidFill>
                  <a:schemeClr val="bg1"/>
                </a:solidFill>
              </a:rPr>
              <a:t> (</a:t>
            </a:r>
            <a:r>
              <a:rPr lang="cs-CZ" dirty="0" err="1" smtClean="0">
                <a:solidFill>
                  <a:schemeClr val="bg1"/>
                </a:solidFill>
              </a:rPr>
              <a:t>agitprop</a:t>
            </a:r>
            <a:r>
              <a:rPr lang="cs-CZ" dirty="0" smtClean="0">
                <a:solidFill>
                  <a:schemeClr val="bg1"/>
                </a:solidFill>
              </a:rPr>
              <a:t>) – agitační a propagační oddělení</a:t>
            </a:r>
          </a:p>
          <a:p>
            <a:r>
              <a:rPr lang="az-Cyrl-AZ" dirty="0" smtClean="0">
                <a:solidFill>
                  <a:schemeClr val="bg1"/>
                </a:solidFill>
              </a:rPr>
              <a:t>ГУЛаг</a:t>
            </a:r>
            <a:r>
              <a:rPr lang="cs-CZ" dirty="0">
                <a:solidFill>
                  <a:schemeClr val="bg1"/>
                </a:solidFill>
              </a:rPr>
              <a:t> (gulag) </a:t>
            </a:r>
            <a:r>
              <a:rPr lang="cs-CZ" dirty="0" smtClean="0">
                <a:solidFill>
                  <a:schemeClr val="bg1"/>
                </a:solidFill>
              </a:rPr>
              <a:t>– </a:t>
            </a:r>
            <a:r>
              <a:rPr lang="cs-CZ" dirty="0">
                <a:solidFill>
                  <a:schemeClr val="bg1"/>
                </a:solidFill>
              </a:rPr>
              <a:t>Hlavní správa nápravně-pracovních </a:t>
            </a:r>
            <a:r>
              <a:rPr lang="cs-CZ" dirty="0" smtClean="0">
                <a:solidFill>
                  <a:schemeClr val="bg1"/>
                </a:solidFill>
              </a:rPr>
              <a:t>táborů</a:t>
            </a:r>
          </a:p>
          <a:p>
            <a:r>
              <a:rPr lang="az-Cyrl-AZ" dirty="0" smtClean="0">
                <a:solidFill>
                  <a:schemeClr val="bg1"/>
                </a:solidFill>
              </a:rPr>
              <a:t>Политрук</a:t>
            </a:r>
            <a:r>
              <a:rPr lang="cs-CZ" dirty="0" smtClean="0">
                <a:solidFill>
                  <a:schemeClr val="bg1"/>
                </a:solidFill>
              </a:rPr>
              <a:t> (politruk) – politický komisař</a:t>
            </a:r>
          </a:p>
          <a:p>
            <a:r>
              <a:rPr lang="az-Cyrl-AZ" dirty="0" smtClean="0">
                <a:solidFill>
                  <a:schemeClr val="bg1"/>
                </a:solidFill>
              </a:rPr>
              <a:t>Колхо́з</a:t>
            </a:r>
            <a:r>
              <a:rPr lang="cs-CZ" dirty="0" smtClean="0">
                <a:solidFill>
                  <a:schemeClr val="bg1"/>
                </a:solidFill>
              </a:rPr>
              <a:t> (kolchoz) – kolektivní hospodářství</a:t>
            </a:r>
          </a:p>
          <a:p>
            <a:r>
              <a:rPr lang="az-Cyrl-AZ" dirty="0" smtClean="0">
                <a:solidFill>
                  <a:schemeClr val="bg1"/>
                </a:solidFill>
              </a:rPr>
              <a:t>Совхоз</a:t>
            </a:r>
            <a:r>
              <a:rPr lang="cs-CZ" dirty="0" smtClean="0">
                <a:solidFill>
                  <a:schemeClr val="bg1"/>
                </a:solidFill>
              </a:rPr>
              <a:t> (sovchoz) – sovětské hospodářství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50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Skládání slov v češtině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Málo typické – především názvy podniků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err="1" smtClean="0">
                <a:solidFill>
                  <a:schemeClr val="bg1"/>
                </a:solidFill>
              </a:rPr>
              <a:t>Průmstav</a:t>
            </a:r>
            <a:r>
              <a:rPr lang="cs-CZ" dirty="0" smtClean="0">
                <a:solidFill>
                  <a:schemeClr val="bg1"/>
                </a:solidFill>
              </a:rPr>
              <a:t> (Průmyslové stavby)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Tuzex (Tuzemský export)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Drutěva</a:t>
            </a:r>
            <a:r>
              <a:rPr lang="cs-CZ" dirty="0" smtClean="0">
                <a:solidFill>
                  <a:schemeClr val="bg1"/>
                </a:solidFill>
              </a:rPr>
              <a:t> (Družstvo tělesně vadných)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Zamini (Ministerstvo zahraničí)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47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Skutečné příklady </a:t>
            </a:r>
            <a:r>
              <a:rPr lang="cs-CZ" dirty="0" err="1" smtClean="0">
                <a:solidFill>
                  <a:schemeClr val="bg1"/>
                </a:solidFill>
              </a:rPr>
              <a:t>newspeaku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Slovní spojení (klišé) – bratrská pomoc</a:t>
            </a:r>
            <a:r>
              <a:rPr lang="cs-CZ" dirty="0">
                <a:solidFill>
                  <a:schemeClr val="bg1"/>
                </a:solidFill>
              </a:rPr>
              <a:t>, Vítězný </a:t>
            </a:r>
            <a:r>
              <a:rPr lang="cs-CZ" dirty="0" smtClean="0">
                <a:solidFill>
                  <a:schemeClr val="bg1"/>
                </a:solidFill>
              </a:rPr>
              <a:t>únor, Jak je známo…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Slogany – „Buduj vlast, posílíš mír“, „Proletáři všech zemí, spojte se!“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Změny skutečnosti a historie – v ČSSR oslava husitů – „husité byli prvními zástupci proletariátu“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93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Skutečné příklady </a:t>
            </a:r>
            <a:r>
              <a:rPr lang="cs-CZ" dirty="0" err="1" smtClean="0">
                <a:solidFill>
                  <a:schemeClr val="bg1"/>
                </a:solidFill>
              </a:rPr>
              <a:t>newspeaku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Slovům se přisuzuje hodnocení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Negativní: americký, buržoazní, západní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Pozitivní: leninský, socialistický, lidový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Nejčastěji užívaná slova komunistického slovníku: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Strana</a:t>
            </a:r>
            <a:r>
              <a:rPr lang="cs-CZ" dirty="0">
                <a:solidFill>
                  <a:schemeClr val="bg1"/>
                </a:solidFill>
              </a:rPr>
              <a:t>, práce, sovětský, </a:t>
            </a:r>
            <a:r>
              <a:rPr lang="cs-CZ" dirty="0" smtClean="0">
                <a:solidFill>
                  <a:schemeClr val="bg1"/>
                </a:solidFill>
              </a:rPr>
              <a:t>socialistický, nový</a:t>
            </a:r>
            <a:r>
              <a:rPr lang="cs-CZ" dirty="0">
                <a:solidFill>
                  <a:schemeClr val="bg1"/>
                </a:solidFill>
              </a:rPr>
              <a:t>, výroba, proti, organizace, politický, lid, úkol, pracující, závod, svaz, </a:t>
            </a:r>
            <a:r>
              <a:rPr lang="cs-CZ" dirty="0" smtClean="0">
                <a:solidFill>
                  <a:schemeClr val="bg1"/>
                </a:solidFill>
              </a:rPr>
              <a:t>soudruh, výbor</a:t>
            </a:r>
            <a:r>
              <a:rPr lang="cs-CZ" dirty="0">
                <a:solidFill>
                  <a:schemeClr val="bg1"/>
                </a:solidFill>
              </a:rPr>
              <a:t>, společnost, boj, plán, sjezd, pracovník, mír nebo </a:t>
            </a:r>
            <a:r>
              <a:rPr lang="cs-CZ" dirty="0" smtClean="0">
                <a:solidFill>
                  <a:schemeClr val="bg1"/>
                </a:solidFill>
              </a:rPr>
              <a:t>socialismus</a:t>
            </a:r>
          </a:p>
          <a:p>
            <a:pPr lvl="1"/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Rozdílné nejčastější kolokace: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Tělesný – komunistický jazyk: tělesná zdatnost × dnes: tělesně postižený</a:t>
            </a:r>
          </a:p>
        </p:txBody>
      </p:sp>
    </p:spTree>
    <p:extLst>
      <p:ext uri="{BB962C8B-B14F-4D97-AF65-F5344CB8AC3E}">
        <p14:creationId xmlns:p14="http://schemas.microsoft.com/office/powerpoint/2010/main" val="250643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Příklady z Rudého práva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„V </a:t>
            </a:r>
            <a:r>
              <a:rPr lang="cs-CZ" dirty="0">
                <a:solidFill>
                  <a:schemeClr val="bg1"/>
                </a:solidFill>
              </a:rPr>
              <a:t>letošním roce oslaví celý pokrokový svět 100 let od narození Vladimíra </a:t>
            </a:r>
            <a:r>
              <a:rPr lang="cs-CZ" dirty="0" err="1">
                <a:solidFill>
                  <a:schemeClr val="bg1"/>
                </a:solidFill>
              </a:rPr>
              <a:t>Iljiče</a:t>
            </a:r>
            <a:r>
              <a:rPr lang="cs-CZ" dirty="0">
                <a:solidFill>
                  <a:schemeClr val="bg1"/>
                </a:solidFill>
              </a:rPr>
              <a:t> Lenina. Jeho ideje stále mocnější silou ovlivňují běh dějin. Pomáhají stamilionům lidí, národům celého světa v zápase za pokrok, za národní svobodu a za mír</a:t>
            </a:r>
            <a:r>
              <a:rPr lang="cs-CZ" dirty="0" smtClean="0">
                <a:solidFill>
                  <a:schemeClr val="bg1"/>
                </a:solidFill>
              </a:rPr>
              <a:t>.“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„Američtí vojáci nejprve v </a:t>
            </a:r>
            <a:r>
              <a:rPr lang="cs-CZ" dirty="0" err="1" smtClean="0">
                <a:solidFill>
                  <a:schemeClr val="bg1"/>
                </a:solidFill>
              </a:rPr>
              <a:t>Mylai</a:t>
            </a:r>
            <a:r>
              <a:rPr lang="cs-CZ" dirty="0" smtClean="0">
                <a:solidFill>
                  <a:schemeClr val="bg1"/>
                </a:solidFill>
              </a:rPr>
              <a:t> zavraždili </a:t>
            </a:r>
            <a:r>
              <a:rPr lang="cs-CZ" dirty="0">
                <a:solidFill>
                  <a:schemeClr val="bg1"/>
                </a:solidFill>
              </a:rPr>
              <a:t>ženy, které šly na trh. Jejich těla zůstala ležet na ulicích vesnic. </a:t>
            </a:r>
            <a:r>
              <a:rPr lang="cs-CZ" dirty="0" smtClean="0">
                <a:solidFill>
                  <a:schemeClr val="bg1"/>
                </a:solidFill>
              </a:rPr>
              <a:t>Poté vojáci </a:t>
            </a:r>
            <a:r>
              <a:rPr lang="cs-CZ" dirty="0">
                <a:solidFill>
                  <a:schemeClr val="bg1"/>
                </a:solidFill>
              </a:rPr>
              <a:t>svolali rolníky, kteří pásli buvoly nebo pracovali na polích v okolí vesnice. </a:t>
            </a:r>
            <a:r>
              <a:rPr lang="cs-CZ" dirty="0" smtClean="0">
                <a:solidFill>
                  <a:schemeClr val="bg1"/>
                </a:solidFill>
              </a:rPr>
              <a:t>Byli shromážděni </a:t>
            </a:r>
            <a:r>
              <a:rPr lang="cs-CZ" dirty="0">
                <a:solidFill>
                  <a:schemeClr val="bg1"/>
                </a:solidFill>
              </a:rPr>
              <a:t>v zavlažovacích kanálech, kde byli rovněž postříleni. Děti, které byly </a:t>
            </a:r>
            <a:r>
              <a:rPr lang="cs-CZ" dirty="0" smtClean="0">
                <a:solidFill>
                  <a:schemeClr val="bg1"/>
                </a:solidFill>
              </a:rPr>
              <a:t>mezi pastevci </a:t>
            </a:r>
            <a:r>
              <a:rPr lang="cs-CZ" dirty="0">
                <a:solidFill>
                  <a:schemeClr val="bg1"/>
                </a:solidFill>
              </a:rPr>
              <a:t>a které při střelbě nebyly usmrceny, byly vhozeny do zavlažovacího </a:t>
            </a:r>
            <a:r>
              <a:rPr lang="cs-CZ" dirty="0" smtClean="0">
                <a:solidFill>
                  <a:schemeClr val="bg1"/>
                </a:solidFill>
              </a:rPr>
              <a:t>kanálu“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94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</a:rPr>
              <a:t>Vaporizace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Proces, při němž jsou odstraněni nepohodlní lidé (fyzicky i důkazy o</a:t>
            </a:r>
            <a:r>
              <a:rPr lang="en-GB" dirty="0"/>
              <a:t> </a:t>
            </a:r>
            <a:r>
              <a:rPr lang="cs-CZ" dirty="0" smtClean="0">
                <a:solidFill>
                  <a:schemeClr val="bg1"/>
                </a:solidFill>
              </a:rPr>
              <a:t>jejich existenci)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totalita.cz/images/pic0233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481" y="2725287"/>
            <a:ext cx="2639516" cy="345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totalita.cz/images/pic0233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997" y="2725287"/>
            <a:ext cx="2381749" cy="345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281244" y="3591640"/>
            <a:ext cx="49170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je vyretušován za Gottwaldem stojící fotograf Karel Hájek a ministr zahraničních věcí Vladimír </a:t>
            </a:r>
            <a:r>
              <a:rPr lang="cs-CZ" dirty="0" err="1" smtClean="0">
                <a:solidFill>
                  <a:schemeClr val="bg1"/>
                </a:solidFill>
              </a:rPr>
              <a:t>Clementis</a:t>
            </a:r>
            <a:r>
              <a:rPr lang="cs-CZ" dirty="0" smtClean="0">
                <a:solidFill>
                  <a:schemeClr val="bg1"/>
                </a:solidFill>
              </a:rPr>
              <a:t>, který byl svými soudruhy popraven.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V roce 1962 byl </a:t>
            </a:r>
            <a:r>
              <a:rPr lang="cs-CZ" dirty="0" err="1" smtClean="0">
                <a:solidFill>
                  <a:schemeClr val="bg1"/>
                </a:solidFill>
              </a:rPr>
              <a:t>Clementis</a:t>
            </a:r>
            <a:r>
              <a:rPr lang="cs-CZ" dirty="0" smtClean="0">
                <a:solidFill>
                  <a:schemeClr val="bg1"/>
                </a:solidFill>
              </a:rPr>
              <a:t> rehabilitován a původní snímek byl opět povolen (resp. retušovaný snímek zakázán).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http://www.totalita.cz/historie/hist_foto.php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96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Další použité 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ZEMANOVÁ, Lucie. </a:t>
            </a:r>
            <a:r>
              <a:rPr lang="cs-CZ" i="1" dirty="0" smtClean="0">
                <a:solidFill>
                  <a:schemeClr val="bg1"/>
                </a:solidFill>
              </a:rPr>
              <a:t>Specifičnost a originalita jazyka v románech Anthonyho </a:t>
            </a:r>
            <a:r>
              <a:rPr lang="cs-CZ" i="1" dirty="0" err="1" smtClean="0">
                <a:solidFill>
                  <a:schemeClr val="bg1"/>
                </a:solidFill>
              </a:rPr>
              <a:t>Burgesse</a:t>
            </a:r>
            <a:r>
              <a:rPr lang="cs-CZ" i="1" dirty="0" smtClean="0">
                <a:solidFill>
                  <a:schemeClr val="bg1"/>
                </a:solidFill>
              </a:rPr>
              <a:t> a George </a:t>
            </a:r>
            <a:r>
              <a:rPr lang="cs-CZ" i="1" dirty="0" err="1" smtClean="0">
                <a:solidFill>
                  <a:schemeClr val="bg1"/>
                </a:solidFill>
              </a:rPr>
              <a:t>Orwella</a:t>
            </a:r>
            <a:r>
              <a:rPr lang="cs-CZ" dirty="0" smtClean="0">
                <a:solidFill>
                  <a:schemeClr val="bg1"/>
                </a:solidFill>
              </a:rPr>
              <a:t>. České Budějovice, 2015. Diplomová práce. Jihočeská univerzita v Českých Budějovicích. Pedagogická fakulta.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FENDRICH, Michael. </a:t>
            </a:r>
            <a:r>
              <a:rPr lang="cs-CZ" i="1" dirty="0" smtClean="0">
                <a:solidFill>
                  <a:schemeClr val="bg1"/>
                </a:solidFill>
              </a:rPr>
              <a:t>Obraz Československa v polském deníku </a:t>
            </a:r>
            <a:r>
              <a:rPr lang="cs-CZ" i="1" dirty="0" err="1" smtClean="0">
                <a:solidFill>
                  <a:schemeClr val="bg1"/>
                </a:solidFill>
              </a:rPr>
              <a:t>Trybuna</a:t>
            </a:r>
            <a:r>
              <a:rPr lang="cs-CZ" i="1" dirty="0" smtClean="0">
                <a:solidFill>
                  <a:schemeClr val="bg1"/>
                </a:solidFill>
              </a:rPr>
              <a:t> </a:t>
            </a:r>
            <a:r>
              <a:rPr lang="cs-CZ" i="1" dirty="0" err="1" smtClean="0">
                <a:solidFill>
                  <a:schemeClr val="bg1"/>
                </a:solidFill>
              </a:rPr>
              <a:t>Ludu</a:t>
            </a:r>
            <a:r>
              <a:rPr lang="cs-CZ" i="1" dirty="0" smtClean="0">
                <a:solidFill>
                  <a:schemeClr val="bg1"/>
                </a:solidFill>
              </a:rPr>
              <a:t> během pražského jara</a:t>
            </a:r>
            <a:r>
              <a:rPr lang="cs-CZ" dirty="0" smtClean="0">
                <a:solidFill>
                  <a:schemeClr val="bg1"/>
                </a:solidFill>
              </a:rPr>
              <a:t>. Brno, 2014. Diplomová práce. Masarykova univerzita. Filozofická fakulta.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http</a:t>
            </a:r>
            <a:r>
              <a:rPr lang="cs-CZ" dirty="0">
                <a:solidFill>
                  <a:schemeClr val="bg1"/>
                </a:solidFill>
              </a:rPr>
              <a:t>://</a:t>
            </a:r>
            <a:r>
              <a:rPr lang="cs-CZ" dirty="0" smtClean="0">
                <a:solidFill>
                  <a:schemeClr val="bg1"/>
                </a:solidFill>
              </a:rPr>
              <a:t>www.ptejteseknihovny.cz/dotazy/zamini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VÁŇA, Tomáš. </a:t>
            </a:r>
            <a:r>
              <a:rPr lang="cs-CZ" i="1" dirty="0" smtClean="0">
                <a:solidFill>
                  <a:schemeClr val="bg1"/>
                </a:solidFill>
              </a:rPr>
              <a:t>Jazyk a totalitarismus</a:t>
            </a:r>
            <a:r>
              <a:rPr lang="cs-CZ" dirty="0" smtClean="0">
                <a:solidFill>
                  <a:schemeClr val="bg1"/>
                </a:solidFill>
              </a:rPr>
              <a:t>. Praha, 2012. Rigorózní práce. Univerzita Karlova v Praze. Fakulta sociálních věd.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00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Obsah 1984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Po druhé světové válce</a:t>
            </a:r>
          </a:p>
          <a:p>
            <a:r>
              <a:rPr lang="cs-CZ" dirty="0">
                <a:solidFill>
                  <a:schemeClr val="bg1"/>
                </a:solidFill>
              </a:rPr>
              <a:t>T</a:t>
            </a:r>
            <a:r>
              <a:rPr lang="cs-CZ" dirty="0" smtClean="0">
                <a:solidFill>
                  <a:schemeClr val="bg1"/>
                </a:solidFill>
              </a:rPr>
              <a:t>ři mocnosti: Oceánie, Eurasie, </a:t>
            </a:r>
            <a:r>
              <a:rPr lang="cs-CZ" dirty="0" err="1" smtClean="0">
                <a:solidFill>
                  <a:schemeClr val="bg1"/>
                </a:solidFill>
              </a:rPr>
              <a:t>Eastasie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Winston Smith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Velký bratr (</a:t>
            </a:r>
            <a:r>
              <a:rPr lang="cs-CZ" dirty="0" err="1" smtClean="0">
                <a:solidFill>
                  <a:schemeClr val="bg1"/>
                </a:solidFill>
              </a:rPr>
              <a:t>Angsoc</a:t>
            </a:r>
            <a:r>
              <a:rPr lang="cs-CZ" dirty="0" smtClean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Válka je mír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Svoboda je otroctví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Nevědomost je síla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Ministerstvo pravdy – upravování historie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Vaporizace</a:t>
            </a:r>
            <a:r>
              <a:rPr lang="cs-CZ" dirty="0" smtClean="0">
                <a:solidFill>
                  <a:schemeClr val="bg1"/>
                </a:solidFill>
              </a:rPr>
              <a:t> (vymazání osoby se špatnými názory)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Zakázaná láska s Julií; podpora od kolegy </a:t>
            </a:r>
            <a:r>
              <a:rPr lang="cs-CZ" dirty="0" err="1" smtClean="0">
                <a:solidFill>
                  <a:schemeClr val="bg1"/>
                </a:solidFill>
              </a:rPr>
              <a:t>O‘Briena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028" name="Picture 4" descr="Výsledek obrázku pro big brother 19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0675" y="1900237"/>
            <a:ext cx="2143125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17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Dodatek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Popis principů </a:t>
            </a:r>
            <a:r>
              <a:rPr lang="cs-CZ" dirty="0" err="1" smtClean="0">
                <a:solidFill>
                  <a:schemeClr val="bg1"/>
                </a:solidFill>
              </a:rPr>
              <a:t>newspeaku</a:t>
            </a:r>
            <a:r>
              <a:rPr lang="cs-CZ" dirty="0" smtClean="0">
                <a:solidFill>
                  <a:schemeClr val="bg1"/>
                </a:solidFill>
              </a:rPr>
              <a:t> / </a:t>
            </a:r>
            <a:r>
              <a:rPr lang="cs-CZ" dirty="0" err="1" smtClean="0">
                <a:solidFill>
                  <a:schemeClr val="bg1"/>
                </a:solidFill>
              </a:rPr>
              <a:t>neolektu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Popis slovní zásoby i gramatiky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Slovní zásoba A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Pro každodenní život (zúžené významy)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Slovní zásoba B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Slova vytvořená pro politické účely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Slovní zásoba C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Vědecké a technické termíny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38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Srovnávané verze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Anglický originál: </a:t>
            </a:r>
            <a:r>
              <a:rPr lang="cs-CZ" dirty="0" err="1" smtClean="0">
                <a:solidFill>
                  <a:schemeClr val="bg1"/>
                </a:solidFill>
              </a:rPr>
              <a:t>ORWELL</a:t>
            </a:r>
            <a:r>
              <a:rPr lang="cs-CZ" dirty="0" smtClean="0">
                <a:solidFill>
                  <a:schemeClr val="bg1"/>
                </a:solidFill>
              </a:rPr>
              <a:t>, George. </a:t>
            </a:r>
            <a:r>
              <a:rPr lang="cs-CZ" i="1" dirty="0" err="1" smtClean="0">
                <a:solidFill>
                  <a:schemeClr val="bg1"/>
                </a:solidFill>
              </a:rPr>
              <a:t>Nineteen</a:t>
            </a:r>
            <a:r>
              <a:rPr lang="cs-CZ" i="1" dirty="0" smtClean="0">
                <a:solidFill>
                  <a:schemeClr val="bg1"/>
                </a:solidFill>
              </a:rPr>
              <a:t> </a:t>
            </a:r>
            <a:r>
              <a:rPr lang="cs-CZ" i="1" dirty="0" err="1" smtClean="0">
                <a:solidFill>
                  <a:schemeClr val="bg1"/>
                </a:solidFill>
              </a:rPr>
              <a:t>Eighty-Four</a:t>
            </a:r>
            <a:r>
              <a:rPr lang="cs-CZ" i="1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[online]. </a:t>
            </a:r>
            <a:r>
              <a:rPr lang="cs-CZ" dirty="0" err="1" smtClean="0">
                <a:solidFill>
                  <a:schemeClr val="bg1"/>
                </a:solidFill>
              </a:rPr>
              <a:t>Penguin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Books</a:t>
            </a:r>
            <a:r>
              <a:rPr lang="cs-CZ" dirty="0" smtClean="0">
                <a:solidFill>
                  <a:schemeClr val="bg1"/>
                </a:solidFill>
              </a:rPr>
              <a:t>, 1990 [cit. 4. 3. 2017]. ISBN: 0-14-012671-6. Dostupné z: http://orwell.ru/library/novels/1984/english/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První český překlad: </a:t>
            </a:r>
            <a:r>
              <a:rPr lang="cs-CZ" dirty="0" err="1" smtClean="0">
                <a:solidFill>
                  <a:schemeClr val="bg1"/>
                </a:solidFill>
              </a:rPr>
              <a:t>ORWELL</a:t>
            </a:r>
            <a:r>
              <a:rPr lang="cs-CZ" dirty="0" smtClean="0">
                <a:solidFill>
                  <a:schemeClr val="bg1"/>
                </a:solidFill>
              </a:rPr>
              <a:t>, George. </a:t>
            </a:r>
            <a:r>
              <a:rPr lang="cs-CZ" i="1" dirty="0" smtClean="0">
                <a:solidFill>
                  <a:schemeClr val="bg1"/>
                </a:solidFill>
              </a:rPr>
              <a:t>1984</a:t>
            </a:r>
            <a:r>
              <a:rPr lang="cs-CZ" dirty="0" smtClean="0">
                <a:solidFill>
                  <a:schemeClr val="bg1"/>
                </a:solidFill>
              </a:rPr>
              <a:t>. 1. vyd. Přeložila Eva Šimečková. Praha: Naše vojsko, 1991. ISBN: 80-206-0256-9.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Druhý český překlad: </a:t>
            </a:r>
            <a:r>
              <a:rPr lang="cs-CZ" dirty="0" err="1" smtClean="0">
                <a:solidFill>
                  <a:schemeClr val="bg1"/>
                </a:solidFill>
              </a:rPr>
              <a:t>ORWELL</a:t>
            </a:r>
            <a:r>
              <a:rPr lang="cs-CZ" dirty="0" smtClean="0">
                <a:solidFill>
                  <a:schemeClr val="bg1"/>
                </a:solidFill>
              </a:rPr>
              <a:t>, George. </a:t>
            </a:r>
            <a:r>
              <a:rPr lang="cs-CZ" i="1" dirty="0" err="1" smtClean="0">
                <a:solidFill>
                  <a:schemeClr val="bg1"/>
                </a:solidFill>
              </a:rPr>
              <a:t>Nineteen</a:t>
            </a:r>
            <a:r>
              <a:rPr lang="cs-CZ" i="1" dirty="0" smtClean="0">
                <a:solidFill>
                  <a:schemeClr val="bg1"/>
                </a:solidFill>
              </a:rPr>
              <a:t> </a:t>
            </a:r>
            <a:r>
              <a:rPr lang="cs-CZ" i="1" dirty="0" err="1" smtClean="0">
                <a:solidFill>
                  <a:schemeClr val="bg1"/>
                </a:solidFill>
              </a:rPr>
              <a:t>Eighty</a:t>
            </a:r>
            <a:r>
              <a:rPr lang="cs-CZ" i="1" dirty="0" smtClean="0">
                <a:solidFill>
                  <a:schemeClr val="bg1"/>
                </a:solidFill>
              </a:rPr>
              <a:t> </a:t>
            </a:r>
            <a:r>
              <a:rPr lang="cs-CZ" i="1" dirty="0" err="1" smtClean="0">
                <a:solidFill>
                  <a:schemeClr val="bg1"/>
                </a:solidFill>
              </a:rPr>
              <a:t>Four</a:t>
            </a:r>
            <a:r>
              <a:rPr lang="cs-CZ" i="1" dirty="0" smtClean="0">
                <a:solidFill>
                  <a:schemeClr val="bg1"/>
                </a:solidFill>
              </a:rPr>
              <a:t> – Devatenáct set osmdesát čtyři</a:t>
            </a:r>
            <a:r>
              <a:rPr lang="cs-CZ" dirty="0" smtClean="0">
                <a:solidFill>
                  <a:schemeClr val="bg1"/>
                </a:solidFill>
              </a:rPr>
              <a:t>. Přeložila Petra Martínková. Praha: Argo, 2011. ISBN: 978-80-257-0485-1.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09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Srovnání překladů</a:t>
            </a:r>
            <a:endParaRPr lang="cs-CZ" dirty="0">
              <a:solidFill>
                <a:schemeClr val="bg1"/>
              </a:solidFill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308519"/>
              </p:ext>
            </p:extLst>
          </p:nvPr>
        </p:nvGraphicFramePr>
        <p:xfrm>
          <a:off x="838200" y="1825625"/>
          <a:ext cx="10515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Originál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Šimečková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Martínková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Newspeak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newspeak</a:t>
                      </a: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novořeč</a:t>
                      </a: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?)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neolekt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Ingsoc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Angsoc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angsoc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Oldspeak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oldspeak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archilekt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thinkpol</a:t>
                      </a: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Thought</a:t>
                      </a: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 Police)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Ideopolicie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Psychopol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Minitrue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Pramini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Miniprav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Minipax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Mírmini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Minipok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Miniluv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Lamini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Minilas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Miniplenty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Hojmini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Minihoj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17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Srovnání překladů</a:t>
            </a:r>
            <a:endParaRPr lang="cs-CZ" dirty="0">
              <a:solidFill>
                <a:schemeClr val="bg1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960894"/>
              </p:ext>
            </p:extLst>
          </p:nvPr>
        </p:nvGraphicFramePr>
        <p:xfrm>
          <a:off x="838200" y="1825625"/>
          <a:ext cx="10515600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Originál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Šimečková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Martínková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doublethink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doublethink</a:t>
                      </a: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 (podvojné myšlení)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dipsych</a:t>
                      </a: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 (podvojné smýšlení)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oldthink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oldthink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archipsych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duckspeak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duckspeak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kvakotit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doubleplusgood</a:t>
                      </a: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duckspeaker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dubleplus</a:t>
                      </a: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good</a:t>
                      </a: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duckspeaker</a:t>
                      </a:r>
                      <a:r>
                        <a:rPr lang="cs-CZ" baseline="0" dirty="0" smtClean="0">
                          <a:solidFill>
                            <a:schemeClr val="bg1"/>
                          </a:solidFill>
                        </a:rPr>
                        <a:t> (výborný řečník v dokonalém zkratkovém jazyce)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vícnežvícdobrý</a:t>
                      </a: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kvakotik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thoughtcrime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thoughtcrime</a:t>
                      </a: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, zločin závadného myšlení</a:t>
                      </a:r>
                      <a:r>
                        <a:rPr lang="cs-CZ" baseline="0" dirty="0" smtClean="0">
                          <a:solidFill>
                            <a:schemeClr val="bg1"/>
                          </a:solidFill>
                        </a:rPr>
                        <a:t> / ideozločin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bg1"/>
                          </a:solidFill>
                        </a:rPr>
                        <a:t>kripsych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79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Srovnání překladů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The word </a:t>
            </a:r>
            <a:r>
              <a:rPr lang="en-GB" i="1" dirty="0">
                <a:solidFill>
                  <a:srgbClr val="FFFF00"/>
                </a:solidFill>
              </a:rPr>
              <a:t>thought</a:t>
            </a:r>
            <a:r>
              <a:rPr lang="en-GB" dirty="0">
                <a:solidFill>
                  <a:schemeClr val="bg1"/>
                </a:solidFill>
              </a:rPr>
              <a:t>, for example, did not exist in </a:t>
            </a:r>
            <a:r>
              <a:rPr lang="en-GB" dirty="0">
                <a:solidFill>
                  <a:srgbClr val="FFFF00"/>
                </a:solidFill>
              </a:rPr>
              <a:t>Newspeak</a:t>
            </a:r>
            <a:r>
              <a:rPr lang="en-GB" dirty="0">
                <a:solidFill>
                  <a:schemeClr val="bg1"/>
                </a:solidFill>
              </a:rPr>
              <a:t>. Its place was taken by </a:t>
            </a:r>
            <a:r>
              <a:rPr lang="en-GB" i="1" dirty="0">
                <a:solidFill>
                  <a:srgbClr val="FFFF00"/>
                </a:solidFill>
              </a:rPr>
              <a:t>think</a:t>
            </a:r>
            <a:r>
              <a:rPr lang="en-GB" dirty="0">
                <a:solidFill>
                  <a:schemeClr val="bg1"/>
                </a:solidFill>
              </a:rPr>
              <a:t>, which did duty for both noun and verb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Například slovo </a:t>
            </a:r>
            <a:r>
              <a:rPr lang="cs-CZ" i="1" dirty="0" err="1">
                <a:solidFill>
                  <a:srgbClr val="FFFF00"/>
                </a:solidFill>
              </a:rPr>
              <a:t>thought</a:t>
            </a:r>
            <a:r>
              <a:rPr lang="cs-CZ" i="1" dirty="0">
                <a:solidFill>
                  <a:srgbClr val="FFFF00"/>
                </a:solidFill>
              </a:rPr>
              <a:t> </a:t>
            </a:r>
            <a:r>
              <a:rPr lang="cs-CZ" i="1" dirty="0" smtClean="0">
                <a:solidFill>
                  <a:srgbClr val="FFFF00"/>
                </a:solidFill>
              </a:rPr>
              <a:t>– </a:t>
            </a:r>
            <a:r>
              <a:rPr lang="cs-CZ" i="1" dirty="0">
                <a:solidFill>
                  <a:srgbClr val="FFFF00"/>
                </a:solidFill>
              </a:rPr>
              <a:t>myšlenka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se v </a:t>
            </a:r>
            <a:r>
              <a:rPr lang="cs-CZ" dirty="0" err="1">
                <a:solidFill>
                  <a:srgbClr val="FFFF00"/>
                </a:solidFill>
              </a:rPr>
              <a:t>newspeaku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nevyskytovalo. Nahradilo je slovo </a:t>
            </a:r>
            <a:r>
              <a:rPr lang="cs-CZ" i="1" dirty="0" err="1">
                <a:solidFill>
                  <a:srgbClr val="FFFF00"/>
                </a:solidFill>
              </a:rPr>
              <a:t>think</a:t>
            </a:r>
            <a:r>
              <a:rPr lang="cs-CZ" i="1" dirty="0">
                <a:solidFill>
                  <a:srgbClr val="FFFF00"/>
                </a:solidFill>
              </a:rPr>
              <a:t> </a:t>
            </a:r>
            <a:r>
              <a:rPr lang="cs-CZ" i="1" dirty="0" smtClean="0">
                <a:solidFill>
                  <a:srgbClr val="FFFF00"/>
                </a:solidFill>
              </a:rPr>
              <a:t>– myslet</a:t>
            </a:r>
            <a:r>
              <a:rPr lang="cs-CZ" dirty="0">
                <a:solidFill>
                  <a:schemeClr val="bg1"/>
                </a:solidFill>
              </a:rPr>
              <a:t>, které zastávalo funkci podstatného jména i slovesa.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Slovo </a:t>
            </a:r>
            <a:r>
              <a:rPr lang="cs-CZ" i="1" dirty="0">
                <a:solidFill>
                  <a:srgbClr val="FFFF00"/>
                </a:solidFill>
              </a:rPr>
              <a:t>myšlenka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se například v </a:t>
            </a:r>
            <a:r>
              <a:rPr lang="cs-CZ" dirty="0" err="1">
                <a:solidFill>
                  <a:schemeClr val="bg1"/>
                </a:solidFill>
              </a:rPr>
              <a:t>neolektu</a:t>
            </a:r>
            <a:r>
              <a:rPr lang="cs-CZ" dirty="0">
                <a:solidFill>
                  <a:schemeClr val="bg1"/>
                </a:solidFill>
              </a:rPr>
              <a:t> nevyskytovalo. Nahradil jej tvar </a:t>
            </a:r>
            <a:r>
              <a:rPr lang="cs-CZ" i="1" dirty="0">
                <a:solidFill>
                  <a:srgbClr val="FFFF00"/>
                </a:solidFill>
              </a:rPr>
              <a:t>psych</a:t>
            </a:r>
            <a:r>
              <a:rPr lang="cs-CZ" dirty="0">
                <a:solidFill>
                  <a:schemeClr val="bg1"/>
                </a:solidFill>
              </a:rPr>
              <a:t>, sloveso </a:t>
            </a:r>
            <a:r>
              <a:rPr lang="cs-CZ" i="1" dirty="0">
                <a:solidFill>
                  <a:srgbClr val="FFFF00"/>
                </a:solidFill>
              </a:rPr>
              <a:t>myslet</a:t>
            </a:r>
            <a:r>
              <a:rPr lang="cs-CZ" dirty="0">
                <a:solidFill>
                  <a:srgbClr val="FFFF00"/>
                </a:solidFill>
              </a:rPr>
              <a:t> se zrušilo </a:t>
            </a:r>
            <a:r>
              <a:rPr lang="cs-CZ" dirty="0">
                <a:solidFill>
                  <a:schemeClr val="bg1"/>
                </a:solidFill>
              </a:rPr>
              <a:t>včetně veškerých odvozenin.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47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Srovnání překladů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>
                <a:solidFill>
                  <a:schemeClr val="bg1"/>
                </a:solidFill>
              </a:rPr>
              <a:t>Thus, in all verbs the </a:t>
            </a:r>
            <a:r>
              <a:rPr lang="en-GB" dirty="0" err="1">
                <a:solidFill>
                  <a:schemeClr val="bg1"/>
                </a:solidFill>
              </a:rPr>
              <a:t>preterite</a:t>
            </a:r>
            <a:r>
              <a:rPr lang="en-GB" dirty="0">
                <a:solidFill>
                  <a:schemeClr val="bg1"/>
                </a:solidFill>
              </a:rPr>
              <a:t> and the past participle were the same and ended in </a:t>
            </a:r>
            <a:r>
              <a:rPr lang="en-GB" dirty="0">
                <a:solidFill>
                  <a:srgbClr val="FFFF00"/>
                </a:solidFill>
              </a:rPr>
              <a:t>-</a:t>
            </a:r>
            <a:r>
              <a:rPr lang="en-GB" i="1" dirty="0">
                <a:solidFill>
                  <a:srgbClr val="FFFF00"/>
                </a:solidFill>
              </a:rPr>
              <a:t>ed</a:t>
            </a:r>
            <a:r>
              <a:rPr lang="en-GB" dirty="0">
                <a:solidFill>
                  <a:schemeClr val="bg1"/>
                </a:solidFill>
              </a:rPr>
              <a:t>. The </a:t>
            </a:r>
            <a:r>
              <a:rPr lang="en-GB" dirty="0" err="1">
                <a:solidFill>
                  <a:schemeClr val="bg1"/>
                </a:solidFill>
              </a:rPr>
              <a:t>preterite</a:t>
            </a:r>
            <a:r>
              <a:rPr lang="en-GB" dirty="0">
                <a:solidFill>
                  <a:schemeClr val="bg1"/>
                </a:solidFill>
              </a:rPr>
              <a:t> of </a:t>
            </a:r>
            <a:r>
              <a:rPr lang="en-GB" i="1" dirty="0">
                <a:solidFill>
                  <a:srgbClr val="FFFF00"/>
                </a:solidFill>
              </a:rPr>
              <a:t>steal</a:t>
            </a:r>
            <a:r>
              <a:rPr lang="en-GB" dirty="0">
                <a:solidFill>
                  <a:srgbClr val="FFFF00"/>
                </a:solidFill>
              </a:rPr>
              <a:t> was </a:t>
            </a:r>
            <a:r>
              <a:rPr lang="en-GB" i="1" dirty="0" err="1">
                <a:solidFill>
                  <a:srgbClr val="FFFF00"/>
                </a:solidFill>
              </a:rPr>
              <a:t>stealed</a:t>
            </a:r>
            <a:r>
              <a:rPr lang="en-GB" dirty="0">
                <a:solidFill>
                  <a:schemeClr val="bg1"/>
                </a:solidFill>
              </a:rPr>
              <a:t>, the </a:t>
            </a:r>
            <a:r>
              <a:rPr lang="en-GB" dirty="0" err="1">
                <a:solidFill>
                  <a:schemeClr val="bg1"/>
                </a:solidFill>
              </a:rPr>
              <a:t>preterite</a:t>
            </a:r>
            <a:r>
              <a:rPr lang="en-GB" dirty="0">
                <a:solidFill>
                  <a:schemeClr val="bg1"/>
                </a:solidFill>
              </a:rPr>
              <a:t> of </a:t>
            </a:r>
            <a:r>
              <a:rPr lang="en-GB" i="1" dirty="0">
                <a:solidFill>
                  <a:srgbClr val="FFFF00"/>
                </a:solidFill>
              </a:rPr>
              <a:t>think</a:t>
            </a:r>
            <a:r>
              <a:rPr lang="en-GB" dirty="0">
                <a:solidFill>
                  <a:srgbClr val="FFFF00"/>
                </a:solidFill>
              </a:rPr>
              <a:t> was </a:t>
            </a:r>
            <a:r>
              <a:rPr lang="en-GB" i="1" dirty="0" err="1">
                <a:solidFill>
                  <a:srgbClr val="FFFF00"/>
                </a:solidFill>
              </a:rPr>
              <a:t>thinked</a:t>
            </a:r>
            <a:r>
              <a:rPr lang="en-GB" dirty="0">
                <a:solidFill>
                  <a:schemeClr val="bg1"/>
                </a:solidFill>
              </a:rPr>
              <a:t>, and so on throughout the language, all such forms as </a:t>
            </a:r>
            <a:r>
              <a:rPr lang="en-GB" i="1" dirty="0">
                <a:solidFill>
                  <a:srgbClr val="FFFF00"/>
                </a:solidFill>
              </a:rPr>
              <a:t>swam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i="1" dirty="0">
                <a:solidFill>
                  <a:srgbClr val="FFFF00"/>
                </a:solidFill>
              </a:rPr>
              <a:t>gave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i="1" dirty="0">
                <a:solidFill>
                  <a:srgbClr val="FFFF00"/>
                </a:solidFill>
              </a:rPr>
              <a:t>brought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i="1" dirty="0">
                <a:solidFill>
                  <a:srgbClr val="FFFF00"/>
                </a:solidFill>
              </a:rPr>
              <a:t>spoke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i="1" dirty="0">
                <a:solidFill>
                  <a:srgbClr val="FFFF00"/>
                </a:solidFill>
              </a:rPr>
              <a:t>taken</a:t>
            </a:r>
            <a:r>
              <a:rPr lang="en-GB" dirty="0">
                <a:solidFill>
                  <a:schemeClr val="bg1"/>
                </a:solidFill>
              </a:rPr>
              <a:t>, etc., being abolished.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Tak u všech sloves byly minulý čas a příčestí minulé trpné stejné a končily na </a:t>
            </a:r>
            <a:r>
              <a:rPr lang="cs-CZ" i="1" dirty="0">
                <a:solidFill>
                  <a:srgbClr val="FFFF00"/>
                </a:solidFill>
              </a:rPr>
              <a:t>‑</a:t>
            </a:r>
            <a:r>
              <a:rPr lang="cs-CZ" i="1" dirty="0" err="1" smtClean="0">
                <a:solidFill>
                  <a:srgbClr val="FFFF00"/>
                </a:solidFill>
              </a:rPr>
              <a:t>ed</a:t>
            </a:r>
            <a:r>
              <a:rPr lang="cs-CZ" dirty="0" smtClean="0">
                <a:solidFill>
                  <a:schemeClr val="bg1"/>
                </a:solidFill>
              </a:rPr>
              <a:t>(1</a:t>
            </a:r>
            <a:r>
              <a:rPr lang="cs-CZ" dirty="0">
                <a:solidFill>
                  <a:schemeClr val="bg1"/>
                </a:solidFill>
              </a:rPr>
              <a:t>). Minulý čas slovesa </a:t>
            </a:r>
            <a:r>
              <a:rPr lang="cs-CZ" i="1" dirty="0" err="1">
                <a:solidFill>
                  <a:srgbClr val="FFFF00"/>
                </a:solidFill>
              </a:rPr>
              <a:t>steal</a:t>
            </a:r>
            <a:r>
              <a:rPr lang="cs-CZ" i="1" dirty="0">
                <a:solidFill>
                  <a:srgbClr val="FFFF00"/>
                </a:solidFill>
              </a:rPr>
              <a:t> – krást</a:t>
            </a:r>
            <a:r>
              <a:rPr lang="cs-CZ" dirty="0">
                <a:solidFill>
                  <a:srgbClr val="FFFF00"/>
                </a:solidFill>
              </a:rPr>
              <a:t> byl </a:t>
            </a:r>
            <a:r>
              <a:rPr lang="cs-CZ" i="1" dirty="0" err="1">
                <a:solidFill>
                  <a:srgbClr val="FFFF00"/>
                </a:solidFill>
              </a:rPr>
              <a:t>stealed</a:t>
            </a:r>
            <a:r>
              <a:rPr lang="cs-CZ" i="1" dirty="0">
                <a:solidFill>
                  <a:srgbClr val="FFFF00"/>
                </a:solidFill>
              </a:rPr>
              <a:t> – ukradl</a:t>
            </a:r>
            <a:r>
              <a:rPr lang="cs-CZ" dirty="0">
                <a:solidFill>
                  <a:schemeClr val="bg1"/>
                </a:solidFill>
              </a:rPr>
              <a:t>, minulý čas slovesa </a:t>
            </a:r>
            <a:r>
              <a:rPr lang="cs-CZ" i="1" dirty="0" err="1">
                <a:solidFill>
                  <a:srgbClr val="FFFF00"/>
                </a:solidFill>
              </a:rPr>
              <a:t>think</a:t>
            </a:r>
            <a:r>
              <a:rPr lang="cs-CZ" i="1" dirty="0">
                <a:solidFill>
                  <a:srgbClr val="FFFF00"/>
                </a:solidFill>
              </a:rPr>
              <a:t> – myslet</a:t>
            </a:r>
            <a:r>
              <a:rPr lang="cs-CZ" dirty="0">
                <a:solidFill>
                  <a:srgbClr val="FFFF00"/>
                </a:solidFill>
              </a:rPr>
              <a:t> byl </a:t>
            </a:r>
            <a:r>
              <a:rPr lang="cs-CZ" i="1" dirty="0" err="1">
                <a:solidFill>
                  <a:srgbClr val="FFFF00"/>
                </a:solidFill>
              </a:rPr>
              <a:t>thinked</a:t>
            </a:r>
            <a:r>
              <a:rPr lang="cs-CZ" i="1" dirty="0">
                <a:solidFill>
                  <a:srgbClr val="FFFF00"/>
                </a:solidFill>
              </a:rPr>
              <a:t> – myslel</a:t>
            </a:r>
            <a:r>
              <a:rPr lang="cs-CZ" dirty="0">
                <a:solidFill>
                  <a:schemeClr val="bg1"/>
                </a:solidFill>
              </a:rPr>
              <a:t>, a tak se to dělo v celém jazyce, všechny nepravidelné tvary jako </a:t>
            </a:r>
            <a:r>
              <a:rPr lang="cs-CZ" i="1" dirty="0" err="1">
                <a:solidFill>
                  <a:srgbClr val="FFFF00"/>
                </a:solidFill>
              </a:rPr>
              <a:t>swam</a:t>
            </a:r>
            <a:r>
              <a:rPr lang="cs-CZ" i="1" dirty="0">
                <a:solidFill>
                  <a:srgbClr val="FFFF00"/>
                </a:solidFill>
              </a:rPr>
              <a:t> – plaval</a:t>
            </a:r>
            <a:r>
              <a:rPr lang="cs-CZ" dirty="0">
                <a:solidFill>
                  <a:srgbClr val="FFFF00"/>
                </a:solidFill>
              </a:rPr>
              <a:t>, </a:t>
            </a:r>
            <a:r>
              <a:rPr lang="cs-CZ" i="1" dirty="0" err="1">
                <a:solidFill>
                  <a:srgbClr val="FFFF00"/>
                </a:solidFill>
              </a:rPr>
              <a:t>gave</a:t>
            </a:r>
            <a:r>
              <a:rPr lang="cs-CZ" i="1" dirty="0">
                <a:solidFill>
                  <a:srgbClr val="FFFF00"/>
                </a:solidFill>
              </a:rPr>
              <a:t> – dal</a:t>
            </a:r>
            <a:r>
              <a:rPr lang="cs-CZ" dirty="0">
                <a:solidFill>
                  <a:srgbClr val="FFFF00"/>
                </a:solidFill>
              </a:rPr>
              <a:t>, </a:t>
            </a:r>
            <a:r>
              <a:rPr lang="cs-CZ" i="1" dirty="0" err="1">
                <a:solidFill>
                  <a:srgbClr val="FFFF00"/>
                </a:solidFill>
              </a:rPr>
              <a:t>brought</a:t>
            </a:r>
            <a:r>
              <a:rPr lang="cs-CZ" i="1" dirty="0">
                <a:solidFill>
                  <a:srgbClr val="FFFF00"/>
                </a:solidFill>
              </a:rPr>
              <a:t> – přinesl</a:t>
            </a:r>
            <a:r>
              <a:rPr lang="cs-CZ" dirty="0">
                <a:solidFill>
                  <a:srgbClr val="FFFF00"/>
                </a:solidFill>
              </a:rPr>
              <a:t>, </a:t>
            </a:r>
            <a:r>
              <a:rPr lang="cs-CZ" i="1" dirty="0" err="1">
                <a:solidFill>
                  <a:srgbClr val="FFFF00"/>
                </a:solidFill>
              </a:rPr>
              <a:t>spoke</a:t>
            </a:r>
            <a:r>
              <a:rPr lang="cs-CZ" i="1" dirty="0">
                <a:solidFill>
                  <a:srgbClr val="FFFF00"/>
                </a:solidFill>
              </a:rPr>
              <a:t> – hovořil</a:t>
            </a:r>
            <a:r>
              <a:rPr lang="cs-CZ" dirty="0">
                <a:solidFill>
                  <a:srgbClr val="FFFF00"/>
                </a:solidFill>
              </a:rPr>
              <a:t>, </a:t>
            </a:r>
            <a:r>
              <a:rPr lang="cs-CZ" i="1" dirty="0" err="1">
                <a:solidFill>
                  <a:srgbClr val="FFFF00"/>
                </a:solidFill>
              </a:rPr>
              <a:t>taken</a:t>
            </a:r>
            <a:r>
              <a:rPr lang="cs-CZ" i="1" dirty="0">
                <a:solidFill>
                  <a:srgbClr val="FFFF00"/>
                </a:solidFill>
              </a:rPr>
              <a:t> – vzatý</a:t>
            </a:r>
            <a:r>
              <a:rPr lang="cs-CZ" dirty="0">
                <a:solidFill>
                  <a:schemeClr val="bg1"/>
                </a:solidFill>
              </a:rPr>
              <a:t>, byly zrušeny. 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(</a:t>
            </a:r>
            <a:r>
              <a:rPr lang="cs-CZ" dirty="0">
                <a:solidFill>
                  <a:schemeClr val="bg1"/>
                </a:solidFill>
              </a:rPr>
              <a:t>1) Současná spisovná angličtina rozlišuje pravidelná a nepravidelná slovesa. Jen u pravidelných sloves se tvoří minulý čas a příčestí minulé trpné koncovkou -</a:t>
            </a:r>
            <a:r>
              <a:rPr lang="cs-CZ" dirty="0" err="1">
                <a:solidFill>
                  <a:schemeClr val="bg1"/>
                </a:solidFill>
              </a:rPr>
              <a:t>ed</a:t>
            </a:r>
            <a:r>
              <a:rPr lang="cs-CZ" dirty="0">
                <a:solidFill>
                  <a:schemeClr val="bg1"/>
                </a:solidFill>
              </a:rPr>
              <a:t>. Nepravidelná slovesa tvoří tyto tvary změnou kmenové samohlásky (to </a:t>
            </a:r>
            <a:r>
              <a:rPr lang="cs-CZ" dirty="0" err="1">
                <a:solidFill>
                  <a:schemeClr val="bg1"/>
                </a:solidFill>
              </a:rPr>
              <a:t>steal</a:t>
            </a:r>
            <a:r>
              <a:rPr lang="cs-CZ" dirty="0">
                <a:solidFill>
                  <a:schemeClr val="bg1"/>
                </a:solidFill>
              </a:rPr>
              <a:t>, stole, stolen, to </a:t>
            </a:r>
            <a:r>
              <a:rPr lang="cs-CZ" dirty="0" err="1">
                <a:solidFill>
                  <a:schemeClr val="bg1"/>
                </a:solidFill>
              </a:rPr>
              <a:t>think</a:t>
            </a:r>
            <a:r>
              <a:rPr lang="cs-CZ" dirty="0">
                <a:solidFill>
                  <a:schemeClr val="bg1"/>
                </a:solidFill>
              </a:rPr>
              <a:t>, </a:t>
            </a:r>
            <a:r>
              <a:rPr lang="cs-CZ" dirty="0" err="1">
                <a:solidFill>
                  <a:schemeClr val="bg1"/>
                </a:solidFill>
              </a:rPr>
              <a:t>thought</a:t>
            </a:r>
            <a:r>
              <a:rPr lang="cs-CZ" dirty="0">
                <a:solidFill>
                  <a:schemeClr val="bg1"/>
                </a:solidFill>
              </a:rPr>
              <a:t>) anebo je tvoří zcela odlišným slovem – to go, </a:t>
            </a:r>
            <a:r>
              <a:rPr lang="cs-CZ" dirty="0" err="1">
                <a:solidFill>
                  <a:schemeClr val="bg1"/>
                </a:solidFill>
              </a:rPr>
              <a:t>went</a:t>
            </a:r>
            <a:r>
              <a:rPr lang="cs-CZ" dirty="0">
                <a:solidFill>
                  <a:schemeClr val="bg1"/>
                </a:solidFill>
              </a:rPr>
              <a:t>, </a:t>
            </a:r>
            <a:r>
              <a:rPr lang="cs-CZ" dirty="0" err="1">
                <a:solidFill>
                  <a:schemeClr val="bg1"/>
                </a:solidFill>
              </a:rPr>
              <a:t>gone</a:t>
            </a:r>
            <a:r>
              <a:rPr lang="cs-CZ" dirty="0">
                <a:solidFill>
                  <a:schemeClr val="bg1"/>
                </a:solidFill>
              </a:rPr>
              <a:t>.</a:t>
            </a:r>
          </a:p>
          <a:p>
            <a:r>
              <a:rPr lang="cs-CZ" dirty="0">
                <a:solidFill>
                  <a:schemeClr val="bg1"/>
                </a:solidFill>
              </a:rPr>
              <a:t>Koncovka minulého příčestí se v množném čísle sjednotila na </a:t>
            </a:r>
            <a:r>
              <a:rPr lang="cs-CZ" i="1" dirty="0">
                <a:solidFill>
                  <a:srgbClr val="FFFF00"/>
                </a:solidFill>
              </a:rPr>
              <a:t>-i</a:t>
            </a:r>
            <a:r>
              <a:rPr lang="cs-CZ" dirty="0">
                <a:solidFill>
                  <a:schemeClr val="bg1"/>
                </a:solidFill>
              </a:rPr>
              <a:t>. Nerozlišovalo už se tedy podle podmětu, takže například tvar </a:t>
            </a:r>
            <a:r>
              <a:rPr lang="cs-CZ" i="1" dirty="0">
                <a:solidFill>
                  <a:schemeClr val="bg1"/>
                </a:solidFill>
              </a:rPr>
              <a:t>jeli</a:t>
            </a:r>
            <a:r>
              <a:rPr lang="cs-CZ" dirty="0">
                <a:solidFill>
                  <a:schemeClr val="bg1"/>
                </a:solidFill>
              </a:rPr>
              <a:t> se mohl pojit se slovem </a:t>
            </a:r>
            <a:r>
              <a:rPr lang="cs-CZ" i="1" dirty="0">
                <a:solidFill>
                  <a:schemeClr val="bg1"/>
                </a:solidFill>
              </a:rPr>
              <a:t>ženy, muži, stroje</a:t>
            </a:r>
            <a:r>
              <a:rPr lang="cs-CZ" dirty="0">
                <a:solidFill>
                  <a:schemeClr val="bg1"/>
                </a:solidFill>
              </a:rPr>
              <a:t> i </a:t>
            </a:r>
            <a:r>
              <a:rPr lang="cs-CZ" i="1" dirty="0">
                <a:solidFill>
                  <a:schemeClr val="bg1"/>
                </a:solidFill>
              </a:rPr>
              <a:t>auta</a:t>
            </a:r>
            <a:r>
              <a:rPr lang="cs-CZ" dirty="0">
                <a:solidFill>
                  <a:schemeClr val="bg1"/>
                </a:solidFill>
              </a:rPr>
              <a:t> .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92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Srovnání přístupu překladatelek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Šimečková 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většinou ponechává anglické výrazy, doplňuje českými překlady a poznámkami pod čarou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některá slova překládá, ale nesoustavně (opisem, složeninami)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Martínková 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vše překládá do češtiny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upravuje pravidla a tvoří nová, která jsou vhodná pro češtinu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vychází </a:t>
            </a:r>
            <a:r>
              <a:rPr lang="cs-CZ" dirty="0">
                <a:solidFill>
                  <a:schemeClr val="bg1"/>
                </a:solidFill>
              </a:rPr>
              <a:t>ze skutečné řeči české totality, tzv. reálného socialismu</a:t>
            </a:r>
          </a:p>
          <a:p>
            <a:pPr lvl="1"/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19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2572</TotalTime>
  <Words>1037</Words>
  <Application>Microsoft Office PowerPoint</Application>
  <PresentationFormat>Širokoúhlá obrazovka</PresentationFormat>
  <Paragraphs>146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George Orwell – 1984</vt:lpstr>
      <vt:lpstr>Obsah 1984</vt:lpstr>
      <vt:lpstr>Dodatek</vt:lpstr>
      <vt:lpstr>Srovnávané verze</vt:lpstr>
      <vt:lpstr>Srovnání překladů</vt:lpstr>
      <vt:lpstr>Srovnání překladů</vt:lpstr>
      <vt:lpstr>Srovnání překladů</vt:lpstr>
      <vt:lpstr>Srovnání překladů</vt:lpstr>
      <vt:lpstr>Srovnání přístupu překladatelek</vt:lpstr>
      <vt:lpstr>Skládání slov v ruštině</vt:lpstr>
      <vt:lpstr>Skládání slov v češtině</vt:lpstr>
      <vt:lpstr>Skutečné příklady newspeaku</vt:lpstr>
      <vt:lpstr>Skutečné příklady newspeaku</vt:lpstr>
      <vt:lpstr>Příklady z Rudého práva</vt:lpstr>
      <vt:lpstr>Vaporizace</vt:lpstr>
      <vt:lpstr>Další použité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Totalitní diskurz a svoboda slova George Orwell – 1984</dc:title>
  <dc:creator>Martina S.</dc:creator>
  <cp:lastModifiedBy>Irena Vaňková</cp:lastModifiedBy>
  <cp:revision>32</cp:revision>
  <dcterms:created xsi:type="dcterms:W3CDTF">2017-04-11T08:32:44Z</dcterms:created>
  <dcterms:modified xsi:type="dcterms:W3CDTF">2017-04-17T14:40:58Z</dcterms:modified>
</cp:coreProperties>
</file>