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95" r:id="rId5"/>
    <p:sldId id="296" r:id="rId6"/>
    <p:sldId id="29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81" r:id="rId27"/>
    <p:sldId id="282" r:id="rId28"/>
    <p:sldId id="283" r:id="rId29"/>
    <p:sldId id="298" r:id="rId3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6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751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0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05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21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5981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1196975"/>
            <a:ext cx="4495800" cy="56610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495800" cy="56610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49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60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79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477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5388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4178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96975"/>
            <a:ext cx="9144000" cy="5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rgbClr val="A5002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A5002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A5002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A5002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A5002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ublincore.org/documents/dcmi-term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standards/mads/mads-mapping.html" TargetMode="External"/><Relationship Id="rId2" Type="http://schemas.openxmlformats.org/officeDocument/2006/relationships/hyperlink" Target="http://www.loc.gov/standards/mad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nusl.techlib.cz/" TargetMode="External"/><Relationship Id="rId2" Type="http://schemas.openxmlformats.org/officeDocument/2006/relationships/hyperlink" Target="http://www.evskp.cz/standardy/evskp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3600" smtClean="0"/>
              <a:t>Metadata - úvod</a:t>
            </a:r>
            <a:endParaRPr lang="cs-CZ" altLang="cs-CZ" sz="36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Kvalifikovaný DC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rozšíření patnácti prvků</a:t>
            </a:r>
          </a:p>
          <a:p>
            <a:pPr eaLnBrk="1" hangingPunct="1"/>
            <a:r>
              <a:rPr lang="cs-CZ" altLang="cs-CZ" smtClean="0"/>
              <a:t>přidáno:</a:t>
            </a:r>
          </a:p>
          <a:p>
            <a:pPr lvl="1" eaLnBrk="1" hangingPunct="1"/>
            <a:r>
              <a:rPr lang="cs-CZ" altLang="cs-CZ" smtClean="0"/>
              <a:t>zjemnění prvků</a:t>
            </a:r>
          </a:p>
          <a:p>
            <a:pPr lvl="1" eaLnBrk="1" hangingPunct="1"/>
            <a:r>
              <a:rPr lang="cs-CZ" altLang="cs-CZ" smtClean="0"/>
              <a:t>kódovací schémata</a:t>
            </a:r>
          </a:p>
          <a:p>
            <a:pPr lvl="1" eaLnBrk="1" hangingPunct="1"/>
            <a:endParaRPr lang="cs-CZ" altLang="cs-CZ"/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>
                <a:hlinkClick r:id="rId2"/>
              </a:rPr>
              <a:t>http://dublincore.org/documents/dcmi-terms</a:t>
            </a:r>
            <a:r>
              <a:rPr lang="cs-CZ" altLang="cs-CZ" smtClean="0">
                <a:hlinkClick r:id="rId2"/>
              </a:rPr>
              <a:t>/</a:t>
            </a:r>
            <a:endParaRPr lang="cs-CZ" altLang="cs-CZ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pokr.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např.: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Název</a:t>
            </a:r>
          </a:p>
          <a:p>
            <a:pPr lvl="1" eaLnBrk="1" hangingPunct="1"/>
            <a:r>
              <a:rPr lang="cs-CZ" altLang="cs-CZ" smtClean="0"/>
              <a:t>alternativní</a:t>
            </a:r>
          </a:p>
          <a:p>
            <a:pPr eaLnBrk="1" hangingPunct="1"/>
            <a:r>
              <a:rPr lang="cs-CZ" altLang="cs-CZ" smtClean="0"/>
              <a:t>Jazyk</a:t>
            </a:r>
          </a:p>
          <a:p>
            <a:pPr lvl="1" eaLnBrk="1" hangingPunct="1"/>
            <a:r>
              <a:rPr lang="cs-CZ" altLang="cs-CZ" smtClean="0"/>
              <a:t>ISO 639-2</a:t>
            </a:r>
          </a:p>
          <a:p>
            <a:pPr eaLnBrk="1" hangingPunct="1"/>
            <a:r>
              <a:rPr lang="cs-CZ" altLang="cs-CZ" smtClean="0"/>
              <a:t>Předmět</a:t>
            </a:r>
          </a:p>
          <a:p>
            <a:pPr lvl="1" eaLnBrk="1" hangingPunct="1"/>
            <a:r>
              <a:rPr lang="cs-CZ" altLang="cs-CZ" smtClean="0"/>
              <a:t>LCSH, Mesh, DDC 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vyvinut jako bibliografický metadatový formát v XML</a:t>
            </a:r>
          </a:p>
          <a:p>
            <a:pPr eaLnBrk="1" hangingPunct="1"/>
            <a:r>
              <a:rPr lang="cs-CZ" altLang="cs-CZ" smtClean="0"/>
              <a:t>menší množina prvků než v MARC 21</a:t>
            </a:r>
          </a:p>
          <a:p>
            <a:pPr eaLnBrk="1" hangingPunct="1"/>
            <a:r>
              <a:rPr lang="cs-CZ" altLang="cs-CZ" smtClean="0"/>
              <a:t>více než v DC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srovnávací tabulky různých formátů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pokr.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http://www.loc.gov/standards/mods/</a:t>
            </a:r>
          </a:p>
          <a:p>
            <a:pPr eaLnBrk="1" hangingPunct="1"/>
            <a:r>
              <a:rPr lang="cs-CZ" altLang="cs-CZ" sz="2800" dirty="0" err="1" smtClean="0"/>
              <a:t>titleInfo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name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typeOfResource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genre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originInfo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language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physicalDescription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abstract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tableOfContents</a:t>
            </a:r>
            <a:endParaRPr lang="cs-CZ" altLang="cs-CZ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pokr.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targetAudience</a:t>
            </a:r>
          </a:p>
          <a:p>
            <a:pPr eaLnBrk="1" hangingPunct="1"/>
            <a:r>
              <a:rPr lang="cs-CZ" altLang="cs-CZ" sz="2800" smtClean="0"/>
              <a:t>note</a:t>
            </a:r>
          </a:p>
          <a:p>
            <a:pPr eaLnBrk="1" hangingPunct="1"/>
            <a:r>
              <a:rPr lang="cs-CZ" altLang="cs-CZ" sz="2800" smtClean="0"/>
              <a:t>subject</a:t>
            </a:r>
          </a:p>
          <a:p>
            <a:pPr eaLnBrk="1" hangingPunct="1"/>
            <a:r>
              <a:rPr lang="cs-CZ" altLang="cs-CZ" sz="2800" smtClean="0"/>
              <a:t>classification</a:t>
            </a:r>
          </a:p>
          <a:p>
            <a:pPr eaLnBrk="1" hangingPunct="1"/>
            <a:r>
              <a:rPr lang="cs-CZ" altLang="cs-CZ" sz="2800" smtClean="0"/>
              <a:t>relatedItem</a:t>
            </a:r>
          </a:p>
          <a:p>
            <a:pPr eaLnBrk="1" hangingPunct="1"/>
            <a:r>
              <a:rPr lang="cs-CZ" altLang="cs-CZ" sz="2800" smtClean="0"/>
              <a:t>identifier</a:t>
            </a:r>
          </a:p>
          <a:p>
            <a:pPr eaLnBrk="1" hangingPunct="1"/>
            <a:r>
              <a:rPr lang="cs-CZ" altLang="cs-CZ" sz="2800" smtClean="0"/>
              <a:t>location</a:t>
            </a:r>
          </a:p>
          <a:p>
            <a:pPr eaLnBrk="1" hangingPunct="1"/>
            <a:r>
              <a:rPr lang="cs-CZ" altLang="cs-CZ" sz="2800" smtClean="0"/>
              <a:t>accessCondition</a:t>
            </a:r>
          </a:p>
          <a:p>
            <a:pPr eaLnBrk="1" hangingPunct="1"/>
            <a:r>
              <a:rPr lang="cs-CZ" altLang="cs-CZ" sz="2800" smtClean="0"/>
              <a:t>part</a:t>
            </a:r>
          </a:p>
          <a:p>
            <a:pPr eaLnBrk="1" hangingPunct="1"/>
            <a:r>
              <a:rPr lang="cs-CZ" altLang="cs-CZ" sz="2800" smtClean="0"/>
              <a:t>extension</a:t>
            </a:r>
          </a:p>
          <a:p>
            <a:pPr eaLnBrk="1" hangingPunct="1"/>
            <a:r>
              <a:rPr lang="cs-CZ" altLang="cs-CZ" sz="2800" smtClean="0"/>
              <a:t>recordInfo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MADS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http://www.loc.gov/standards/mads/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mapování: </a:t>
            </a:r>
          </a:p>
          <a:p>
            <a:pPr lvl="1" eaLnBrk="1" hangingPunct="1"/>
            <a:r>
              <a:rPr lang="cs-CZ" altLang="cs-CZ" smtClean="0">
                <a:hlinkClick r:id="rId3"/>
              </a:rPr>
              <a:t>http://www.loc.gov/standards/mads/mads-mapping.html</a:t>
            </a:r>
            <a:endParaRPr lang="cs-CZ" alt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3600" smtClean="0"/>
              <a:t>Administrativní a strukturální metadata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Dělení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popisná</a:t>
            </a:r>
          </a:p>
          <a:p>
            <a:pPr eaLnBrk="1" hangingPunct="1"/>
            <a:r>
              <a:rPr lang="cs-CZ" altLang="cs-CZ" smtClean="0"/>
              <a:t>administrativní</a:t>
            </a:r>
          </a:p>
          <a:p>
            <a:pPr lvl="1" eaLnBrk="1" hangingPunct="1"/>
            <a:r>
              <a:rPr lang="cs-CZ" altLang="cs-CZ" smtClean="0"/>
              <a:t>metadata práv</a:t>
            </a:r>
          </a:p>
          <a:p>
            <a:pPr lvl="1" eaLnBrk="1" hangingPunct="1"/>
            <a:r>
              <a:rPr lang="cs-CZ" altLang="cs-CZ" smtClean="0"/>
              <a:t>ochranná metadata</a:t>
            </a:r>
          </a:p>
          <a:p>
            <a:pPr lvl="1" eaLnBrk="1" hangingPunct="1"/>
            <a:r>
              <a:rPr lang="cs-CZ" altLang="cs-CZ" smtClean="0"/>
              <a:t>technická metadata</a:t>
            </a:r>
          </a:p>
          <a:p>
            <a:pPr eaLnBrk="1" hangingPunct="1"/>
            <a:r>
              <a:rPr lang="cs-CZ" altLang="cs-CZ" smtClean="0"/>
              <a:t>strukturální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Administrativní m.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slouží:</a:t>
            </a:r>
          </a:p>
          <a:p>
            <a:pPr lvl="1" eaLnBrk="1" hangingPunct="1"/>
            <a:r>
              <a:rPr lang="cs-CZ" altLang="cs-CZ" smtClean="0"/>
              <a:t>administrátorům systémů</a:t>
            </a:r>
          </a:p>
          <a:p>
            <a:pPr lvl="1" eaLnBrk="1" hangingPunct="1"/>
            <a:r>
              <a:rPr lang="cs-CZ" altLang="cs-CZ" smtClean="0"/>
              <a:t>automatizovaným systémům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mohou se v některých prvcích křížit s popisnými m.</a:t>
            </a:r>
          </a:p>
          <a:p>
            <a:pPr lvl="1" eaLnBrk="1" hangingPunct="1"/>
            <a:r>
              <a:rPr lang="cs-CZ" altLang="cs-CZ" smtClean="0"/>
              <a:t>identifikátory</a:t>
            </a:r>
          </a:p>
          <a:p>
            <a:pPr lvl="1" eaLnBrk="1" hangingPunct="1"/>
            <a:r>
              <a:rPr lang="cs-CZ" altLang="cs-CZ" smtClean="0"/>
              <a:t>údaje o zpřístupnění</a:t>
            </a:r>
          </a:p>
          <a:p>
            <a:pPr lvl="1" eaLnBrk="1" hangingPunct="1"/>
            <a:r>
              <a:rPr lang="cs-CZ" altLang="cs-CZ" smtClean="0"/>
              <a:t>copyright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Technická m.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technické vlastnosti digitálních objektů</a:t>
            </a:r>
          </a:p>
          <a:p>
            <a:pPr lvl="1" eaLnBrk="1" hangingPunct="1"/>
            <a:r>
              <a:rPr lang="cs-CZ" altLang="cs-CZ" smtClean="0"/>
              <a:t>formáty</a:t>
            </a:r>
          </a:p>
          <a:p>
            <a:pPr lvl="1" eaLnBrk="1" hangingPunct="1"/>
            <a:r>
              <a:rPr lang="cs-CZ" altLang="cs-CZ" smtClean="0"/>
              <a:t>vlastnosti obrazu (komprese)</a:t>
            </a:r>
          </a:p>
          <a:p>
            <a:pPr lvl="1" eaLnBrk="1" hangingPunct="1"/>
            <a:r>
              <a:rPr lang="cs-CZ" altLang="cs-CZ" smtClean="0"/>
              <a:t>vlastnosti zvuku</a:t>
            </a:r>
          </a:p>
          <a:p>
            <a:pPr lvl="1" eaLnBrk="1" hangingPunct="1"/>
            <a:r>
              <a:rPr lang="cs-CZ" altLang="cs-CZ" smtClean="0"/>
              <a:t>velikost souboru</a:t>
            </a:r>
          </a:p>
          <a:p>
            <a:pPr eaLnBrk="1" hangingPunct="1"/>
            <a:r>
              <a:rPr lang="cs-CZ" altLang="cs-CZ" smtClean="0"/>
              <a:t>vznikají téměř kompletně automaticky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MIX pro obrazová data</a:t>
            </a:r>
          </a:p>
          <a:p>
            <a:pPr eaLnBrk="1" hangingPunct="1"/>
            <a:r>
              <a:rPr lang="cs-CZ" altLang="cs-CZ" smtClean="0"/>
              <a:t>audioMD pro zvukové soubory</a:t>
            </a:r>
          </a:p>
          <a:p>
            <a:pPr eaLnBrk="1" hangingPunct="1"/>
            <a:r>
              <a:rPr lang="cs-CZ" altLang="cs-CZ" smtClean="0"/>
              <a:t>video MD pro video soubory 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Úvod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metadata jsou strukturovaná, kódovaná data popisující charakteristiky informačních zdrojů /entit a jako taková umožňují funkce pro identifikaci, vyhledávání, hodnocení a správu těchto zdrojů / entit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Ochranná metadata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m. dokumentující původ, historii objektu (včetně aktualizací), vztahy s jinými digi objekty, HW a SW prostředí pro zobrazení objektů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př. PREMIS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Metadata práv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duševní vlastnictví digi objektu</a:t>
            </a:r>
          </a:p>
          <a:p>
            <a:pPr eaLnBrk="1" hangingPunct="1"/>
            <a:r>
              <a:rPr lang="cs-CZ" altLang="cs-CZ" smtClean="0"/>
              <a:t>povolení, omezení přístupu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PREMIS</a:t>
            </a:r>
          </a:p>
          <a:p>
            <a:pPr eaLnBrk="1" hangingPunct="1"/>
            <a:r>
              <a:rPr lang="cs-CZ" altLang="cs-CZ" smtClean="0"/>
              <a:t>METSrights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Strukturální m.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kontejnerového typu</a:t>
            </a:r>
          </a:p>
          <a:p>
            <a:pPr eaLnBrk="1" hangingPunct="1"/>
            <a:r>
              <a:rPr lang="cs-CZ" altLang="cs-CZ" smtClean="0"/>
              <a:t>METS, MASTER+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struktura a vztahy mezi digi objekty tvořícími komplexní digi objekt</a:t>
            </a:r>
          </a:p>
          <a:p>
            <a:pPr eaLnBrk="1" hangingPunct="1"/>
            <a:r>
              <a:rPr lang="cs-CZ" altLang="cs-CZ" smtClean="0"/>
              <a:t>slouží k zobrazení uživatelské verze, i pro jeho správu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kořenový element</a:t>
            </a:r>
          </a:p>
          <a:p>
            <a:pPr eaLnBrk="1" hangingPunct="1"/>
            <a:r>
              <a:rPr lang="cs-CZ" altLang="cs-CZ" smtClean="0"/>
              <a:t>&lt;METS:metsHdr&gt; hlavička</a:t>
            </a:r>
          </a:p>
          <a:p>
            <a:pPr eaLnBrk="1" hangingPunct="1"/>
            <a:r>
              <a:rPr lang="cs-CZ" altLang="cs-CZ" smtClean="0"/>
              <a:t>&lt;METS:dmdSec&gt; popisná metadata</a:t>
            </a:r>
          </a:p>
          <a:p>
            <a:pPr eaLnBrk="1" hangingPunct="1"/>
            <a:r>
              <a:rPr lang="cs-CZ" altLang="cs-CZ" smtClean="0"/>
              <a:t>&lt;METS:amdSec&gt; administrativní metadata</a:t>
            </a:r>
          </a:p>
          <a:p>
            <a:pPr eaLnBrk="1" hangingPunct="1"/>
            <a:r>
              <a:rPr lang="cs-CZ" altLang="cs-CZ" smtClean="0"/>
              <a:t>&lt;METS:fileSec&gt; seznam souborů dokumentu</a:t>
            </a:r>
          </a:p>
          <a:p>
            <a:pPr eaLnBrk="1" hangingPunct="1"/>
            <a:r>
              <a:rPr lang="cs-CZ" altLang="cs-CZ" smtClean="0"/>
              <a:t>&lt;METS:structMap&gt; strukturální mapa</a:t>
            </a:r>
          </a:p>
          <a:p>
            <a:pPr eaLnBrk="1" hangingPunct="1"/>
            <a:r>
              <a:rPr lang="cs-CZ" altLang="cs-CZ" smtClean="0"/>
              <a:t>&lt;METS:structLink&gt; strukturální linky</a:t>
            </a:r>
          </a:p>
          <a:p>
            <a:pPr eaLnBrk="1" hangingPunct="1"/>
            <a:r>
              <a:rPr lang="cs-CZ" altLang="cs-CZ" smtClean="0"/>
              <a:t>&lt;METS:behaviorSec&gt; modely chování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administrativní sekce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&lt;techMD&gt;</a:t>
            </a:r>
          </a:p>
          <a:p>
            <a:pPr eaLnBrk="1" hangingPunct="1"/>
            <a:r>
              <a:rPr lang="cs-CZ" altLang="cs-CZ" smtClean="0"/>
              <a:t>&lt;rightsMD&gt;</a:t>
            </a:r>
          </a:p>
          <a:p>
            <a:pPr eaLnBrk="1" hangingPunct="1"/>
            <a:r>
              <a:rPr lang="cs-CZ" altLang="cs-CZ" smtClean="0"/>
              <a:t>&lt;sourceMD&gt;</a:t>
            </a:r>
          </a:p>
          <a:p>
            <a:pPr eaLnBrk="1" hangingPunct="1"/>
            <a:r>
              <a:rPr lang="cs-CZ" altLang="cs-CZ" smtClean="0"/>
              <a:t>&lt;digiprovMD&gt;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lze využít schémata audioMD, videoMD</a:t>
            </a:r>
          </a:p>
          <a:p>
            <a:pPr eaLnBrk="1" hangingPunct="1"/>
            <a:r>
              <a:rPr lang="cs-CZ" altLang="cs-CZ" smtClean="0"/>
              <a:t>některé sekce u METS definovány vlastní</a:t>
            </a:r>
          </a:p>
          <a:p>
            <a:pPr eaLnBrk="1" hangingPunct="1"/>
            <a:r>
              <a:rPr lang="cs-CZ" altLang="cs-CZ" smtClean="0"/>
              <a:t>využít lze ale též PREMIS, MIX apod.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PREMIS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METS a PREMIS – symbióza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přesto některé prvky překryv (identifikace, formát, velikost)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MIX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&lt;basicimageParameters&gt; - zákl. technická metadata o digitálním objektu – formát, velikost, kontrolní součet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&lt;imageCreation&gt; - údaje o skenovacím přístroji, kameře, použitém SW, nastavení (clona apod.)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&lt;imagingPerformanceAssessment&gt; - informace nutné pro zobrazení objektu a kontrolu jeho kvality, např. rozměry, počty bitů, komprese, barevné nastavení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&lt;changeHistory&gt; - změny na objektu, na jakém SW a HW byly provedeny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3600" smtClean="0"/>
              <a:t>Česká metadatová popisná schémata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http://www.evskp.cz/standardy/evskp/</a:t>
            </a:r>
            <a:endParaRPr lang="cs-CZ" altLang="cs-CZ" smtClean="0"/>
          </a:p>
          <a:p>
            <a:pPr eaLnBrk="1" hangingPunct="1"/>
            <a:r>
              <a:rPr lang="cs-CZ" altLang="cs-CZ" smtClean="0">
                <a:hlinkClick r:id="rId3"/>
              </a:rPr>
              <a:t>http://nusl.techlib.cz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Terminologie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intelektuální entita</a:t>
            </a:r>
          </a:p>
          <a:p>
            <a:r>
              <a:rPr lang="cs-CZ" smtClean="0"/>
              <a:t>digitální reprezentace</a:t>
            </a:r>
          </a:p>
          <a:p>
            <a:r>
              <a:rPr lang="cs-CZ" smtClean="0"/>
              <a:t>digitální instance</a:t>
            </a:r>
          </a:p>
          <a:p>
            <a:endParaRPr lang="cs-CZ"/>
          </a:p>
          <a:p>
            <a:r>
              <a:rPr lang="cs-CZ" smtClean="0"/>
              <a:t>file – soubor (dle PREMIS)</a:t>
            </a:r>
          </a:p>
          <a:p>
            <a:r>
              <a:rPr lang="cs-CZ" smtClean="0"/>
              <a:t>bitstream (dle PREMIS)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87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pokr.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administrativní</a:t>
            </a:r>
          </a:p>
          <a:p>
            <a:pPr eaLnBrk="1" hangingPunct="1"/>
            <a:r>
              <a:rPr lang="cs-CZ" altLang="cs-CZ"/>
              <a:t>popisná</a:t>
            </a:r>
          </a:p>
          <a:p>
            <a:pPr eaLnBrk="1" hangingPunct="1"/>
            <a:r>
              <a:rPr lang="cs-CZ" altLang="cs-CZ"/>
              <a:t>ochranná</a:t>
            </a:r>
          </a:p>
          <a:p>
            <a:pPr eaLnBrk="1" hangingPunct="1"/>
            <a:r>
              <a:rPr lang="cs-CZ" altLang="cs-CZ"/>
              <a:t>technická</a:t>
            </a:r>
          </a:p>
          <a:p>
            <a:pPr eaLnBrk="1" hangingPunct="1"/>
            <a:r>
              <a:rPr lang="cs-CZ" altLang="cs-CZ"/>
              <a:t>metadata o využití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777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Typy metadatových standardů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standardy pro strukturu dat</a:t>
            </a:r>
          </a:p>
          <a:p>
            <a:pPr lvl="1"/>
            <a:r>
              <a:rPr lang="cs-CZ" smtClean="0"/>
              <a:t>Dublin Core, VRA Core, EAD, MARC 21, MODS</a:t>
            </a:r>
          </a:p>
          <a:p>
            <a:pPr lvl="1"/>
            <a:endParaRPr lang="cs-CZ"/>
          </a:p>
          <a:p>
            <a:r>
              <a:rPr lang="cs-CZ" smtClean="0"/>
              <a:t>standardy pro obsah dat</a:t>
            </a:r>
          </a:p>
          <a:p>
            <a:pPr lvl="1"/>
            <a:r>
              <a:rPr lang="cs-CZ" smtClean="0"/>
              <a:t>RDA, AACR2, CCO</a:t>
            </a:r>
          </a:p>
          <a:p>
            <a:endParaRPr lang="cs-CZ"/>
          </a:p>
          <a:p>
            <a:pPr lvl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41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pokr.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standardy pro hodnotu dat – hodnotové </a:t>
            </a:r>
            <a:r>
              <a:rPr lang="cs-CZ" smtClean="0"/>
              <a:t>slovníky</a:t>
            </a:r>
          </a:p>
          <a:p>
            <a:pPr lvl="1"/>
            <a:r>
              <a:rPr lang="cs-CZ" smtClean="0"/>
              <a:t>autoritní databáze, tezaury, klasifikační schémata, slovníky kódů jazyků; </a:t>
            </a:r>
            <a:r>
              <a:rPr lang="cs-CZ" b="1" smtClean="0"/>
              <a:t>řízené slovníky</a:t>
            </a:r>
            <a:endParaRPr lang="cs-CZ" b="1"/>
          </a:p>
          <a:p>
            <a:endParaRPr lang="cs-CZ" smtClean="0"/>
          </a:p>
          <a:p>
            <a:r>
              <a:rPr lang="cs-CZ" smtClean="0"/>
              <a:t>standardy pro výměnu dat</a:t>
            </a:r>
          </a:p>
          <a:p>
            <a:pPr lvl="1"/>
            <a:r>
              <a:rPr lang="cs-CZ" smtClean="0"/>
              <a:t>MARC, XML, RDF/XML, JSON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40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Sada prvků metadatového schématu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podle ISO/IEC 11179</a:t>
            </a:r>
          </a:p>
          <a:p>
            <a:r>
              <a:rPr lang="cs-CZ" smtClean="0"/>
              <a:t>Každý prvek:</a:t>
            </a:r>
          </a:p>
          <a:p>
            <a:pPr lvl="1"/>
            <a:r>
              <a:rPr lang="cs-CZ" smtClean="0"/>
              <a:t>[Termín] Název – jednoznačný výraz pro strojové zpracování</a:t>
            </a:r>
          </a:p>
          <a:p>
            <a:pPr lvl="1"/>
            <a:r>
              <a:rPr lang="cs-CZ" smtClean="0"/>
              <a:t>Label [štítek] – popisný název pro porozumění člověkem</a:t>
            </a:r>
          </a:p>
          <a:p>
            <a:pPr lvl="1"/>
            <a:r>
              <a:rPr lang="cs-CZ" smtClean="0"/>
              <a:t>Identifikátor – jednoznačný identifikátor připsaný k datovému prvku</a:t>
            </a:r>
          </a:p>
          <a:p>
            <a:pPr lvl="1"/>
            <a:r>
              <a:rPr lang="cs-CZ" smtClean="0"/>
              <a:t>Definice –jasně reprezentující koncept a základní povahu prvku</a:t>
            </a:r>
          </a:p>
          <a:p>
            <a:pPr lvl="1"/>
            <a:r>
              <a:rPr lang="cs-CZ" smtClean="0"/>
              <a:t>Comment – poznámka k použití prvku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259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Dublin Core - DC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15 prvků</a:t>
            </a:r>
          </a:p>
          <a:p>
            <a:pPr eaLnBrk="1" hangingPunct="1"/>
            <a:r>
              <a:rPr lang="cs-CZ" altLang="cs-CZ" smtClean="0"/>
              <a:t>nejčastější popisné schéma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velmi snadné i pro laiky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DCMES - http://dublincore.org/documents/dces/</a:t>
            </a:r>
            <a:endParaRPr lang="cs-CZ" altLang="cs-CZ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pokr.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název		- název zdroje</a:t>
            </a:r>
          </a:p>
          <a:p>
            <a:pPr eaLnBrk="1" hangingPunct="1"/>
            <a:r>
              <a:rPr lang="cs-CZ" altLang="cs-CZ" smtClean="0"/>
              <a:t>tvůrce		- primární odpovědnost – jakýkoliv 			  původce; jakákoliv role</a:t>
            </a:r>
          </a:p>
          <a:p>
            <a:pPr eaLnBrk="1" hangingPunct="1"/>
            <a:r>
              <a:rPr lang="cs-CZ" altLang="cs-CZ" smtClean="0"/>
              <a:t>předmět 	- téma zdroje</a:t>
            </a:r>
          </a:p>
          <a:p>
            <a:pPr eaLnBrk="1" hangingPunct="1"/>
            <a:r>
              <a:rPr lang="cs-CZ" altLang="cs-CZ" smtClean="0"/>
              <a:t>popis		- textový popis obsahu zdroje</a:t>
            </a:r>
          </a:p>
          <a:p>
            <a:pPr eaLnBrk="1" hangingPunct="1"/>
            <a:r>
              <a:rPr lang="cs-CZ" altLang="cs-CZ" smtClean="0"/>
              <a:t>vydavatel	- entita odpovědná za zveřejnění 			   zdroje</a:t>
            </a:r>
          </a:p>
          <a:p>
            <a:pPr eaLnBrk="1" hangingPunct="1"/>
            <a:r>
              <a:rPr lang="cs-CZ" altLang="cs-CZ" smtClean="0"/>
              <a:t>datum		- jakékoliv datum asociované se 			  vznikem nebo dostupností zdroje</a:t>
            </a:r>
          </a:p>
          <a:p>
            <a:pPr eaLnBrk="1" hangingPunct="1"/>
            <a:r>
              <a:rPr lang="cs-CZ" altLang="cs-CZ" smtClean="0"/>
              <a:t>typ			- žánr, typologie obsahu zdroje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pokr.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formát		- fyzické nebo digitální provedení 			  zdroje</a:t>
            </a:r>
          </a:p>
          <a:p>
            <a:pPr eaLnBrk="1" hangingPunct="1"/>
            <a:r>
              <a:rPr lang="cs-CZ" altLang="cs-CZ" smtClean="0"/>
              <a:t>identifikátor	- jednoznačná identifikace zdroje</a:t>
            </a:r>
          </a:p>
          <a:p>
            <a:pPr eaLnBrk="1" hangingPunct="1"/>
            <a:r>
              <a:rPr lang="cs-CZ" altLang="cs-CZ" smtClean="0"/>
              <a:t>zdroj		- odkaz na další zdroj, z něhož 			  současný vychází</a:t>
            </a:r>
          </a:p>
          <a:p>
            <a:pPr eaLnBrk="1" hangingPunct="1"/>
            <a:r>
              <a:rPr lang="cs-CZ" altLang="cs-CZ" smtClean="0"/>
              <a:t>jazyk</a:t>
            </a:r>
          </a:p>
          <a:p>
            <a:pPr eaLnBrk="1" hangingPunct="1"/>
            <a:r>
              <a:rPr lang="cs-CZ" altLang="cs-CZ" smtClean="0"/>
              <a:t>vztah		- vztah k dalšímu zdroji</a:t>
            </a:r>
          </a:p>
          <a:p>
            <a:pPr eaLnBrk="1" hangingPunct="1"/>
            <a:r>
              <a:rPr lang="cs-CZ" altLang="cs-CZ" smtClean="0"/>
              <a:t>pokrytí		- týká se obsahu zdroje – 				  zeměpisné nebo časové pokrytí</a:t>
            </a:r>
          </a:p>
          <a:p>
            <a:pPr eaLnBrk="1" hangingPunct="1"/>
            <a:r>
              <a:rPr lang="cs-CZ" altLang="cs-CZ" smtClean="0"/>
              <a:t>práva		- práva ke zdroji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3EDB1A89458849896EB12624465EB5" ma:contentTypeVersion="5" ma:contentTypeDescription="Vytvoří nový dokument" ma:contentTypeScope="" ma:versionID="b73f76ae7abe0903c6d86cffb25ae8e0">
  <xsd:schema xmlns:xsd="http://www.w3.org/2001/XMLSchema" xmlns:xs="http://www.w3.org/2001/XMLSchema" xmlns:p="http://schemas.microsoft.com/office/2006/metadata/properties" xmlns:ns2="fcc5cfab-907f-436c-a285-04b26eb62534" targetNamespace="http://schemas.microsoft.com/office/2006/metadata/properties" ma:root="true" ma:fieldsID="cabab063d017d5979fe8eac7e83c6f38" ns2:_="">
    <xsd:import namespace="fcc5cfab-907f-436c-a285-04b26eb6253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5cfab-907f-436c-a285-04b26eb6253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1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18EDBD-51CA-45FF-B1B2-66A154B4F548}"/>
</file>

<file path=customXml/itemProps2.xml><?xml version="1.0" encoding="utf-8"?>
<ds:datastoreItem xmlns:ds="http://schemas.openxmlformats.org/officeDocument/2006/customXml" ds:itemID="{3D206F9B-BE0D-4BEB-ABE6-01CD14C51B3F}"/>
</file>

<file path=customXml/itemProps3.xml><?xml version="1.0" encoding="utf-8"?>
<ds:datastoreItem xmlns:ds="http://schemas.openxmlformats.org/officeDocument/2006/customXml" ds:itemID="{D3A4DAA0-A724-4163-8132-5F89CAEE0A61}"/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617</Words>
  <Application>Microsoft Office PowerPoint</Application>
  <PresentationFormat>On-screen Show (4:3)</PresentationFormat>
  <Paragraphs>184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Verdana</vt:lpstr>
      <vt:lpstr>Výchozí návrh</vt:lpstr>
      <vt:lpstr>Metadata - úvod</vt:lpstr>
      <vt:lpstr>Úvod</vt:lpstr>
      <vt:lpstr>pokr.</vt:lpstr>
      <vt:lpstr>Typy metadatových standardů</vt:lpstr>
      <vt:lpstr>pokr.</vt:lpstr>
      <vt:lpstr>Sada prvků metadatového schématu</vt:lpstr>
      <vt:lpstr>Dublin Core - DC</vt:lpstr>
      <vt:lpstr>pokr.</vt:lpstr>
      <vt:lpstr>pokr.</vt:lpstr>
      <vt:lpstr>Kvalifikovaný DC</vt:lpstr>
      <vt:lpstr>pokr.</vt:lpstr>
      <vt:lpstr>MODS</vt:lpstr>
      <vt:lpstr>pokr.</vt:lpstr>
      <vt:lpstr>pokr.</vt:lpstr>
      <vt:lpstr>MADS</vt:lpstr>
      <vt:lpstr>Administrativní a strukturální metadata</vt:lpstr>
      <vt:lpstr>Dělení</vt:lpstr>
      <vt:lpstr>Administrativní m.</vt:lpstr>
      <vt:lpstr>Technická m.</vt:lpstr>
      <vt:lpstr>Ochranná metadata</vt:lpstr>
      <vt:lpstr>Metadata práv</vt:lpstr>
      <vt:lpstr>Strukturální m.</vt:lpstr>
      <vt:lpstr>METS</vt:lpstr>
      <vt:lpstr>administrativní sekce</vt:lpstr>
      <vt:lpstr>PREMIS</vt:lpstr>
      <vt:lpstr>MIX</vt:lpstr>
      <vt:lpstr>Česká metadatová popisná schémata</vt:lpstr>
      <vt:lpstr>ČR</vt:lpstr>
      <vt:lpstr>Terminologie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uisk</dc:creator>
  <cp:lastModifiedBy>ffuk</cp:lastModifiedBy>
  <cp:revision>43</cp:revision>
  <dcterms:created xsi:type="dcterms:W3CDTF">2011-12-04T19:03:58Z</dcterms:created>
  <dcterms:modified xsi:type="dcterms:W3CDTF">2016-11-02T05:46:04Z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0x010100453EDB1A89458849896EB12624465EB5</vt:lpwstr>
  </property>
</Properties>
</file>