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sldIdLst>
    <p:sldId id="256" r:id="rId2"/>
    <p:sldId id="282" r:id="rId3"/>
    <p:sldId id="281" r:id="rId4"/>
    <p:sldId id="284" r:id="rId5"/>
    <p:sldId id="283" r:id="rId6"/>
    <p:sldId id="271" r:id="rId7"/>
    <p:sldId id="279" r:id="rId8"/>
    <p:sldId id="285" r:id="rId9"/>
    <p:sldId id="280" r:id="rId10"/>
    <p:sldId id="287" r:id="rId11"/>
    <p:sldId id="286" r:id="rId12"/>
    <p:sldId id="259" r:id="rId13"/>
    <p:sldId id="260" r:id="rId14"/>
    <p:sldId id="276" r:id="rId15"/>
    <p:sldId id="288" r:id="rId16"/>
    <p:sldId id="289" r:id="rId17"/>
    <p:sldId id="290" r:id="rId18"/>
    <p:sldId id="291" r:id="rId19"/>
    <p:sldId id="292" r:id="rId20"/>
    <p:sldId id="263" r:id="rId21"/>
    <p:sldId id="262" r:id="rId22"/>
    <p:sldId id="264" r:id="rId23"/>
    <p:sldId id="266" r:id="rId24"/>
    <p:sldId id="267" r:id="rId25"/>
    <p:sldId id="268" r:id="rId26"/>
    <p:sldId id="277" r:id="rId27"/>
    <p:sldId id="278" r:id="rId28"/>
    <p:sldId id="270" r:id="rId29"/>
    <p:sldId id="269" r:id="rId30"/>
    <p:sldId id="274" r:id="rId31"/>
    <p:sldId id="275" r:id="rId32"/>
    <p:sldId id="272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řevrátilová, Silvie" initials="PS" lastIdx="1" clrIdx="0">
    <p:extLst>
      <p:ext uri="{19B8F6BF-5375-455C-9EA6-DF929625EA0E}">
        <p15:presenceInfo xmlns:p15="http://schemas.microsoft.com/office/powerpoint/2012/main" userId="Převrátilová, Silvie" providerId="None"/>
      </p:ext>
    </p:extLst>
  </p:cmAuthor>
  <p:cmAuthor id="2" name="Silvie Převrátilová" initials="SP" lastIdx="1" clrIdx="1">
    <p:extLst>
      <p:ext uri="{19B8F6BF-5375-455C-9EA6-DF929625EA0E}">
        <p15:presenceInfo xmlns:p15="http://schemas.microsoft.com/office/powerpoint/2012/main" userId="Silvie Převrátil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479F95-05C7-4DD3-9FDE-FAE3ABB4F636}" v="1" dt="2021-02-16T14:07:00.7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164" d="100"/>
          <a:sy n="164" d="100"/>
        </p:scale>
        <p:origin x="92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Postoj studentů na začátku semestru (jaro 2017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E78-46F6-8400-406DE6B91925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E78-46F6-8400-406DE6B91925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E78-46F6-8400-406DE6B91925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E78-46F6-8400-406DE6B91925}"/>
              </c:ext>
            </c:extLst>
          </c:dPt>
          <c:cat>
            <c:strRef>
              <c:f>List1!$A$2:$A$5</c:f>
              <c:strCache>
                <c:ptCount val="4"/>
                <c:pt idx="0">
                  <c:v>Negativní (60%) </c:v>
                </c:pt>
                <c:pt idx="1">
                  <c:v>Pozitivní (24%)</c:v>
                </c:pt>
                <c:pt idx="2">
                  <c:v>Smíšené (9%)</c:v>
                </c:pt>
                <c:pt idx="3">
                  <c:v>Žádný (7%)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83</c:v>
                </c:pt>
                <c:pt idx="1">
                  <c:v>37</c:v>
                </c:pt>
                <c:pt idx="2">
                  <c:v>12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E78-46F6-8400-406DE6B919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Lisa: </a:t>
            </a:r>
            <a:r>
              <a:rPr lang="en-US"/>
              <a:t>L2MSS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137254901960786E-2"/>
          <c:y val="0.18413715505437642"/>
          <c:w val="0.71813725490196079"/>
          <c:h val="0.60316642834916523"/>
        </c:manualLayout>
      </c:layout>
      <c:pie3D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Lisa: L2MSS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941136783263773E-2"/>
          <c:y val="0.13682314998634676"/>
          <c:w val="0.81603672546080408"/>
          <c:h val="0.71065444517425713"/>
        </c:manualLayout>
      </c:layout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L2MSS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120E-467F-B995-EFDE9F7E9C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120E-467F-B995-EFDE9F7E9C2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120E-467F-B995-EFDE9F7E9C2F}"/>
              </c:ext>
            </c:extLst>
          </c:dPt>
          <c:dLbls>
            <c:dLbl>
              <c:idx val="0"/>
              <c:layout>
                <c:manualLayout>
                  <c:x val="-7.3328717280957301E-2"/>
                  <c:y val="3.448995066036034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20E-467F-B995-EFDE9F7E9C2F}"/>
                </c:ext>
              </c:extLst>
            </c:dLbl>
            <c:dLbl>
              <c:idx val="1"/>
              <c:layout>
                <c:manualLayout>
                  <c:x val="-6.4529271207242431E-2"/>
                  <c:y val="6.898125919279393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54823736240184"/>
                      <c:h val="0.139580830322478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20E-467F-B995-EFDE9F7E9C2F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120E-467F-B995-EFDE9F7E9C2F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List1!$A$2:$A$4</c:f>
              <c:strCache>
                <c:ptCount val="3"/>
                <c:pt idx="0">
                  <c:v>Ideální já</c:v>
                </c:pt>
                <c:pt idx="1">
                  <c:v>Požadované já</c:v>
                </c:pt>
                <c:pt idx="2">
                  <c:v>Zkušenost L2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17</c:v>
                </c:pt>
                <c:pt idx="1">
                  <c:v>13</c:v>
                </c:pt>
                <c:pt idx="2">
                  <c:v>139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20E-467F-B995-EFDE9F7E9C2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Lucas: L2MSS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C88D-4942-9683-97E2DDD8260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C88D-4942-9683-97E2DDD8260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C88D-4942-9683-97E2DDD8260B}"/>
              </c:ext>
            </c:extLst>
          </c:dPt>
          <c:dLbls>
            <c:dLbl>
              <c:idx val="0"/>
              <c:layout>
                <c:manualLayout>
                  <c:x val="-0.16108731202692164"/>
                  <c:y val="-5.5450044372224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8D-4942-9683-97E2DDD8260B}"/>
                </c:ext>
              </c:extLst>
            </c:dLbl>
            <c:dLbl>
              <c:idx val="1"/>
              <c:layout>
                <c:manualLayout>
                  <c:x val="-1.0551837918402242E-7"/>
                  <c:y val="-0.1156517323773777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752433638513106"/>
                      <c:h val="0.127284641041087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88D-4942-9683-97E2DDD8260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C88D-4942-9683-97E2DDD8260B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List1!$A$2:$A$4</c:f>
              <c:strCache>
                <c:ptCount val="3"/>
                <c:pt idx="0">
                  <c:v>Ideální já</c:v>
                </c:pt>
                <c:pt idx="1">
                  <c:v>Požadované já</c:v>
                </c:pt>
                <c:pt idx="2">
                  <c:v>Zkušenost L2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24</c:v>
                </c:pt>
                <c:pt idx="1">
                  <c:v>15</c:v>
                </c:pt>
                <c:pt idx="2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88D-4942-9683-97E2DDD8260B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Lucas: Obsah výuky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441C-4F01-A053-4B502F4DB36B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441C-4F01-A053-4B502F4DB36B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441C-4F01-A053-4B502F4DB36B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441C-4F01-A053-4B502F4DB36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41C-4F01-A053-4B502F4DB36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441C-4F01-A053-4B502F4DB36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441C-4F01-A053-4B502F4DB36B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441C-4F01-A053-4B502F4DB36B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4"/>
                <c:pt idx="0">
                  <c:v>Gramatika</c:v>
                </c:pt>
                <c:pt idx="1">
                  <c:v>Slovní zásoba</c:v>
                </c:pt>
                <c:pt idx="2">
                  <c:v>Výslovnost</c:v>
                </c:pt>
                <c:pt idx="3">
                  <c:v>Testy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12</c:v>
                </c:pt>
                <c:pt idx="1">
                  <c:v>7</c:v>
                </c:pt>
                <c:pt idx="2">
                  <c:v>2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41C-4F01-A053-4B502F4DB36B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Lisa: </a:t>
            </a:r>
            <a:r>
              <a:rPr lang="cs-CZ"/>
              <a:t>Obsah</a:t>
            </a:r>
            <a:r>
              <a:rPr lang="en-US"/>
              <a:t> výuky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Lisa: Obsah výuky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A7BF-493F-AC97-8C65419EF26D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A7BF-493F-AC97-8C65419EF26D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A7BF-493F-AC97-8C65419EF26D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A7BF-493F-AC97-8C65419EF26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7BF-493F-AC97-8C65419EF26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A7BF-493F-AC97-8C65419EF26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A7BF-493F-AC97-8C65419EF26D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A7BF-493F-AC97-8C65419EF26D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4"/>
                <c:pt idx="0">
                  <c:v>Gramatika</c:v>
                </c:pt>
                <c:pt idx="1">
                  <c:v>Slovní zásoba</c:v>
                </c:pt>
                <c:pt idx="2">
                  <c:v>Výslovnost</c:v>
                </c:pt>
                <c:pt idx="3">
                  <c:v>Testy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7</c:v>
                </c:pt>
                <c:pt idx="1">
                  <c:v>5</c:v>
                </c:pt>
                <c:pt idx="2">
                  <c:v>2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7BF-493F-AC97-8C65419EF26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Lucas: Ve třídě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Lucas: Ve třídě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7D10-410D-80F4-A5C4AE537DB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D10-410D-80F4-A5C4AE537DB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7D10-410D-80F4-A5C4AE537DB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7D10-410D-80F4-A5C4AE537DB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7D10-410D-80F4-A5C4AE537DB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7D10-410D-80F4-A5C4AE537DB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7D10-410D-80F4-A5C4AE537DB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7D10-410D-80F4-A5C4AE537DB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7D10-410D-80F4-A5C4AE537DBC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7D10-410D-80F4-A5C4AE537DBC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List1!$A$2:$A$6</c:f>
              <c:strCache>
                <c:ptCount val="5"/>
                <c:pt idx="0">
                  <c:v>Emoce</c:v>
                </c:pt>
                <c:pt idx="1">
                  <c:v>Afektivní stav</c:v>
                </c:pt>
                <c:pt idx="2">
                  <c:v>Kognitivní přetížení</c:v>
                </c:pt>
                <c:pt idx="3">
                  <c:v>Učební styl</c:v>
                </c:pt>
                <c:pt idx="4">
                  <c:v>Spolužáci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16</c:v>
                </c:pt>
                <c:pt idx="1">
                  <c:v>10</c:v>
                </c:pt>
                <c:pt idx="2">
                  <c:v>2</c:v>
                </c:pt>
                <c:pt idx="3">
                  <c:v>2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D10-410D-80F4-A5C4AE537DBC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Lisa: Ve třídě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5441-4CEE-9505-AFCC09DE773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5441-4CEE-9505-AFCC09DE773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5441-4CEE-9505-AFCC09DE773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5441-4CEE-9505-AFCC09DE773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5441-4CEE-9505-AFCC09DE773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441-4CEE-9505-AFCC09DE7735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5441-4CEE-9505-AFCC09DE7735}"/>
                </c:ext>
              </c:extLst>
            </c:dLbl>
            <c:dLbl>
              <c:idx val="2"/>
              <c:layout>
                <c:manualLayout>
                  <c:x val="0"/>
                  <c:y val="-3.21050674528156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441-4CEE-9505-AFCC09DE7735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5441-4CEE-9505-AFCC09DE7735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5441-4CEE-9505-AFCC09DE7735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List1!$A$2:$A$6</c:f>
              <c:strCache>
                <c:ptCount val="5"/>
                <c:pt idx="0">
                  <c:v>Emoce</c:v>
                </c:pt>
                <c:pt idx="1">
                  <c:v>Afektivní stav</c:v>
                </c:pt>
                <c:pt idx="2">
                  <c:v>Kognitivní přetížení</c:v>
                </c:pt>
                <c:pt idx="3">
                  <c:v>Učební styl</c:v>
                </c:pt>
                <c:pt idx="4">
                  <c:v>Spolužáci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50</c:v>
                </c:pt>
                <c:pt idx="1">
                  <c:v>8</c:v>
                </c:pt>
                <c:pt idx="2">
                  <c:v>17</c:v>
                </c:pt>
                <c:pt idx="3">
                  <c:v>5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441-4CEE-9505-AFCC09DE773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Postoj studentů na konci semestru (jaro 2017)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199-4783-A921-B9BF5581EA0A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199-4783-A921-B9BF5581EA0A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199-4783-A921-B9BF5581EA0A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199-4783-A921-B9BF5581EA0A}"/>
              </c:ext>
            </c:extLst>
          </c:dPt>
          <c:cat>
            <c:strRef>
              <c:f>List1!$A$2:$A$5</c:f>
              <c:strCache>
                <c:ptCount val="3"/>
                <c:pt idx="0">
                  <c:v>Negativní (9%)</c:v>
                </c:pt>
                <c:pt idx="1">
                  <c:v>Pozitivní (74%)</c:v>
                </c:pt>
                <c:pt idx="2">
                  <c:v>Smíšený (17%)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15</c:v>
                </c:pt>
                <c:pt idx="1">
                  <c:v>105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199-4783-A921-B9BF5581EA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Postoj studentů na začátku semestru (jaro 2017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4CD-4FFF-AFC4-BBE29645FBEE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4CD-4FFF-AFC4-BBE29645FBEE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4CD-4FFF-AFC4-BBE29645FBEE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4CD-4FFF-AFC4-BBE29645FBEE}"/>
              </c:ext>
            </c:extLst>
          </c:dPt>
          <c:cat>
            <c:strRef>
              <c:f>List1!$A$2:$A$5</c:f>
              <c:strCache>
                <c:ptCount val="4"/>
                <c:pt idx="0">
                  <c:v>Negativní (60%) </c:v>
                </c:pt>
                <c:pt idx="1">
                  <c:v>Pozitivní (24%)</c:v>
                </c:pt>
                <c:pt idx="2">
                  <c:v>Smíšené (9%)</c:v>
                </c:pt>
                <c:pt idx="3">
                  <c:v>Žádný (7%)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83</c:v>
                </c:pt>
                <c:pt idx="1">
                  <c:v>37</c:v>
                </c:pt>
                <c:pt idx="2">
                  <c:v>12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4CD-4FFF-AFC4-BBE29645FB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Postoj studentů na konci semestru (jaro 2017)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EB4-4606-9E11-B2CD244EEBD7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EB4-4606-9E11-B2CD244EEBD7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EB4-4606-9E11-B2CD244EEBD7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EB4-4606-9E11-B2CD244EEBD7}"/>
              </c:ext>
            </c:extLst>
          </c:dPt>
          <c:cat>
            <c:strRef>
              <c:f>List1!$A$2:$A$5</c:f>
              <c:strCache>
                <c:ptCount val="3"/>
                <c:pt idx="0">
                  <c:v>Negativní (9%)</c:v>
                </c:pt>
                <c:pt idx="1">
                  <c:v>Pozitivní (74%)</c:v>
                </c:pt>
                <c:pt idx="2">
                  <c:v>Smíšený (17%)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15</c:v>
                </c:pt>
                <c:pt idx="1">
                  <c:v>105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EB4-4606-9E11-B2CD244EEB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Lucas: L2MSS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Lucas: L2MSS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C158-4AEA-BB3E-4BD933EFB82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C158-4AEA-BB3E-4BD933EFB82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C158-4AEA-BB3E-4BD933EFB82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C158-4AEA-BB3E-4BD933EFB82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C158-4AEA-BB3E-4BD933EFB829}"/>
                </c:ext>
              </c:extLst>
            </c:dLbl>
            <c:dLbl>
              <c:idx val="2"/>
              <c:layout>
                <c:manualLayout>
                  <c:x val="0"/>
                  <c:y val="9.672173381416636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681737866861217"/>
                      <c:h val="0.176566952988521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C158-4AEA-BB3E-4BD933EFB829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List1!$A$2:$A$4</c:f>
              <c:strCache>
                <c:ptCount val="3"/>
                <c:pt idx="0">
                  <c:v>Ideal Self</c:v>
                </c:pt>
                <c:pt idx="1">
                  <c:v>Ought-to Self</c:v>
                </c:pt>
                <c:pt idx="2">
                  <c:v> L2 Experience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24</c:v>
                </c:pt>
                <c:pt idx="1">
                  <c:v>15</c:v>
                </c:pt>
                <c:pt idx="2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158-4AEA-BB3E-4BD933EFB829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Lisa: </a:t>
            </a:r>
            <a:r>
              <a:rPr lang="en-US"/>
              <a:t>L2MSS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137254901960786E-2"/>
          <c:y val="0.18413715505437642"/>
          <c:w val="0.71813725490196079"/>
          <c:h val="0.60316642834916523"/>
        </c:manualLayout>
      </c:layout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L2MSS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027C-47DD-BC7A-CD0260FDA49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027C-47DD-BC7A-CD0260FDA49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027C-47DD-BC7A-CD0260FDA49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027C-47DD-BC7A-CD0260FDA49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027C-47DD-BC7A-CD0260FDA49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027C-47DD-BC7A-CD0260FDA49D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List1!$A$2:$A$4</c:f>
              <c:strCache>
                <c:ptCount val="3"/>
                <c:pt idx="0">
                  <c:v>Ideal Self</c:v>
                </c:pt>
                <c:pt idx="1">
                  <c:v>Ought-to Self</c:v>
                </c:pt>
                <c:pt idx="2">
                  <c:v>L2 Experience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17</c:v>
                </c:pt>
                <c:pt idx="1">
                  <c:v>13</c:v>
                </c:pt>
                <c:pt idx="2">
                  <c:v>139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27C-47DD-BC7A-CD0260FDA49D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3"/>
                <c:pt idx="0">
                  <c:v>Zapsali byste se dobrovolně?</c:v>
                </c:pt>
                <c:pt idx="1">
                  <c:v>Doporučili byste?</c:v>
                </c:pt>
                <c:pt idx="2">
                  <c:v>Měl by se každý učit místní jazyk?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09-403F-9FD6-7717CC74809D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3"/>
                <c:pt idx="0">
                  <c:v>Zapsali byste se dobrovolně?</c:v>
                </c:pt>
                <c:pt idx="1">
                  <c:v>Doporučili byste?</c:v>
                </c:pt>
                <c:pt idx="2">
                  <c:v>Měl by se každý učit místní jazyk?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  <c:pt idx="1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09-403F-9FD6-7717CC74809D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2017_2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3"/>
                <c:pt idx="0">
                  <c:v>Zapsali byste se dobrovolně?</c:v>
                </c:pt>
                <c:pt idx="1">
                  <c:v>Doporučili byste?</c:v>
                </c:pt>
                <c:pt idx="2">
                  <c:v>Měl by se každý učit místní jazyk?</c:v>
                </c:pt>
              </c:strCache>
            </c:strRef>
          </c:cat>
          <c:val>
            <c:numRef>
              <c:f>List1!$D$2:$D$5</c:f>
              <c:numCache>
                <c:formatCode>General</c:formatCode>
                <c:ptCount val="4"/>
                <c:pt idx="2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D09-403F-9FD6-7717CC7480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18901792"/>
        <c:axId val="2048601056"/>
      </c:barChart>
      <c:catAx>
        <c:axId val="1818901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48601056"/>
        <c:crosses val="autoZero"/>
        <c:auto val="1"/>
        <c:lblAlgn val="ctr"/>
        <c:lblOffset val="100"/>
        <c:noMultiLvlLbl val="0"/>
      </c:catAx>
      <c:valAx>
        <c:axId val="204860105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818901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757112816186828E-2"/>
          <c:y val="0.18966001996743251"/>
          <c:w val="0.87329187467298874"/>
          <c:h val="0.69802035525447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Učební situace</c:v>
                </c:pt>
                <c:pt idx="1">
                  <c:v>Integrativní</c:v>
                </c:pt>
                <c:pt idx="2">
                  <c:v>Lingvistický</c:v>
                </c:pt>
                <c:pt idx="3">
                  <c:v>Instrumentální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94</c:v>
                </c:pt>
                <c:pt idx="1">
                  <c:v>72</c:v>
                </c:pt>
                <c:pt idx="2">
                  <c:v>10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1A-412C-8F58-3405B1E28E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4747455"/>
        <c:axId val="1711562527"/>
      </c:barChart>
      <c:catAx>
        <c:axId val="18947474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11562527"/>
        <c:crosses val="autoZero"/>
        <c:auto val="1"/>
        <c:lblAlgn val="ctr"/>
        <c:lblOffset val="100"/>
        <c:noMultiLvlLbl val="0"/>
      </c:catAx>
      <c:valAx>
        <c:axId val="17115625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8947474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Lucas: L2MSS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3">
  <a:schemeClr val="accent1"/>
  <a:schemeClr val="accent1"/>
  <a:schemeClr val="accent1"/>
  <a:schemeClr val="accent1"/>
  <a:schemeClr val="accent1"/>
  <a:schemeClr val="accent1"/>
</cs:colorStyle>
</file>

<file path=ppt/charts/colors8.xml><?xml version="1.0" encoding="utf-8"?>
<cs:colorStyle xmlns:cs="http://schemas.microsoft.com/office/drawing/2012/chartStyle" xmlns:a="http://schemas.openxmlformats.org/drawingml/2006/main" meth="withinLinear" id="3">
  <a:schemeClr val="accent1"/>
  <a:schemeClr val="accent1"/>
  <a:schemeClr val="accent1"/>
  <a:schemeClr val="accent1"/>
  <a:schemeClr val="accent1"/>
  <a:schemeClr val="accent1"/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0.1829</cdr:x>
      <cdr:y>0.45385</cdr:y>
    </cdr:from>
    <cdr:to>
      <cdr:x>0.36213</cdr:x>
      <cdr:y>0.65414</cdr:y>
    </cdr:to>
    <cdr:sp macro="" textlink="">
      <cdr:nvSpPr>
        <cdr:cNvPr id="2" name="Veselý obličej 1">
          <a:extLst xmlns:a="http://schemas.openxmlformats.org/drawingml/2006/main">
            <a:ext uri="{FF2B5EF4-FFF2-40B4-BE49-F238E27FC236}">
              <a16:creationId xmlns:a16="http://schemas.microsoft.com/office/drawing/2014/main" id="{052D878E-9489-4D07-8EED-13E754851BDE}"/>
            </a:ext>
          </a:extLst>
        </cdr:cNvPr>
        <cdr:cNvSpPr/>
      </cdr:nvSpPr>
      <cdr:spPr>
        <a:xfrm xmlns:a="http://schemas.openxmlformats.org/drawingml/2006/main">
          <a:off x="947738" y="1974850"/>
          <a:ext cx="928687" cy="871538"/>
        </a:xfrm>
        <a:prstGeom xmlns:a="http://schemas.openxmlformats.org/drawingml/2006/main" prst="smileyFace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cs-CZ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0.43845</cdr:x>
      <cdr:y>0.59224</cdr:y>
    </cdr:from>
    <cdr:to>
      <cdr:x>0.61492</cdr:x>
      <cdr:y>0.80238</cdr:y>
    </cdr:to>
    <cdr:sp macro="" textlink="">
      <cdr:nvSpPr>
        <cdr:cNvPr id="2" name="Veselý obličej 1">
          <a:extLst xmlns:a="http://schemas.openxmlformats.org/drawingml/2006/main">
            <a:ext uri="{FF2B5EF4-FFF2-40B4-BE49-F238E27FC236}">
              <a16:creationId xmlns:a16="http://schemas.microsoft.com/office/drawing/2014/main" id="{A1983954-CDA4-4604-83A2-C3FC75B2F10E}"/>
            </a:ext>
          </a:extLst>
        </cdr:cNvPr>
        <cdr:cNvSpPr/>
      </cdr:nvSpPr>
      <cdr:spPr>
        <a:xfrm xmlns:a="http://schemas.openxmlformats.org/drawingml/2006/main">
          <a:off x="2271888" y="2577041"/>
          <a:ext cx="914400" cy="914400"/>
        </a:xfrm>
        <a:prstGeom xmlns:a="http://schemas.openxmlformats.org/drawingml/2006/main" prst="smileyFace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cs-CZ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1F69-D12D-485B-843F-7578E5430094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8925-BE94-4BBC-A62D-88B169F77F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0766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1F69-D12D-485B-843F-7578E5430094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8925-BE94-4BBC-A62D-88B169F77F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2421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1F69-D12D-485B-843F-7578E5430094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8925-BE94-4BBC-A62D-88B169F77F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0060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1F69-D12D-485B-843F-7578E5430094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8925-BE94-4BBC-A62D-88B169F77F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3321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1F69-D12D-485B-843F-7578E5430094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8925-BE94-4BBC-A62D-88B169F77F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3547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1F69-D12D-485B-843F-7578E5430094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8925-BE94-4BBC-A62D-88B169F77F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2960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1F69-D12D-485B-843F-7578E5430094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8925-BE94-4BBC-A62D-88B169F77F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5735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1F69-D12D-485B-843F-7578E5430094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8925-BE94-4BBC-A62D-88B169F77F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099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1F69-D12D-485B-843F-7578E5430094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8925-BE94-4BBC-A62D-88B169F77F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9487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1F69-D12D-485B-843F-7578E5430094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8925-BE94-4BBC-A62D-88B169F77F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7826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1F69-D12D-485B-843F-7578E5430094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8925-BE94-4BBC-A62D-88B169F77F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846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B1F69-D12D-485B-843F-7578E5430094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18925-BE94-4BBC-A62D-88B169F77F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494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dspace.cuni.cz/handle/20.500.11956/111280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dspace.cuni.cz/handle/20.500.11956/111280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dl1.cuni.cz/enrol/instances.php?id=11905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70A3A3-2B02-4ADD-9DD3-F6398394E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001" y="1635292"/>
            <a:ext cx="9651997" cy="2764028"/>
          </a:xfrm>
        </p:spPr>
        <p:txBody>
          <a:bodyPr anchor="ctr">
            <a:normAutofit/>
          </a:bodyPr>
          <a:lstStyle/>
          <a:p>
            <a:r>
              <a:rPr lang="cs-CZ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</a:t>
            </a:r>
            <a: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differences</a:t>
            </a:r>
            <a: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among</a:t>
            </a:r>
            <a: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language</a:t>
            </a:r>
            <a: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learners</a:t>
            </a:r>
            <a: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b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</a:t>
            </a:r>
            <a: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people</a:t>
            </a:r>
            <a: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</a:t>
            </a:r>
            <a: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better</a:t>
            </a:r>
            <a: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</a:t>
            </a:r>
            <a: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others</a:t>
            </a:r>
            <a:endParaRPr lang="cs-CZ" sz="88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A883732-ED82-46E2-B4FC-D39184392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r>
              <a:rPr lang="cs-CZ" sz="1500" dirty="0"/>
              <a:t>Silvie Převrátilová</a:t>
            </a:r>
          </a:p>
          <a:p>
            <a:r>
              <a:rPr lang="cs-CZ" sz="1500" dirty="0"/>
              <a:t>ÚČJTK FFUK</a:t>
            </a:r>
          </a:p>
        </p:txBody>
      </p:sp>
    </p:spTree>
    <p:extLst>
      <p:ext uri="{BB962C8B-B14F-4D97-AF65-F5344CB8AC3E}">
        <p14:creationId xmlns:p14="http://schemas.microsoft.com/office/powerpoint/2010/main" val="4165981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859657-4FA3-4C64-BFF7-1CA9A5EC7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dirty="0" err="1"/>
              <a:t>Motivation</a:t>
            </a:r>
            <a:r>
              <a:rPr lang="cs-CZ" sz="4000" dirty="0"/>
              <a:t> </a:t>
            </a:r>
            <a:r>
              <a:rPr lang="cs-CZ" sz="4000" dirty="0" err="1"/>
              <a:t>research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6D80E6-A343-458B-8E61-BC344758E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1509204"/>
            <a:ext cx="10168128" cy="4667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1960s – </a:t>
            </a:r>
            <a:r>
              <a:rPr lang="cs-CZ" sz="2400" dirty="0" err="1"/>
              <a:t>social</a:t>
            </a:r>
            <a:r>
              <a:rPr lang="cs-CZ" sz="2400" dirty="0"/>
              <a:t> </a:t>
            </a:r>
            <a:r>
              <a:rPr lang="cs-CZ" sz="2400" dirty="0" err="1"/>
              <a:t>psychological</a:t>
            </a:r>
            <a:r>
              <a:rPr lang="cs-CZ" sz="2400" dirty="0"/>
              <a:t> period</a:t>
            </a:r>
            <a:endParaRPr lang="cs-CZ" sz="1700" dirty="0"/>
          </a:p>
          <a:p>
            <a:pPr marL="0" indent="0">
              <a:buNone/>
            </a:pPr>
            <a:r>
              <a:rPr lang="cs-CZ" sz="1700" dirty="0"/>
              <a:t>Robert </a:t>
            </a:r>
            <a:r>
              <a:rPr lang="cs-CZ" sz="1700" dirty="0" err="1"/>
              <a:t>Gardner</a:t>
            </a:r>
            <a:r>
              <a:rPr lang="cs-CZ" sz="1700" dirty="0"/>
              <a:t>, </a:t>
            </a:r>
            <a:r>
              <a:rPr lang="cs-CZ" sz="1700" dirty="0" err="1"/>
              <a:t>French-speaking</a:t>
            </a:r>
            <a:r>
              <a:rPr lang="cs-CZ" sz="1700" dirty="0"/>
              <a:t> </a:t>
            </a:r>
            <a:r>
              <a:rPr lang="cs-CZ" sz="1700" dirty="0" err="1"/>
              <a:t>Canada</a:t>
            </a:r>
            <a:endParaRPr lang="cs-CZ" sz="1700" dirty="0"/>
          </a:p>
          <a:p>
            <a:pPr marL="0" indent="0">
              <a:buNone/>
            </a:pPr>
            <a:r>
              <a:rPr lang="cs-CZ" sz="1700" b="1" dirty="0" err="1"/>
              <a:t>instrumental</a:t>
            </a:r>
            <a:r>
              <a:rPr lang="cs-CZ" sz="1700" b="1" dirty="0"/>
              <a:t> x </a:t>
            </a:r>
            <a:r>
              <a:rPr lang="cs-CZ" sz="1700" b="1" dirty="0" err="1"/>
              <a:t>integrative</a:t>
            </a:r>
            <a:endParaRPr lang="cs-CZ" sz="1700" b="1" dirty="0"/>
          </a:p>
          <a:p>
            <a:pPr marL="0" indent="0">
              <a:buNone/>
            </a:pPr>
            <a:r>
              <a:rPr lang="cs-CZ" sz="1700" dirty="0" err="1"/>
              <a:t>Questionnaires</a:t>
            </a:r>
            <a:r>
              <a:rPr lang="cs-CZ" sz="1700" dirty="0"/>
              <a:t> (AMTB)</a:t>
            </a:r>
          </a:p>
          <a:p>
            <a:pPr marL="0" indent="0">
              <a:buNone/>
            </a:pPr>
            <a:br>
              <a:rPr lang="cs-CZ" sz="1700" dirty="0"/>
            </a:br>
            <a:endParaRPr lang="cs-CZ" sz="1700" dirty="0"/>
          </a:p>
          <a:p>
            <a:pPr marL="0" indent="0">
              <a:buNone/>
            </a:pPr>
            <a:r>
              <a:rPr lang="cs-CZ" sz="2400" dirty="0"/>
              <a:t>1990s  - </a:t>
            </a:r>
            <a:r>
              <a:rPr lang="cs-CZ" sz="2400" dirty="0" err="1"/>
              <a:t>cognitive</a:t>
            </a:r>
            <a:r>
              <a:rPr lang="cs-CZ" sz="2400" dirty="0"/>
              <a:t> </a:t>
            </a:r>
            <a:r>
              <a:rPr lang="cs-CZ" sz="2400" dirty="0" err="1"/>
              <a:t>situated</a:t>
            </a:r>
            <a:r>
              <a:rPr lang="cs-CZ" sz="2400" dirty="0"/>
              <a:t> period</a:t>
            </a:r>
          </a:p>
          <a:p>
            <a:pPr marL="0" indent="0">
              <a:buNone/>
            </a:pPr>
            <a:r>
              <a:rPr lang="en-US" sz="1700" dirty="0"/>
              <a:t>Crookes </a:t>
            </a:r>
            <a:r>
              <a:rPr lang="cs-CZ" sz="1700" dirty="0"/>
              <a:t>&amp;</a:t>
            </a:r>
            <a:r>
              <a:rPr lang="en-US" sz="1700" dirty="0"/>
              <a:t> Schmidt</a:t>
            </a:r>
            <a:r>
              <a:rPr lang="cs-CZ" sz="1700" dirty="0"/>
              <a:t> </a:t>
            </a:r>
            <a:r>
              <a:rPr lang="en-US" sz="1700" dirty="0"/>
              <a:t>(1991</a:t>
            </a:r>
            <a:r>
              <a:rPr lang="cs-CZ" sz="1700" dirty="0"/>
              <a:t>)</a:t>
            </a:r>
          </a:p>
          <a:p>
            <a:pPr marL="0" indent="0">
              <a:buNone/>
            </a:pPr>
            <a:r>
              <a:rPr lang="cs-CZ" sz="1700" dirty="0" err="1"/>
              <a:t>Self</a:t>
            </a:r>
            <a:r>
              <a:rPr lang="cs-CZ" sz="1700" dirty="0"/>
              <a:t> </a:t>
            </a:r>
            <a:r>
              <a:rPr lang="cs-CZ" sz="1700" dirty="0" err="1"/>
              <a:t>determination</a:t>
            </a:r>
            <a:r>
              <a:rPr lang="cs-CZ" sz="1700" dirty="0"/>
              <a:t> </a:t>
            </a:r>
            <a:r>
              <a:rPr lang="cs-CZ" sz="1700" dirty="0" err="1"/>
              <a:t>theory</a:t>
            </a:r>
            <a:r>
              <a:rPr lang="cs-CZ" sz="1700" dirty="0"/>
              <a:t>: </a:t>
            </a:r>
            <a:r>
              <a:rPr lang="cs-CZ" sz="1700" b="1" dirty="0" err="1"/>
              <a:t>intrinsic</a:t>
            </a:r>
            <a:r>
              <a:rPr lang="cs-CZ" sz="1700" b="1" dirty="0"/>
              <a:t> x </a:t>
            </a:r>
            <a:r>
              <a:rPr lang="cs-CZ" sz="1700" b="1" dirty="0" err="1"/>
              <a:t>extrinsic</a:t>
            </a:r>
            <a:r>
              <a:rPr lang="cs-CZ" sz="1700" b="1" dirty="0"/>
              <a:t>  </a:t>
            </a:r>
            <a:r>
              <a:rPr lang="cs-CZ" sz="1700" dirty="0"/>
              <a:t>(Deci &amp; Ryan, 1985; </a:t>
            </a:r>
            <a:r>
              <a:rPr lang="cs-CZ" sz="1700" dirty="0" err="1"/>
              <a:t>Noels</a:t>
            </a:r>
            <a:r>
              <a:rPr lang="cs-CZ" sz="1700" dirty="0"/>
              <a:t> et al., 1999, 2001, 2003) </a:t>
            </a:r>
          </a:p>
          <a:p>
            <a:pPr marL="0" indent="0">
              <a:buNone/>
            </a:pPr>
            <a:endParaRPr lang="cs-CZ" sz="1700" dirty="0"/>
          </a:p>
          <a:p>
            <a:pPr marL="0" indent="0">
              <a:buNone/>
            </a:pPr>
            <a:r>
              <a:rPr lang="cs-CZ" sz="1700" dirty="0" err="1"/>
              <a:t>Process-oriented</a:t>
            </a:r>
            <a:r>
              <a:rPr lang="cs-CZ" sz="1700" dirty="0"/>
              <a:t> period (</a:t>
            </a:r>
            <a:r>
              <a:rPr lang="cs-CZ" sz="1700" dirty="0" err="1"/>
              <a:t>Ottó</a:t>
            </a:r>
            <a:r>
              <a:rPr lang="cs-CZ" sz="1700" dirty="0"/>
              <a:t> &amp; </a:t>
            </a:r>
            <a:r>
              <a:rPr lang="cs-CZ" sz="1700" dirty="0" err="1"/>
              <a:t>Dörnyei</a:t>
            </a:r>
            <a:r>
              <a:rPr lang="cs-CZ" sz="1700" dirty="0"/>
              <a:t>, 1998)</a:t>
            </a:r>
          </a:p>
          <a:p>
            <a:pPr marL="0" indent="0">
              <a:buNone/>
            </a:pPr>
            <a:r>
              <a:rPr lang="cs-CZ" sz="1700" dirty="0"/>
              <a:t>3 </a:t>
            </a:r>
            <a:r>
              <a:rPr lang="cs-CZ" sz="1700" dirty="0" err="1"/>
              <a:t>stages</a:t>
            </a:r>
            <a:r>
              <a:rPr lang="cs-CZ" sz="1700" dirty="0"/>
              <a:t>: </a:t>
            </a:r>
            <a:r>
              <a:rPr lang="cs-CZ" sz="1700" dirty="0" err="1"/>
              <a:t>pre-actional</a:t>
            </a:r>
            <a:r>
              <a:rPr lang="cs-CZ" sz="1700" dirty="0"/>
              <a:t>. </a:t>
            </a:r>
            <a:r>
              <a:rPr lang="cs-CZ" sz="1700" dirty="0" err="1"/>
              <a:t>Actional</a:t>
            </a:r>
            <a:r>
              <a:rPr lang="cs-CZ" sz="1700" dirty="0"/>
              <a:t>, post-</a:t>
            </a:r>
            <a:r>
              <a:rPr lang="cs-CZ" sz="1700" dirty="0" err="1"/>
              <a:t>actional</a:t>
            </a:r>
            <a:endParaRPr lang="cs-CZ" sz="1700" dirty="0"/>
          </a:p>
          <a:p>
            <a:pPr marL="0" indent="0">
              <a:buNone/>
            </a:pPr>
            <a:endParaRPr lang="cs-CZ" sz="1300" dirty="0"/>
          </a:p>
          <a:p>
            <a:pPr marL="0" indent="0">
              <a:buNone/>
            </a:pPr>
            <a:endParaRPr lang="cs-CZ" sz="1300" dirty="0"/>
          </a:p>
          <a:p>
            <a:pPr marL="0" indent="0">
              <a:buNone/>
            </a:pPr>
            <a:endParaRPr lang="cs-CZ" sz="1300" dirty="0"/>
          </a:p>
          <a:p>
            <a:pPr marL="0" indent="0">
              <a:buNone/>
            </a:pPr>
            <a:endParaRPr lang="cs-CZ" sz="1300" dirty="0"/>
          </a:p>
          <a:p>
            <a:pPr marL="0" indent="0">
              <a:buNone/>
            </a:pPr>
            <a:endParaRPr lang="cs-CZ" sz="1700" dirty="0"/>
          </a:p>
          <a:p>
            <a:pPr marL="0" indent="0">
              <a:buNone/>
            </a:pPr>
            <a:endParaRPr lang="cs-CZ" sz="1700" dirty="0"/>
          </a:p>
          <a:p>
            <a:pPr marL="514350" indent="-514350">
              <a:buAutoNum type="arabicPeriod"/>
            </a:pPr>
            <a:endParaRPr lang="cs-CZ" sz="1700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06CCFECD-EFC9-44A3-BF2A-4DB40EF64B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800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731"/>
    </mc:Choice>
    <mc:Fallback xmlns="">
      <p:transition spd="slow" advTm="240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019903-4C54-4ADB-8881-949637436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L2 Motivational Self-System</a:t>
            </a:r>
          </a:p>
        </p:txBody>
      </p:sp>
      <p:pic>
        <p:nvPicPr>
          <p:cNvPr id="24" name="Zástupný obsah 23">
            <a:extLst>
              <a:ext uri="{FF2B5EF4-FFF2-40B4-BE49-F238E27FC236}">
                <a16:creationId xmlns:a16="http://schemas.microsoft.com/office/drawing/2014/main" id="{E9FD80B9-CC28-40AC-952E-C2D60364A84F}"/>
              </a:ext>
            </a:extLst>
          </p:cNvPr>
          <p:cNvPicPr>
            <a:picLocks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7617" y="1863801"/>
            <a:ext cx="7316764" cy="4440746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4B97E4FF-5A52-4DBA-AB21-5165C0D6922B}"/>
              </a:ext>
            </a:extLst>
          </p:cNvPr>
          <p:cNvSpPr txBox="1"/>
          <p:nvPr/>
        </p:nvSpPr>
        <p:spPr>
          <a:xfrm>
            <a:off x="3809998" y="1039112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Dörnyei</a:t>
            </a:r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2005</a:t>
            </a:r>
            <a:endParaRPr lang="cs-CZ" dirty="0"/>
          </a:p>
        </p:txBody>
      </p:sp>
      <p:sp>
        <p:nvSpPr>
          <p:cNvPr id="13" name="Oválný bublinový popisek 2">
            <a:extLst>
              <a:ext uri="{FF2B5EF4-FFF2-40B4-BE49-F238E27FC236}">
                <a16:creationId xmlns:a16="http://schemas.microsoft.com/office/drawing/2014/main" id="{12FFE401-E4E3-4D2A-9CAA-E15A72375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4148" y="1370936"/>
            <a:ext cx="4580466" cy="1571059"/>
          </a:xfrm>
          <a:prstGeom prst="wedgeEllipseCallout">
            <a:avLst>
              <a:gd name="adj1" fmla="val -65368"/>
              <a:gd name="adj2" fmla="val -7072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cs-CZ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</a:rPr>
              <a:t>Ideal</a:t>
            </a:r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</a:rPr>
              <a:t> </a:t>
            </a:r>
            <a:r>
              <a:rPr lang="cs-CZ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</a:rPr>
              <a:t>Multilingual</a:t>
            </a:r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</a:rPr>
              <a:t> </a:t>
            </a:r>
            <a:r>
              <a:rPr lang="cs-CZ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</a:rPr>
              <a:t>Self</a:t>
            </a:r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</a:rPr>
              <a:t> →</a:t>
            </a:r>
          </a:p>
          <a:p>
            <a:pPr algn="ctr"/>
            <a:r>
              <a:rPr lang="cs-CZ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</a:rPr>
              <a:t>Multilingual</a:t>
            </a:r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</a:rPr>
              <a:t> </a:t>
            </a:r>
            <a:r>
              <a:rPr lang="cs-CZ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</a:rPr>
              <a:t>Motivational</a:t>
            </a:r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</a:rPr>
              <a:t> </a:t>
            </a:r>
            <a:r>
              <a:rPr lang="cs-CZ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</a:rPr>
              <a:t>Self-System</a:t>
            </a:r>
            <a:endParaRPr lang="cs-CZ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574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15515"/>
          </a:xfrm>
        </p:spPr>
        <p:txBody>
          <a:bodyPr>
            <a:normAutofit/>
          </a:bodyPr>
          <a:lstStyle/>
          <a:p>
            <a:r>
              <a:rPr lang="cs-CZ" dirty="0" err="1"/>
              <a:t>Beginning</a:t>
            </a:r>
            <a:endParaRPr lang="cs-CZ" dirty="0"/>
          </a:p>
        </p:txBody>
      </p:sp>
      <p:graphicFrame>
        <p:nvGraphicFramePr>
          <p:cNvPr id="28" name="Zástupný symbol pro obsah 10">
            <a:extLst>
              <a:ext uri="{FF2B5EF4-FFF2-40B4-BE49-F238E27FC236}">
                <a16:creationId xmlns:a16="http://schemas.microsoft.com/office/drawing/2014/main" id="{D78517FF-6D90-444D-B32F-D1682796213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5744966"/>
              </p:ext>
            </p:extLst>
          </p:nvPr>
        </p:nvGraphicFramePr>
        <p:xfrm>
          <a:off x="471488" y="1880640"/>
          <a:ext cx="4278139" cy="3576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" name="Zástupný symbol pro obsah 16">
            <a:extLst>
              <a:ext uri="{FF2B5EF4-FFF2-40B4-BE49-F238E27FC236}">
                <a16:creationId xmlns:a16="http://schemas.microsoft.com/office/drawing/2014/main" id="{18283B3C-4357-489D-BD5C-1A8361A2F062}"/>
              </a:ext>
            </a:extLst>
          </p:cNvPr>
          <p:cNvSpPr txBox="1">
            <a:spLocks/>
          </p:cNvSpPr>
          <p:nvPr/>
        </p:nvSpPr>
        <p:spPr>
          <a:xfrm>
            <a:off x="6096000" y="1880640"/>
            <a:ext cx="5181600" cy="43513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400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apprehensive</a:t>
            </a:r>
            <a:r>
              <a:rPr lang="cs-CZ" sz="2400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/</a:t>
            </a:r>
            <a:r>
              <a:rPr lang="cs-CZ" sz="2400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nervous</a:t>
            </a:r>
            <a:r>
              <a:rPr lang="cs-CZ" sz="2400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cs-CZ" sz="2400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concerned</a:t>
            </a:r>
            <a:r>
              <a:rPr lang="cs-CZ" sz="2400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cs-CZ" sz="2400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unsure</a:t>
            </a:r>
            <a:r>
              <a:rPr lang="cs-CZ" sz="2400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endParaRPr lang="cs-CZ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400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worried</a:t>
            </a:r>
            <a:r>
              <a:rPr lang="cs-CZ" sz="2400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cs-CZ" sz="2400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scared</a:t>
            </a:r>
            <a:r>
              <a:rPr lang="cs-CZ" sz="2400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cs-CZ" sz="2400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intimidated</a:t>
            </a:r>
            <a:r>
              <a:rPr lang="cs-CZ" sz="2400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endParaRPr lang="cs-CZ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400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sceptical</a:t>
            </a:r>
            <a:r>
              <a:rPr lang="cs-CZ" sz="2400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cs-CZ" sz="2400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afraid</a:t>
            </a:r>
            <a:r>
              <a:rPr lang="cs-CZ" sz="2400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400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excited</a:t>
            </a:r>
            <a:r>
              <a:rPr lang="cs-CZ" sz="2400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cs-CZ" sz="2400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interested</a:t>
            </a:r>
            <a:r>
              <a:rPr lang="cs-CZ" sz="2400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cs-CZ" sz="2400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good</a:t>
            </a:r>
            <a:r>
              <a:rPr lang="cs-CZ" sz="2400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endParaRPr lang="cs-CZ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400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intrigued</a:t>
            </a:r>
            <a:r>
              <a:rPr lang="cs-CZ" sz="2400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cs-CZ" sz="2400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learn</a:t>
            </a:r>
            <a:r>
              <a:rPr lang="cs-CZ" sz="2400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cs-CZ" sz="2400" dirty="0" err="1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optimistic</a:t>
            </a:r>
            <a:endParaRPr lang="cs-CZ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800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65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8" grpId="0">
        <p:bldAsOne/>
      </p:bldGraphic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End</a:t>
            </a:r>
          </a:p>
        </p:txBody>
      </p:sp>
      <p:sp>
        <p:nvSpPr>
          <p:cNvPr id="10" name="Zástupný symbol pro obsah 9">
            <a:extLst>
              <a:ext uri="{FF2B5EF4-FFF2-40B4-BE49-F238E27FC236}">
                <a16:creationId xmlns:a16="http://schemas.microsoft.com/office/drawing/2014/main" id="{D58DA5D6-27C6-4F7C-A971-DA9D6A1DC3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3600" y="1690688"/>
            <a:ext cx="5181600" cy="43513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cs-CZ" sz="24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Surprised</a:t>
            </a:r>
            <a:r>
              <a:rPr lang="cs-CZ" sz="2400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cs-CZ" sz="2400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much I </a:t>
            </a:r>
            <a:r>
              <a:rPr lang="cs-CZ" sz="24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have</a:t>
            </a:r>
            <a:r>
              <a:rPr lang="cs-CZ" sz="2400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learned</a:t>
            </a:r>
            <a:r>
              <a:rPr lang="cs-CZ" sz="2400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24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have</a:t>
            </a:r>
            <a:r>
              <a:rPr lang="cs-CZ" sz="2400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been</a:t>
            </a:r>
            <a:r>
              <a:rPr lang="cs-CZ" sz="2400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able</a:t>
            </a:r>
            <a:r>
              <a:rPr lang="cs-CZ" sz="2400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to use.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cs-CZ" sz="2400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Happy I </a:t>
            </a:r>
            <a:r>
              <a:rPr lang="cs-CZ" sz="24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learned</a:t>
            </a:r>
            <a:r>
              <a:rPr lang="cs-CZ" sz="2400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cs-CZ" sz="2400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24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Still</a:t>
            </a:r>
            <a:r>
              <a:rPr lang="cs-CZ" sz="2400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think</a:t>
            </a:r>
            <a:r>
              <a:rPr lang="cs-CZ" sz="2400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cs-CZ" sz="2400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cs-CZ" sz="2400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hard.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cs-CZ" sz="2400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cs-CZ" sz="24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think</a:t>
            </a:r>
            <a:r>
              <a:rPr lang="cs-CZ" sz="2400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cs-CZ" sz="2400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cs-CZ" sz="2400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needs</a:t>
            </a:r>
            <a:r>
              <a:rPr lang="cs-CZ" sz="2400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cs-CZ" sz="24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cs-CZ" sz="2400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mandatory</a:t>
            </a:r>
            <a:r>
              <a:rPr lang="cs-CZ" sz="2400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because</a:t>
            </a:r>
            <a:r>
              <a:rPr lang="cs-CZ" sz="2400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students</a:t>
            </a:r>
            <a:r>
              <a:rPr lang="cs-CZ" sz="2400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cs-CZ" sz="24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like</a:t>
            </a:r>
            <a:r>
              <a:rPr lang="cs-CZ" sz="2400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</a:t>
            </a:r>
            <a:r>
              <a:rPr lang="cs-CZ" sz="2400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cs-CZ" sz="24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don’t</a:t>
            </a:r>
            <a:r>
              <a:rPr lang="cs-CZ" sz="2400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realize</a:t>
            </a:r>
            <a:r>
              <a:rPr lang="cs-CZ" sz="2400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cs-CZ" sz="2400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useful</a:t>
            </a:r>
            <a:r>
              <a:rPr lang="cs-CZ" sz="2400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cs-CZ" sz="2400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cs-CZ" sz="2400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Zástupný symbol pro obsah 12">
            <a:extLst>
              <a:ext uri="{FF2B5EF4-FFF2-40B4-BE49-F238E27FC236}">
                <a16:creationId xmlns:a16="http://schemas.microsoft.com/office/drawing/2014/main" id="{A63D0060-B524-4BD9-8011-63157DA8EA1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48792335"/>
              </p:ext>
            </p:extLst>
          </p:nvPr>
        </p:nvGraphicFramePr>
        <p:xfrm>
          <a:off x="838200" y="2120899"/>
          <a:ext cx="3937000" cy="3536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5037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  <p:bldGraphic spid="13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F4208D-7BFA-4426-B794-1CF2DB05A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Change</a:t>
            </a:r>
            <a:r>
              <a:rPr lang="cs-CZ" dirty="0"/>
              <a:t> in </a:t>
            </a:r>
            <a:r>
              <a:rPr lang="cs-CZ" dirty="0" err="1"/>
              <a:t>attitudes</a:t>
            </a:r>
            <a:br>
              <a:rPr lang="cs-CZ" dirty="0"/>
            </a:br>
            <a:endParaRPr lang="cs-CZ" dirty="0"/>
          </a:p>
        </p:txBody>
      </p:sp>
      <p:graphicFrame>
        <p:nvGraphicFramePr>
          <p:cNvPr id="5" name="Zástupný symbol pro obsah 10">
            <a:extLst>
              <a:ext uri="{FF2B5EF4-FFF2-40B4-BE49-F238E27FC236}">
                <a16:creationId xmlns:a16="http://schemas.microsoft.com/office/drawing/2014/main" id="{A70553B7-F9BF-491A-8361-CAAF5C60A90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18063228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Zástupný symbol pro obsah 12">
            <a:extLst>
              <a:ext uri="{FF2B5EF4-FFF2-40B4-BE49-F238E27FC236}">
                <a16:creationId xmlns:a16="http://schemas.microsoft.com/office/drawing/2014/main" id="{BE1B065F-2C7C-422E-BFFD-F6BC1D471DA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06894843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791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7344" y="300505"/>
            <a:ext cx="10506456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/>
              <a:t>Ideal L2 Self / Ought-to Self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43F85D8-EE1D-4C79-A65D-4049EEED80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34783"/>
          <a:stretch/>
        </p:blipFill>
        <p:spPr>
          <a:xfrm>
            <a:off x="924771" y="2264230"/>
            <a:ext cx="4364004" cy="4008552"/>
          </a:xfrm>
          <a:prstGeom prst="rect">
            <a:avLst/>
          </a:prstGeom>
        </p:spPr>
      </p:pic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04D9545B-9E2A-47AE-B320-6B44BA7884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950" y="2264229"/>
            <a:ext cx="4008553" cy="400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0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dirty="0">
                <a:solidFill>
                  <a:srgbClr val="FF0000"/>
                </a:solidFill>
              </a:rPr>
              <a:t>L2 </a:t>
            </a:r>
            <a:r>
              <a:rPr lang="cs-CZ" sz="5400" dirty="0" err="1">
                <a:solidFill>
                  <a:srgbClr val="FF0000"/>
                </a:solidFill>
              </a:rPr>
              <a:t>Learning</a:t>
            </a:r>
            <a:r>
              <a:rPr lang="cs-CZ" sz="5400" dirty="0">
                <a:solidFill>
                  <a:srgbClr val="FF0000"/>
                </a:solidFill>
              </a:rPr>
              <a:t> </a:t>
            </a:r>
            <a:r>
              <a:rPr lang="cs-CZ" sz="5400" dirty="0" err="1">
                <a:solidFill>
                  <a:srgbClr val="FF0000"/>
                </a:solidFill>
              </a:rPr>
              <a:t>Experience</a:t>
            </a:r>
            <a:endParaRPr lang="cs-CZ" sz="5400" dirty="0">
              <a:solidFill>
                <a:srgbClr val="FF0000"/>
              </a:solidFill>
            </a:endParaRPr>
          </a:p>
        </p:txBody>
      </p:sp>
      <p:pic>
        <p:nvPicPr>
          <p:cNvPr id="7" name="Zástupný symbol pro obsah 6" descr="Obsah obrázku osoba, interiér, fotka, zeď&#10;&#10;Popis byl vytvořen automaticky">
            <a:extLst>
              <a:ext uri="{FF2B5EF4-FFF2-40B4-BE49-F238E27FC236}">
                <a16:creationId xmlns:a16="http://schemas.microsoft.com/office/drawing/2014/main" id="{15CECD2F-BD69-4686-B21F-883559DFE9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72" b="33953"/>
          <a:stretch/>
        </p:blipFill>
        <p:spPr>
          <a:xfrm>
            <a:off x="7908694" y="619465"/>
            <a:ext cx="3261937" cy="4341155"/>
          </a:xfrm>
          <a:prstGeom prst="rect">
            <a:avLst/>
          </a:prstGeom>
        </p:spPr>
      </p:pic>
      <p:pic>
        <p:nvPicPr>
          <p:cNvPr id="8" name="Obrázek 7" descr="Obsah obrázku osoba, interiér, fotka, zeď&#10;&#10;Popis byl vytvořen automaticky">
            <a:extLst>
              <a:ext uri="{FF2B5EF4-FFF2-40B4-BE49-F238E27FC236}">
                <a16:creationId xmlns:a16="http://schemas.microsoft.com/office/drawing/2014/main" id="{15CECD2F-BD69-4686-B21F-883559DFE9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66" r="24962" b="-1303"/>
          <a:stretch/>
        </p:blipFill>
        <p:spPr>
          <a:xfrm>
            <a:off x="6976110" y="4960620"/>
            <a:ext cx="4122420" cy="1897380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838199" y="2032992"/>
            <a:ext cx="68873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err="1">
                <a:latin typeface="Calibri" pitchFamily="34" charset="0"/>
              </a:rPr>
              <a:t>Class</a:t>
            </a:r>
            <a:r>
              <a:rPr lang="cs-CZ" sz="2400" b="1" dirty="0">
                <a:latin typeface="Calibri" pitchFamily="34" charset="0"/>
              </a:rPr>
              <a:t> </a:t>
            </a:r>
            <a:r>
              <a:rPr lang="cs-CZ" sz="2400" b="1" dirty="0" err="1">
                <a:latin typeface="Calibri" pitchFamily="34" charset="0"/>
              </a:rPr>
              <a:t>content</a:t>
            </a:r>
            <a:r>
              <a:rPr lang="cs-CZ" sz="2400" b="1" dirty="0">
                <a:latin typeface="Calibri" pitchFamily="34" charset="0"/>
              </a:rPr>
              <a:t>: </a:t>
            </a:r>
          </a:p>
          <a:p>
            <a:r>
              <a:rPr lang="en-AU" sz="2400" dirty="0">
                <a:latin typeface="Calibri" pitchFamily="34" charset="0"/>
              </a:rPr>
              <a:t>Syllabus, methodology, teacher, grammar, vocabulary</a:t>
            </a:r>
          </a:p>
          <a:p>
            <a:endParaRPr lang="cs-CZ" dirty="0">
              <a:latin typeface="Calibri" pitchFamily="34" charset="0"/>
            </a:endParaRPr>
          </a:p>
          <a:p>
            <a:endParaRPr lang="cs-CZ" b="1" dirty="0">
              <a:latin typeface="Calibri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880110" y="323332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2400" b="1" dirty="0">
                <a:latin typeface="Calibri" pitchFamily="34" charset="0"/>
              </a:rPr>
              <a:t>Affective state</a:t>
            </a:r>
            <a:r>
              <a:rPr lang="en-AU" sz="2400" dirty="0">
                <a:latin typeface="Calibri" pitchFamily="34" charset="0"/>
              </a:rPr>
              <a:t>: </a:t>
            </a:r>
            <a:endParaRPr lang="cs-CZ" sz="2400" dirty="0">
              <a:latin typeface="Calibri" pitchFamily="34" charset="0"/>
            </a:endParaRPr>
          </a:p>
          <a:p>
            <a:r>
              <a:rPr lang="en-AU" sz="2400" dirty="0">
                <a:latin typeface="Calibri" pitchFamily="34" charset="0"/>
              </a:rPr>
              <a:t>tiredness, anxiety, </a:t>
            </a:r>
            <a:r>
              <a:rPr lang="cs-CZ" sz="2400" dirty="0">
                <a:latin typeface="Calibri" pitchFamily="34" charset="0"/>
              </a:rPr>
              <a:t> </a:t>
            </a:r>
            <a:r>
              <a:rPr lang="en-AU" sz="2400" dirty="0">
                <a:latin typeface="Calibri" pitchFamily="34" charset="0"/>
              </a:rPr>
              <a:t>enjoyment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880110" y="4379594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2400" b="1" dirty="0">
                <a:latin typeface="Calibri" pitchFamily="34" charset="0"/>
              </a:rPr>
              <a:t>Trouble spots: </a:t>
            </a:r>
            <a:endParaRPr lang="cs-CZ" sz="2400" b="1" dirty="0">
              <a:latin typeface="Calibri" pitchFamily="34" charset="0"/>
            </a:endParaRPr>
          </a:p>
          <a:p>
            <a:r>
              <a:rPr lang="en-AU" sz="2400" dirty="0">
                <a:latin typeface="Calibri" pitchFamily="34" charset="0"/>
              </a:rPr>
              <a:t>pronunciation, listening</a:t>
            </a:r>
            <a:endParaRPr lang="cs-CZ" sz="2400" dirty="0">
              <a:latin typeface="Calibri" pitchFamily="34" charset="0"/>
            </a:endParaRPr>
          </a:p>
          <a:p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6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Erasmus </a:t>
            </a:r>
            <a:r>
              <a:rPr lang="cs-CZ" dirty="0" err="1"/>
              <a:t>Diary</a:t>
            </a:r>
            <a:r>
              <a:rPr lang="cs-CZ" dirty="0"/>
              <a:t> Study </a:t>
            </a:r>
          </a:p>
        </p:txBody>
      </p:sp>
      <p:sp>
        <p:nvSpPr>
          <p:cNvPr id="4" name="Obdélníkový bublinový popisek 3"/>
          <p:cNvSpPr/>
          <p:nvPr/>
        </p:nvSpPr>
        <p:spPr>
          <a:xfrm>
            <a:off x="8547388" y="1212460"/>
            <a:ext cx="2917768" cy="1221971"/>
          </a:xfrm>
          <a:prstGeom prst="wedgeRectCallout">
            <a:avLst>
              <a:gd name="adj1" fmla="val -91161"/>
              <a:gd name="adj2" fmla="val -5176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</a:t>
            </a:r>
            <a:r>
              <a:rPr lang="cs-CZ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French</a:t>
            </a:r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cs-CZ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students</a:t>
            </a:r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</a:t>
            </a:r>
            <a:r>
              <a:rPr lang="cs-CZ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semesters</a:t>
            </a:r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1 interview </a:t>
            </a: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sz="half" idx="1"/>
          </p:nvPr>
        </p:nvGraphicFramePr>
        <p:xfrm>
          <a:off x="1044287" y="2143991"/>
          <a:ext cx="3983182" cy="3807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Zástupný symbol pro obsah 7"/>
          <p:cNvGraphicFramePr>
            <a:graphicFrameLocks noGrp="1"/>
          </p:cNvGraphicFramePr>
          <p:nvPr>
            <p:ph sz="half" idx="2"/>
          </p:nvPr>
        </p:nvGraphicFramePr>
        <p:xfrm>
          <a:off x="6400800" y="2743199"/>
          <a:ext cx="4648200" cy="3708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6935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7" grpId="0">
        <p:bldAsOne/>
      </p:bldGraphic>
      <p:bldGraphic spid="8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Classroom </a:t>
            </a:r>
            <a:r>
              <a:rPr lang="cs-CZ" dirty="0" err="1"/>
              <a:t>implications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>
                <a:latin typeface="Calibri" pitchFamily="34" charset="0"/>
              </a:rPr>
              <a:t>Get to know the students</a:t>
            </a:r>
            <a:r>
              <a:rPr lang="cs-CZ" dirty="0">
                <a:latin typeface="Calibri" pitchFamily="34" charset="0"/>
              </a:rPr>
              <a:t>‘ </a:t>
            </a:r>
            <a:r>
              <a:rPr lang="cs-CZ" b="1" dirty="0" err="1">
                <a:latin typeface="Calibri" pitchFamily="34" charset="0"/>
              </a:rPr>
              <a:t>beliefs</a:t>
            </a:r>
            <a:r>
              <a:rPr lang="cs-CZ" dirty="0">
                <a:latin typeface="Calibri" pitchFamily="34" charset="0"/>
              </a:rPr>
              <a:t> and </a:t>
            </a:r>
            <a:r>
              <a:rPr lang="cs-CZ" b="1" dirty="0" err="1">
                <a:latin typeface="Calibri" pitchFamily="34" charset="0"/>
              </a:rPr>
              <a:t>attitudes</a:t>
            </a:r>
            <a:r>
              <a:rPr lang="cs-CZ" dirty="0">
                <a:latin typeface="Calibri" pitchFamily="34" charset="0"/>
              </a:rPr>
              <a:t> </a:t>
            </a:r>
            <a:r>
              <a:rPr lang="cs-CZ" dirty="0" err="1">
                <a:latin typeface="Calibri" pitchFamily="34" charset="0"/>
              </a:rPr>
              <a:t>at</a:t>
            </a:r>
            <a:r>
              <a:rPr lang="cs-CZ" dirty="0">
                <a:latin typeface="Calibri" pitchFamily="34" charset="0"/>
              </a:rPr>
              <a:t> </a:t>
            </a:r>
            <a:r>
              <a:rPr lang="cs-CZ" dirty="0" err="1">
                <a:latin typeface="Calibri" pitchFamily="34" charset="0"/>
              </a:rPr>
              <a:t>the</a:t>
            </a:r>
            <a:r>
              <a:rPr lang="cs-CZ" dirty="0">
                <a:latin typeface="Calibri" pitchFamily="34" charset="0"/>
              </a:rPr>
              <a:t> start</a:t>
            </a:r>
            <a:endParaRPr lang="en-US" dirty="0">
              <a:latin typeface="Calibri" pitchFamily="34" charset="0"/>
            </a:endParaRPr>
          </a:p>
          <a:p>
            <a:pPr marL="0" indent="0">
              <a:buNone/>
            </a:pPr>
            <a:r>
              <a:rPr lang="cs-CZ" sz="3200" dirty="0">
                <a:latin typeface="Calibri" pitchFamily="34" charset="0"/>
              </a:rPr>
              <a:t>Analyse </a:t>
            </a:r>
            <a:r>
              <a:rPr lang="cs-CZ" sz="3200" b="1" dirty="0" err="1">
                <a:latin typeface="Calibri" pitchFamily="34" charset="0"/>
              </a:rPr>
              <a:t>their</a:t>
            </a:r>
            <a:r>
              <a:rPr lang="cs-CZ" sz="3200" b="1" dirty="0">
                <a:latin typeface="Calibri" pitchFamily="34" charset="0"/>
              </a:rPr>
              <a:t> n</a:t>
            </a:r>
            <a:r>
              <a:rPr lang="en-US" sz="3200" b="1" dirty="0" err="1">
                <a:latin typeface="Calibri" pitchFamily="34" charset="0"/>
              </a:rPr>
              <a:t>eeds</a:t>
            </a:r>
            <a:r>
              <a:rPr lang="en-US" sz="3200" dirty="0">
                <a:latin typeface="Calibri" pitchFamily="34" charset="0"/>
              </a:rPr>
              <a:t>, adjust </a:t>
            </a:r>
            <a:r>
              <a:rPr lang="en-US" sz="3200" b="1" dirty="0" err="1">
                <a:latin typeface="Calibri" pitchFamily="34" charset="0"/>
              </a:rPr>
              <a:t>sy</a:t>
            </a:r>
            <a:r>
              <a:rPr lang="cs-CZ" sz="3200" b="1" dirty="0">
                <a:latin typeface="Calibri" pitchFamily="34" charset="0"/>
              </a:rPr>
              <a:t>l</a:t>
            </a:r>
            <a:r>
              <a:rPr lang="en-US" sz="3200" b="1" dirty="0" err="1">
                <a:latin typeface="Calibri" pitchFamily="34" charset="0"/>
              </a:rPr>
              <a:t>labus</a:t>
            </a:r>
            <a:endParaRPr lang="en-US" sz="3200" b="1" dirty="0">
              <a:latin typeface="Calibri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alibri" pitchFamily="34" charset="0"/>
              </a:rPr>
              <a:t>Set </a:t>
            </a:r>
            <a:r>
              <a:rPr lang="en-US" sz="3200" b="1" dirty="0">
                <a:latin typeface="Calibri" pitchFamily="34" charset="0"/>
              </a:rPr>
              <a:t>realistic goals</a:t>
            </a:r>
            <a:endParaRPr lang="cs-CZ" sz="3200" b="1" dirty="0">
              <a:latin typeface="Calibri" pitchFamily="34" charset="0"/>
            </a:endParaRPr>
          </a:p>
          <a:p>
            <a:pPr marL="0" indent="0">
              <a:buNone/>
            </a:pPr>
            <a:endParaRPr lang="cs-CZ" sz="4000" b="1" dirty="0">
              <a:latin typeface="Calibri" pitchFamily="34" charset="0"/>
            </a:endParaRPr>
          </a:p>
          <a:p>
            <a:pPr marL="0" indent="0">
              <a:buNone/>
            </a:pPr>
            <a:r>
              <a:rPr lang="en-US" sz="4000" b="1" dirty="0">
                <a:latin typeface="Calibri" pitchFamily="34" charset="0"/>
              </a:rPr>
              <a:t>Motivate</a:t>
            </a:r>
            <a:r>
              <a:rPr lang="en-US" sz="3200" dirty="0">
                <a:latin typeface="Calibri" pitchFamily="34" charset="0"/>
              </a:rPr>
              <a:t>, be excited</a:t>
            </a:r>
            <a:r>
              <a:rPr lang="cs-CZ" sz="3200" dirty="0">
                <a:latin typeface="Calibri" pitchFamily="34" charset="0"/>
              </a:rPr>
              <a:t>, </a:t>
            </a:r>
            <a:r>
              <a:rPr lang="cs-CZ" dirty="0" err="1">
                <a:latin typeface="Calibri" pitchFamily="34" charset="0"/>
              </a:rPr>
              <a:t>have</a:t>
            </a:r>
            <a:r>
              <a:rPr lang="cs-CZ" dirty="0">
                <a:latin typeface="Calibri" pitchFamily="34" charset="0"/>
              </a:rPr>
              <a:t> </a:t>
            </a:r>
            <a:r>
              <a:rPr lang="cs-CZ" sz="3600" b="1" dirty="0" err="1">
                <a:latin typeface="Calibri" pitchFamily="34" charset="0"/>
              </a:rPr>
              <a:t>fun</a:t>
            </a:r>
            <a:endParaRPr lang="cs-CZ" sz="3600" b="1" dirty="0">
              <a:latin typeface="Calibri" pitchFamily="34" charset="0"/>
            </a:endParaRPr>
          </a:p>
          <a:p>
            <a:pPr marL="0" indent="0">
              <a:buNone/>
            </a:pPr>
            <a:r>
              <a:rPr lang="cs-CZ" sz="3200" dirty="0" err="1">
                <a:latin typeface="Calibri" pitchFamily="34" charset="0"/>
              </a:rPr>
              <a:t>Practice</a:t>
            </a:r>
            <a:r>
              <a:rPr lang="cs-CZ" sz="3200" b="1" dirty="0">
                <a:latin typeface="Calibri" pitchFamily="34" charset="0"/>
              </a:rPr>
              <a:t> </a:t>
            </a:r>
            <a:r>
              <a:rPr lang="cs-CZ" sz="3200" b="1" dirty="0" err="1">
                <a:latin typeface="Calibri" pitchFamily="34" charset="0"/>
              </a:rPr>
              <a:t>pronunciation</a:t>
            </a:r>
            <a:r>
              <a:rPr lang="cs-CZ" sz="3200" b="1" dirty="0">
                <a:latin typeface="Calibri" pitchFamily="34" charset="0"/>
              </a:rPr>
              <a:t> </a:t>
            </a:r>
            <a:r>
              <a:rPr lang="cs-CZ" sz="3200" dirty="0">
                <a:latin typeface="Calibri" pitchFamily="34" charset="0"/>
              </a:rPr>
              <a:t>and</a:t>
            </a:r>
            <a:r>
              <a:rPr lang="cs-CZ" sz="3200" b="1" dirty="0">
                <a:latin typeface="Calibri" pitchFamily="34" charset="0"/>
              </a:rPr>
              <a:t> </a:t>
            </a:r>
            <a:r>
              <a:rPr lang="cs-CZ" sz="3200" b="1" dirty="0" err="1">
                <a:latin typeface="Calibri" pitchFamily="34" charset="0"/>
              </a:rPr>
              <a:t>listening</a:t>
            </a:r>
            <a:r>
              <a:rPr lang="cs-CZ" sz="3200" b="1" dirty="0">
                <a:latin typeface="Calibri" pitchFamily="34" charset="0"/>
              </a:rPr>
              <a:t> </a:t>
            </a:r>
            <a:r>
              <a:rPr lang="cs-CZ" sz="3200" dirty="0">
                <a:latin typeface="Calibri" pitchFamily="34" charset="0"/>
              </a:rPr>
              <a:t>more</a:t>
            </a:r>
            <a:endParaRPr lang="cs-CZ" sz="2600" dirty="0">
              <a:latin typeface="Calibri" pitchFamily="34" charset="0"/>
            </a:endParaRPr>
          </a:p>
          <a:p>
            <a:pPr marL="0" indent="0">
              <a:buNone/>
            </a:pPr>
            <a:endParaRPr lang="en-US" dirty="0">
              <a:latin typeface="Calibri" pitchFamily="34" charset="0"/>
            </a:endParaRPr>
          </a:p>
          <a:p>
            <a:pPr marL="0" indent="0">
              <a:buNone/>
            </a:pPr>
            <a:r>
              <a:rPr lang="en-US" sz="3200" b="1" dirty="0">
                <a:latin typeface="Calibri" pitchFamily="34" charset="0"/>
              </a:rPr>
              <a:t>Take them outside class</a:t>
            </a:r>
            <a:r>
              <a:rPr lang="cs-CZ" sz="3200" b="1" dirty="0">
                <a:latin typeface="Calibri" pitchFamily="34" charset="0"/>
              </a:rPr>
              <a:t>: </a:t>
            </a:r>
            <a:r>
              <a:rPr lang="en-US" dirty="0">
                <a:latin typeface="Calibri" pitchFamily="34" charset="0"/>
              </a:rPr>
              <a:t>restaurant, post office, supermarket, Czech school</a:t>
            </a:r>
          </a:p>
          <a:p>
            <a:pPr marL="0" indent="0">
              <a:buNone/>
            </a:pPr>
            <a:r>
              <a:rPr lang="cs-CZ" dirty="0" err="1">
                <a:latin typeface="Calibri" pitchFamily="34" charset="0"/>
              </a:rPr>
              <a:t>Help</a:t>
            </a:r>
            <a:r>
              <a:rPr lang="cs-CZ" dirty="0">
                <a:latin typeface="Calibri" pitchFamily="34" charset="0"/>
              </a:rPr>
              <a:t> </a:t>
            </a:r>
            <a:r>
              <a:rPr lang="cs-CZ" dirty="0" err="1">
                <a:latin typeface="Calibri" pitchFamily="34" charset="0"/>
              </a:rPr>
              <a:t>them</a:t>
            </a:r>
            <a:r>
              <a:rPr lang="cs-CZ" dirty="0">
                <a:latin typeface="Calibri" pitchFamily="34" charset="0"/>
              </a:rPr>
              <a:t> s</a:t>
            </a:r>
            <a:r>
              <a:rPr lang="en-US" dirty="0" err="1">
                <a:latin typeface="Calibri" pitchFamily="34" charset="0"/>
              </a:rPr>
              <a:t>tep</a:t>
            </a:r>
            <a:r>
              <a:rPr lang="en-US" dirty="0">
                <a:latin typeface="Calibri" pitchFamily="34" charset="0"/>
              </a:rPr>
              <a:t> outside their </a:t>
            </a:r>
            <a:r>
              <a:rPr lang="en-US" sz="3200" b="1" dirty="0">
                <a:latin typeface="Calibri" pitchFamily="34" charset="0"/>
              </a:rPr>
              <a:t>comfort zone</a:t>
            </a:r>
          </a:p>
          <a:p>
            <a:pPr marL="0" indent="0">
              <a:buNone/>
            </a:pPr>
            <a:endParaRPr lang="en-US" dirty="0">
              <a:latin typeface="Calibri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alibri" pitchFamily="34" charset="0"/>
              </a:rPr>
              <a:t>Support </a:t>
            </a:r>
            <a:r>
              <a:rPr lang="en-US" sz="3200" b="1" dirty="0">
                <a:latin typeface="Calibri" pitchFamily="34" charset="0"/>
              </a:rPr>
              <a:t>ideal multilingual self</a:t>
            </a:r>
          </a:p>
          <a:p>
            <a:pPr marL="0" indent="0">
              <a:buNone/>
            </a:pPr>
            <a:r>
              <a:rPr lang="en-US" dirty="0">
                <a:latin typeface="Calibri" pitchFamily="34" charset="0"/>
              </a:rPr>
              <a:t>Make language classes </a:t>
            </a:r>
            <a:r>
              <a:rPr lang="en-US" sz="3200" b="1" dirty="0">
                <a:latin typeface="Calibri" pitchFamily="34" charset="0"/>
              </a:rPr>
              <a:t>compulsory</a:t>
            </a:r>
            <a:endParaRPr lang="cs-CZ" sz="3200" b="1" dirty="0">
              <a:latin typeface="Calibri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Obdélníkový bublinový popisek 3"/>
          <p:cNvSpPr/>
          <p:nvPr/>
        </p:nvSpPr>
        <p:spPr>
          <a:xfrm>
            <a:off x="7249099" y="911225"/>
            <a:ext cx="4527932" cy="1828800"/>
          </a:xfrm>
          <a:prstGeom prst="wedgeRectCallout">
            <a:avLst>
              <a:gd name="adj1" fmla="val -69144"/>
              <a:gd name="adj2" fmla="val -3629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Motivational</a:t>
            </a:r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Strategies</a:t>
            </a:r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cs-CZ" dirty="0" err="1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Language</a:t>
            </a:r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Classroom</a:t>
            </a:r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cs-CZ" dirty="0" err="1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Dörnyei</a:t>
            </a:r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2010)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64" y="2736644"/>
            <a:ext cx="2285083" cy="344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1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Literature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13894"/>
            <a:ext cx="10515600" cy="529996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1700" dirty="0">
                <a:latin typeface="Calibri "/>
              </a:rPr>
              <a:t>Crookes, G., &amp; Schmidt, R. W. (1991). Motivation. Re-opening the research agenda. </a:t>
            </a:r>
            <a:r>
              <a:rPr lang="en-US" sz="1700" i="1" dirty="0">
                <a:latin typeface="Calibri "/>
              </a:rPr>
              <a:t>Language Learning</a:t>
            </a:r>
            <a:r>
              <a:rPr lang="en-US" sz="1700" dirty="0">
                <a:latin typeface="Calibri "/>
              </a:rPr>
              <a:t>, 41, 469–512.</a:t>
            </a:r>
            <a:endParaRPr lang="cs-CZ" sz="1700" dirty="0">
              <a:latin typeface="Calibri "/>
            </a:endParaRPr>
          </a:p>
          <a:p>
            <a:pPr marL="0" indent="0">
              <a:buNone/>
            </a:pPr>
            <a:r>
              <a:rPr lang="en-US" sz="1700" dirty="0" err="1">
                <a:latin typeface="Calibri "/>
              </a:rPr>
              <a:t>Déci</a:t>
            </a:r>
            <a:r>
              <a:rPr lang="en-US" sz="1700" dirty="0">
                <a:latin typeface="Calibri "/>
              </a:rPr>
              <a:t>, E. L., &amp; Ryan, R. M. (1985). </a:t>
            </a:r>
            <a:r>
              <a:rPr lang="en-US" sz="1700" i="1" dirty="0">
                <a:latin typeface="Calibri "/>
              </a:rPr>
              <a:t>Intrinsic motivation and self-determination in human behavior</a:t>
            </a:r>
            <a:r>
              <a:rPr lang="en-US" sz="1700" dirty="0">
                <a:latin typeface="Calibri "/>
              </a:rPr>
              <a:t>. New York: Plenum.</a:t>
            </a:r>
            <a:endParaRPr lang="cs-CZ" sz="1700" dirty="0">
              <a:latin typeface="Calibri "/>
            </a:endParaRPr>
          </a:p>
          <a:p>
            <a:pPr marL="0" indent="0">
              <a:buNone/>
            </a:pPr>
            <a:r>
              <a:rPr lang="en-US" sz="1700" dirty="0" err="1">
                <a:latin typeface="Calibri "/>
              </a:rPr>
              <a:t>Dörnyei</a:t>
            </a:r>
            <a:r>
              <a:rPr lang="en-US" sz="1700" dirty="0">
                <a:latin typeface="Calibri "/>
              </a:rPr>
              <a:t>, Z. (2005). </a:t>
            </a:r>
            <a:r>
              <a:rPr lang="en-US" sz="1700" i="1" dirty="0">
                <a:latin typeface="Calibri "/>
              </a:rPr>
              <a:t>The psychology of the language learner: Individual differences in second language acquisition. </a:t>
            </a:r>
            <a:r>
              <a:rPr lang="en-US" sz="1700" dirty="0">
                <a:latin typeface="Calibri "/>
              </a:rPr>
              <a:t>Mahwah, NJ: Lawrence Er</a:t>
            </a:r>
            <a:r>
              <a:rPr lang="cs-CZ" sz="1700" dirty="0" err="1">
                <a:latin typeface="Calibri "/>
              </a:rPr>
              <a:t>baum</a:t>
            </a:r>
            <a:r>
              <a:rPr lang="cs-CZ" sz="1700" dirty="0">
                <a:latin typeface="Calibri "/>
              </a:rPr>
              <a:t>.</a:t>
            </a:r>
            <a:endParaRPr lang="cs-CZ" sz="1700" dirty="0">
              <a:ln w="0"/>
              <a:latin typeface="Calibri "/>
            </a:endParaRPr>
          </a:p>
          <a:p>
            <a:pPr marL="0" indent="0">
              <a:buNone/>
            </a:pPr>
            <a:r>
              <a:rPr lang="cs-CZ" sz="1800" dirty="0" err="1"/>
              <a:t>Dörnyei</a:t>
            </a:r>
            <a:r>
              <a:rPr lang="cs-CZ" sz="1800" dirty="0"/>
              <a:t>, Z. (2007). </a:t>
            </a:r>
            <a:r>
              <a:rPr lang="cs-CZ" sz="1800" i="1" dirty="0" err="1"/>
              <a:t>Research</a:t>
            </a:r>
            <a:r>
              <a:rPr lang="cs-CZ" sz="1800" i="1" dirty="0"/>
              <a:t> </a:t>
            </a:r>
            <a:r>
              <a:rPr lang="cs-CZ" sz="1800" i="1" dirty="0" err="1"/>
              <a:t>methods</a:t>
            </a:r>
            <a:r>
              <a:rPr lang="cs-CZ" sz="1800" i="1" dirty="0"/>
              <a:t> in </a:t>
            </a:r>
            <a:r>
              <a:rPr lang="cs-CZ" sz="1800" i="1" dirty="0" err="1"/>
              <a:t>applied</a:t>
            </a:r>
            <a:r>
              <a:rPr lang="cs-CZ" sz="1800" i="1" dirty="0"/>
              <a:t> </a:t>
            </a:r>
            <a:r>
              <a:rPr lang="cs-CZ" sz="1800" i="1" dirty="0" err="1"/>
              <a:t>linguistics</a:t>
            </a:r>
            <a:r>
              <a:rPr lang="cs-CZ" sz="1800" dirty="0"/>
              <a:t>. New York: OUP.</a:t>
            </a:r>
          </a:p>
          <a:p>
            <a:pPr marL="0" indent="0">
              <a:buNone/>
            </a:pPr>
            <a:r>
              <a:rPr lang="cs-CZ" sz="1700" dirty="0" err="1">
                <a:ln w="0"/>
                <a:latin typeface="Calibri "/>
              </a:rPr>
              <a:t>Dörnyei</a:t>
            </a:r>
            <a:r>
              <a:rPr lang="cs-CZ" sz="1700" dirty="0">
                <a:ln w="0"/>
                <a:latin typeface="Calibri "/>
              </a:rPr>
              <a:t>, Z. (2010). </a:t>
            </a:r>
            <a:r>
              <a:rPr lang="cs-CZ" sz="1700" i="1" dirty="0" err="1">
                <a:ln w="0"/>
                <a:latin typeface="Calibri "/>
              </a:rPr>
              <a:t>Motivational</a:t>
            </a:r>
            <a:r>
              <a:rPr lang="cs-CZ" sz="1700" i="1" dirty="0">
                <a:ln w="0"/>
                <a:latin typeface="Calibri "/>
              </a:rPr>
              <a:t> </a:t>
            </a:r>
            <a:r>
              <a:rPr lang="cs-CZ" sz="1700" i="1" dirty="0" err="1">
                <a:ln w="0"/>
                <a:latin typeface="Calibri "/>
              </a:rPr>
              <a:t>Strategies</a:t>
            </a:r>
            <a:r>
              <a:rPr lang="cs-CZ" sz="1700" i="1" dirty="0">
                <a:ln w="0"/>
                <a:latin typeface="Calibri "/>
              </a:rPr>
              <a:t> in </a:t>
            </a:r>
            <a:r>
              <a:rPr lang="cs-CZ" sz="1700" i="1" dirty="0" err="1">
                <a:ln w="0"/>
                <a:latin typeface="Calibri "/>
              </a:rPr>
              <a:t>the</a:t>
            </a:r>
            <a:r>
              <a:rPr lang="cs-CZ" sz="1700" i="1" dirty="0">
                <a:ln w="0"/>
                <a:latin typeface="Calibri "/>
              </a:rPr>
              <a:t> </a:t>
            </a:r>
            <a:r>
              <a:rPr lang="cs-CZ" sz="1700" i="1" dirty="0" err="1">
                <a:ln w="0"/>
                <a:latin typeface="Calibri "/>
              </a:rPr>
              <a:t>Language</a:t>
            </a:r>
            <a:r>
              <a:rPr lang="cs-CZ" sz="1700" i="1" dirty="0">
                <a:ln w="0"/>
                <a:latin typeface="Calibri "/>
              </a:rPr>
              <a:t> </a:t>
            </a:r>
            <a:r>
              <a:rPr lang="cs-CZ" sz="1700" i="1" dirty="0" err="1">
                <a:ln w="0"/>
                <a:latin typeface="Calibri "/>
              </a:rPr>
              <a:t>Classroom</a:t>
            </a:r>
            <a:r>
              <a:rPr lang="cs-CZ" sz="1700" i="1" dirty="0">
                <a:ln w="0"/>
                <a:latin typeface="Calibri "/>
              </a:rPr>
              <a:t>.</a:t>
            </a:r>
            <a:r>
              <a:rPr lang="cs-CZ" sz="1700" dirty="0">
                <a:ln w="0"/>
                <a:latin typeface="Calibri "/>
              </a:rPr>
              <a:t> Cambridge: CUP.</a:t>
            </a:r>
          </a:p>
          <a:p>
            <a:pPr marL="0" indent="0">
              <a:buNone/>
            </a:pPr>
            <a:r>
              <a:rPr lang="en-US" sz="1700" dirty="0" err="1">
                <a:latin typeface="Calibri "/>
              </a:rPr>
              <a:t>Dörnyei</a:t>
            </a:r>
            <a:r>
              <a:rPr lang="en-US" sz="1700" dirty="0">
                <a:latin typeface="Calibri "/>
              </a:rPr>
              <a:t>, Z. </a:t>
            </a:r>
            <a:r>
              <a:rPr lang="cs-CZ" sz="1700" dirty="0">
                <a:latin typeface="Calibri "/>
              </a:rPr>
              <a:t>&amp;</a:t>
            </a:r>
            <a:r>
              <a:rPr lang="en-US" sz="1700" dirty="0">
                <a:latin typeface="Calibri "/>
              </a:rPr>
              <a:t> </a:t>
            </a:r>
            <a:r>
              <a:rPr lang="en-US" sz="1700" dirty="0" err="1">
                <a:latin typeface="Calibri "/>
              </a:rPr>
              <a:t>Kubanyova</a:t>
            </a:r>
            <a:r>
              <a:rPr lang="en-US" sz="1700" dirty="0">
                <a:latin typeface="Calibri "/>
              </a:rPr>
              <a:t>, M. (2014). </a:t>
            </a:r>
            <a:r>
              <a:rPr lang="en-US" sz="1700" i="1" dirty="0">
                <a:latin typeface="Calibri "/>
              </a:rPr>
              <a:t>Motivating learners, motivating teachers: building vision in the language classroom</a:t>
            </a:r>
            <a:r>
              <a:rPr lang="en-US" sz="1700" dirty="0">
                <a:latin typeface="Calibri "/>
              </a:rPr>
              <a:t>. Cambridge: CUP.</a:t>
            </a:r>
            <a:endParaRPr lang="cs-CZ" sz="1700" dirty="0">
              <a:latin typeface="Calibri "/>
            </a:endParaRPr>
          </a:p>
          <a:p>
            <a:pPr marL="0" indent="0">
              <a:buNone/>
            </a:pPr>
            <a:r>
              <a:rPr lang="en-GB" sz="1700" dirty="0" err="1">
                <a:effectLst/>
                <a:latin typeface="Calibri "/>
                <a:ea typeface="Times New Roman" panose="02020603050405020304" pitchFamily="18" charset="0"/>
              </a:rPr>
              <a:t>Dörnyei</a:t>
            </a:r>
            <a:r>
              <a:rPr lang="en-GB" sz="1700" dirty="0">
                <a:effectLst/>
                <a:latin typeface="Calibri "/>
                <a:ea typeface="Times New Roman" panose="02020603050405020304" pitchFamily="18" charset="0"/>
              </a:rPr>
              <a:t>, Z., &amp; </a:t>
            </a:r>
            <a:r>
              <a:rPr lang="en-GB" sz="1700" dirty="0" err="1">
                <a:effectLst/>
                <a:latin typeface="Calibri "/>
                <a:ea typeface="Times New Roman" panose="02020603050405020304" pitchFamily="18" charset="0"/>
              </a:rPr>
              <a:t>Ottó</a:t>
            </a:r>
            <a:r>
              <a:rPr lang="en-GB" sz="1700" dirty="0">
                <a:effectLst/>
                <a:latin typeface="Calibri "/>
                <a:ea typeface="Times New Roman" panose="02020603050405020304" pitchFamily="18" charset="0"/>
              </a:rPr>
              <a:t>, I. (1998). </a:t>
            </a:r>
            <a:r>
              <a:rPr lang="en-GB" sz="1700" i="1" dirty="0">
                <a:effectLst/>
                <a:latin typeface="Calibri "/>
                <a:ea typeface="Times New Roman" panose="02020603050405020304" pitchFamily="18" charset="0"/>
              </a:rPr>
              <a:t>Motivation in action: A process model of L2 motivation</a:t>
            </a:r>
            <a:r>
              <a:rPr lang="en-GB" sz="1700" dirty="0">
                <a:effectLst/>
                <a:latin typeface="Calibri "/>
                <a:ea typeface="Times New Roman" panose="02020603050405020304" pitchFamily="18" charset="0"/>
              </a:rPr>
              <a:t>.</a:t>
            </a:r>
            <a:r>
              <a:rPr lang="en-GB" sz="1700" i="1" dirty="0">
                <a:effectLst/>
                <a:latin typeface="Calibri "/>
                <a:ea typeface="Times New Roman" panose="02020603050405020304" pitchFamily="18" charset="0"/>
              </a:rPr>
              <a:t> Working Papers in Applied Linguistics</a:t>
            </a:r>
            <a:r>
              <a:rPr lang="en-GB" sz="1700" dirty="0">
                <a:effectLst/>
                <a:latin typeface="Calibri "/>
                <a:ea typeface="Times New Roman" panose="02020603050405020304" pitchFamily="18" charset="0"/>
              </a:rPr>
              <a:t>. Thames Valley University Working Papers, Vol. 4.</a:t>
            </a:r>
            <a:endParaRPr lang="cs-CZ" sz="1700" dirty="0">
              <a:effectLst/>
              <a:latin typeface="Calibri 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700" dirty="0">
                <a:effectLst/>
                <a:latin typeface="Calibri "/>
                <a:ea typeface="Calibri" panose="020F0502020204030204" pitchFamily="34" charset="0"/>
              </a:rPr>
              <a:t>Gardner, R. (1985). </a:t>
            </a:r>
            <a:r>
              <a:rPr lang="en-US" sz="1700" i="1" dirty="0">
                <a:effectLst/>
                <a:latin typeface="Calibri "/>
                <a:ea typeface="Calibri" panose="020F0502020204030204" pitchFamily="34" charset="0"/>
              </a:rPr>
              <a:t>Social psychology and second language learning: The role of attitudes and motivation</a:t>
            </a:r>
            <a:r>
              <a:rPr lang="en-US" sz="1700" dirty="0">
                <a:effectLst/>
                <a:latin typeface="Calibri "/>
                <a:ea typeface="Calibri" panose="020F0502020204030204" pitchFamily="34" charset="0"/>
              </a:rPr>
              <a:t>. London: Edward Arnold.</a:t>
            </a:r>
          </a:p>
          <a:p>
            <a:pPr marL="0" indent="0">
              <a:buNone/>
            </a:pPr>
            <a:r>
              <a:rPr lang="en-US" sz="1700" dirty="0">
                <a:effectLst/>
                <a:latin typeface="Calibri "/>
                <a:ea typeface="Calibri" panose="020F0502020204030204" pitchFamily="34" charset="0"/>
              </a:rPr>
              <a:t>Gardner, R. (2009). Gardner and Lambert (1959): </a:t>
            </a:r>
            <a:r>
              <a:rPr lang="en-US" sz="1700" i="1" dirty="0">
                <a:effectLst/>
                <a:latin typeface="Calibri "/>
                <a:ea typeface="Calibri" panose="020F0502020204030204" pitchFamily="34" charset="0"/>
              </a:rPr>
              <a:t>Fifty years and counting</a:t>
            </a:r>
            <a:r>
              <a:rPr lang="en-US" sz="1700" dirty="0">
                <a:effectLst/>
                <a:latin typeface="Calibri "/>
                <a:ea typeface="Calibri" panose="020F0502020204030204" pitchFamily="34" charset="0"/>
              </a:rPr>
              <a:t>. Canadian Association of Applied Linguistics Symposium presentation, Ottawa, ON, May 2009.</a:t>
            </a:r>
            <a:endParaRPr lang="cs-CZ" sz="1700" dirty="0">
              <a:effectLst/>
              <a:latin typeface="Calibri 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700" dirty="0">
                <a:effectLst/>
                <a:latin typeface="Calibri "/>
                <a:ea typeface="Calibri" panose="020F0502020204030204" pitchFamily="34" charset="0"/>
              </a:rPr>
              <a:t>Noels, K. A., Clément, R., &amp; Pelletier, L. G. (1999). Perceptions of Teachers’ Communicative Style and Students’ Intrinsic and Extrinsic Motivation. </a:t>
            </a:r>
            <a:r>
              <a:rPr lang="en-US" sz="1700" i="1" dirty="0">
                <a:effectLst/>
                <a:latin typeface="Calibri "/>
                <a:ea typeface="Calibri" panose="020F0502020204030204" pitchFamily="34" charset="0"/>
              </a:rPr>
              <a:t>The Modern Language Journal</a:t>
            </a:r>
            <a:r>
              <a:rPr lang="en-US" sz="1700" dirty="0">
                <a:effectLst/>
                <a:latin typeface="Calibri "/>
                <a:ea typeface="Calibri" panose="020F0502020204030204" pitchFamily="34" charset="0"/>
              </a:rPr>
              <a:t>, 83, 23–34. </a:t>
            </a:r>
          </a:p>
          <a:p>
            <a:pPr marL="0" indent="0">
              <a:buNone/>
            </a:pPr>
            <a:r>
              <a:rPr lang="en-US" sz="1700" dirty="0">
                <a:effectLst/>
                <a:latin typeface="Calibri "/>
                <a:ea typeface="Calibri" panose="020F0502020204030204" pitchFamily="34" charset="0"/>
              </a:rPr>
              <a:t>Noels, K. A., Clément, R., &amp; Pelletier, L. G. (2001). Intrinsic, Extrinsic, and Integrative Orientations of French Canadian Learners of English. </a:t>
            </a:r>
            <a:r>
              <a:rPr lang="en-US" sz="1700" i="1" dirty="0">
                <a:effectLst/>
                <a:latin typeface="Calibri "/>
                <a:ea typeface="Calibri" panose="020F0502020204030204" pitchFamily="34" charset="0"/>
              </a:rPr>
              <a:t>Canadian Modern Language Review</a:t>
            </a:r>
            <a:r>
              <a:rPr lang="en-US" sz="1700" dirty="0">
                <a:effectLst/>
                <a:latin typeface="Calibri "/>
                <a:ea typeface="Calibri" panose="020F0502020204030204" pitchFamily="34" charset="0"/>
              </a:rPr>
              <a:t>. 57, 424–442.</a:t>
            </a:r>
          </a:p>
          <a:p>
            <a:pPr marL="0" indent="0">
              <a:buNone/>
            </a:pPr>
            <a:r>
              <a:rPr lang="en-US" sz="1700" dirty="0">
                <a:effectLst/>
                <a:latin typeface="Calibri "/>
                <a:ea typeface="Calibri" panose="020F0502020204030204" pitchFamily="34" charset="0"/>
              </a:rPr>
              <a:t>Noels, K.A., Pelletier, L.G., Clément, R. &amp; Vallerand, R.J. (2003). Why Are You Learning a Second Language? Motivational Orientations and Self‐Determination Theory. </a:t>
            </a:r>
            <a:r>
              <a:rPr lang="en-US" sz="1700" i="1" dirty="0">
                <a:effectLst/>
                <a:latin typeface="Calibri "/>
                <a:ea typeface="Calibri" panose="020F0502020204030204" pitchFamily="34" charset="0"/>
              </a:rPr>
              <a:t>Language Learning</a:t>
            </a:r>
            <a:r>
              <a:rPr lang="en-US" sz="1700" dirty="0">
                <a:effectLst/>
                <a:latin typeface="Calibri "/>
                <a:ea typeface="Calibri" panose="020F0502020204030204" pitchFamily="34" charset="0"/>
              </a:rPr>
              <a:t>, 53, 33–64.</a:t>
            </a:r>
            <a:endParaRPr lang="cs-CZ" sz="1700" dirty="0">
              <a:effectLst/>
              <a:latin typeface="Calibri 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dirty="0"/>
              <a:t>Převrátilová, S. (2019). </a:t>
            </a:r>
            <a:r>
              <a:rPr lang="cs-CZ" sz="1800" dirty="0" err="1"/>
              <a:t>Should</a:t>
            </a:r>
            <a:r>
              <a:rPr lang="cs-CZ" sz="1800" dirty="0"/>
              <a:t> </a:t>
            </a:r>
            <a:r>
              <a:rPr lang="cs-CZ" sz="1800" dirty="0" err="1"/>
              <a:t>we</a:t>
            </a:r>
            <a:r>
              <a:rPr lang="cs-CZ" sz="1800" dirty="0"/>
              <a:t> make </a:t>
            </a:r>
            <a:r>
              <a:rPr lang="cs-CZ" sz="1800" dirty="0" err="1"/>
              <a:t>them</a:t>
            </a:r>
            <a:r>
              <a:rPr lang="cs-CZ" sz="1800" dirty="0"/>
              <a:t> study Czech </a:t>
            </a:r>
            <a:r>
              <a:rPr lang="cs-CZ" sz="1800" dirty="0" err="1"/>
              <a:t>while</a:t>
            </a:r>
            <a:r>
              <a:rPr lang="cs-CZ" sz="1800" dirty="0"/>
              <a:t> </a:t>
            </a:r>
            <a:r>
              <a:rPr lang="cs-CZ" sz="1800" dirty="0" err="1"/>
              <a:t>they</a:t>
            </a:r>
            <a:r>
              <a:rPr lang="cs-CZ" sz="1800" dirty="0"/>
              <a:t> study </a:t>
            </a:r>
            <a:r>
              <a:rPr lang="cs-CZ" sz="1800" dirty="0" err="1"/>
              <a:t>abroad</a:t>
            </a:r>
            <a:r>
              <a:rPr lang="cs-CZ" sz="1800" dirty="0"/>
              <a:t>? </a:t>
            </a:r>
            <a:r>
              <a:rPr lang="cs-CZ" sz="1800" i="1" dirty="0"/>
              <a:t>Studie z aplikované lingvistiky</a:t>
            </a:r>
            <a:r>
              <a:rPr lang="cs-CZ" sz="1800" dirty="0"/>
              <a:t> 10(1). Praha: FFUK, 52-65.  </a:t>
            </a:r>
            <a:r>
              <a:rPr lang="cs-CZ" sz="1800" dirty="0">
                <a:hlinkClick r:id="rId2"/>
              </a:rPr>
              <a:t>https://dspace.cuni.cz/handle/20.500.11956/111280</a:t>
            </a:r>
            <a:endParaRPr lang="cs-CZ" sz="1800" dirty="0"/>
          </a:p>
          <a:p>
            <a:pPr marL="0" indent="0">
              <a:buNone/>
            </a:pPr>
            <a:endParaRPr lang="en-US" sz="1700" dirty="0">
              <a:effectLst/>
              <a:latin typeface="Calibri 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1700" dirty="0">
              <a:effectLst/>
              <a:latin typeface="Calibri 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cs-CZ" sz="1700" dirty="0">
              <a:effectLst/>
              <a:latin typeface="Calibri 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9559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09A7FA-6698-44B0-92EB-CB80E3D7E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course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AF7ABA-EDE8-4186-9B50-CB71A8342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39714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main areas of second language acquisition (SLA): 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 differences among language learners (motivation, age etc.) </a:t>
            </a:r>
            <a:b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Readings</a:t>
            </a:r>
            <a:b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 methodology will also be demonstrated on the empirical studies. </a:t>
            </a:r>
            <a:b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empirical research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methods </a:t>
            </a:r>
            <a:b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MOTIVATION</a:t>
            </a:r>
            <a:b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Practical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outcome</a:t>
            </a:r>
            <a:b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inal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paper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030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Postoj k učení se češtině (místnímu jazyku)</a:t>
            </a:r>
          </a:p>
        </p:txBody>
      </p:sp>
      <p:graphicFrame>
        <p:nvGraphicFramePr>
          <p:cNvPr id="9" name="Zástupný symbol pro obsah 8">
            <a:extLst>
              <a:ext uri="{FF2B5EF4-FFF2-40B4-BE49-F238E27FC236}">
                <a16:creationId xmlns:a16="http://schemas.microsoft.com/office/drawing/2014/main" id="{8AADE91C-A1A9-4000-AFFA-1BFE83C2E0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3884516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98437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Klíčové faktory</a:t>
            </a:r>
          </a:p>
        </p:txBody>
      </p:sp>
      <p:graphicFrame>
        <p:nvGraphicFramePr>
          <p:cNvPr id="9" name="Zástupný symbol pro obsah 8">
            <a:extLst>
              <a:ext uri="{FF2B5EF4-FFF2-40B4-BE49-F238E27FC236}">
                <a16:creationId xmlns:a16="http://schemas.microsoft.com/office/drawing/2014/main" id="{576AD1E8-D7C6-4B02-9C87-F14AE4AB96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205533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8319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Krok 2: Deníková studie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10D1C40-7545-4008-87F4-7DA3B9E53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4904" y="3234829"/>
            <a:ext cx="2187718" cy="217566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B4C7476-E5FE-44AF-975D-2A5960577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100" y="3124543"/>
            <a:ext cx="1887667" cy="239624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3065C22-74D0-48CC-AD81-EC43E228C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864" y="1716375"/>
            <a:ext cx="2938562" cy="4407842"/>
          </a:xfrm>
          <a:prstGeom prst="rect">
            <a:avLst/>
          </a:prstGeom>
        </p:spPr>
      </p:pic>
      <p:sp>
        <p:nvSpPr>
          <p:cNvPr id="8" name="Obdélníkový bublinový popisek 7"/>
          <p:cNvSpPr/>
          <p:nvPr/>
        </p:nvSpPr>
        <p:spPr>
          <a:xfrm>
            <a:off x="7155180" y="451539"/>
            <a:ext cx="4869180" cy="2149475"/>
          </a:xfrm>
          <a:prstGeom prst="wedgeRectCallout">
            <a:avLst>
              <a:gd name="adj1" fmla="val -20540"/>
              <a:gd name="adj2" fmla="val 4987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cs-CZ" sz="2800" dirty="0">
                <a:solidFill>
                  <a:prstClr val="black"/>
                </a:solidFill>
                <a:latin typeface="Calibri "/>
              </a:rPr>
              <a:t>Začátečníci</a:t>
            </a:r>
          </a:p>
          <a:p>
            <a:pPr lvl="0"/>
            <a:r>
              <a:rPr lang="cs-CZ" sz="2800" dirty="0">
                <a:solidFill>
                  <a:prstClr val="black"/>
                </a:solidFill>
                <a:latin typeface="Calibri "/>
              </a:rPr>
              <a:t>Studenti z USA</a:t>
            </a:r>
          </a:p>
          <a:p>
            <a:pPr lvl="0"/>
            <a:r>
              <a:rPr lang="cs-CZ" sz="2800" dirty="0">
                <a:solidFill>
                  <a:prstClr val="black"/>
                </a:solidFill>
                <a:latin typeface="Calibri "/>
              </a:rPr>
              <a:t>13</a:t>
            </a:r>
            <a:r>
              <a:rPr lang="en-GB" sz="2800" dirty="0">
                <a:solidFill>
                  <a:prstClr val="black"/>
                </a:solidFill>
                <a:latin typeface="Calibri "/>
              </a:rPr>
              <a:t> </a:t>
            </a:r>
            <a:r>
              <a:rPr lang="cs-CZ" sz="2800" dirty="0">
                <a:solidFill>
                  <a:prstClr val="black"/>
                </a:solidFill>
                <a:latin typeface="Calibri "/>
              </a:rPr>
              <a:t>týdnů</a:t>
            </a:r>
            <a:r>
              <a:rPr lang="en-GB" sz="2800" dirty="0">
                <a:solidFill>
                  <a:prstClr val="black"/>
                </a:solidFill>
                <a:latin typeface="Calibri "/>
              </a:rPr>
              <a:t>, </a:t>
            </a:r>
            <a:r>
              <a:rPr lang="cs-CZ" sz="2800" dirty="0">
                <a:solidFill>
                  <a:prstClr val="black"/>
                </a:solidFill>
                <a:latin typeface="Calibri "/>
              </a:rPr>
              <a:t>2</a:t>
            </a:r>
            <a:r>
              <a:rPr lang="en-GB" sz="2800" dirty="0">
                <a:solidFill>
                  <a:prstClr val="black"/>
                </a:solidFill>
                <a:latin typeface="Calibri "/>
              </a:rPr>
              <a:t> </a:t>
            </a:r>
            <a:r>
              <a:rPr lang="cs-CZ" sz="2800" dirty="0">
                <a:solidFill>
                  <a:prstClr val="black"/>
                </a:solidFill>
                <a:latin typeface="Calibri "/>
              </a:rPr>
              <a:t>zápisy týdně</a:t>
            </a:r>
            <a:endParaRPr lang="en-GB" sz="2800" dirty="0">
              <a:solidFill>
                <a:prstClr val="black"/>
              </a:solidFill>
              <a:latin typeface="Calibri "/>
            </a:endParaRPr>
          </a:p>
          <a:p>
            <a:pPr lvl="0"/>
            <a:r>
              <a:rPr lang="cs-CZ" sz="2800" dirty="0">
                <a:solidFill>
                  <a:prstClr val="black"/>
                </a:solidFill>
                <a:latin typeface="Calibri "/>
              </a:rPr>
              <a:t>Analýza 12 deníků</a:t>
            </a:r>
            <a:endParaRPr lang="en-GB" sz="2800" dirty="0">
              <a:solidFill>
                <a:prstClr val="black"/>
              </a:solidFill>
            </a:endParaRPr>
          </a:p>
          <a:p>
            <a:pPr algn="ctr"/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57263" y="6320824"/>
            <a:ext cx="98881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Převrátilová, S. Deníková studie o učení se češtině. </a:t>
            </a:r>
            <a:r>
              <a:rPr lang="cs-CZ" sz="2200" i="1" dirty="0"/>
              <a:t>Didaktické studie. </a:t>
            </a:r>
          </a:p>
        </p:txBody>
      </p:sp>
    </p:spTree>
    <p:extLst>
      <p:ext uri="{BB962C8B-B14F-4D97-AF65-F5344CB8AC3E}">
        <p14:creationId xmlns:p14="http://schemas.microsoft.com/office/powerpoint/2010/main" val="198951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7344" y="300505"/>
            <a:ext cx="10506456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/>
              <a:t>Ideální</a:t>
            </a:r>
            <a:r>
              <a:rPr lang="en-US" sz="5400" dirty="0"/>
              <a:t> </a:t>
            </a:r>
            <a:r>
              <a:rPr lang="en-US" sz="5400" dirty="0" err="1"/>
              <a:t>já</a:t>
            </a:r>
            <a:r>
              <a:rPr lang="en-US" sz="5400" dirty="0"/>
              <a:t> </a:t>
            </a:r>
            <a:r>
              <a:rPr lang="cs-CZ" sz="5400" dirty="0"/>
              <a:t>/ </a:t>
            </a:r>
            <a:r>
              <a:rPr lang="en-US" sz="5400" dirty="0" err="1"/>
              <a:t>Požadované</a:t>
            </a:r>
            <a:r>
              <a:rPr lang="en-US" sz="5400" dirty="0"/>
              <a:t> </a:t>
            </a:r>
            <a:r>
              <a:rPr lang="en-US" sz="5400" dirty="0" err="1"/>
              <a:t>já</a:t>
            </a:r>
            <a:endParaRPr lang="en-US" sz="5400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43F85D8-EE1D-4C79-A65D-4049EEED80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34783"/>
          <a:stretch/>
        </p:blipFill>
        <p:spPr>
          <a:xfrm>
            <a:off x="924771" y="2264230"/>
            <a:ext cx="4364004" cy="4008552"/>
          </a:xfrm>
          <a:prstGeom prst="rect">
            <a:avLst/>
          </a:prstGeom>
        </p:spPr>
      </p:pic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04D9545B-9E2A-47AE-B320-6B44BA7884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7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dirty="0">
                <a:solidFill>
                  <a:srgbClr val="FF0000"/>
                </a:solidFill>
              </a:rPr>
              <a:t>Zkušenost s učením se CJ</a:t>
            </a:r>
          </a:p>
        </p:txBody>
      </p:sp>
      <p:pic>
        <p:nvPicPr>
          <p:cNvPr id="7" name="Zástupný symbol pro obsah 6" descr="Obsah obrázku osoba, interiér, fotka, zeď&#10;&#10;Popis byl vytvořen automaticky">
            <a:extLst>
              <a:ext uri="{FF2B5EF4-FFF2-40B4-BE49-F238E27FC236}">
                <a16:creationId xmlns:a16="http://schemas.microsoft.com/office/drawing/2014/main" id="{15CECD2F-BD69-4686-B21F-883559DFE9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72" b="33953"/>
          <a:stretch/>
        </p:blipFill>
        <p:spPr>
          <a:xfrm>
            <a:off x="7908694" y="619465"/>
            <a:ext cx="3261937" cy="4341155"/>
          </a:xfrm>
          <a:prstGeom prst="rect">
            <a:avLst/>
          </a:prstGeom>
        </p:spPr>
      </p:pic>
      <p:pic>
        <p:nvPicPr>
          <p:cNvPr id="8" name="Obrázek 7" descr="Obsah obrázku osoba, interiér, fotka, zeď&#10;&#10;Popis byl vytvořen automaticky">
            <a:extLst>
              <a:ext uri="{FF2B5EF4-FFF2-40B4-BE49-F238E27FC236}">
                <a16:creationId xmlns:a16="http://schemas.microsoft.com/office/drawing/2014/main" id="{15CECD2F-BD69-4686-B21F-883559DFE9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66" r="24962" b="-1303"/>
          <a:stretch/>
        </p:blipFill>
        <p:spPr>
          <a:xfrm>
            <a:off x="6976110" y="4960620"/>
            <a:ext cx="4122420" cy="1897380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838199" y="2032992"/>
            <a:ext cx="68873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latin typeface="Calibri" pitchFamily="34" charset="0"/>
              </a:rPr>
              <a:t>Obsah kurzu: </a:t>
            </a:r>
          </a:p>
          <a:p>
            <a:r>
              <a:rPr lang="cs-CZ" sz="2400" dirty="0">
                <a:latin typeface="Calibri" pitchFamily="34" charset="0"/>
              </a:rPr>
              <a:t>s</a:t>
            </a:r>
            <a:r>
              <a:rPr lang="en-AU" sz="2400" dirty="0" err="1">
                <a:latin typeface="Calibri" pitchFamily="34" charset="0"/>
              </a:rPr>
              <a:t>ylabus</a:t>
            </a:r>
            <a:r>
              <a:rPr lang="en-AU" sz="2400" dirty="0">
                <a:latin typeface="Calibri" pitchFamily="34" charset="0"/>
              </a:rPr>
              <a:t>, </a:t>
            </a:r>
            <a:r>
              <a:rPr lang="en-AU" sz="2400" dirty="0" err="1">
                <a:latin typeface="Calibri" pitchFamily="34" charset="0"/>
              </a:rPr>
              <a:t>metod</a:t>
            </a:r>
            <a:r>
              <a:rPr lang="cs-CZ" sz="2400" dirty="0">
                <a:latin typeface="Calibri" pitchFamily="34" charset="0"/>
              </a:rPr>
              <a:t>y a aktivity</a:t>
            </a:r>
            <a:r>
              <a:rPr lang="en-AU" sz="2400" dirty="0">
                <a:latin typeface="Calibri" pitchFamily="34" charset="0"/>
              </a:rPr>
              <a:t>, </a:t>
            </a:r>
            <a:r>
              <a:rPr lang="cs-CZ" sz="2400" dirty="0">
                <a:latin typeface="Calibri" pitchFamily="34" charset="0"/>
              </a:rPr>
              <a:t>učitel</a:t>
            </a:r>
            <a:r>
              <a:rPr lang="en-AU" sz="2400" dirty="0">
                <a:latin typeface="Calibri" pitchFamily="34" charset="0"/>
              </a:rPr>
              <a:t>, </a:t>
            </a:r>
            <a:r>
              <a:rPr lang="cs-CZ" sz="2400" dirty="0">
                <a:latin typeface="Calibri" pitchFamily="34" charset="0"/>
              </a:rPr>
              <a:t>gramatika</a:t>
            </a:r>
            <a:r>
              <a:rPr lang="en-AU" sz="2400" dirty="0">
                <a:latin typeface="Calibri" pitchFamily="34" charset="0"/>
              </a:rPr>
              <a:t>, </a:t>
            </a:r>
            <a:r>
              <a:rPr lang="cs-CZ" sz="2400" dirty="0">
                <a:latin typeface="Calibri" pitchFamily="34" charset="0"/>
              </a:rPr>
              <a:t>lexikum</a:t>
            </a:r>
            <a:endParaRPr lang="en-AU" sz="2400" dirty="0">
              <a:latin typeface="Calibri" pitchFamily="34" charset="0"/>
            </a:endParaRPr>
          </a:p>
          <a:p>
            <a:endParaRPr lang="cs-CZ" dirty="0">
              <a:latin typeface="Calibri" pitchFamily="34" charset="0"/>
            </a:endParaRPr>
          </a:p>
          <a:p>
            <a:endParaRPr lang="cs-CZ" b="1" dirty="0">
              <a:latin typeface="Calibri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880110" y="323332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400" b="1" dirty="0">
                <a:latin typeface="Calibri" pitchFamily="34" charset="0"/>
              </a:rPr>
              <a:t>Afektivní stav</a:t>
            </a:r>
            <a:r>
              <a:rPr lang="en-AU" sz="2400" dirty="0">
                <a:latin typeface="Calibri" pitchFamily="34" charset="0"/>
              </a:rPr>
              <a:t>: </a:t>
            </a:r>
            <a:endParaRPr lang="cs-CZ" sz="2400" dirty="0">
              <a:latin typeface="Calibri" pitchFamily="34" charset="0"/>
            </a:endParaRPr>
          </a:p>
          <a:p>
            <a:r>
              <a:rPr lang="cs-CZ" sz="2400" dirty="0">
                <a:latin typeface="Calibri" pitchFamily="34" charset="0"/>
              </a:rPr>
              <a:t>únava, úzkost, radost</a:t>
            </a:r>
            <a:endParaRPr lang="en-AU" sz="2400" dirty="0">
              <a:latin typeface="Calibri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880110" y="4379594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400" b="1" dirty="0">
                <a:latin typeface="Calibri" pitchFamily="34" charset="0"/>
              </a:rPr>
              <a:t>Problémové jevy</a:t>
            </a:r>
            <a:r>
              <a:rPr lang="en-AU" sz="2400" b="1" dirty="0">
                <a:latin typeface="Calibri" pitchFamily="34" charset="0"/>
              </a:rPr>
              <a:t>: </a:t>
            </a:r>
            <a:endParaRPr lang="cs-CZ" sz="2400" b="1" dirty="0">
              <a:latin typeface="Calibri" pitchFamily="34" charset="0"/>
            </a:endParaRPr>
          </a:p>
          <a:p>
            <a:r>
              <a:rPr lang="cs-CZ" sz="2400" dirty="0">
                <a:latin typeface="Calibri" pitchFamily="34" charset="0"/>
              </a:rPr>
              <a:t>výslovnost, poslech</a:t>
            </a:r>
          </a:p>
          <a:p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54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Krok 3: Erasmus – deníková studie </a:t>
            </a: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11426741"/>
              </p:ext>
            </p:extLst>
          </p:nvPr>
        </p:nvGraphicFramePr>
        <p:xfrm>
          <a:off x="1044287" y="2143991"/>
          <a:ext cx="3983182" cy="3807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Zástupný symbol pro obsah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7538424"/>
              </p:ext>
            </p:extLst>
          </p:nvPr>
        </p:nvGraphicFramePr>
        <p:xfrm>
          <a:off x="6400800" y="2743199"/>
          <a:ext cx="4648200" cy="3708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bdélníkový bublinový popisek 3"/>
          <p:cNvSpPr/>
          <p:nvPr/>
        </p:nvSpPr>
        <p:spPr>
          <a:xfrm>
            <a:off x="8547388" y="1212460"/>
            <a:ext cx="2917768" cy="1221971"/>
          </a:xfrm>
          <a:prstGeom prst="wedgeRectCallout">
            <a:avLst>
              <a:gd name="adj1" fmla="val -91161"/>
              <a:gd name="adj2" fmla="val -5176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studenti z Francie </a:t>
            </a:r>
          </a:p>
          <a:p>
            <a:pPr algn="ctr"/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semestry, 1 rozhovor 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DBD99F2C-AB8B-4CD1-9392-09B3AB8688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7756804"/>
              </p:ext>
            </p:extLst>
          </p:nvPr>
        </p:nvGraphicFramePr>
        <p:xfrm>
          <a:off x="6876142" y="2996688"/>
          <a:ext cx="4738511" cy="4064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8B141F68-0D9D-43DC-A694-12621D80E7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7990578"/>
              </p:ext>
            </p:extLst>
          </p:nvPr>
        </p:nvGraphicFramePr>
        <p:xfrm>
          <a:off x="975623" y="2002630"/>
          <a:ext cx="4738511" cy="3708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7588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D1F8A3-729C-4DA9-A680-FFB61BB74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výuky</a:t>
            </a:r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9C54432F-E337-4E54-B2E7-F2DE75FAE13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379850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C8CE7FB0-F4CA-432E-9BA4-03EE0C008FE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87855359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69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97E3ED-1690-4FE2-BBCA-F05CAFECE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Faktory ve třídě</a:t>
            </a:r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F4E6DDAB-0400-46E5-9293-AE3D1B9695A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78288354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Zástupný obsah 6">
            <a:extLst>
              <a:ext uri="{FF2B5EF4-FFF2-40B4-BE49-F238E27FC236}">
                <a16:creationId xmlns:a16="http://schemas.microsoft.com/office/drawing/2014/main" id="{35E01D06-366A-4253-93F7-85409A7DB79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16227753"/>
              </p:ext>
            </p:extLst>
          </p:nvPr>
        </p:nvGraphicFramePr>
        <p:xfrm>
          <a:off x="6535057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6282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24568"/>
            <a:ext cx="3766457" cy="5412920"/>
          </a:xfrm>
        </p:spPr>
        <p:txBody>
          <a:bodyPr>
            <a:normAutofit/>
          </a:bodyPr>
          <a:lstStyle/>
          <a:p>
            <a:r>
              <a:rPr lang="cs-CZ"/>
              <a:t>Pedagogické implikace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29202" y="985813"/>
            <a:ext cx="6324598" cy="541292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000" dirty="0">
                <a:latin typeface="Calibri" pitchFamily="34" charset="0"/>
              </a:rPr>
              <a:t>Seznámení se s </a:t>
            </a:r>
            <a:r>
              <a:rPr lang="cs-CZ" sz="2000" b="1" dirty="0">
                <a:latin typeface="Calibri" pitchFamily="34" charset="0"/>
              </a:rPr>
              <a:t>názory</a:t>
            </a:r>
            <a:r>
              <a:rPr lang="cs-CZ" sz="2000" dirty="0">
                <a:latin typeface="Calibri" pitchFamily="34" charset="0"/>
              </a:rPr>
              <a:t> a </a:t>
            </a:r>
            <a:r>
              <a:rPr lang="cs-CZ" sz="2000" b="1" dirty="0">
                <a:latin typeface="Calibri" pitchFamily="34" charset="0"/>
              </a:rPr>
              <a:t>postoji</a:t>
            </a:r>
            <a:r>
              <a:rPr lang="cs-CZ" sz="2000" dirty="0">
                <a:latin typeface="Calibri" pitchFamily="34" charset="0"/>
              </a:rPr>
              <a:t> studentů hned na začátku</a:t>
            </a:r>
          </a:p>
          <a:p>
            <a:pPr marL="0" indent="0">
              <a:buNone/>
            </a:pPr>
            <a:r>
              <a:rPr lang="cs-CZ" sz="2000" dirty="0">
                <a:latin typeface="Calibri" pitchFamily="34" charset="0"/>
              </a:rPr>
              <a:t>Analýza </a:t>
            </a:r>
            <a:r>
              <a:rPr lang="cs-CZ" sz="2000" b="1" dirty="0">
                <a:latin typeface="Calibri" pitchFamily="34" charset="0"/>
              </a:rPr>
              <a:t>potřeb</a:t>
            </a:r>
            <a:r>
              <a:rPr lang="cs-CZ" sz="2000" dirty="0">
                <a:latin typeface="Calibri" pitchFamily="34" charset="0"/>
              </a:rPr>
              <a:t>, autonomní </a:t>
            </a:r>
            <a:r>
              <a:rPr lang="cs-CZ" sz="2000" b="1" dirty="0">
                <a:latin typeface="Calibri" pitchFamily="34" charset="0"/>
              </a:rPr>
              <a:t>sylabus</a:t>
            </a:r>
          </a:p>
          <a:p>
            <a:pPr marL="0" indent="0">
              <a:buNone/>
            </a:pPr>
            <a:r>
              <a:rPr lang="cs-CZ" sz="2000" dirty="0">
                <a:latin typeface="Calibri" pitchFamily="34" charset="0"/>
              </a:rPr>
              <a:t>Stanovení </a:t>
            </a:r>
            <a:r>
              <a:rPr lang="cs-CZ" sz="2000" b="1" dirty="0">
                <a:latin typeface="Calibri" pitchFamily="34" charset="0"/>
              </a:rPr>
              <a:t>realistických </a:t>
            </a:r>
            <a:r>
              <a:rPr lang="cs-CZ" sz="2000" dirty="0">
                <a:latin typeface="Calibri" pitchFamily="34" charset="0"/>
              </a:rPr>
              <a:t>cílů</a:t>
            </a:r>
          </a:p>
          <a:p>
            <a:pPr marL="0" indent="0">
              <a:buNone/>
            </a:pPr>
            <a:endParaRPr lang="cs-CZ" sz="2000" b="1" dirty="0">
              <a:latin typeface="Calibri" pitchFamily="34" charset="0"/>
            </a:endParaRPr>
          </a:p>
          <a:p>
            <a:pPr marL="0" indent="0">
              <a:buNone/>
            </a:pPr>
            <a:r>
              <a:rPr lang="en-US" sz="2000" b="1" dirty="0">
                <a:latin typeface="Calibri" pitchFamily="34" charset="0"/>
              </a:rPr>
              <a:t>Motiva</a:t>
            </a:r>
            <a:r>
              <a:rPr lang="cs-CZ" sz="2000" b="1" dirty="0" err="1">
                <a:latin typeface="Calibri" pitchFamily="34" charset="0"/>
              </a:rPr>
              <a:t>ce</a:t>
            </a:r>
            <a:r>
              <a:rPr lang="en-US" sz="2000" dirty="0">
                <a:latin typeface="Calibri" pitchFamily="34" charset="0"/>
              </a:rPr>
              <a:t>, </a:t>
            </a:r>
            <a:r>
              <a:rPr lang="cs-CZ" sz="2000" b="1" dirty="0">
                <a:latin typeface="Calibri" pitchFamily="34" charset="0"/>
              </a:rPr>
              <a:t>nadšení</a:t>
            </a:r>
            <a:r>
              <a:rPr lang="cs-CZ" sz="2000" dirty="0">
                <a:latin typeface="Calibri" pitchFamily="34" charset="0"/>
              </a:rPr>
              <a:t> ze strany učitele, </a:t>
            </a:r>
            <a:r>
              <a:rPr lang="cs-CZ" sz="2000" b="1" dirty="0">
                <a:latin typeface="Calibri" pitchFamily="34" charset="0"/>
              </a:rPr>
              <a:t>zábava</a:t>
            </a:r>
          </a:p>
          <a:p>
            <a:pPr marL="0" indent="0">
              <a:buNone/>
            </a:pPr>
            <a:r>
              <a:rPr lang="cs-CZ" sz="2000" dirty="0">
                <a:latin typeface="Calibri" pitchFamily="34" charset="0"/>
              </a:rPr>
              <a:t>Záměrný a systematický nácvik </a:t>
            </a:r>
            <a:r>
              <a:rPr lang="cs-CZ" sz="2000" b="1" dirty="0">
                <a:latin typeface="Calibri" pitchFamily="34" charset="0"/>
              </a:rPr>
              <a:t>výslovnosti</a:t>
            </a:r>
            <a:r>
              <a:rPr lang="cs-CZ" sz="2000" dirty="0">
                <a:latin typeface="Calibri" pitchFamily="34" charset="0"/>
              </a:rPr>
              <a:t> a </a:t>
            </a:r>
            <a:r>
              <a:rPr lang="cs-CZ" sz="2000" b="1" dirty="0">
                <a:latin typeface="Calibri" pitchFamily="34" charset="0"/>
              </a:rPr>
              <a:t>poslechu</a:t>
            </a:r>
            <a:r>
              <a:rPr lang="cs-CZ" sz="2000" dirty="0">
                <a:latin typeface="Calibri" pitchFamily="34" charset="0"/>
              </a:rPr>
              <a:t> </a:t>
            </a:r>
          </a:p>
          <a:p>
            <a:pPr marL="0" indent="0">
              <a:buNone/>
            </a:pPr>
            <a:endParaRPr lang="en-US" sz="2000" dirty="0">
              <a:latin typeface="Calibri" pitchFamily="34" charset="0"/>
            </a:endParaRPr>
          </a:p>
          <a:p>
            <a:pPr marL="0" indent="0">
              <a:buNone/>
            </a:pPr>
            <a:r>
              <a:rPr lang="cs-CZ" sz="2000" b="1" dirty="0">
                <a:latin typeface="Calibri" pitchFamily="34" charset="0"/>
              </a:rPr>
              <a:t>Výlety mimo třídu: </a:t>
            </a:r>
            <a:r>
              <a:rPr lang="cs-CZ" sz="2000" dirty="0">
                <a:latin typeface="Calibri" pitchFamily="34" charset="0"/>
              </a:rPr>
              <a:t>restaurace, pošta, supermarket, česká škola</a:t>
            </a:r>
            <a:endParaRPr lang="cs-CZ" sz="2000" b="1" dirty="0">
              <a:latin typeface="Calibri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Calibri" pitchFamily="34" charset="0"/>
              </a:rPr>
              <a:t>Pomoc vykročit </a:t>
            </a:r>
            <a:r>
              <a:rPr lang="cs-CZ" sz="2000" b="1" dirty="0">
                <a:latin typeface="Calibri" pitchFamily="34" charset="0"/>
              </a:rPr>
              <a:t>ze zóny komfortu</a:t>
            </a:r>
          </a:p>
          <a:p>
            <a:pPr marL="0" indent="0">
              <a:buNone/>
            </a:pPr>
            <a:endParaRPr lang="en-US" sz="2000" dirty="0">
              <a:latin typeface="Calibri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Calibri" pitchFamily="34" charset="0"/>
              </a:rPr>
              <a:t>Podpora </a:t>
            </a:r>
            <a:r>
              <a:rPr lang="en-US" sz="2000" b="1" dirty="0">
                <a:latin typeface="Calibri" pitchFamily="34" charset="0"/>
              </a:rPr>
              <a:t>ide</a:t>
            </a:r>
            <a:r>
              <a:rPr lang="cs-CZ" sz="2000" b="1" dirty="0">
                <a:latin typeface="Calibri" pitchFamily="34" charset="0"/>
              </a:rPr>
              <a:t>á</a:t>
            </a:r>
            <a:r>
              <a:rPr lang="en-US" sz="2000" b="1" dirty="0">
                <a:latin typeface="Calibri" pitchFamily="34" charset="0"/>
              </a:rPr>
              <a:t>l</a:t>
            </a:r>
            <a:r>
              <a:rPr lang="cs-CZ" sz="2000" b="1" dirty="0" err="1">
                <a:latin typeface="Calibri" pitchFamily="34" charset="0"/>
              </a:rPr>
              <a:t>ního</a:t>
            </a:r>
            <a:r>
              <a:rPr lang="cs-CZ" sz="2000" b="1" dirty="0">
                <a:latin typeface="Calibri" pitchFamily="34" charset="0"/>
              </a:rPr>
              <a:t> mnohojazyčného já</a:t>
            </a:r>
            <a:endParaRPr lang="en-US" sz="2000" b="1" dirty="0">
              <a:latin typeface="Calibri" pitchFamily="34" charset="0"/>
            </a:endParaRPr>
          </a:p>
          <a:p>
            <a:pPr marL="0" indent="0">
              <a:buNone/>
            </a:pPr>
            <a:r>
              <a:rPr lang="cs-CZ" sz="2000" b="1" dirty="0">
                <a:latin typeface="Calibri" pitchFamily="34" charset="0"/>
              </a:rPr>
              <a:t>Povinná</a:t>
            </a:r>
            <a:r>
              <a:rPr lang="cs-CZ" sz="2000" dirty="0">
                <a:latin typeface="Calibri" pitchFamily="34" charset="0"/>
              </a:rPr>
              <a:t> jazyková výuka?</a:t>
            </a:r>
            <a:endParaRPr lang="cs-CZ" sz="2000" b="1" dirty="0">
              <a:latin typeface="Calibri" pitchFamily="34" charset="0"/>
            </a:endParaRP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49364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38200" y="624568"/>
            <a:ext cx="3766457" cy="5412920"/>
          </a:xfrm>
        </p:spPr>
        <p:txBody>
          <a:bodyPr>
            <a:normAutofit/>
          </a:bodyPr>
          <a:lstStyle/>
          <a:p>
            <a:r>
              <a:rPr lang="cs-CZ"/>
              <a:t>Shrnutí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804356" y="624568"/>
            <a:ext cx="7911394" cy="541292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cs-CZ" sz="2400" dirty="0">
              <a:latin typeface="Calibri" pitchFamily="34" charset="0"/>
            </a:endParaRPr>
          </a:p>
          <a:p>
            <a:pPr marL="0" indent="0">
              <a:buNone/>
            </a:pPr>
            <a:r>
              <a:rPr lang="cs-CZ" sz="2400" dirty="0">
                <a:latin typeface="Calibri" pitchFamily="34" charset="0"/>
              </a:rPr>
              <a:t>Motivace prochází proměnou.</a:t>
            </a:r>
          </a:p>
          <a:p>
            <a:pPr marL="0" indent="0">
              <a:buNone/>
            </a:pPr>
            <a:r>
              <a:rPr lang="cs-CZ" sz="2400" dirty="0">
                <a:latin typeface="Calibri" pitchFamily="34" charset="0"/>
              </a:rPr>
              <a:t>V kurzech Erasmu může být proměna méně zřetelná.</a:t>
            </a:r>
          </a:p>
          <a:p>
            <a:pPr marL="0" indent="0">
              <a:buNone/>
            </a:pPr>
            <a:endParaRPr lang="cs-CZ" sz="2400" dirty="0">
              <a:latin typeface="Calibri" pitchFamily="34" charset="0"/>
            </a:endParaRPr>
          </a:p>
          <a:p>
            <a:pPr marL="0" indent="0">
              <a:buNone/>
            </a:pPr>
            <a:r>
              <a:rPr lang="cs-CZ" sz="2400" dirty="0">
                <a:latin typeface="Calibri" pitchFamily="34" charset="0"/>
              </a:rPr>
              <a:t>V obou kontextech hraje klíčovou roli </a:t>
            </a:r>
          </a:p>
          <a:p>
            <a:pPr marL="0" indent="0">
              <a:buNone/>
            </a:pPr>
            <a:r>
              <a:rPr lang="cs-CZ" sz="2400" b="1" dirty="0">
                <a:latin typeface="Calibri" pitchFamily="34" charset="0"/>
              </a:rPr>
              <a:t>potřeba integrace a zkušenost s učením se jazyku</a:t>
            </a:r>
            <a:r>
              <a:rPr lang="cs-CZ" sz="2400" dirty="0">
                <a:latin typeface="Calibri" pitchFamily="34" charset="0"/>
              </a:rPr>
              <a:t>. </a:t>
            </a:r>
          </a:p>
          <a:p>
            <a:pPr marL="0" indent="0">
              <a:buNone/>
            </a:pPr>
            <a:endParaRPr lang="en-GB" sz="2400" dirty="0">
              <a:latin typeface="Calibri" pitchFamily="34" charset="0"/>
            </a:endParaRPr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2238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FE66925F-460D-495A-B60E-A29B98C27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Coursework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AF9A1DC-888B-4B2B-A5B1-712FA84E0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Attendance, participation, presentation in class, final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paper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cs-CZ" sz="18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Readings</a:t>
            </a:r>
            <a:r>
              <a:rPr lang="cs-CZ" sz="18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in </a:t>
            </a:r>
            <a:r>
              <a:rPr lang="cs-CZ" sz="18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moodle</a:t>
            </a:r>
            <a:r>
              <a:rPr lang="cs-CZ" sz="18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together</a:t>
            </a:r>
            <a:r>
              <a:rPr lang="cs-CZ" sz="18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cs-CZ" sz="18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questions</a:t>
            </a:r>
            <a:r>
              <a:rPr lang="cs-CZ" sz="18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cs-CZ" sz="18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answer</a:t>
            </a:r>
            <a:r>
              <a:rPr lang="cs-CZ" sz="18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br>
              <a:rPr lang="cs-CZ" sz="18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8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</a:t>
            </a:r>
            <a:r>
              <a:rPr lang="cs-CZ" sz="18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presenter</a:t>
            </a:r>
            <a:r>
              <a:rPr lang="cs-CZ" sz="18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to </a:t>
            </a:r>
            <a:r>
              <a:rPr lang="cs-CZ" sz="18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summarize</a:t>
            </a:r>
            <a:r>
              <a:rPr lang="cs-CZ" sz="18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</a:t>
            </a:r>
            <a:r>
              <a:rPr lang="cs-CZ" sz="18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ideas</a:t>
            </a:r>
            <a:r>
              <a:rPr lang="cs-CZ" sz="18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start </a:t>
            </a:r>
            <a:r>
              <a:rPr lang="cs-CZ" sz="18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discussion</a:t>
            </a:r>
            <a:r>
              <a:rPr lang="cs-CZ" sz="18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cs-CZ" sz="18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</a:t>
            </a:r>
            <a:r>
              <a:rPr lang="cs-CZ" sz="18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presentations</a:t>
            </a:r>
            <a:r>
              <a:rPr lang="cs-CZ" sz="18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cs-CZ" sz="18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8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cs-CZ" sz="18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reading</a:t>
            </a:r>
            <a:r>
              <a:rPr lang="cs-CZ" sz="18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summary</a:t>
            </a:r>
            <a:r>
              <a:rPr lang="cs-CZ" sz="18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cs-CZ" sz="18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</a:t>
            </a:r>
            <a:r>
              <a:rPr lang="cs-CZ" sz="18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/pair-</a:t>
            </a:r>
            <a:r>
              <a:rPr lang="cs-CZ" sz="18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</a:t>
            </a:r>
            <a:r>
              <a:rPr lang="cs-CZ" sz="18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br>
              <a:rPr lang="cs-CZ" sz="18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8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cs-CZ" sz="18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</a:t>
            </a:r>
            <a:r>
              <a:rPr lang="cs-CZ" sz="18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cs-CZ" sz="18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group</a:t>
            </a:r>
            <a:r>
              <a:rPr lang="cs-CZ" sz="18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</a:t>
            </a:r>
            <a:r>
              <a:rPr lang="cs-CZ" sz="18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cs-CZ" sz="18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Final</a:t>
            </a:r>
            <a:r>
              <a:rPr lang="cs-CZ" sz="18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paper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96355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4" y="327026"/>
            <a:ext cx="1733550" cy="2287588"/>
          </a:xfrm>
        </p:spPr>
        <p:txBody>
          <a:bodyPr anchor="ctr">
            <a:normAutofit/>
          </a:bodyPr>
          <a:lstStyle/>
          <a:p>
            <a:r>
              <a:rPr lang="cs-CZ" sz="3600" dirty="0"/>
              <a:t>Diskuse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14676" y="327026"/>
            <a:ext cx="8594720" cy="22875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dirty="0"/>
              <a:t>Jak motivovat studenty k učení se malým jazykům?</a:t>
            </a:r>
          </a:p>
          <a:p>
            <a:pPr marL="0" indent="0">
              <a:buNone/>
            </a:pPr>
            <a:r>
              <a:rPr lang="cs-CZ" dirty="0"/>
              <a:t>Jak podpořit mnohojazyčné ideální já?</a:t>
            </a:r>
          </a:p>
        </p:txBody>
      </p:sp>
      <p:pic>
        <p:nvPicPr>
          <p:cNvPr id="2050" name="Picture 2" descr="Image result for multilingual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1" b="17332"/>
          <a:stretch/>
        </p:blipFill>
        <p:spPr bwMode="auto">
          <a:xfrm>
            <a:off x="-9168" y="2763151"/>
            <a:ext cx="12201168" cy="4093262"/>
          </a:xfrm>
          <a:custGeom>
            <a:avLst/>
            <a:gdLst>
              <a:gd name="connsiteX0" fmla="*/ 12201168 w 12201168"/>
              <a:gd name="connsiteY0" fmla="*/ 0 h 4093262"/>
              <a:gd name="connsiteX1" fmla="*/ 12201168 w 12201168"/>
              <a:gd name="connsiteY1" fmla="*/ 4093262 h 4093262"/>
              <a:gd name="connsiteX2" fmla="*/ 0 w 12201168"/>
              <a:gd name="connsiteY2" fmla="*/ 4093262 h 4093262"/>
              <a:gd name="connsiteX3" fmla="*/ 0 w 12201168"/>
              <a:gd name="connsiteY3" fmla="*/ 49771 h 4093262"/>
              <a:gd name="connsiteX4" fmla="*/ 344880 w 12201168"/>
              <a:gd name="connsiteY4" fmla="*/ 64399 h 4093262"/>
              <a:gd name="connsiteX5" fmla="*/ 9469555 w 12201168"/>
              <a:gd name="connsiteY5" fmla="*/ 167599 h 4093262"/>
              <a:gd name="connsiteX6" fmla="*/ 11750723 w 12201168"/>
              <a:gd name="connsiteY6" fmla="*/ 7961 h 409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81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1400" y="3946525"/>
            <a:ext cx="10515600" cy="3584575"/>
          </a:xfrm>
        </p:spPr>
        <p:txBody>
          <a:bodyPr>
            <a:normAutofit/>
          </a:bodyPr>
          <a:lstStyle/>
          <a:p>
            <a:pPr marL="0" indent="0" algn="ctr"/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Děkuji za pozornost. </a:t>
            </a:r>
            <a:b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cs-CZ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silvie.prevratilova@ff.cuni.cz</a:t>
            </a:r>
            <a:br>
              <a:rPr lang="cs-CZ" dirty="0"/>
            </a:br>
            <a:endParaRPr lang="cs-CZ" dirty="0"/>
          </a:p>
        </p:txBody>
      </p:sp>
      <p:pic>
        <p:nvPicPr>
          <p:cNvPr id="3074" name="Picture 2" descr="Image result for goodbye in many languages&quot;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67"/>
          <a:stretch/>
        </p:blipFill>
        <p:spPr bwMode="auto">
          <a:xfrm>
            <a:off x="3244850" y="428625"/>
            <a:ext cx="6108700" cy="337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3723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err="1"/>
              <a:t>Dörnyei</a:t>
            </a:r>
            <a:r>
              <a:rPr lang="en-US" dirty="0"/>
              <a:t>, Z. (2005). </a:t>
            </a:r>
            <a:r>
              <a:rPr lang="en-US" i="1" dirty="0"/>
              <a:t>The psychology of the language learner: Individual differences in second language acquisition. </a:t>
            </a:r>
            <a:r>
              <a:rPr lang="en-US" dirty="0"/>
              <a:t>Mahwah, NJ: Lawrence </a:t>
            </a:r>
            <a:r>
              <a:rPr lang="en-US" dirty="0" err="1"/>
              <a:t>Er</a:t>
            </a:r>
            <a:r>
              <a:rPr lang="cs-CZ" dirty="0" err="1"/>
              <a:t>baum</a:t>
            </a:r>
            <a:r>
              <a:rPr lang="cs-CZ" dirty="0"/>
              <a:t>.</a:t>
            </a:r>
            <a:endParaRPr lang="cs-CZ" dirty="0">
              <a:ln w="0"/>
            </a:endParaRPr>
          </a:p>
          <a:p>
            <a:pPr marL="0" indent="0">
              <a:buNone/>
            </a:pPr>
            <a:r>
              <a:rPr lang="cs-CZ" dirty="0" err="1">
                <a:ln w="0"/>
              </a:rPr>
              <a:t>Dörnyei</a:t>
            </a:r>
            <a:r>
              <a:rPr lang="cs-CZ" dirty="0">
                <a:ln w="0"/>
              </a:rPr>
              <a:t>, Z. (2010). </a:t>
            </a:r>
            <a:r>
              <a:rPr lang="cs-CZ" i="1" dirty="0" err="1">
                <a:ln w="0"/>
              </a:rPr>
              <a:t>Motivational</a:t>
            </a:r>
            <a:r>
              <a:rPr lang="cs-CZ" i="1" dirty="0">
                <a:ln w="0"/>
              </a:rPr>
              <a:t> </a:t>
            </a:r>
            <a:r>
              <a:rPr lang="cs-CZ" i="1" dirty="0" err="1">
                <a:ln w="0"/>
              </a:rPr>
              <a:t>Strategies</a:t>
            </a:r>
            <a:r>
              <a:rPr lang="cs-CZ" i="1" dirty="0">
                <a:ln w="0"/>
              </a:rPr>
              <a:t> in </a:t>
            </a:r>
            <a:r>
              <a:rPr lang="cs-CZ" i="1" dirty="0" err="1">
                <a:ln w="0"/>
              </a:rPr>
              <a:t>the</a:t>
            </a:r>
            <a:r>
              <a:rPr lang="cs-CZ" i="1" dirty="0">
                <a:ln w="0"/>
              </a:rPr>
              <a:t> </a:t>
            </a:r>
            <a:r>
              <a:rPr lang="cs-CZ" i="1" dirty="0" err="1">
                <a:ln w="0"/>
              </a:rPr>
              <a:t>Language</a:t>
            </a:r>
            <a:r>
              <a:rPr lang="cs-CZ" i="1" dirty="0">
                <a:ln w="0"/>
              </a:rPr>
              <a:t> </a:t>
            </a:r>
            <a:r>
              <a:rPr lang="cs-CZ" i="1" dirty="0" err="1">
                <a:ln w="0"/>
              </a:rPr>
              <a:t>Classroom</a:t>
            </a:r>
            <a:r>
              <a:rPr lang="cs-CZ" i="1" dirty="0">
                <a:ln w="0"/>
              </a:rPr>
              <a:t>.</a:t>
            </a:r>
            <a:r>
              <a:rPr lang="cs-CZ" dirty="0">
                <a:ln w="0"/>
              </a:rPr>
              <a:t> Cambridge: CUP.</a:t>
            </a:r>
          </a:p>
          <a:p>
            <a:pPr marL="0" indent="0">
              <a:buNone/>
            </a:pPr>
            <a:r>
              <a:rPr lang="en-US" dirty="0" err="1"/>
              <a:t>Dörnyei</a:t>
            </a:r>
            <a:r>
              <a:rPr lang="en-US" dirty="0"/>
              <a:t>, Z. – </a:t>
            </a:r>
            <a:r>
              <a:rPr lang="en-US" dirty="0" err="1"/>
              <a:t>Kubanyova</a:t>
            </a:r>
            <a:r>
              <a:rPr lang="en-US" dirty="0"/>
              <a:t>, M. (2014). </a:t>
            </a:r>
            <a:r>
              <a:rPr lang="en-US" i="1" dirty="0"/>
              <a:t>Motivating learners, motivating teachers: building vision in the language classroom</a:t>
            </a:r>
            <a:r>
              <a:rPr lang="en-US" dirty="0"/>
              <a:t>. Cambridge: CUP.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Ellis</a:t>
            </a:r>
            <a:r>
              <a:rPr lang="cs-CZ" dirty="0"/>
              <a:t>, R. (2008). </a:t>
            </a:r>
            <a:r>
              <a:rPr lang="cs-CZ" i="1" dirty="0" err="1"/>
              <a:t>The</a:t>
            </a:r>
            <a:r>
              <a:rPr lang="cs-CZ" i="1" dirty="0"/>
              <a:t> Study </a:t>
            </a:r>
            <a:r>
              <a:rPr lang="cs-CZ" i="1" dirty="0" err="1"/>
              <a:t>of</a:t>
            </a:r>
            <a:r>
              <a:rPr lang="cs-CZ" i="1" dirty="0"/>
              <a:t> Second </a:t>
            </a:r>
            <a:r>
              <a:rPr lang="cs-CZ" i="1" dirty="0" err="1"/>
              <a:t>Language</a:t>
            </a:r>
            <a:r>
              <a:rPr lang="cs-CZ" i="1" dirty="0"/>
              <a:t> </a:t>
            </a:r>
            <a:r>
              <a:rPr lang="cs-CZ" i="1" dirty="0" err="1"/>
              <a:t>Acquisition</a:t>
            </a:r>
            <a:r>
              <a:rPr lang="cs-CZ" dirty="0"/>
              <a:t>. Oxford: </a:t>
            </a:r>
            <a:r>
              <a:rPr lang="cs-CZ" dirty="0" err="1"/>
              <a:t>Blackwell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Převrátilová, S. (2019).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make </a:t>
            </a:r>
            <a:r>
              <a:rPr lang="cs-CZ" dirty="0" err="1"/>
              <a:t>them</a:t>
            </a:r>
            <a:r>
              <a:rPr lang="cs-CZ" dirty="0"/>
              <a:t> study Czech </a:t>
            </a:r>
            <a:r>
              <a:rPr lang="cs-CZ" dirty="0" err="1"/>
              <a:t>while</a:t>
            </a:r>
            <a:r>
              <a:rPr lang="cs-CZ" dirty="0"/>
              <a:t> </a:t>
            </a:r>
            <a:r>
              <a:rPr lang="cs-CZ" dirty="0" err="1"/>
              <a:t>they</a:t>
            </a:r>
            <a:r>
              <a:rPr lang="cs-CZ" dirty="0"/>
              <a:t> study </a:t>
            </a:r>
            <a:r>
              <a:rPr lang="cs-CZ" dirty="0" err="1"/>
              <a:t>abroad</a:t>
            </a:r>
            <a:r>
              <a:rPr lang="cs-CZ" dirty="0"/>
              <a:t>? </a:t>
            </a:r>
            <a:r>
              <a:rPr lang="cs-CZ" i="1" dirty="0"/>
              <a:t>Studie z aplikované lingvistiky</a:t>
            </a:r>
            <a:r>
              <a:rPr lang="cs-CZ" dirty="0"/>
              <a:t> 10(1). Praha: FFUK, 52-65.  </a:t>
            </a:r>
            <a:r>
              <a:rPr lang="cs-CZ" dirty="0">
                <a:hlinkClick r:id="rId2"/>
              </a:rPr>
              <a:t>https://dspace.cuni.cz/handle/20.500.11956/111280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Převrátilová, S. (2020?). Deníková studie o učení se češtině. </a:t>
            </a:r>
            <a:r>
              <a:rPr lang="cs-CZ" i="1" dirty="0"/>
              <a:t>Didaktické studie.</a:t>
            </a:r>
          </a:p>
        </p:txBody>
      </p:sp>
    </p:spTree>
    <p:extLst>
      <p:ext uri="{BB962C8B-B14F-4D97-AF65-F5344CB8AC3E}">
        <p14:creationId xmlns:p14="http://schemas.microsoft.com/office/powerpoint/2010/main" val="1724984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5FBFB6-070C-4EBE-A827-0E0A2811F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moodle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F03F3C-2A01-4B9E-BF0C-7A8A2ACBD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Individual Differences among Language Learner</a:t>
            </a:r>
            <a:r>
              <a:rPr lang="cs-CZ" b="1" dirty="0"/>
              <a:t>s</a:t>
            </a:r>
            <a:endParaRPr lang="en-US" b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>
                <a:hlinkClick r:id="rId2"/>
              </a:rPr>
              <a:t>https://dl1.cuni.cz/enrol/instances.php?id=11905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Key</a:t>
            </a:r>
            <a:r>
              <a:rPr lang="cs-CZ" dirty="0"/>
              <a:t>: </a:t>
            </a:r>
            <a:r>
              <a:rPr lang="cs-CZ" dirty="0" err="1"/>
              <a:t>Language</a:t>
            </a:r>
            <a:r>
              <a:rPr lang="cs-CZ" dirty="0"/>
              <a:t> (</a:t>
            </a:r>
            <a:r>
              <a:rPr lang="cs-CZ" dirty="0" err="1"/>
              <a:t>capital</a:t>
            </a:r>
            <a:r>
              <a:rPr lang="cs-CZ" dirty="0"/>
              <a:t> L)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Readings</a:t>
            </a:r>
            <a:r>
              <a:rPr lang="cs-CZ" dirty="0"/>
              <a:t>, </a:t>
            </a:r>
            <a:r>
              <a:rPr lang="cs-CZ" dirty="0" err="1"/>
              <a:t>tasks</a:t>
            </a:r>
            <a:r>
              <a:rPr lang="cs-CZ" dirty="0"/>
              <a:t>, </a:t>
            </a:r>
            <a:r>
              <a:rPr lang="cs-CZ" dirty="0" err="1"/>
              <a:t>quizzes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5 </a:t>
            </a:r>
            <a:r>
              <a:rPr lang="cs-CZ" dirty="0" err="1"/>
              <a:t>times</a:t>
            </a:r>
            <a:r>
              <a:rPr lang="cs-CZ" dirty="0"/>
              <a:t> </a:t>
            </a:r>
            <a:r>
              <a:rPr lang="cs-CZ" dirty="0" err="1"/>
              <a:t>compulsory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6012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61C32A-EE20-453B-B0F7-19111ECDD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Group </a:t>
            </a:r>
            <a:r>
              <a:rPr lang="cs-CZ" dirty="0" err="1"/>
              <a:t>work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7DFE2B-8D92-4D0C-A8C7-122C2FE92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https://docs.google.com/document/d/1gQx7sbrcOdgXOadH-EjeDAXyhD5IbZ9c8iH4w00LeK0/edit?usp=sharing</a:t>
            </a:r>
          </a:p>
        </p:txBody>
      </p:sp>
    </p:spTree>
    <p:extLst>
      <p:ext uri="{BB962C8B-B14F-4D97-AF65-F5344CB8AC3E}">
        <p14:creationId xmlns:p14="http://schemas.microsoft.com/office/powerpoint/2010/main" val="3517403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happy student&quot;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808" y="1260629"/>
            <a:ext cx="5858383" cy="39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378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991863-F436-425E-8577-2D1B2B0624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2656" y="2257425"/>
            <a:ext cx="4483324" cy="31439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u="sng" dirty="0" err="1"/>
              <a:t>Main</a:t>
            </a:r>
            <a:r>
              <a:rPr lang="cs-CZ" sz="2400" u="sng" dirty="0"/>
              <a:t> </a:t>
            </a:r>
            <a:r>
              <a:rPr lang="cs-CZ" sz="2400" u="sng" dirty="0" err="1"/>
              <a:t>factors</a:t>
            </a:r>
            <a:r>
              <a:rPr lang="cs-CZ" sz="2400" u="sng" dirty="0"/>
              <a:t> (</a:t>
            </a:r>
            <a:r>
              <a:rPr lang="cs-CZ" sz="2400" u="sng" dirty="0" err="1"/>
              <a:t>Ellis</a:t>
            </a:r>
            <a:r>
              <a:rPr lang="cs-CZ" sz="2400" u="sng" dirty="0"/>
              <a:t>, 2008): </a:t>
            </a:r>
          </a:p>
          <a:p>
            <a:pPr marL="0" indent="0">
              <a:buNone/>
            </a:pPr>
            <a:r>
              <a:rPr lang="cs-CZ" sz="2400" dirty="0" err="1"/>
              <a:t>Language</a:t>
            </a:r>
            <a:r>
              <a:rPr lang="cs-CZ" sz="2400" dirty="0"/>
              <a:t> </a:t>
            </a:r>
            <a:r>
              <a:rPr lang="cs-CZ" sz="2400" dirty="0" err="1"/>
              <a:t>aptitude</a:t>
            </a:r>
            <a:r>
              <a:rPr lang="cs-CZ" sz="2400" dirty="0"/>
              <a:t>, </a:t>
            </a:r>
          </a:p>
          <a:p>
            <a:pPr marL="0" indent="0">
              <a:buNone/>
            </a:pPr>
            <a:r>
              <a:rPr lang="cs-CZ" sz="2400" dirty="0" err="1"/>
              <a:t>motivation</a:t>
            </a:r>
            <a:r>
              <a:rPr lang="cs-CZ" sz="2400" dirty="0"/>
              <a:t>, </a:t>
            </a:r>
          </a:p>
          <a:p>
            <a:pPr marL="0" indent="0">
              <a:buNone/>
            </a:pPr>
            <a:r>
              <a:rPr lang="cs-CZ" sz="2400" dirty="0"/>
              <a:t>personality, </a:t>
            </a:r>
          </a:p>
          <a:p>
            <a:pPr marL="0" indent="0">
              <a:buNone/>
            </a:pPr>
            <a:r>
              <a:rPr lang="cs-CZ" sz="2400" dirty="0" err="1"/>
              <a:t>anxiety</a:t>
            </a:r>
            <a:r>
              <a:rPr lang="cs-CZ" sz="2400" dirty="0"/>
              <a:t>,</a:t>
            </a:r>
          </a:p>
          <a:p>
            <a:pPr marL="0" indent="0">
              <a:buNone/>
            </a:pPr>
            <a:r>
              <a:rPr lang="cs-CZ" sz="2400" dirty="0"/>
              <a:t>(learning style, </a:t>
            </a:r>
            <a:r>
              <a:rPr lang="cs-CZ" sz="2400" dirty="0" err="1"/>
              <a:t>strategies</a:t>
            </a:r>
            <a:r>
              <a:rPr lang="cs-CZ" sz="2400" dirty="0"/>
              <a:t>)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Age, gender …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BC2CBB8-5FFE-4E6A-80F3-DC2C8965E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29238" y="2701427"/>
            <a:ext cx="6543675" cy="395654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cs-CZ" sz="2400" dirty="0" err="1"/>
              <a:t>Fixed</a:t>
            </a:r>
            <a:r>
              <a:rPr lang="cs-CZ" sz="2400" dirty="0"/>
              <a:t> = </a:t>
            </a:r>
            <a:r>
              <a:rPr lang="cs-CZ" sz="2400" dirty="0" err="1"/>
              <a:t>abilities</a:t>
            </a:r>
            <a:r>
              <a:rPr lang="cs-CZ" sz="2400" dirty="0"/>
              <a:t>: </a:t>
            </a:r>
            <a:r>
              <a:rPr lang="cs-CZ" sz="2400" dirty="0" err="1"/>
              <a:t>intelligence</a:t>
            </a:r>
            <a:r>
              <a:rPr lang="cs-CZ" sz="2400" dirty="0"/>
              <a:t>, </a:t>
            </a:r>
            <a:r>
              <a:rPr lang="cs-CZ" sz="2400" b="1" dirty="0" err="1"/>
              <a:t>language</a:t>
            </a:r>
            <a:r>
              <a:rPr lang="cs-CZ" sz="2400" dirty="0"/>
              <a:t> </a:t>
            </a:r>
            <a:r>
              <a:rPr lang="cs-CZ" sz="2400" b="1" dirty="0" err="1"/>
              <a:t>aptitude</a:t>
            </a:r>
            <a:r>
              <a:rPr lang="cs-CZ" sz="2400" b="1" dirty="0"/>
              <a:t>, </a:t>
            </a:r>
            <a:r>
              <a:rPr lang="cs-CZ" sz="2400" dirty="0" err="1"/>
              <a:t>short</a:t>
            </a:r>
            <a:r>
              <a:rPr lang="cs-CZ" sz="2400" dirty="0"/>
              <a:t>-term </a:t>
            </a:r>
            <a:r>
              <a:rPr lang="cs-CZ" sz="2400" dirty="0" err="1"/>
              <a:t>memory</a:t>
            </a:r>
            <a:endParaRPr lang="cs-CZ" sz="2400" b="1" dirty="0"/>
          </a:p>
          <a:p>
            <a:pPr marL="514350" indent="-514350">
              <a:buAutoNum type="arabicPeriod"/>
            </a:pPr>
            <a:r>
              <a:rPr lang="cs-CZ" sz="2400" dirty="0" err="1"/>
              <a:t>Changeable</a:t>
            </a:r>
            <a:r>
              <a:rPr lang="cs-CZ" sz="2400" dirty="0"/>
              <a:t>:</a:t>
            </a:r>
            <a:br>
              <a:rPr lang="cs-CZ" sz="2400" dirty="0"/>
            </a:br>
            <a:r>
              <a:rPr lang="cs-CZ" sz="2400" dirty="0"/>
              <a:t>learning style, </a:t>
            </a:r>
            <a:r>
              <a:rPr lang="cs-CZ" sz="2400" b="1" dirty="0" err="1"/>
              <a:t>motivation</a:t>
            </a:r>
            <a:r>
              <a:rPr lang="cs-CZ" sz="2400" dirty="0"/>
              <a:t>, </a:t>
            </a:r>
            <a:r>
              <a:rPr lang="cs-CZ" sz="2400" dirty="0" err="1"/>
              <a:t>anxiety</a:t>
            </a:r>
            <a:r>
              <a:rPr lang="cs-CZ" sz="2400" dirty="0"/>
              <a:t>, personality and </a:t>
            </a:r>
            <a:r>
              <a:rPr lang="cs-CZ" sz="2400" dirty="0" err="1"/>
              <a:t>willingness</a:t>
            </a:r>
            <a:r>
              <a:rPr lang="cs-CZ" sz="2400" dirty="0"/>
              <a:t> to </a:t>
            </a:r>
            <a:r>
              <a:rPr lang="cs-CZ" sz="2400" dirty="0" err="1"/>
              <a:t>communicate</a:t>
            </a:r>
            <a:endParaRPr lang="cs-CZ" sz="2400" dirty="0"/>
          </a:p>
          <a:p>
            <a:pPr marL="514350" indent="-514350">
              <a:buAutoNum type="arabicPeriod"/>
            </a:pPr>
            <a:r>
              <a:rPr lang="cs-CZ" sz="2400" dirty="0" err="1"/>
              <a:t>Learner</a:t>
            </a:r>
            <a:r>
              <a:rPr lang="cs-CZ" sz="2400" dirty="0"/>
              <a:t> </a:t>
            </a:r>
            <a:r>
              <a:rPr lang="cs-CZ" sz="2400" dirty="0" err="1"/>
              <a:t>beliefs</a:t>
            </a:r>
            <a:r>
              <a:rPr lang="cs-CZ" sz="2400" dirty="0"/>
              <a:t> (</a:t>
            </a:r>
            <a:r>
              <a:rPr lang="cs-CZ" sz="2400" dirty="0" err="1"/>
              <a:t>cognitive</a:t>
            </a:r>
            <a:r>
              <a:rPr lang="cs-CZ" sz="2400" dirty="0"/>
              <a:t> </a:t>
            </a:r>
            <a:r>
              <a:rPr lang="cs-CZ" sz="2400" dirty="0" err="1"/>
              <a:t>aspects</a:t>
            </a:r>
            <a:r>
              <a:rPr lang="cs-CZ" sz="2400" dirty="0"/>
              <a:t>) </a:t>
            </a:r>
          </a:p>
          <a:p>
            <a:pPr marL="514350" indent="-514350">
              <a:buAutoNum type="arabicPeriod"/>
            </a:pPr>
            <a:r>
              <a:rPr lang="cs-CZ" sz="2400" dirty="0" err="1"/>
              <a:t>Learner</a:t>
            </a:r>
            <a:r>
              <a:rPr lang="cs-CZ" sz="2400" dirty="0"/>
              <a:t> </a:t>
            </a:r>
            <a:r>
              <a:rPr lang="cs-CZ" sz="2400" dirty="0" err="1"/>
              <a:t>strategies</a:t>
            </a:r>
            <a:r>
              <a:rPr lang="cs-CZ" sz="2400" dirty="0"/>
              <a:t> (</a:t>
            </a:r>
            <a:r>
              <a:rPr lang="cs-CZ" sz="2400" dirty="0" err="1"/>
              <a:t>learner</a:t>
            </a:r>
            <a:r>
              <a:rPr lang="cs-CZ" sz="2400" dirty="0"/>
              <a:t> </a:t>
            </a:r>
            <a:r>
              <a:rPr lang="cs-CZ" sz="2400" dirty="0" err="1"/>
              <a:t>activity</a:t>
            </a:r>
            <a:r>
              <a:rPr lang="cs-CZ" sz="2400" dirty="0"/>
              <a:t>)</a:t>
            </a:r>
          </a:p>
          <a:p>
            <a:pPr marL="0" indent="0">
              <a:buNone/>
            </a:pPr>
            <a:endParaRPr lang="cs-CZ" sz="1700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320F56DC-8EE6-4CFC-8349-EA16E6939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91480"/>
          </a:xfrm>
        </p:spPr>
        <p:txBody>
          <a:bodyPr/>
          <a:lstStyle/>
          <a:p>
            <a:r>
              <a:rPr lang="cs-CZ" dirty="0" err="1"/>
              <a:t>Why</a:t>
            </a:r>
            <a:r>
              <a:rPr lang="cs-CZ" dirty="0"/>
              <a:t> </a:t>
            </a:r>
            <a:r>
              <a:rPr lang="cs-CZ" dirty="0" err="1"/>
              <a:t>does</a:t>
            </a:r>
            <a:r>
              <a:rPr lang="cs-CZ" dirty="0"/>
              <a:t> Jane </a:t>
            </a:r>
            <a:r>
              <a:rPr lang="cs-CZ" dirty="0" err="1"/>
              <a:t>learn</a:t>
            </a:r>
            <a:r>
              <a:rPr lang="cs-CZ" dirty="0"/>
              <a:t> </a:t>
            </a:r>
            <a:r>
              <a:rPr lang="cs-CZ" dirty="0" err="1"/>
              <a:t>better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Emma? 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BC74A9C-53F3-402A-9133-47A3EC1517CC}"/>
              </a:ext>
            </a:extLst>
          </p:cNvPr>
          <p:cNvSpPr/>
          <p:nvPr/>
        </p:nvSpPr>
        <p:spPr>
          <a:xfrm>
            <a:off x="6774969" y="1456605"/>
            <a:ext cx="3964375" cy="8008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err="1">
                <a:solidFill>
                  <a:schemeClr val="tx1"/>
                </a:solidFill>
              </a:rPr>
              <a:t>internal</a:t>
            </a:r>
            <a:r>
              <a:rPr lang="cs-CZ" sz="2400" dirty="0">
                <a:solidFill>
                  <a:schemeClr val="tx1"/>
                </a:solidFill>
              </a:rPr>
              <a:t> vs. </a:t>
            </a:r>
            <a:r>
              <a:rPr lang="cs-CZ" sz="2400" dirty="0" err="1">
                <a:solidFill>
                  <a:schemeClr val="tx1"/>
                </a:solidFill>
              </a:rPr>
              <a:t>external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factors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09055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339B45-2A98-4A81-8390-719631E48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Situation</a:t>
            </a:r>
            <a:r>
              <a:rPr lang="cs-CZ" dirty="0"/>
              <a:t>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AC29BC-814C-4F68-9E97-F2A043557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err="1"/>
              <a:t>Classroom</a:t>
            </a:r>
            <a:r>
              <a:rPr lang="cs-CZ" dirty="0"/>
              <a:t> </a:t>
            </a:r>
            <a:r>
              <a:rPr lang="cs-CZ" dirty="0" err="1"/>
              <a:t>research</a:t>
            </a:r>
            <a:r>
              <a:rPr lang="cs-CZ" dirty="0"/>
              <a:t>, </a:t>
            </a:r>
            <a:r>
              <a:rPr lang="cs-CZ" dirty="0" err="1"/>
              <a:t>action</a:t>
            </a:r>
            <a:r>
              <a:rPr lang="cs-CZ" dirty="0"/>
              <a:t> </a:t>
            </a:r>
            <a:r>
              <a:rPr lang="cs-CZ" dirty="0" err="1"/>
              <a:t>research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Research</a:t>
            </a:r>
            <a:r>
              <a:rPr lang="cs-CZ" dirty="0"/>
              <a:t> </a:t>
            </a:r>
            <a:r>
              <a:rPr lang="cs-CZ" dirty="0" err="1"/>
              <a:t>question</a:t>
            </a:r>
            <a:r>
              <a:rPr lang="cs-CZ" dirty="0"/>
              <a:t>: </a:t>
            </a:r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factors</a:t>
            </a:r>
            <a:r>
              <a:rPr lang="cs-CZ" dirty="0"/>
              <a:t> </a:t>
            </a:r>
            <a:r>
              <a:rPr lang="cs-CZ" dirty="0" err="1"/>
              <a:t>affect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learning </a:t>
            </a:r>
            <a:r>
              <a:rPr lang="cs-CZ" dirty="0" err="1"/>
              <a:t>process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Sample: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class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Question</a:t>
            </a:r>
            <a:r>
              <a:rPr lang="cs-CZ" dirty="0"/>
              <a:t>: </a:t>
            </a:r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answer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research</a:t>
            </a:r>
            <a:r>
              <a:rPr lang="cs-CZ" dirty="0"/>
              <a:t> </a:t>
            </a:r>
            <a:r>
              <a:rPr lang="cs-CZ" dirty="0" err="1"/>
              <a:t>question</a:t>
            </a:r>
            <a:r>
              <a:rPr lang="cs-CZ" dirty="0"/>
              <a:t>? </a:t>
            </a:r>
          </a:p>
          <a:p>
            <a:pPr marL="0" indent="0">
              <a:buNone/>
            </a:pPr>
            <a:r>
              <a:rPr lang="cs-CZ" dirty="0"/>
              <a:t>Data </a:t>
            </a:r>
            <a:r>
              <a:rPr lang="cs-CZ" dirty="0" err="1"/>
              <a:t>collection</a:t>
            </a:r>
            <a:r>
              <a:rPr lang="cs-CZ" dirty="0"/>
              <a:t> </a:t>
            </a:r>
            <a:r>
              <a:rPr lang="cs-CZ" dirty="0" err="1"/>
              <a:t>tool</a:t>
            </a:r>
            <a:r>
              <a:rPr lang="cs-CZ" dirty="0"/>
              <a:t>?</a:t>
            </a:r>
          </a:p>
          <a:p>
            <a:pPr marL="0" indent="0">
              <a:buNone/>
            </a:pPr>
            <a:endParaRPr lang="cs-CZ" dirty="0"/>
          </a:p>
          <a:p>
            <a:pPr marL="0" indent="0" algn="r">
              <a:buNone/>
            </a:pPr>
            <a:r>
              <a:rPr lang="cs-CZ" sz="2000" dirty="0"/>
              <a:t>3 </a:t>
            </a:r>
            <a:r>
              <a:rPr lang="cs-CZ" sz="2000" dirty="0" err="1"/>
              <a:t>mins</a:t>
            </a:r>
            <a:r>
              <a:rPr lang="cs-CZ" sz="2000" dirty="0"/>
              <a:t> on </a:t>
            </a:r>
            <a:r>
              <a:rPr lang="cs-CZ" sz="2000" dirty="0" err="1"/>
              <a:t>your</a:t>
            </a:r>
            <a:r>
              <a:rPr lang="cs-CZ" sz="2000" dirty="0"/>
              <a:t> </a:t>
            </a:r>
            <a:r>
              <a:rPr lang="cs-CZ" sz="2000" dirty="0" err="1"/>
              <a:t>own</a:t>
            </a:r>
            <a:r>
              <a:rPr lang="cs-CZ" sz="2000" dirty="0"/>
              <a:t> – </a:t>
            </a:r>
            <a:r>
              <a:rPr lang="cs-CZ" sz="2000" dirty="0" err="1"/>
              <a:t>group</a:t>
            </a:r>
            <a:r>
              <a:rPr lang="cs-CZ" sz="2000" dirty="0"/>
              <a:t> </a:t>
            </a:r>
            <a:r>
              <a:rPr lang="cs-CZ" sz="2000" dirty="0" err="1"/>
              <a:t>discussion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24225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859657-4FA3-4C64-BFF7-1CA9A5EC7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Methodology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6D80E6-A343-458B-8E61-BC344758E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6858"/>
            <a:ext cx="10515600" cy="457010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 err="1"/>
              <a:t>Dörnyei</a:t>
            </a:r>
            <a:r>
              <a:rPr lang="cs-CZ" dirty="0"/>
              <a:t>, Z. (2007). </a:t>
            </a:r>
            <a:r>
              <a:rPr lang="cs-CZ" i="1" dirty="0" err="1"/>
              <a:t>Research</a:t>
            </a:r>
            <a:r>
              <a:rPr lang="cs-CZ" i="1" dirty="0"/>
              <a:t> </a:t>
            </a:r>
            <a:r>
              <a:rPr lang="cs-CZ" i="1" dirty="0" err="1"/>
              <a:t>methods</a:t>
            </a:r>
            <a:r>
              <a:rPr lang="cs-CZ" i="1" dirty="0"/>
              <a:t> in </a:t>
            </a:r>
            <a:r>
              <a:rPr lang="cs-CZ" i="1" dirty="0" err="1"/>
              <a:t>applied</a:t>
            </a:r>
            <a:r>
              <a:rPr lang="cs-CZ" i="1" dirty="0"/>
              <a:t> </a:t>
            </a:r>
            <a:r>
              <a:rPr lang="cs-CZ" i="1" dirty="0" err="1"/>
              <a:t>linguistics</a:t>
            </a:r>
            <a:r>
              <a:rPr lang="cs-CZ" dirty="0"/>
              <a:t>. New York: OUP.</a:t>
            </a:r>
          </a:p>
          <a:p>
            <a:pPr marL="0" indent="0">
              <a:buNone/>
            </a:pPr>
            <a:r>
              <a:rPr lang="cs-CZ" dirty="0" err="1"/>
              <a:t>Lightbown</a:t>
            </a:r>
            <a:r>
              <a:rPr lang="cs-CZ" dirty="0"/>
              <a:t> &amp; </a:t>
            </a:r>
            <a:r>
              <a:rPr lang="cs-CZ" dirty="0" err="1"/>
              <a:t>Spada</a:t>
            </a:r>
            <a:r>
              <a:rPr lang="cs-CZ" dirty="0"/>
              <a:t>: </a:t>
            </a:r>
            <a:r>
              <a:rPr lang="cs-CZ" i="1" dirty="0" err="1"/>
              <a:t>How</a:t>
            </a:r>
            <a:r>
              <a:rPr lang="cs-CZ" i="1" dirty="0"/>
              <a:t> </a:t>
            </a:r>
            <a:r>
              <a:rPr lang="cs-CZ" i="1" dirty="0" err="1"/>
              <a:t>languages</a:t>
            </a:r>
            <a:r>
              <a:rPr lang="cs-CZ" i="1" dirty="0"/>
              <a:t> are </a:t>
            </a:r>
            <a:r>
              <a:rPr lang="cs-CZ" i="1" dirty="0" err="1"/>
              <a:t>learned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dirty="0" err="1"/>
              <a:t>Ellis</a:t>
            </a:r>
            <a:r>
              <a:rPr lang="cs-CZ" dirty="0"/>
              <a:t> (2008). </a:t>
            </a:r>
            <a:r>
              <a:rPr lang="cs-CZ" i="1" dirty="0" err="1"/>
              <a:t>The</a:t>
            </a:r>
            <a:r>
              <a:rPr lang="cs-CZ" i="1" dirty="0"/>
              <a:t> study </a:t>
            </a:r>
            <a:r>
              <a:rPr lang="cs-CZ" i="1" dirty="0" err="1"/>
              <a:t>of</a:t>
            </a:r>
            <a:r>
              <a:rPr lang="cs-CZ" i="1" dirty="0"/>
              <a:t> SLA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sz="2000" dirty="0"/>
          </a:p>
          <a:p>
            <a:pPr marL="457200" indent="-457200">
              <a:buFont typeface="+mj-lt"/>
              <a:buAutoNum type="arabicPeriod"/>
            </a:pPr>
            <a:r>
              <a:rPr lang="cs-CZ" sz="2000" dirty="0" err="1"/>
              <a:t>Quantitative</a:t>
            </a:r>
            <a:endParaRPr lang="cs-CZ" sz="2000" dirty="0"/>
          </a:p>
          <a:p>
            <a:pPr marL="457200" indent="-457200">
              <a:buAutoNum type="arabicPeriod"/>
            </a:pPr>
            <a:r>
              <a:rPr lang="cs-CZ" sz="2000" dirty="0" err="1"/>
              <a:t>Qualitative</a:t>
            </a:r>
            <a:endParaRPr lang="cs-CZ" sz="2000" dirty="0"/>
          </a:p>
          <a:p>
            <a:pPr marL="457200" indent="-457200">
              <a:buAutoNum type="arabicPeriod"/>
            </a:pPr>
            <a:r>
              <a:rPr lang="cs-CZ" sz="2000" dirty="0" err="1"/>
              <a:t>Mixed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Experiment </a:t>
            </a:r>
          </a:p>
          <a:p>
            <a:r>
              <a:rPr lang="cs-CZ" sz="2000" dirty="0" err="1"/>
              <a:t>Observation</a:t>
            </a:r>
            <a:endParaRPr lang="cs-CZ" sz="2000" dirty="0"/>
          </a:p>
          <a:p>
            <a:r>
              <a:rPr lang="cs-CZ" sz="2000" dirty="0"/>
              <a:t>Interview</a:t>
            </a:r>
          </a:p>
          <a:p>
            <a:r>
              <a:rPr lang="cs-CZ" sz="2000" dirty="0" err="1"/>
              <a:t>Introspective</a:t>
            </a:r>
            <a:r>
              <a:rPr lang="cs-CZ" sz="2000" dirty="0"/>
              <a:t> </a:t>
            </a:r>
            <a:r>
              <a:rPr lang="cs-CZ" sz="2000" dirty="0" err="1"/>
              <a:t>methods</a:t>
            </a:r>
            <a:r>
              <a:rPr lang="cs-CZ" sz="2000" dirty="0"/>
              <a:t>: </a:t>
            </a:r>
            <a:r>
              <a:rPr lang="cs-CZ" sz="2000" dirty="0" err="1"/>
              <a:t>diaries</a:t>
            </a:r>
            <a:r>
              <a:rPr lang="cs-CZ" sz="2000" dirty="0"/>
              <a:t>, </a:t>
            </a:r>
            <a:r>
              <a:rPr lang="cs-CZ" sz="2000" dirty="0" err="1"/>
              <a:t>thinking</a:t>
            </a:r>
            <a:r>
              <a:rPr lang="cs-CZ" sz="2000" dirty="0"/>
              <a:t> </a:t>
            </a:r>
            <a:r>
              <a:rPr lang="cs-CZ" sz="2000" dirty="0" err="1"/>
              <a:t>out-loud</a:t>
            </a:r>
            <a:endParaRPr lang="cs-CZ" sz="2000" dirty="0"/>
          </a:p>
          <a:p>
            <a:r>
              <a:rPr lang="cs-CZ" sz="2000" dirty="0" err="1"/>
              <a:t>Questionnaires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Case </a:t>
            </a:r>
            <a:r>
              <a:rPr lang="cs-CZ" sz="2000" dirty="0" err="1"/>
              <a:t>studies</a:t>
            </a:r>
            <a:endParaRPr lang="cs-CZ" sz="2000" dirty="0"/>
          </a:p>
          <a:p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514350" indent="-514350"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332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8|60.7|23.3|18.2|9.7|25.3"/>
</p:tagLst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390</TotalTime>
  <Words>1516</Words>
  <Application>Microsoft Office PowerPoint</Application>
  <PresentationFormat>Širokoúhlá obrazovka</PresentationFormat>
  <Paragraphs>206</Paragraphs>
  <Slides>32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</vt:lpstr>
      <vt:lpstr>Calibri Light</vt:lpstr>
      <vt:lpstr>Monotype Corsiva</vt:lpstr>
      <vt:lpstr>Office Theme</vt:lpstr>
      <vt:lpstr>Individual differences among language learners:  Why some people learn better than others</vt:lpstr>
      <vt:lpstr>The course</vt:lpstr>
      <vt:lpstr>Coursework</vt:lpstr>
      <vt:lpstr>moodle</vt:lpstr>
      <vt:lpstr>Group work</vt:lpstr>
      <vt:lpstr>Prezentace aplikace PowerPoint</vt:lpstr>
      <vt:lpstr>Why does Jane learn better than Emma? </vt:lpstr>
      <vt:lpstr>Situation:</vt:lpstr>
      <vt:lpstr>Methodology</vt:lpstr>
      <vt:lpstr>Motivation research</vt:lpstr>
      <vt:lpstr>L2 Motivational Self-System</vt:lpstr>
      <vt:lpstr>Beginning</vt:lpstr>
      <vt:lpstr>End</vt:lpstr>
      <vt:lpstr>Change in attitudes </vt:lpstr>
      <vt:lpstr>Ideal L2 Self / Ought-to Self</vt:lpstr>
      <vt:lpstr>L2 Learning Experience</vt:lpstr>
      <vt:lpstr>Erasmus Diary Study </vt:lpstr>
      <vt:lpstr>Classroom implications</vt:lpstr>
      <vt:lpstr>Literature</vt:lpstr>
      <vt:lpstr>Postoj k učení se češtině (místnímu jazyku)</vt:lpstr>
      <vt:lpstr>Klíčové faktory</vt:lpstr>
      <vt:lpstr>Krok 2: Deníková studie</vt:lpstr>
      <vt:lpstr>Ideální já / Požadované já</vt:lpstr>
      <vt:lpstr>Zkušenost s učením se CJ</vt:lpstr>
      <vt:lpstr>Krok 3: Erasmus – deníková studie </vt:lpstr>
      <vt:lpstr>Obsah výuky</vt:lpstr>
      <vt:lpstr>Faktory ve třídě</vt:lpstr>
      <vt:lpstr>Pedagogické implikace</vt:lpstr>
      <vt:lpstr>Shrnutí</vt:lpstr>
      <vt:lpstr>Diskuse</vt:lpstr>
      <vt:lpstr>Děkuji za pozornost.   silvie.prevratilova@ff.cuni.cz 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Individuální rozdíly mezi studenty Motivace v kurzech češtiny na UK</dc:title>
  <dc:creator>Silvie Převrátilová</dc:creator>
  <cp:lastModifiedBy>Silvie Převrátilová</cp:lastModifiedBy>
  <cp:revision>16</cp:revision>
  <dcterms:created xsi:type="dcterms:W3CDTF">2020-04-07T04:57:36Z</dcterms:created>
  <dcterms:modified xsi:type="dcterms:W3CDTF">2021-10-12T06:57:03Z</dcterms:modified>
</cp:coreProperties>
</file>