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7" r:id="rId5"/>
    <p:sldId id="259" r:id="rId6"/>
    <p:sldId id="268" r:id="rId7"/>
    <p:sldId id="265" r:id="rId8"/>
    <p:sldId id="269" r:id="rId9"/>
    <p:sldId id="261" r:id="rId10"/>
    <p:sldId id="270" r:id="rId11"/>
    <p:sldId id="262" r:id="rId12"/>
    <p:sldId id="263" r:id="rId13"/>
    <p:sldId id="271" r:id="rId14"/>
    <p:sldId id="264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9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9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5047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551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95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83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3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0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6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8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5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2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2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6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4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Práce s textem – kritické čtení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6347713" cy="4800600"/>
          </a:xfrm>
        </p:spPr>
        <p:txBody>
          <a:bodyPr>
            <a:normAutofit/>
          </a:bodyPr>
          <a:lstStyle/>
          <a:p>
            <a:r>
              <a:rPr lang="cs-CZ" dirty="0" smtClean="0"/>
              <a:t>Jaký je ideální postup při samotném čtení?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Jak se tvoří výstup z textu, poznámky?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Jaké informace uchovat?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4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Kritické čtení VI. - Postup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Několikanásobné čtení – minimálně dvakrát</a:t>
            </a:r>
          </a:p>
          <a:p>
            <a:r>
              <a:rPr lang="cs-CZ" dirty="0" smtClean="0"/>
              <a:t>První čtení: struktura textu, klíčové pasáže</a:t>
            </a:r>
          </a:p>
          <a:p>
            <a:r>
              <a:rPr lang="cs-CZ" dirty="0" smtClean="0"/>
              <a:t>Druhé/třetí čtení: interpretace, hodnocení</a:t>
            </a:r>
          </a:p>
          <a:p>
            <a:r>
              <a:rPr lang="cs-CZ" dirty="0" smtClean="0"/>
              <a:t>Zhodnotit základní výzkumnou otázku(-y)</a:t>
            </a:r>
          </a:p>
          <a:p>
            <a:pPr>
              <a:buNone/>
            </a:pPr>
            <a:r>
              <a:rPr lang="cs-CZ" dirty="0" smtClean="0"/>
              <a:t>faktografii která slouží jako základ pro argumentaci, </a:t>
            </a:r>
          </a:p>
          <a:p>
            <a:pPr>
              <a:buNone/>
            </a:pPr>
            <a:r>
              <a:rPr lang="cs-CZ" dirty="0" smtClean="0"/>
              <a:t>definovat si pojmy – pokud nejsou vysvětleny v textu, nalézt jejich obsah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Kritické čtení VII.  – tvorba výstupu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Vedení poznámek</a:t>
            </a:r>
          </a:p>
          <a:p>
            <a:r>
              <a:rPr lang="cs-CZ" dirty="0" smtClean="0"/>
              <a:t>Důležitá faktografie</a:t>
            </a:r>
          </a:p>
          <a:p>
            <a:r>
              <a:rPr lang="cs-CZ" dirty="0" smtClean="0"/>
              <a:t>Přesné citace stěžejních výroků</a:t>
            </a:r>
          </a:p>
          <a:p>
            <a:r>
              <a:rPr lang="cs-CZ" dirty="0" smtClean="0"/>
              <a:t>Parafráze zásadních odstavců</a:t>
            </a:r>
          </a:p>
          <a:p>
            <a:r>
              <a:rPr lang="cs-CZ" dirty="0" smtClean="0"/>
              <a:t>Vlastní systém poznámkových značek – ve stručnosti zaznamenávat i svůj vlastní komentář </a:t>
            </a:r>
          </a:p>
          <a:p>
            <a:endParaRPr lang="cs-CZ" dirty="0" smtClean="0"/>
          </a:p>
          <a:p>
            <a:r>
              <a:rPr lang="cs-CZ" dirty="0" smtClean="0"/>
              <a:t>Vedení rozumné databáze poznámek a bibliografických záznamů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438400"/>
            <a:ext cx="6347713" cy="1320800"/>
          </a:xfrm>
        </p:spPr>
        <p:txBody>
          <a:bodyPr/>
          <a:lstStyle/>
          <a:p>
            <a:r>
              <a:rPr lang="cs-CZ" dirty="0" smtClean="0"/>
              <a:t>Na co je třeba dávat pozor při přebírání informací?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895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Kritické čtení VIII.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Manipulace  a chyby v textech</a:t>
            </a:r>
          </a:p>
          <a:p>
            <a:r>
              <a:rPr lang="cs-CZ" dirty="0" smtClean="0"/>
              <a:t>Vytrhávání informací z kontextu</a:t>
            </a:r>
          </a:p>
          <a:p>
            <a:r>
              <a:rPr lang="cs-CZ" dirty="0" smtClean="0"/>
              <a:t>Přemrštěné používání „cizích“ slov kde není zapotřebí</a:t>
            </a:r>
          </a:p>
          <a:p>
            <a:r>
              <a:rPr lang="cs-CZ" dirty="0" smtClean="0"/>
              <a:t>Uvádění informací které jsou mimo kontext</a:t>
            </a:r>
          </a:p>
          <a:p>
            <a:r>
              <a:rPr lang="cs-CZ" dirty="0" smtClean="0"/>
              <a:t>Nedokonalé, víceznačné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ZÁVĚR - Efektivní </a:t>
            </a:r>
            <a:r>
              <a:rPr lang="cs-CZ" dirty="0" smtClean="0">
                <a:solidFill>
                  <a:schemeClr val="tx1"/>
                </a:solidFill>
              </a:rPr>
              <a:t>čtení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Letmé čtení – základní přehled</a:t>
            </a:r>
          </a:p>
          <a:p>
            <a:r>
              <a:rPr lang="cs-CZ" dirty="0" smtClean="0"/>
              <a:t>Běžné čtení – klíčové pasáže, úvod, závěr</a:t>
            </a:r>
          </a:p>
          <a:p>
            <a:r>
              <a:rPr lang="cs-CZ" dirty="0" smtClean="0"/>
              <a:t>Důkladné čtení</a:t>
            </a:r>
          </a:p>
          <a:p>
            <a:r>
              <a:rPr lang="cs-CZ" dirty="0" smtClean="0"/>
              <a:t>Čím déle se zabýváte určitým tématem, tím méně textů čtete důkladně.</a:t>
            </a:r>
          </a:p>
          <a:p>
            <a:r>
              <a:rPr lang="cs-CZ" dirty="0" smtClean="0"/>
              <a:t>Vše přečíst nelze, ale odborník udržuje alespoň rámcový přehled o literatuře související se zaměřením svého výzkumu – proto užitečné záznamy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Kritické čtení 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Čtení pro „zapamatování“ – pouhý příjem informací</a:t>
            </a:r>
          </a:p>
          <a:p>
            <a:endParaRPr lang="cs-CZ" dirty="0" smtClean="0"/>
          </a:p>
          <a:p>
            <a:r>
              <a:rPr lang="cs-CZ" dirty="0" smtClean="0"/>
              <a:t>Kritické čtení – zahrnuje hlubší práci s textem, </a:t>
            </a:r>
            <a:r>
              <a:rPr lang="cs-CZ" dirty="0" smtClean="0"/>
              <a:t>jeho interpretaci</a:t>
            </a:r>
          </a:p>
          <a:p>
            <a:endParaRPr lang="cs-CZ" dirty="0"/>
          </a:p>
          <a:p>
            <a:r>
              <a:rPr lang="cs-CZ" dirty="0" smtClean="0"/>
              <a:t>ROZDÍL?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Kritické čtení II.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240210"/>
          </a:xfrm>
        </p:spPr>
        <p:txBody>
          <a:bodyPr>
            <a:normAutofit/>
          </a:bodyPr>
          <a:lstStyle/>
          <a:p>
            <a:r>
              <a:rPr lang="cs-CZ" dirty="0" smtClean="0"/>
              <a:t> třífázový proces učení </a:t>
            </a:r>
            <a:r>
              <a:rPr lang="cs-CZ" dirty="0"/>
              <a:t>	</a:t>
            </a:r>
            <a:endParaRPr lang="cs-CZ" dirty="0" smtClean="0"/>
          </a:p>
          <a:p>
            <a:pPr lvl="1"/>
            <a:r>
              <a:rPr lang="cs-CZ" dirty="0" smtClean="0"/>
              <a:t>Evokace </a:t>
            </a:r>
            <a:r>
              <a:rPr lang="cs-CZ" dirty="0" smtClean="0"/>
              <a:t>dosavadních znalostí </a:t>
            </a:r>
            <a:r>
              <a:rPr lang="cs-CZ" dirty="0" smtClean="0"/>
              <a:t>témat problému</a:t>
            </a:r>
          </a:p>
          <a:p>
            <a:pPr lvl="1"/>
            <a:r>
              <a:rPr lang="cs-CZ" dirty="0" smtClean="0"/>
              <a:t>Analýza </a:t>
            </a:r>
            <a:r>
              <a:rPr lang="cs-CZ" dirty="0" smtClean="0"/>
              <a:t>textu- uvědomění si jeho </a:t>
            </a:r>
            <a:r>
              <a:rPr lang="cs-CZ" dirty="0" smtClean="0"/>
              <a:t>významu</a:t>
            </a:r>
          </a:p>
          <a:p>
            <a:pPr lvl="1"/>
            <a:r>
              <a:rPr lang="cs-CZ" dirty="0" smtClean="0"/>
              <a:t>Reflexe </a:t>
            </a:r>
            <a:r>
              <a:rPr lang="cs-CZ" dirty="0" smtClean="0"/>
              <a:t>- srovnání, </a:t>
            </a:r>
            <a:r>
              <a:rPr lang="cs-CZ" dirty="0" err="1" smtClean="0"/>
              <a:t>kontextualizace</a:t>
            </a:r>
            <a:r>
              <a:rPr lang="cs-CZ" dirty="0" smtClean="0"/>
              <a:t> nových informací s původními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Proces analýzy = kritické čtení</a:t>
            </a:r>
          </a:p>
          <a:p>
            <a:pPr>
              <a:buNone/>
            </a:pPr>
            <a:r>
              <a:rPr lang="cs-CZ" dirty="0" smtClean="0"/>
              <a:t>3 úrovně: </a:t>
            </a:r>
          </a:p>
          <a:p>
            <a:pPr>
              <a:buNone/>
            </a:pPr>
            <a:r>
              <a:rPr lang="cs-CZ" dirty="0" smtClean="0"/>
              <a:t>zopakování řečeného</a:t>
            </a:r>
          </a:p>
          <a:p>
            <a:pPr>
              <a:buNone/>
            </a:pPr>
            <a:r>
              <a:rPr lang="cs-CZ" dirty="0" smtClean="0"/>
              <a:t>deskripce logiky autora</a:t>
            </a:r>
          </a:p>
          <a:p>
            <a:pPr>
              <a:buNone/>
            </a:pPr>
            <a:r>
              <a:rPr lang="cs-CZ" dirty="0" smtClean="0"/>
              <a:t>interpretace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mezi průvodcem v muzeu a vědeckým pracovníkem?</a:t>
            </a:r>
          </a:p>
          <a:p>
            <a:r>
              <a:rPr lang="cs-CZ" dirty="0" smtClean="0"/>
              <a:t>Jak přistoupí k odbornému textu?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71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Kritické čtení III.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Vyžaduje </a:t>
            </a:r>
            <a:r>
              <a:rPr lang="cs-CZ" dirty="0" smtClean="0"/>
              <a:t>aktivní čtení </a:t>
            </a:r>
          </a:p>
          <a:p>
            <a:r>
              <a:rPr lang="cs-CZ" dirty="0" smtClean="0"/>
              <a:t>Nejde o pouhou kumulaci znalostí a informací (průvodce v muzeu x vědecký pracovník)</a:t>
            </a:r>
          </a:p>
          <a:p>
            <a:r>
              <a:rPr lang="cs-CZ" dirty="0" smtClean="0"/>
              <a:t>Umožňuje hospodárné nakládání s časem – používání dostupné metodiky umožňuje hodnotit relevanci textů a zdrojů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6347713" cy="3429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Co si musíme uvědomit před čtením samotného textu?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Co uděláme před čtením textu?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Jak zjistíme jeho relevanci?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3048000" y="6172200"/>
            <a:ext cx="6347714" cy="388077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901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Kritické čtení IV. – přístup k textu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kdo je autor, pro koho píše, kdy vznikl, čeho je součástí</a:t>
            </a:r>
          </a:p>
          <a:p>
            <a:r>
              <a:rPr lang="cs-CZ" dirty="0" smtClean="0"/>
              <a:t>„Prolistovat“ – názvy podkapitol, rychle si text projít, nahlédnout jeho strukturu</a:t>
            </a:r>
          </a:p>
          <a:p>
            <a:r>
              <a:rPr lang="cs-CZ" dirty="0" smtClean="0"/>
              <a:t>Přečíst abstrakt (úvod, závěr)</a:t>
            </a:r>
          </a:p>
          <a:p>
            <a:pPr lvl="0"/>
            <a:r>
              <a:rPr lang="cs-CZ" dirty="0" smtClean="0"/>
              <a:t>K čemu text potřebujeme – jedná se o zásadní studii, základní zdroj našeho zkoumání? Pouze doplňkovou? Faktografický zdroj?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2160590"/>
            <a:ext cx="6347713" cy="1320800"/>
          </a:xfrm>
        </p:spPr>
        <p:txBody>
          <a:bodyPr/>
          <a:lstStyle/>
          <a:p>
            <a:r>
              <a:rPr lang="cs-CZ" dirty="0" smtClean="0"/>
              <a:t>Jaký je cíl kritického čtení?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51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Kritické čtení V. – cíle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Porozumět textu skrze dialog s autorem/textem:</a:t>
            </a:r>
          </a:p>
          <a:p>
            <a:pPr lvl="0"/>
            <a:r>
              <a:rPr lang="cs-CZ" dirty="0" smtClean="0"/>
              <a:t>Odpovědět na otázky:Jakým problémem se autor zabývá, jaké otázky si klade? K jakým závěrům dospěl a jak? O jaké argumenty svá tvrzení opírá?</a:t>
            </a:r>
          </a:p>
          <a:p>
            <a:pPr lvl="0"/>
            <a:r>
              <a:rPr lang="cs-CZ" dirty="0" smtClean="0"/>
              <a:t>Zhodnocení logiky a hodnověrnosti argumentů</a:t>
            </a:r>
          </a:p>
          <a:p>
            <a:pPr lvl="0"/>
            <a:r>
              <a:rPr lang="cs-CZ" dirty="0" smtClean="0"/>
              <a:t>Možná polemika, jíž předchází důkladná analýza a interpretace textu.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463</TotalTime>
  <Words>380</Words>
  <Application>Microsoft Office PowerPoint</Application>
  <PresentationFormat>Předvádění na obrazovce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Fazeta</vt:lpstr>
      <vt:lpstr>Práce s textem – kritické čtení</vt:lpstr>
      <vt:lpstr>Kritické čtení I.</vt:lpstr>
      <vt:lpstr>Kritické čtení II.</vt:lpstr>
      <vt:lpstr>Kritické čtení</vt:lpstr>
      <vt:lpstr>Kritické čtení III.</vt:lpstr>
      <vt:lpstr>Co si musíme uvědomit před čtením samotného textu?  Co uděláme před čtením textu?  Jak zjistíme jeho relevanci?  </vt:lpstr>
      <vt:lpstr>Kritické čtení IV. – přístup k textu</vt:lpstr>
      <vt:lpstr>Jaký je cíl kritického čtení?</vt:lpstr>
      <vt:lpstr>Kritické čtení V. – cíle</vt:lpstr>
      <vt:lpstr>Jaký je ideální postup při samotném čtení?   Jak se tvoří výstup z textu, poznámky?  Jaké informace uchovat?</vt:lpstr>
      <vt:lpstr>Kritické čtení VI. - Postup</vt:lpstr>
      <vt:lpstr>Kritické čtení VII.  – tvorba výstupu</vt:lpstr>
      <vt:lpstr>Na co je třeba dávat pozor při přebírání informací?</vt:lpstr>
      <vt:lpstr>Kritické čtení VIII.</vt:lpstr>
      <vt:lpstr>ZÁVĚR - Efektivní čtení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textem – kritické čtení</dc:title>
  <cp:lastModifiedBy>Jasenčáková Miroslava</cp:lastModifiedBy>
  <cp:revision>23</cp:revision>
  <dcterms:created xsi:type="dcterms:W3CDTF">2006-08-16T00:00:00Z</dcterms:created>
  <dcterms:modified xsi:type="dcterms:W3CDTF">2018-12-03T13:26:06Z</dcterms:modified>
</cp:coreProperties>
</file>