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2"/>
  </p:notesMasterIdLst>
  <p:sldIdLst>
    <p:sldId id="267" r:id="rId2"/>
    <p:sldId id="271" r:id="rId3"/>
    <p:sldId id="268" r:id="rId4"/>
    <p:sldId id="292" r:id="rId5"/>
    <p:sldId id="293" r:id="rId6"/>
    <p:sldId id="294" r:id="rId7"/>
    <p:sldId id="295" r:id="rId8"/>
    <p:sldId id="296" r:id="rId9"/>
    <p:sldId id="297" r:id="rId10"/>
    <p:sldId id="298" r:id="rId1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9900"/>
    <a:srgbClr val="5F5F5F"/>
    <a:srgbClr val="333333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3" autoAdjust="0"/>
    <p:restoredTop sz="94660"/>
  </p:normalViewPr>
  <p:slideViewPr>
    <p:cSldViewPr>
      <p:cViewPr varScale="1">
        <p:scale>
          <a:sx n="76" d="100"/>
          <a:sy n="76" d="100"/>
        </p:scale>
        <p:origin x="170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7C80F06-F2D4-8AD6-09E5-80E25A99B9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1CDEE98-7D11-D8F0-6AB1-943AB9C0A09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70C950B-344B-3A19-51B4-BE0A80BCD64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8197C5E8-E7F7-FAB0-6631-F968C59D761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0B7C165C-C11B-518B-F7AD-4CE8D3A67BD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5EA7F583-F6DE-9334-C92D-5AA8813C5B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5974D72-0689-4C3C-BF14-CDD97C3CA48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AAF9CF-D1E5-49FD-94F7-B246BB67E246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101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6AAF9CF-D1E5-49FD-94F7-B246BB67E24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689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6AAF9CF-D1E5-49FD-94F7-B246BB67E24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617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32E40B-8275-6C5E-E3AD-B688E8DED0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EC479CB-B5DA-EA0E-2C74-88FB124084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8E88735-D654-2517-A4A9-BB8A8EBC2E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5C5401-5D64-996B-7674-3261A03017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AAF9CF-D1E5-49FD-94F7-B246BB67E246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5265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bg bwMode="blackGray"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14351" y="609600"/>
            <a:ext cx="8130686" cy="1260000"/>
          </a:xfrm>
        </p:spPr>
        <p:txBody>
          <a:bodyPr rtlCol="0" anchor="ctr" anchorCtr="0">
            <a:normAutofit/>
          </a:bodyPr>
          <a:lstStyle>
            <a:lvl1pPr>
              <a:defRPr sz="225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4351" y="1869601"/>
            <a:ext cx="8130686" cy="3921600"/>
          </a:xfrm>
        </p:spPr>
        <p:txBody>
          <a:bodyPr rtlCol="0" anchor="t" anchorCtr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2C3710-3CA2-4329-AD81-397487F31AD3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328F7C25-BFB6-430F-87B6-7D0D2C749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-202138" y="1223433"/>
            <a:ext cx="504000" cy="0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8469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14351" y="609602"/>
            <a:ext cx="8130685" cy="3124199"/>
          </a:xfrm>
        </p:spPr>
        <p:txBody>
          <a:bodyPr rtlCol="0" anchor="ctr">
            <a:normAutofit/>
          </a:bodyPr>
          <a:lstStyle>
            <a:lvl1pPr algn="l">
              <a:defRPr sz="2250" b="0" cap="none"/>
            </a:lvl1pPr>
          </a:lstStyle>
          <a:p>
            <a:pPr rtl="0"/>
            <a:r>
              <a:rPr lang="cs-CZ" noProof="0"/>
              <a:t>KLIKNUTÍM MŮŽETE UPRAVIT STYL PŘEDLOHY NADPISŮ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514350" y="3733800"/>
            <a:ext cx="8130686" cy="20574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A9EE65-CB85-459B-99CA-D29E98A111F3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60984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14351" y="609600"/>
            <a:ext cx="8130686" cy="1260000"/>
          </a:xfrm>
        </p:spPr>
        <p:txBody>
          <a:bodyPr rtlCol="0">
            <a:normAutofit/>
          </a:bodyPr>
          <a:lstStyle>
            <a:lvl1pPr>
              <a:defRPr sz="225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EF6616-5A1A-457F-A1D3-5F8C202DFE85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64803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3CD9B2-683A-432C-AC83-473EE4624DA8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603757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pis a obsah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Celestia-R1---OverlayContentHD.png">
            <a:extLst>
              <a:ext uri="{FF2B5EF4-FFF2-40B4-BE49-F238E27FC236}">
                <a16:creationId xmlns:a16="http://schemas.microsoft.com/office/drawing/2014/main" id="{A1E35E73-B2F7-41DF-AAD2-58E6BE2710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14351" y="609601"/>
            <a:ext cx="8130686" cy="1260000"/>
          </a:xfrm>
        </p:spPr>
        <p:txBody>
          <a:bodyPr rtlCol="0" anchor="ctr" anchorCtr="0">
            <a:normAutofit/>
          </a:bodyPr>
          <a:lstStyle>
            <a:lvl1pPr>
              <a:defRPr sz="225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514349" y="1881824"/>
            <a:ext cx="8130686" cy="1032826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135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204575-99BF-4EEF-82BB-DD9913727204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B47DAE59-9D63-4159-8F3E-560C31F19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2144" y="3837471"/>
            <a:ext cx="982538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900"/>
            </a:lvl1pPr>
            <a:lvl3pPr algn="ctr">
              <a:defRPr sz="900"/>
            </a:lvl3pPr>
            <a:lvl5pPr marL="1371600" indent="0"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  <p:sp>
        <p:nvSpPr>
          <p:cNvPr id="12" name="Zástupný symbol pro text 2">
            <a:extLst>
              <a:ext uri="{FF2B5EF4-FFF2-40B4-BE49-F238E27FC236}">
                <a16:creationId xmlns:a16="http://schemas.microsoft.com/office/drawing/2014/main" id="{4249143D-80A5-4E4C-BBFD-F253500CE226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14349" y="2914650"/>
            <a:ext cx="8130686" cy="502126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35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20" name="Zástupný symbol pro text 5">
            <a:extLst>
              <a:ext uri="{FF2B5EF4-FFF2-40B4-BE49-F238E27FC236}">
                <a16:creationId xmlns:a16="http://schemas.microsoft.com/office/drawing/2014/main" id="{B06123F0-984B-4EF8-9945-3621C401B7A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599024" y="3837471"/>
            <a:ext cx="982538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900"/>
            </a:lvl1pPr>
            <a:lvl3pPr algn="ctr">
              <a:defRPr sz="900"/>
            </a:lvl3pPr>
            <a:lvl5pPr marL="1371600" indent="0"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21" name="Zástupný symbol pro text 5">
            <a:extLst>
              <a:ext uri="{FF2B5EF4-FFF2-40B4-BE49-F238E27FC236}">
                <a16:creationId xmlns:a16="http://schemas.microsoft.com/office/drawing/2014/main" id="{A669C074-A9BE-4B07-ACEE-3B34AAC8B9E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61318" y="3837471"/>
            <a:ext cx="982538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900"/>
            </a:lvl1pPr>
            <a:lvl3pPr algn="ctr">
              <a:defRPr sz="900"/>
            </a:lvl3pPr>
            <a:lvl5pPr marL="1371600" indent="0"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19" name="Zástupný symbol pro text 5">
            <a:extLst>
              <a:ext uri="{FF2B5EF4-FFF2-40B4-BE49-F238E27FC236}">
                <a16:creationId xmlns:a16="http://schemas.microsoft.com/office/drawing/2014/main" id="{84A40D78-D6DD-41A7-A132-9D48DF8649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36731" y="3837471"/>
            <a:ext cx="982538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900"/>
            </a:lvl1pPr>
            <a:lvl3pPr algn="ctr">
              <a:defRPr sz="900"/>
            </a:lvl3pPr>
            <a:lvl5pPr marL="1371600" indent="0"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18" name="Zástupný symbol pro text 5">
            <a:extLst>
              <a:ext uri="{FF2B5EF4-FFF2-40B4-BE49-F238E27FC236}">
                <a16:creationId xmlns:a16="http://schemas.microsoft.com/office/drawing/2014/main" id="{4A9CFAA7-850F-4C92-A9BE-56452E5CA0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74437" y="3837471"/>
            <a:ext cx="982538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900"/>
            </a:lvl1pPr>
            <a:lvl3pPr algn="ctr">
              <a:defRPr sz="900"/>
            </a:lvl3pPr>
            <a:lvl5pPr marL="1371600" indent="0"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CC5A0CF1-9FE7-4149-97DC-522163914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-202138" y="1242483"/>
            <a:ext cx="504000" cy="0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166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92994" y="995967"/>
            <a:ext cx="4679156" cy="1260000"/>
          </a:xfrm>
        </p:spPr>
        <p:txBody>
          <a:bodyPr rtlCol="0" anchor="ctr" anchorCtr="0">
            <a:noAutofit/>
          </a:bodyPr>
          <a:lstStyle>
            <a:lvl1pPr algn="r">
              <a:defRPr sz="225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4" name="Zástupný symbol obrázku 2"/>
          <p:cNvSpPr>
            <a:spLocks noGrp="1" noChangeAspect="1"/>
          </p:cNvSpPr>
          <p:nvPr>
            <p:ph type="pic" idx="1" hasCustomPrompt="1"/>
          </p:nvPr>
        </p:nvSpPr>
        <p:spPr bwMode="blackGray">
          <a:xfrm>
            <a:off x="6010650" y="995968"/>
            <a:ext cx="2619000" cy="4866064"/>
          </a:xfrm>
          <a:prstGeom prst="roundRect">
            <a:avLst>
              <a:gd name="adj" fmla="val 2371"/>
            </a:avLst>
          </a:prstGeom>
          <a:solidFill>
            <a:schemeClr val="bg2">
              <a:lumMod val="75000"/>
              <a:lumOff val="25000"/>
            </a:schemeClr>
          </a:solidFill>
          <a:ln w="28575" cap="sq" cmpd="sng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14387" y="2255967"/>
            <a:ext cx="4957763" cy="3476618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B4C85E-3FEF-48D5-8964-970AD42DCEA1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329888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av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993481" y="995968"/>
            <a:ext cx="3636169" cy="1260000"/>
          </a:xfrm>
        </p:spPr>
        <p:txBody>
          <a:bodyPr rtlCol="0" anchor="ctr" anchorCtr="0">
            <a:normAutofit/>
          </a:bodyPr>
          <a:lstStyle>
            <a:lvl1pPr algn="l">
              <a:defRPr sz="225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4" name="Zástupný symbol obrázku 2"/>
          <p:cNvSpPr>
            <a:spLocks noGrp="1" noChangeAspect="1"/>
          </p:cNvSpPr>
          <p:nvPr>
            <p:ph type="pic" idx="1" hasCustomPrompt="1"/>
          </p:nvPr>
        </p:nvSpPr>
        <p:spPr bwMode="blackGray">
          <a:xfrm>
            <a:off x="545681" y="914401"/>
            <a:ext cx="4312069" cy="4818185"/>
          </a:xfrm>
          <a:prstGeom prst="roundRect">
            <a:avLst>
              <a:gd name="adj" fmla="val 2371"/>
            </a:avLst>
          </a:prstGeom>
          <a:solidFill>
            <a:schemeClr val="bg2">
              <a:lumMod val="75000"/>
              <a:lumOff val="25000"/>
            </a:schemeClr>
          </a:solidFill>
          <a:ln w="28575" cap="sq" cmpd="sng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4993481" y="2255969"/>
            <a:ext cx="3636169" cy="3476617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9D1A50-74BF-4895-9BFB-EA29ABEA3B27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97346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blackGray"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" y="1786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857375" y="2716272"/>
            <a:ext cx="6512719" cy="2421464"/>
          </a:xfrm>
        </p:spPr>
        <p:txBody>
          <a:bodyPr rtlCol="0" anchor="b">
            <a:normAutofit/>
          </a:bodyPr>
          <a:lstStyle>
            <a:lvl1pPr algn="r">
              <a:defRPr sz="3600">
                <a:effectLst/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857375" y="5137736"/>
            <a:ext cx="6512719" cy="732840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350" cap="all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699419" y="5870576"/>
            <a:ext cx="1200150" cy="377825"/>
          </a:xfrm>
        </p:spPr>
        <p:txBody>
          <a:bodyPr rtlCol="0"/>
          <a:lstStyle/>
          <a:p>
            <a:pPr rtl="0"/>
            <a:fld id="{E2585F93-101A-4539-AD95-348FDAA790C4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971799" y="5870576"/>
            <a:ext cx="3670469" cy="377825"/>
          </a:xfrm>
        </p:spPr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56719" y="5870576"/>
            <a:ext cx="413375" cy="377825"/>
          </a:xfrm>
        </p:spPr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926314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14338" y="1874308"/>
            <a:ext cx="2860676" cy="1260000"/>
          </a:xfrm>
        </p:spPr>
        <p:txBody>
          <a:bodyPr rtlCol="0" anchor="ctr" anchorCtr="0">
            <a:noAutofit/>
          </a:bodyPr>
          <a:lstStyle>
            <a:lvl1pPr algn="r">
              <a:defRPr sz="225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486150" y="0"/>
            <a:ext cx="5657850" cy="6856214"/>
          </a:xfrm>
        </p:spPr>
        <p:txBody>
          <a:bodyPr rtlCol="0" anchor="ctr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414338" y="3134308"/>
            <a:ext cx="2860676" cy="2016600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11B7826-EF08-47A1-BAD0-8C224DB3A67A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526866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pis a obsah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Celestia-R1---OverlayContentHD.png">
            <a:extLst>
              <a:ext uri="{FF2B5EF4-FFF2-40B4-BE49-F238E27FC236}">
                <a16:creationId xmlns:a16="http://schemas.microsoft.com/office/drawing/2014/main" id="{A1E35E73-B2F7-41DF-AAD2-58E6BE2710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14351" y="609601"/>
            <a:ext cx="8130686" cy="1260000"/>
          </a:xfrm>
        </p:spPr>
        <p:txBody>
          <a:bodyPr rtlCol="0" anchor="ctr" anchorCtr="0">
            <a:normAutofit/>
          </a:bodyPr>
          <a:lstStyle>
            <a:lvl1pPr>
              <a:defRPr sz="225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514349" y="1881824"/>
            <a:ext cx="8130686" cy="1032826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135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204575-99BF-4EEF-82BB-DD9913727204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B47DAE59-9D63-4159-8F3E-560C31F19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2144" y="3837471"/>
            <a:ext cx="982538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900"/>
            </a:lvl1pPr>
            <a:lvl3pPr algn="ctr">
              <a:defRPr sz="900"/>
            </a:lvl3pPr>
            <a:lvl5pPr marL="1371600" indent="0"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  <p:sp>
        <p:nvSpPr>
          <p:cNvPr id="12" name="Zástupný symbol pro text 2">
            <a:extLst>
              <a:ext uri="{FF2B5EF4-FFF2-40B4-BE49-F238E27FC236}">
                <a16:creationId xmlns:a16="http://schemas.microsoft.com/office/drawing/2014/main" id="{4249143D-80A5-4E4C-BBFD-F253500CE226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14349" y="2914650"/>
            <a:ext cx="8130686" cy="502126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35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20" name="Zástupný symbol pro text 5">
            <a:extLst>
              <a:ext uri="{FF2B5EF4-FFF2-40B4-BE49-F238E27FC236}">
                <a16:creationId xmlns:a16="http://schemas.microsoft.com/office/drawing/2014/main" id="{B06123F0-984B-4EF8-9945-3621C401B7A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599024" y="3837471"/>
            <a:ext cx="982538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900"/>
            </a:lvl1pPr>
            <a:lvl3pPr algn="ctr">
              <a:defRPr sz="900"/>
            </a:lvl3pPr>
            <a:lvl5pPr marL="1371600" indent="0"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21" name="Zástupný symbol pro text 5">
            <a:extLst>
              <a:ext uri="{FF2B5EF4-FFF2-40B4-BE49-F238E27FC236}">
                <a16:creationId xmlns:a16="http://schemas.microsoft.com/office/drawing/2014/main" id="{A669C074-A9BE-4B07-ACEE-3B34AAC8B9E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61318" y="3837471"/>
            <a:ext cx="982538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900"/>
            </a:lvl1pPr>
            <a:lvl3pPr algn="ctr">
              <a:defRPr sz="900"/>
            </a:lvl3pPr>
            <a:lvl5pPr marL="1371600" indent="0"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19" name="Zástupný symbol pro text 5">
            <a:extLst>
              <a:ext uri="{FF2B5EF4-FFF2-40B4-BE49-F238E27FC236}">
                <a16:creationId xmlns:a16="http://schemas.microsoft.com/office/drawing/2014/main" id="{84A40D78-D6DD-41A7-A132-9D48DF8649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36731" y="3837471"/>
            <a:ext cx="982538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900"/>
            </a:lvl1pPr>
            <a:lvl3pPr algn="ctr">
              <a:defRPr sz="900"/>
            </a:lvl3pPr>
            <a:lvl5pPr marL="1371600" indent="0"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18" name="Zástupný symbol pro text 5">
            <a:extLst>
              <a:ext uri="{FF2B5EF4-FFF2-40B4-BE49-F238E27FC236}">
                <a16:creationId xmlns:a16="http://schemas.microsoft.com/office/drawing/2014/main" id="{4A9CFAA7-850F-4C92-A9BE-56452E5CA0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74437" y="3837471"/>
            <a:ext cx="982538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900"/>
            </a:lvl1pPr>
            <a:lvl3pPr algn="ctr">
              <a:defRPr sz="900"/>
            </a:lvl3pPr>
            <a:lvl5pPr marL="1371600" indent="0"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CC5A0CF1-9FE7-4149-97DC-522163914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-202138" y="1242483"/>
            <a:ext cx="504000" cy="0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5045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92994" y="995967"/>
            <a:ext cx="4679156" cy="1260000"/>
          </a:xfrm>
        </p:spPr>
        <p:txBody>
          <a:bodyPr rtlCol="0" anchor="ctr" anchorCtr="0">
            <a:noAutofit/>
          </a:bodyPr>
          <a:lstStyle>
            <a:lvl1pPr algn="r">
              <a:defRPr sz="225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4" name="Zástupný symbol obrázku 2"/>
          <p:cNvSpPr>
            <a:spLocks noGrp="1" noChangeAspect="1"/>
          </p:cNvSpPr>
          <p:nvPr>
            <p:ph type="pic" idx="1" hasCustomPrompt="1"/>
          </p:nvPr>
        </p:nvSpPr>
        <p:spPr bwMode="blackGray">
          <a:xfrm>
            <a:off x="6010650" y="995968"/>
            <a:ext cx="2619000" cy="4866064"/>
          </a:xfrm>
          <a:prstGeom prst="roundRect">
            <a:avLst>
              <a:gd name="adj" fmla="val 2371"/>
            </a:avLst>
          </a:prstGeom>
          <a:solidFill>
            <a:schemeClr val="bg2">
              <a:lumMod val="75000"/>
              <a:lumOff val="25000"/>
            </a:schemeClr>
          </a:solidFill>
          <a:ln w="28575" cap="sq" cmpd="sng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14387" y="2255967"/>
            <a:ext cx="4957763" cy="3476618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B4C85E-3FEF-48D5-8964-970AD42DCEA1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86258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v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993481" y="995968"/>
            <a:ext cx="3636169" cy="1260000"/>
          </a:xfrm>
        </p:spPr>
        <p:txBody>
          <a:bodyPr rtlCol="0" anchor="ctr" anchorCtr="0">
            <a:normAutofit/>
          </a:bodyPr>
          <a:lstStyle>
            <a:lvl1pPr algn="l">
              <a:defRPr sz="225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4" name="Zástupný symbol obrázku 2"/>
          <p:cNvSpPr>
            <a:spLocks noGrp="1" noChangeAspect="1"/>
          </p:cNvSpPr>
          <p:nvPr>
            <p:ph type="pic" idx="1" hasCustomPrompt="1"/>
          </p:nvPr>
        </p:nvSpPr>
        <p:spPr bwMode="blackGray">
          <a:xfrm>
            <a:off x="545681" y="914401"/>
            <a:ext cx="4312069" cy="4818185"/>
          </a:xfrm>
          <a:prstGeom prst="roundRect">
            <a:avLst>
              <a:gd name="adj" fmla="val 2371"/>
            </a:avLst>
          </a:prstGeom>
          <a:solidFill>
            <a:schemeClr val="bg2">
              <a:lumMod val="75000"/>
              <a:lumOff val="25000"/>
            </a:schemeClr>
          </a:solidFill>
          <a:ln w="28575" cap="sq" cmpd="sng">
            <a:solidFill>
              <a:schemeClr val="accent3">
                <a:lumMod val="50000"/>
              </a:schemeClr>
            </a:solidFill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4993481" y="2255969"/>
            <a:ext cx="3636169" cy="3476617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9D1A50-74BF-4895-9BFB-EA29ABEA3B27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1830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ek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5" name="Textové pole 14"/>
          <p:cNvSpPr txBox="1"/>
          <p:nvPr/>
        </p:nvSpPr>
        <p:spPr bwMode="white">
          <a:xfrm>
            <a:off x="7928432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-CZ" sz="60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1" name="Textové pole 10"/>
          <p:cNvSpPr txBox="1"/>
          <p:nvPr/>
        </p:nvSpPr>
        <p:spPr bwMode="white">
          <a:xfrm>
            <a:off x="751969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-CZ" sz="6000" noProof="0">
                <a:solidFill>
                  <a:schemeClr val="tx1"/>
                </a:solidFill>
                <a:effectLst/>
              </a:rPr>
              <a:t>„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990601" y="609602"/>
            <a:ext cx="7162799" cy="2743199"/>
          </a:xfrm>
        </p:spPr>
        <p:txBody>
          <a:bodyPr rtlCol="0" anchor="ctr">
            <a:normAutofit/>
          </a:bodyPr>
          <a:lstStyle>
            <a:lvl1pPr algn="ctr">
              <a:defRPr sz="2250" b="0" i="1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1069806" y="3352800"/>
            <a:ext cx="7004388" cy="381000"/>
          </a:xfrm>
        </p:spPr>
        <p:txBody>
          <a:bodyPr rtlCol="0" anchor="ctr">
            <a:normAutofit/>
          </a:bodyPr>
          <a:lstStyle>
            <a:lvl1pPr marL="0" indent="0" algn="r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7" name="Obdélník: Zaoblené rohy 6">
            <a:extLst>
              <a:ext uri="{FF2B5EF4-FFF2-40B4-BE49-F238E27FC236}">
                <a16:creationId xmlns:a16="http://schemas.microsoft.com/office/drawing/2014/main" id="{1AD7857E-8E0E-4AC1-ABDC-E42462C788DE}"/>
              </a:ext>
            </a:extLst>
          </p:cNvPr>
          <p:cNvSpPr/>
          <p:nvPr userDrawn="1"/>
        </p:nvSpPr>
        <p:spPr>
          <a:xfrm>
            <a:off x="1313133" y="3962402"/>
            <a:ext cx="6517735" cy="1908173"/>
          </a:xfrm>
          <a:prstGeom prst="roundRect">
            <a:avLst>
              <a:gd name="adj" fmla="val 6552"/>
            </a:avLst>
          </a:prstGeom>
          <a:solidFill>
            <a:schemeClr val="accent3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393032" y="4021139"/>
            <a:ext cx="6365081" cy="1760537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Kliknutím můžete upravit styl předlohy textů.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F7BF9C-F58C-4B57-B8B4-4591FDFBC67E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25906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Celestia-R1---OverlayContentHD.png">
            <a:extLst>
              <a:ext uri="{FF2B5EF4-FFF2-40B4-BE49-F238E27FC236}">
                <a16:creationId xmlns:a16="http://schemas.microsoft.com/office/drawing/2014/main" id="{A1E35E73-B2F7-41DF-AAD2-58E6BE2710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14351" y="609599"/>
            <a:ext cx="8130686" cy="1260000"/>
          </a:xfrm>
        </p:spPr>
        <p:txBody>
          <a:bodyPr rtlCol="0">
            <a:normAutofit/>
          </a:bodyPr>
          <a:lstStyle>
            <a:lvl1pPr>
              <a:defRPr sz="225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514350" y="1869599"/>
            <a:ext cx="3901553" cy="91622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35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514351" y="2870201"/>
            <a:ext cx="3901553" cy="2916000"/>
          </a:xfrm>
          <a:prstGeom prst="roundRect">
            <a:avLst>
              <a:gd name="adj" fmla="val 2496"/>
            </a:avLst>
          </a:prstGeom>
          <a:ln w="28575">
            <a:solidFill>
              <a:schemeClr val="accent3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723703" y="1869599"/>
            <a:ext cx="3921333" cy="91622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35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cs-CZ" noProof="0"/>
              <a:t>Kliknutím můžete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723703" y="2870201"/>
            <a:ext cx="3901553" cy="2916000"/>
          </a:xfrm>
          <a:prstGeom prst="roundRect">
            <a:avLst>
              <a:gd name="adj" fmla="val 2798"/>
            </a:avLst>
          </a:prstGeom>
          <a:ln w="28575">
            <a:solidFill>
              <a:schemeClr val="accent3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t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F262F2-C09A-416B-A12F-9ED36325A8FB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8031B0A9-3E16-4C5B-A6CE-045BCB91A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42862" y="939762"/>
            <a:ext cx="2750" cy="491143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295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14351" y="609600"/>
            <a:ext cx="8130686" cy="1260000"/>
          </a:xfrm>
        </p:spPr>
        <p:txBody>
          <a:bodyPr rtlCol="0">
            <a:normAutofit/>
          </a:bodyPr>
          <a:lstStyle>
            <a:lvl1pPr>
              <a:defRPr sz="225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9" name="Obdélník: Zaoblené rohy 8">
            <a:extLst>
              <a:ext uri="{FF2B5EF4-FFF2-40B4-BE49-F238E27FC236}">
                <a16:creationId xmlns:a16="http://schemas.microsoft.com/office/drawing/2014/main" id="{E44449DE-635B-4B23-9B8B-C95A5B8764DB}"/>
              </a:ext>
            </a:extLst>
          </p:cNvPr>
          <p:cNvSpPr/>
          <p:nvPr userDrawn="1"/>
        </p:nvSpPr>
        <p:spPr>
          <a:xfrm>
            <a:off x="497517" y="1790228"/>
            <a:ext cx="8147519" cy="4080348"/>
          </a:xfrm>
          <a:prstGeom prst="roundRect">
            <a:avLst>
              <a:gd name="adj" fmla="val 2634"/>
            </a:avLst>
          </a:prstGeom>
          <a:solidFill>
            <a:schemeClr val="accent3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514352" y="1869601"/>
            <a:ext cx="3780000" cy="3921601"/>
          </a:xfrm>
          <a:prstGeom prst="roundRect">
            <a:avLst>
              <a:gd name="adj" fmla="val 1970"/>
            </a:avLst>
          </a:prstGeom>
          <a:ln w="28575">
            <a:noFill/>
          </a:ln>
          <a:effectLst/>
        </p:spPr>
        <p:txBody>
          <a:bodyPr rtlCol="0" anchor="t" anchorCtr="0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866483" y="1869601"/>
            <a:ext cx="3780000" cy="3921600"/>
          </a:xfrm>
          <a:prstGeom prst="roundRect">
            <a:avLst>
              <a:gd name="adj" fmla="val 2211"/>
            </a:avLst>
          </a:prstGeom>
          <a:ln w="28575">
            <a:noFill/>
          </a:ln>
          <a:effectLst/>
        </p:spPr>
        <p:txBody>
          <a:bodyPr rtlCol="0" anchor="t" anchorCtr="0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1171F1-54A7-4DBA-A8CB-E42D66A5B387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E8539E0A-8009-4A6E-A7A1-5AEFA5220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V="1">
            <a:off x="42862" y="996912"/>
            <a:ext cx="2750" cy="491143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499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 bwMode="white">
          <a:xfrm>
            <a:off x="514351" y="609601"/>
            <a:ext cx="8130686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 bwMode="white">
          <a:xfrm>
            <a:off x="514351" y="2142068"/>
            <a:ext cx="8130686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2245" y="5870576"/>
            <a:ext cx="12001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D96AE0C1-60A7-478D-8A69-EE8A06A2A391}" type="datetime1">
              <a:rPr lang="cs-CZ" noProof="0" smtClean="0"/>
              <a:t>03.03.2024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14351" y="5870576"/>
            <a:ext cx="587074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r>
              <a:rPr lang="cs-CZ" noProof="0"/>
              <a:t>Přidejte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99545" y="5870576"/>
            <a:ext cx="94549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5D99DD2A-B520-4620-9B43-64B657BA2D42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6023834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64" r:id="rId13"/>
    <p:sldLayoutId id="2147483665" r:id="rId14"/>
    <p:sldLayoutId id="2147483666" r:id="rId15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1305F2-4D75-4D76-BA59-F00627AB8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1" y="1314450"/>
            <a:ext cx="8130686" cy="3050381"/>
          </a:xfrm>
        </p:spPr>
        <p:txBody>
          <a:bodyPr rtlCol="0">
            <a:normAutofit/>
          </a:bodyPr>
          <a:lstStyle/>
          <a:p>
            <a:pPr algn="ctr" rtl="0"/>
            <a:r>
              <a:rPr lang="cs-CZ" sz="4000"/>
              <a:t>Oligarchická politika</a:t>
            </a:r>
            <a:br>
              <a:rPr lang="cs-CZ" sz="3000"/>
            </a:br>
            <a:br>
              <a:rPr lang="cs-CZ" sz="3000"/>
            </a:br>
            <a:r>
              <a:rPr lang="cs-CZ" sz="2400"/>
              <a:t>1880 - 1912</a:t>
            </a:r>
            <a:endParaRPr lang="cs-CZ" sz="3000"/>
          </a:p>
        </p:txBody>
      </p:sp>
    </p:spTree>
    <p:extLst>
      <p:ext uri="{BB962C8B-B14F-4D97-AF65-F5344CB8AC3E}">
        <p14:creationId xmlns:p14="http://schemas.microsoft.com/office/powerpoint/2010/main" val="862656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2311A4-9027-FEDC-E754-96837B9ED2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sah 2">
            <a:extLst>
              <a:ext uri="{FF2B5EF4-FFF2-40B4-BE49-F238E27FC236}">
                <a16:creationId xmlns:a16="http://schemas.microsoft.com/office/drawing/2014/main" id="{A54B2578-B637-C114-6885-278DFCE678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0082" y="188640"/>
            <a:ext cx="7008019" cy="6336704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altLang="ja-JP" sz="1600" b="1">
                <a:solidFill>
                  <a:schemeClr val="tx2">
                    <a:lumMod val="90000"/>
                  </a:schemeClr>
                </a:solidFill>
              </a:rPr>
              <a:t>Kacurovy a Saiondžiho kabinety / „období Keien“</a:t>
            </a:r>
          </a:p>
          <a:p>
            <a:pPr eaLnBrk="1" hangingPunct="1">
              <a:buFontTx/>
              <a:buNone/>
            </a:pPr>
            <a:r>
              <a:rPr lang="cs-CZ" altLang="ja-JP" sz="1600"/>
              <a:t>1901-1913</a:t>
            </a:r>
          </a:p>
          <a:p>
            <a:pPr eaLnBrk="1" hangingPunct="1">
              <a:buFontTx/>
              <a:buNone/>
            </a:pPr>
            <a:r>
              <a:rPr lang="cs-CZ" altLang="ja-JP" sz="1600"/>
              <a:t>Kacura 1901-1906, 1908-1911, 1912-1913</a:t>
            </a:r>
          </a:p>
          <a:p>
            <a:pPr eaLnBrk="1" hangingPunct="1">
              <a:buFontTx/>
              <a:buNone/>
            </a:pPr>
            <a:endParaRPr lang="cs-CZ" altLang="ja-JP" sz="1600"/>
          </a:p>
          <a:p>
            <a:pPr eaLnBrk="1" hangingPunct="1">
              <a:buFontTx/>
              <a:buNone/>
            </a:pPr>
            <a:r>
              <a:rPr lang="cs-CZ" altLang="ja-JP" sz="1600"/>
              <a:t>podpora Seijúkai v Dolní komoře</a:t>
            </a:r>
          </a:p>
          <a:p>
            <a:pPr eaLnBrk="1" hangingPunct="1">
              <a:buFontTx/>
              <a:buNone/>
            </a:pPr>
            <a:r>
              <a:rPr lang="cs-CZ" altLang="ja-JP" sz="1600"/>
              <a:t>spory o ozbrojené síly (Linie obrany císařství)</a:t>
            </a:r>
          </a:p>
          <a:p>
            <a:pPr eaLnBrk="1" hangingPunct="1">
              <a:buFontTx/>
              <a:buNone/>
            </a:pPr>
            <a:endParaRPr lang="cs-CZ" altLang="ja-JP" sz="1600"/>
          </a:p>
          <a:p>
            <a:pPr eaLnBrk="1" hangingPunct="1">
              <a:buFontTx/>
              <a:buNone/>
            </a:pPr>
            <a:r>
              <a:rPr lang="cs-CZ" altLang="ja-JP" sz="1600" b="1">
                <a:solidFill>
                  <a:schemeClr val="tx2">
                    <a:lumMod val="90000"/>
                  </a:schemeClr>
                </a:solidFill>
              </a:rPr>
              <a:t>Kacurův pokus o break</a:t>
            </a:r>
          </a:p>
          <a:p>
            <a:pPr eaLnBrk="1" hangingPunct="1">
              <a:buFontTx/>
              <a:buNone/>
            </a:pPr>
            <a:r>
              <a:rPr lang="cs-CZ" altLang="ja-JP" sz="1600"/>
              <a:t>založení strany Rikken Dóšikai 1912/12</a:t>
            </a:r>
          </a:p>
          <a:p>
            <a:pPr eaLnBrk="1" hangingPunct="1">
              <a:buFontTx/>
              <a:buNone/>
            </a:pPr>
            <a:r>
              <a:rPr lang="cs-CZ" altLang="ja-JP" sz="1600"/>
              <a:t>1. hnutí na obranu Ústavy</a:t>
            </a:r>
          </a:p>
          <a:p>
            <a:pPr eaLnBrk="1" hangingPunct="1">
              <a:buFontTx/>
              <a:buNone/>
            </a:pPr>
            <a:endParaRPr lang="cs-CZ" altLang="ja-JP" sz="1600"/>
          </a:p>
          <a:p>
            <a:pPr eaLnBrk="1" hangingPunct="1">
              <a:buFontTx/>
              <a:buNone/>
            </a:pPr>
            <a:r>
              <a:rPr lang="cs-CZ" altLang="ja-JP" sz="1600"/>
              <a:t>Dóšikai mezitím nabírá vlastní vývoj …</a:t>
            </a:r>
          </a:p>
          <a:p>
            <a:pPr eaLnBrk="1" hangingPunct="1">
              <a:buFontTx/>
              <a:buNone/>
            </a:pPr>
            <a:endParaRPr lang="cs-CZ" altLang="ja-JP" sz="1600"/>
          </a:p>
          <a:p>
            <a:pPr eaLnBrk="1" hangingPunct="1">
              <a:buFontTx/>
              <a:buNone/>
            </a:pPr>
            <a:endParaRPr lang="cs-CZ" altLang="ja-JP" sz="1600"/>
          </a:p>
          <a:p>
            <a:pPr eaLnBrk="1" hangingPunct="1">
              <a:buFontTx/>
              <a:buNone/>
            </a:pPr>
            <a:r>
              <a:rPr lang="cs-CZ" altLang="ja-JP" sz="1600"/>
              <a:t>smrt císaře  Meidžiho </a:t>
            </a:r>
          </a:p>
          <a:p>
            <a:pPr eaLnBrk="1" hangingPunct="1">
              <a:buFontTx/>
              <a:buNone/>
            </a:pPr>
            <a:endParaRPr lang="cs-CZ" altLang="ja-JP" sz="1600"/>
          </a:p>
        </p:txBody>
      </p:sp>
    </p:spTree>
    <p:extLst>
      <p:ext uri="{BB962C8B-B14F-4D97-AF65-F5344CB8AC3E}">
        <p14:creationId xmlns:p14="http://schemas.microsoft.com/office/powerpoint/2010/main" val="1373352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C826E-72DB-45B4-B092-DA86DA68C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1" y="1030990"/>
            <a:ext cx="8130686" cy="660056"/>
          </a:xfrm>
        </p:spPr>
        <p:txBody>
          <a:bodyPr rtlCol="0">
            <a:normAutofit/>
          </a:bodyPr>
          <a:lstStyle/>
          <a:p>
            <a:pPr rtl="0"/>
            <a:r>
              <a:rPr lang="cs-CZ" sz="2800"/>
              <a:t>Osnova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D935431-5E3F-4C1A-BED1-C5BC3D661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4349" y="1851929"/>
            <a:ext cx="8130686" cy="3840646"/>
          </a:xfrm>
        </p:spPr>
        <p:txBody>
          <a:bodyPr rtlCol="0"/>
          <a:lstStyle/>
          <a:p>
            <a:r>
              <a:rPr lang="cs-CZ" sz="1800" b="1">
                <a:latin typeface="+mj-lt"/>
              </a:rPr>
              <a:t>I. Krize 1881 	</a:t>
            </a:r>
          </a:p>
          <a:p>
            <a:r>
              <a:rPr lang="cs-CZ" sz="1800" b="1">
                <a:latin typeface="+mj-lt"/>
              </a:rPr>
              <a:t>		</a:t>
            </a:r>
          </a:p>
          <a:p>
            <a:endParaRPr lang="cs-CZ" sz="1800" b="1">
              <a:latin typeface="+mj-lt"/>
            </a:endParaRPr>
          </a:p>
          <a:p>
            <a:r>
              <a:rPr lang="cs-CZ" sz="1800" b="1">
                <a:latin typeface="+mj-lt"/>
              </a:rPr>
              <a:t>II. Přijetí Ústavy</a:t>
            </a:r>
          </a:p>
          <a:p>
            <a:r>
              <a:rPr lang="cs-CZ" sz="1800" b="1">
                <a:latin typeface="+mj-lt"/>
              </a:rPr>
              <a:t>		1 Příprava, kompilace Ústavy</a:t>
            </a:r>
          </a:p>
          <a:p>
            <a:r>
              <a:rPr lang="cs-CZ" sz="1800" b="1">
                <a:latin typeface="+mj-lt"/>
              </a:rPr>
              <a:t>		2 Charakter, koncepce Ústavy, prerogativa</a:t>
            </a:r>
          </a:p>
          <a:p>
            <a:r>
              <a:rPr lang="cs-CZ" sz="1800" b="1">
                <a:latin typeface="+mj-lt"/>
              </a:rPr>
              <a:t>		</a:t>
            </a:r>
          </a:p>
          <a:p>
            <a:r>
              <a:rPr lang="cs-CZ" sz="1800" b="1">
                <a:latin typeface="+mj-lt"/>
              </a:rPr>
              <a:t>III. Konstituční vláda 1880-1912</a:t>
            </a:r>
          </a:p>
          <a:p>
            <a:r>
              <a:rPr lang="cs-CZ" sz="1800" b="1">
                <a:latin typeface="+mj-lt"/>
              </a:rPr>
              <a:t>		1 Vznik Seijúkai</a:t>
            </a:r>
          </a:p>
          <a:p>
            <a:r>
              <a:rPr lang="cs-CZ" sz="1800" b="1">
                <a:latin typeface="+mj-lt"/>
              </a:rPr>
              <a:t>		2 Vztah oligarchů a politických stran</a:t>
            </a:r>
          </a:p>
          <a:p>
            <a:endParaRPr lang="cs-CZ" sz="1600">
              <a:latin typeface="Cambria" pitchFamily="18" charset="0"/>
            </a:endParaRPr>
          </a:p>
        </p:txBody>
      </p:sp>
      <p:sp>
        <p:nvSpPr>
          <p:cNvPr id="13" name="Ovál 11" descr="dekorativní prvek">
            <a:extLst>
              <a:ext uri="{FF2B5EF4-FFF2-40B4-BE49-F238E27FC236}">
                <a16:creationId xmlns:a16="http://schemas.microsoft.com/office/drawing/2014/main" id="{D62D13F9-C589-486F-8D76-6D51992A2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4587" y="4443926"/>
            <a:ext cx="216000" cy="216000"/>
          </a:xfrm>
          <a:prstGeom prst="ellipse">
            <a:avLst/>
          </a:prstGeom>
          <a:solidFill>
            <a:schemeClr val="bg1">
              <a:lumMod val="50000"/>
              <a:lumOff val="50000"/>
            </a:schemeClr>
          </a:solidFill>
          <a:ln w="15875">
            <a:solidFill>
              <a:schemeClr val="bg2">
                <a:lumMod val="50000"/>
                <a:lumOff val="50000"/>
              </a:schemeClr>
            </a:solidFill>
          </a:ln>
          <a:effectLst>
            <a:glow rad="101600">
              <a:schemeClr val="bg2">
                <a:lumMod val="75000"/>
                <a:lumOff val="25000"/>
                <a:alpha val="60000"/>
              </a:schemeClr>
            </a:glow>
          </a:effectLst>
        </p:spPr>
        <p:txBody>
          <a:bodyPr rtlCol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7041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ikona sloupku">
            <a:extLst>
              <a:ext uri="{FF2B5EF4-FFF2-40B4-BE49-F238E27FC236}">
                <a16:creationId xmlns:a16="http://schemas.microsoft.com/office/drawing/2014/main" id="{FC7E2CCC-C53E-454B-9DE0-F2484BA0F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183279" y="2000250"/>
            <a:ext cx="1428750" cy="1428750"/>
          </a:xfrm>
          <a:prstGeom prst="rect">
            <a:avLst/>
          </a:prstGeom>
          <a:ln>
            <a:noFill/>
          </a:ln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635B398-1E7F-44AD-8356-8345134C9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971" y="404664"/>
            <a:ext cx="7904798" cy="6048672"/>
          </a:xfrm>
        </p:spPr>
        <p:txBody>
          <a:bodyPr rtlCol="0" anchor="ctr"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cs-CZ" sz="1800" b="1"/>
              <a:t>Literatura</a:t>
            </a:r>
            <a:br>
              <a:rPr lang="cs-CZ" sz="1800" b="1"/>
            </a:br>
            <a:br>
              <a:rPr lang="cs-CZ" sz="1800" b="1"/>
            </a:br>
            <a:br>
              <a:rPr lang="cs-CZ" sz="1800"/>
            </a:br>
            <a:r>
              <a:rPr lang="cs-CZ" sz="1800"/>
              <a:t>Reischauer : Dějiny Japonska</a:t>
            </a:r>
            <a:br>
              <a:rPr lang="cs-CZ" sz="1800"/>
            </a:br>
            <a:r>
              <a:rPr lang="cs-CZ" sz="1800"/>
              <a:t>Gordon, A. : A Modern History of Japan, kap. 7 a 8</a:t>
            </a:r>
            <a:br>
              <a:rPr lang="cs-CZ" sz="1800"/>
            </a:br>
            <a:r>
              <a:rPr lang="cs-CZ" sz="1800"/>
              <a:t>James McClain, Japan. A Modern History, kap. 8, </a:t>
            </a:r>
            <a:br>
              <a:rPr lang="cs-CZ" sz="1800"/>
            </a:br>
            <a:r>
              <a:rPr lang="cs-CZ" sz="1800"/>
              <a:t>Jansen, Making of Modern Japan, kap. 13.</a:t>
            </a:r>
            <a:br>
              <a:rPr lang="cs-CZ" sz="1800"/>
            </a:br>
            <a:r>
              <a:rPr lang="cs-CZ" sz="1800"/>
              <a:t>Cambridge History, sv. 5 : kap. 8 Social Change (jako úvod)</a:t>
            </a:r>
            <a:br>
              <a:rPr lang="cs-CZ" sz="1800"/>
            </a:br>
            <a:r>
              <a:rPr lang="cs-CZ" sz="1800"/>
              <a:t>sv. 6 : kap. 11 Transformation of Rural Society</a:t>
            </a:r>
            <a:br>
              <a:rPr lang="cs-CZ" sz="1800"/>
            </a:br>
            <a:br>
              <a:rPr lang="cs-CZ" sz="1800"/>
            </a:br>
            <a:br>
              <a:rPr lang="cs-CZ" sz="1800"/>
            </a:br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2352749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3E6640-E4AC-3810-53CD-5A850FD03C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572546F-3129-829F-095E-74BAA2750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1325" y="1407319"/>
            <a:ext cx="8481350" cy="4903235"/>
          </a:xfrm>
        </p:spPr>
        <p:txBody>
          <a:bodyPr rtlCol="0"/>
          <a:lstStyle/>
          <a:p>
            <a:pPr rtl="0"/>
            <a:endParaRPr lang="cs-CZ"/>
          </a:p>
          <a:p>
            <a:pPr rtl="0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842E7EA4-3EAD-3827-1DA4-B6754CE32B49}"/>
              </a:ext>
            </a:extLst>
          </p:cNvPr>
          <p:cNvSpPr txBox="1"/>
          <p:nvPr/>
        </p:nvSpPr>
        <p:spPr>
          <a:xfrm>
            <a:off x="611560" y="404664"/>
            <a:ext cx="7979207" cy="45473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ja-JP" sz="2000">
                <a:solidFill>
                  <a:srgbClr val="FFFF00"/>
                </a:solidFill>
                <a:latin typeface="Corbel"/>
                <a:cs typeface="+mn-cs"/>
              </a:rPr>
              <a:t>I</a:t>
            </a:r>
            <a:r>
              <a:rPr lang="cs-CZ" altLang="ja-JP" sz="2000" b="1">
                <a:solidFill>
                  <a:srgbClr val="FFFF00"/>
                </a:solidFill>
                <a:latin typeface="Corbel"/>
                <a:cs typeface="+mn-cs"/>
              </a:rPr>
              <a:t>. Krize roku 1881</a:t>
            </a:r>
            <a:r>
              <a:rPr lang="cs-CZ" altLang="ja-JP" sz="1500" b="1">
                <a:solidFill>
                  <a:srgbClr val="FFFF00"/>
                </a:solidFill>
                <a:latin typeface="Corbel"/>
                <a:cs typeface="+mn-cs"/>
              </a:rPr>
              <a:t> (</a:t>
            </a:r>
            <a:r>
              <a:rPr lang="cs-CZ" altLang="ja-JP" sz="1350">
                <a:solidFill>
                  <a:prstClr val="white"/>
                </a:solidFill>
                <a:latin typeface="Corbel"/>
                <a:cs typeface="+mn-cs"/>
              </a:rPr>
              <a:t>do vyhlášení Ústavy)</a:t>
            </a: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altLang="ja-JP" sz="1350">
              <a:solidFill>
                <a:prstClr val="white"/>
              </a:solidFill>
              <a:latin typeface="Corbel"/>
              <a:cs typeface="+mn-cs"/>
            </a:endParaRP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Itó, Iwakura + Jamagata &gt; Parlament jako kontrola opozice</a:t>
            </a: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altLang="ja-JP" sz="1600">
              <a:solidFill>
                <a:prstClr val="white"/>
              </a:solidFill>
              <a:latin typeface="Corbel"/>
              <a:cs typeface="+mn-cs"/>
            </a:endParaRP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šokující vyjádření Ókumy 1881/3  &gt; skutečné pravomoce Parlamentu + odpovědnost </a:t>
            </a: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absurdní timing</a:t>
            </a: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altLang="ja-JP" sz="1600">
              <a:solidFill>
                <a:prstClr val="white"/>
              </a:solidFill>
              <a:latin typeface="Corbel"/>
              <a:cs typeface="+mn-cs"/>
            </a:endParaRP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1881, 12. říjen &gt; </a:t>
            </a:r>
            <a:r>
              <a:rPr lang="cs-CZ" altLang="ja-JP" sz="1600" b="1">
                <a:solidFill>
                  <a:srgbClr val="FFC000"/>
                </a:solidFill>
                <a:latin typeface="Corbel"/>
                <a:cs typeface="+mn-cs"/>
              </a:rPr>
              <a:t>Edikt o Parlamentu </a:t>
            </a: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 </a:t>
            </a: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11.10. vrcholná schůzka, Ókuma vyhozen</a:t>
            </a: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„Císař daruje Ústavu do 1890“</a:t>
            </a: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altLang="ja-JP" sz="1600">
              <a:solidFill>
                <a:prstClr val="white"/>
              </a:solidFill>
              <a:latin typeface="Corbel"/>
              <a:cs typeface="+mn-cs"/>
            </a:endParaRP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rozložení hnutí Džijú minken na politické strany</a:t>
            </a: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Gotó a Itagaki :  Liberální strana,</a:t>
            </a:r>
            <a:r>
              <a:rPr lang="ja-JP" altLang="en-US" sz="1600">
                <a:solidFill>
                  <a:prstClr val="white"/>
                </a:solidFill>
                <a:latin typeface="Corbel"/>
                <a:cs typeface="+mn-cs"/>
              </a:rPr>
              <a:t> </a:t>
            </a:r>
            <a:r>
              <a:rPr lang="en-US" altLang="ja-JP" sz="1600">
                <a:solidFill>
                  <a:prstClr val="white"/>
                </a:solidFill>
                <a:latin typeface="Corbel"/>
                <a:cs typeface="+mn-cs"/>
              </a:rPr>
              <a:t>(</a:t>
            </a: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Tosa) (venkov + šizoku)</a:t>
            </a: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Ókuma : Strana reforem, </a:t>
            </a:r>
            <a:r>
              <a:rPr lang="ja-JP" altLang="en-US" sz="1600">
                <a:solidFill>
                  <a:prstClr val="white"/>
                </a:solidFill>
                <a:latin typeface="Corbel"/>
                <a:cs typeface="+mn-cs"/>
              </a:rPr>
              <a:t> </a:t>
            </a:r>
            <a:r>
              <a:rPr lang="en-US" altLang="ja-JP" sz="1600">
                <a:solidFill>
                  <a:prstClr val="white"/>
                </a:solidFill>
                <a:latin typeface="Corbel"/>
                <a:cs typeface="+mn-cs"/>
              </a:rPr>
              <a:t>(</a:t>
            </a: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Hizen) (město + byrokraté, podnikatelé)</a:t>
            </a: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altLang="ja-JP" sz="1600">
              <a:solidFill>
                <a:prstClr val="white"/>
              </a:solidFill>
              <a:latin typeface="Corbel"/>
              <a:cs typeface="+mn-cs"/>
            </a:endParaRP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altLang="ja-JP" sz="1600">
              <a:solidFill>
                <a:prstClr val="white"/>
              </a:solidFill>
              <a:latin typeface="Corbel"/>
              <a:cs typeface="+mn-cs"/>
            </a:endParaRP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ja-JP" sz="1600">
                <a:solidFill>
                  <a:prstClr val="white"/>
                </a:solidFill>
                <a:latin typeface="Corbel"/>
                <a:cs typeface="+mn-cs"/>
              </a:rPr>
              <a:t>změna vládního kurzu &gt; přípravy a represe</a:t>
            </a:r>
          </a:p>
          <a:p>
            <a:pPr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altLang="ja-JP" sz="1600">
              <a:solidFill>
                <a:prstClr val="white"/>
              </a:solidFill>
              <a:latin typeface="Corbe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9983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sah 2">
            <a:extLst>
              <a:ext uri="{FF2B5EF4-FFF2-40B4-BE49-F238E27FC236}">
                <a16:creationId xmlns:a16="http://schemas.microsoft.com/office/drawing/2014/main" id="{C5F26188-AB8F-E9B7-5C89-CF08ECC695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0082" y="260648"/>
            <a:ext cx="7594326" cy="6264696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cs-CZ" altLang="ja-JP" sz="1500" b="1">
                <a:solidFill>
                  <a:srgbClr val="FFFF00"/>
                </a:solidFill>
              </a:rPr>
              <a:t>vládní linie 1880s </a:t>
            </a:r>
            <a:r>
              <a:rPr lang="cs-CZ" altLang="ja-JP"/>
              <a:t>&gt;   strukturální reformy</a:t>
            </a:r>
          </a:p>
          <a:p>
            <a:pPr marL="0" indent="0" eaLnBrk="1" hangingPunct="1">
              <a:buNone/>
            </a:pPr>
            <a:r>
              <a:rPr lang="cs-CZ" altLang="ja-JP" sz="1800" b="1">
                <a:solidFill>
                  <a:schemeClr val="accent2">
                    <a:lumMod val="40000"/>
                    <a:lumOff val="60000"/>
                  </a:schemeClr>
                </a:solidFill>
              </a:rPr>
              <a:t>A) represe</a:t>
            </a:r>
          </a:p>
          <a:p>
            <a:pPr marL="0" indent="0" eaLnBrk="1" hangingPunct="1">
              <a:buNone/>
            </a:pPr>
            <a:endParaRPr lang="cs-CZ" altLang="ja-JP"/>
          </a:p>
          <a:p>
            <a:pPr marL="0" indent="0" eaLnBrk="1" hangingPunct="1">
              <a:buNone/>
            </a:pPr>
            <a:r>
              <a:rPr lang="cs-CZ" altLang="ja-JP" sz="1600"/>
              <a:t>1875/6  </a:t>
            </a:r>
            <a:r>
              <a:rPr lang="cs-CZ" altLang="ja-JP" sz="1600" b="1">
                <a:solidFill>
                  <a:schemeClr val="tx2">
                    <a:lumMod val="90000"/>
                  </a:schemeClr>
                </a:solidFill>
              </a:rPr>
              <a:t>Tiskový zákon</a:t>
            </a:r>
          </a:p>
          <a:p>
            <a:pPr marL="0" indent="0" eaLnBrk="1" hangingPunct="1">
              <a:buNone/>
            </a:pPr>
            <a:r>
              <a:rPr lang="cs-CZ" altLang="ja-JP" sz="1600"/>
              <a:t>vlastník, redaktor a tiskař registrováni; komentáře podepsány; redaktor zodpovědný za podvratné názory</a:t>
            </a:r>
          </a:p>
          <a:p>
            <a:pPr marL="0" indent="0" eaLnBrk="1" hangingPunct="1">
              <a:buNone/>
            </a:pPr>
            <a:endParaRPr lang="cs-CZ" altLang="ja-JP" sz="1600"/>
          </a:p>
          <a:p>
            <a:pPr marL="0" indent="0" eaLnBrk="1" hangingPunct="1">
              <a:buNone/>
            </a:pPr>
            <a:r>
              <a:rPr lang="cs-CZ" altLang="ja-JP" sz="1600"/>
              <a:t>1880/4 </a:t>
            </a:r>
            <a:r>
              <a:rPr lang="cs-CZ" altLang="ja-JP" sz="1600" b="1">
                <a:solidFill>
                  <a:schemeClr val="tx2">
                    <a:lumMod val="90000"/>
                  </a:schemeClr>
                </a:solidFill>
              </a:rPr>
              <a:t>Vyhláška o veřejném shromažďování</a:t>
            </a:r>
          </a:p>
          <a:p>
            <a:pPr marL="0" indent="0" eaLnBrk="1" hangingPunct="1">
              <a:buNone/>
            </a:pPr>
            <a:r>
              <a:rPr lang="cs-CZ" altLang="ja-JP" sz="1600"/>
              <a:t>schůze pod polic dozorem; přímé zákazy účasti ; zákaz oznamování schůzí…</a:t>
            </a:r>
          </a:p>
          <a:p>
            <a:pPr marL="0" indent="0" eaLnBrk="1" hangingPunct="1">
              <a:buNone/>
            </a:pPr>
            <a:r>
              <a:rPr lang="cs-CZ" altLang="ja-JP" sz="1600"/>
              <a:t>smyslem rozdrobit strany</a:t>
            </a:r>
          </a:p>
          <a:p>
            <a:pPr marL="0" indent="0" eaLnBrk="1" hangingPunct="1">
              <a:buNone/>
            </a:pPr>
            <a:endParaRPr lang="cs-CZ" altLang="ja-JP" sz="1600"/>
          </a:p>
          <a:p>
            <a:pPr marL="0" indent="0" eaLnBrk="1" hangingPunct="1">
              <a:buNone/>
            </a:pPr>
            <a:r>
              <a:rPr lang="cs-CZ" altLang="ja-JP" sz="1600"/>
              <a:t>1887/12 </a:t>
            </a:r>
            <a:r>
              <a:rPr lang="cs-CZ" altLang="ja-JP" sz="1600" b="1">
                <a:solidFill>
                  <a:schemeClr val="tx2">
                    <a:lumMod val="90000"/>
                  </a:schemeClr>
                </a:solidFill>
              </a:rPr>
              <a:t>Vyhláška na udržení pořádku</a:t>
            </a:r>
          </a:p>
          <a:p>
            <a:pPr marL="0" indent="0" eaLnBrk="1" hangingPunct="1">
              <a:buNone/>
            </a:pPr>
            <a:r>
              <a:rPr lang="cs-CZ" altLang="ja-JP" sz="1600"/>
              <a:t>pro vyhoštění stačilo podezření</a:t>
            </a:r>
          </a:p>
          <a:p>
            <a:pPr marL="0" indent="0" eaLnBrk="1" hangingPunct="1">
              <a:buNone/>
            </a:pPr>
            <a:r>
              <a:rPr lang="cs-CZ" altLang="ja-JP" sz="1600"/>
              <a:t>smyslem rozštěpit</a:t>
            </a:r>
          </a:p>
          <a:p>
            <a:pPr marL="0" indent="0" eaLnBrk="1" hangingPunct="1">
              <a:buNone/>
            </a:pPr>
            <a:endParaRPr lang="cs-CZ" altLang="ja-JP" sz="1600"/>
          </a:p>
          <a:p>
            <a:pPr marL="0" indent="0" eaLnBrk="1" hangingPunct="1">
              <a:buNone/>
            </a:pPr>
            <a:r>
              <a:rPr lang="cs-CZ" altLang="ja-JP" sz="1600"/>
              <a:t>„odpověď“ opozice – série násilných incidentů</a:t>
            </a:r>
          </a:p>
          <a:p>
            <a:pPr marL="0" indent="0" eaLnBrk="1" hangingPunct="1">
              <a:buNone/>
            </a:pPr>
            <a:r>
              <a:rPr lang="cs-CZ" altLang="ja-JP" sz="1600"/>
              <a:t>1880s &gt; Fukušima, Kaba, Čičibu</a:t>
            </a:r>
          </a:p>
          <a:p>
            <a:pPr marL="0" indent="0" eaLnBrk="1" hangingPunct="1">
              <a:buNone/>
            </a:pPr>
            <a:endParaRPr lang="cs-CZ" altLang="ja-JP"/>
          </a:p>
          <a:p>
            <a:pPr eaLnBrk="1" hangingPunct="1">
              <a:buFontTx/>
              <a:buChar char="-"/>
            </a:pPr>
            <a:endParaRPr lang="cs-CZ" altLang="ja-JP" sz="1500">
              <a:solidFill>
                <a:srgbClr val="5F5F5F"/>
              </a:solidFill>
              <a:latin typeface="Verdana" panose="020B0604030504040204" pitchFamily="34" charset="0"/>
            </a:endParaRPr>
          </a:p>
          <a:p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1AC8B8-A6B7-F320-C390-15B62D771C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sah 2">
            <a:extLst>
              <a:ext uri="{FF2B5EF4-FFF2-40B4-BE49-F238E27FC236}">
                <a16:creationId xmlns:a16="http://schemas.microsoft.com/office/drawing/2014/main" id="{BA241DC5-4875-FCC3-ED01-C7E3040744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0082" y="404664"/>
            <a:ext cx="7008019" cy="5346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ja-JP" sz="1800" b="1">
                <a:solidFill>
                  <a:schemeClr val="accent2">
                    <a:lumMod val="40000"/>
                    <a:lumOff val="60000"/>
                  </a:schemeClr>
                </a:solidFill>
              </a:rPr>
              <a:t>B</a:t>
            </a:r>
            <a:r>
              <a:rPr lang="en-US" altLang="ja-JP" sz="1800" b="1">
                <a:solidFill>
                  <a:schemeClr val="accent2">
                    <a:lumMod val="40000"/>
                    <a:lumOff val="60000"/>
                  </a:schemeClr>
                </a:solidFill>
              </a:rPr>
              <a:t>) reformy institucí</a:t>
            </a:r>
          </a:p>
          <a:p>
            <a:pPr marL="0" indent="0">
              <a:buNone/>
            </a:pPr>
            <a:r>
              <a:rPr lang="en-US" altLang="ja-JP" sz="1800" b="1">
                <a:solidFill>
                  <a:schemeClr val="tx2"/>
                </a:solidFill>
              </a:rPr>
              <a:t>1884 reforma </a:t>
            </a:r>
            <a:r>
              <a:rPr lang="en-US" altLang="ja-JP" sz="1800">
                <a:ea typeface="ＭＳ Ｐゴシック" panose="020B0600070205080204" pitchFamily="34" charset="-128"/>
              </a:rPr>
              <a:t>šlechty</a:t>
            </a:r>
          </a:p>
          <a:p>
            <a:pPr eaLnBrk="1" hangingPunct="1">
              <a:buFontTx/>
              <a:buNone/>
            </a:pPr>
            <a:r>
              <a:rPr lang="cs-CZ" altLang="ja-JP" sz="1600">
                <a:ea typeface="ＭＳ Ｐゴシック" panose="020B0600070205080204" pitchFamily="34" charset="-128"/>
              </a:rPr>
              <a:t>	</a:t>
            </a:r>
            <a:r>
              <a:rPr lang="en-US" altLang="ja-JP" sz="1600">
                <a:ea typeface="ＭＳ Ｐゴシック" panose="020B0600070205080204" pitchFamily="34" charset="-128"/>
              </a:rPr>
              <a:t>princ, markýz, hrabě, vikomt, baron</a:t>
            </a:r>
          </a:p>
          <a:p>
            <a:pPr eaLnBrk="1" hangingPunct="1">
              <a:buFontTx/>
              <a:buNone/>
            </a:pPr>
            <a:r>
              <a:rPr lang="en-US" altLang="ja-JP" sz="1600" b="1">
                <a:ea typeface="ＭＳ Ｐゴシック" panose="020B0600070205080204" pitchFamily="34" charset="-128"/>
              </a:rPr>
              <a:t>1885 Dadžókan </a:t>
            </a:r>
            <a:r>
              <a:rPr lang="en-US" altLang="ja-JP" sz="1600">
                <a:ea typeface="ＭＳ Ｐゴシック" panose="020B0600070205080204" pitchFamily="34" charset="-128"/>
              </a:rPr>
              <a:t>nahrazen kabinetem - naikaku </a:t>
            </a:r>
            <a:r>
              <a:rPr lang="ja-JP" altLang="en-US" sz="1600">
                <a:ea typeface="ＭＳ Ｐゴシック" panose="020B0600070205080204" pitchFamily="34" charset="-128"/>
              </a:rPr>
              <a:t>内閣 </a:t>
            </a:r>
          </a:p>
          <a:p>
            <a:pPr eaLnBrk="1" hangingPunct="1">
              <a:buFontTx/>
              <a:buNone/>
            </a:pPr>
            <a:r>
              <a:rPr lang="cs-CZ" altLang="ja-JP" sz="1600">
                <a:ea typeface="ＭＳ Ｐゴシック" panose="020B0600070205080204" pitchFamily="34" charset="-128"/>
              </a:rPr>
              <a:t>	</a:t>
            </a:r>
          </a:p>
          <a:p>
            <a:pPr eaLnBrk="1" hangingPunct="1">
              <a:buFontTx/>
              <a:buNone/>
            </a:pPr>
            <a:r>
              <a:rPr lang="en-US" altLang="ja-JP" sz="1600">
                <a:ea typeface="ＭＳ Ｐゴシック" panose="020B0600070205080204" pitchFamily="34" charset="-128"/>
              </a:rPr>
              <a:t>zal. Sóri daidžin</a:t>
            </a:r>
          </a:p>
          <a:p>
            <a:pPr eaLnBrk="1" hangingPunct="1">
              <a:buFontTx/>
              <a:buNone/>
            </a:pPr>
            <a:r>
              <a:rPr lang="cs-CZ" altLang="ja-JP" sz="1600">
                <a:ea typeface="ＭＳ Ｐゴシック" panose="020B0600070205080204" pitchFamily="34" charset="-128"/>
              </a:rPr>
              <a:t>	</a:t>
            </a:r>
            <a:r>
              <a:rPr lang="en-US" altLang="ja-JP" sz="1600">
                <a:ea typeface="ＭＳ Ｐゴシック" panose="020B0600070205080204" pitchFamily="34" charset="-128"/>
              </a:rPr>
              <a:t>role premiéra a ministrů</a:t>
            </a:r>
          </a:p>
          <a:p>
            <a:pPr eaLnBrk="1" hangingPunct="1">
              <a:buFontTx/>
              <a:buNone/>
            </a:pPr>
            <a:endParaRPr lang="en-US" altLang="ja-JP" sz="1600"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ja-JP" sz="1600">
                <a:ea typeface="ＭＳ Ｐゴシック" panose="020B0600070205080204" pitchFamily="34" charset="-128"/>
              </a:rPr>
              <a:t>oddělení Správy císařského dvora od vlády</a:t>
            </a:r>
          </a:p>
          <a:p>
            <a:pPr eaLnBrk="1" hangingPunct="1">
              <a:buFontTx/>
              <a:buNone/>
            </a:pPr>
            <a:endParaRPr lang="cs-CZ" altLang="ja-JP" sz="1600"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ja-JP" sz="1600">
                <a:ea typeface="ＭＳ Ｐゴシック" panose="020B0600070205080204" pitchFamily="34" charset="-128"/>
              </a:rPr>
              <a:t>1888 založení Tajné rady (Súmicuin)</a:t>
            </a:r>
          </a:p>
          <a:p>
            <a:pPr eaLnBrk="1" hangingPunct="1">
              <a:buFontTx/>
              <a:buNone/>
            </a:pPr>
            <a:endParaRPr lang="en-US" altLang="ja-JP" sz="1500" b="1">
              <a:solidFill>
                <a:srgbClr val="FFFF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6637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995D52-1F38-A7C8-F30B-2B4CF08BDE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sah 2">
            <a:extLst>
              <a:ext uri="{FF2B5EF4-FFF2-40B4-BE49-F238E27FC236}">
                <a16:creationId xmlns:a16="http://schemas.microsoft.com/office/drawing/2014/main" id="{3C50B2B7-B10E-5EC7-2215-CD00F0BD22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0082" y="188640"/>
            <a:ext cx="7008019" cy="6336704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altLang="ja-JP" sz="2000" b="1">
                <a:solidFill>
                  <a:srgbClr val="FFFF00"/>
                </a:solidFill>
              </a:rPr>
              <a:t>II. Přijetí Ústavy</a:t>
            </a:r>
          </a:p>
          <a:p>
            <a:pPr eaLnBrk="1" hangingPunct="1">
              <a:buFontTx/>
              <a:buNone/>
            </a:pPr>
            <a:r>
              <a:rPr lang="cs-CZ" altLang="ja-JP" sz="1600" b="1">
                <a:solidFill>
                  <a:srgbClr val="FFC000"/>
                </a:solidFill>
              </a:rPr>
              <a:t>1. Příprava 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1882-83 studijní cesta do Evropy (Gneist, von Stein)</a:t>
            </a:r>
          </a:p>
          <a:p>
            <a:pPr eaLnBrk="1" hangingPunct="1">
              <a:buFontTx/>
              <a:buNone/>
            </a:pPr>
            <a:endParaRPr lang="cs-CZ" altLang="ja-JP" sz="1500"/>
          </a:p>
          <a:p>
            <a:pPr eaLnBrk="1" hangingPunct="1">
              <a:buFontTx/>
              <a:buNone/>
            </a:pPr>
            <a:r>
              <a:rPr lang="cs-CZ" altLang="ja-JP" sz="1500"/>
              <a:t>Inoue Kowaši; Hermann Roesler, Itó Mijodži, Kaneko Kentaró aj.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	</a:t>
            </a:r>
          </a:p>
          <a:p>
            <a:pPr eaLnBrk="1" hangingPunct="1">
              <a:buFontTx/>
              <a:buNone/>
            </a:pPr>
            <a:r>
              <a:rPr lang="cs-CZ" altLang="ja-JP" sz="1600" b="1"/>
              <a:t>Ústava Meidži </a:t>
            </a:r>
            <a:r>
              <a:rPr lang="cs-CZ" altLang="ja-JP" sz="1500"/>
              <a:t> </a:t>
            </a:r>
            <a:r>
              <a:rPr lang="ja-JP" altLang="cs-CZ" sz="1500"/>
              <a:t>ー　</a:t>
            </a:r>
            <a:r>
              <a:rPr lang="cs-CZ" altLang="ja-JP" sz="1500"/>
              <a:t>『</a:t>
            </a:r>
            <a:r>
              <a:rPr lang="ja-JP" altLang="en-US" sz="1500"/>
              <a:t>大日本帝国憲法</a:t>
            </a:r>
            <a:r>
              <a:rPr lang="en-US" altLang="ja-JP" sz="1500"/>
              <a:t>』   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Císařská ústava Velkého Japonska; Ústava Velkojaponského císařství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vyhlášení 11.2. 1889</a:t>
            </a:r>
          </a:p>
          <a:p>
            <a:pPr eaLnBrk="1" hangingPunct="1">
              <a:buFontTx/>
              <a:buNone/>
            </a:pPr>
            <a:endParaRPr lang="cs-CZ" altLang="ja-JP" sz="1500"/>
          </a:p>
          <a:p>
            <a:pPr eaLnBrk="1" hangingPunct="1">
              <a:buFontTx/>
              <a:buNone/>
            </a:pPr>
            <a:endParaRPr lang="cs-CZ" altLang="ja-JP" sz="1500"/>
          </a:p>
          <a:p>
            <a:pPr>
              <a:buNone/>
            </a:pPr>
            <a:r>
              <a:rPr lang="cs-CZ" altLang="ja-JP" sz="1500" b="1">
                <a:solidFill>
                  <a:srgbClr val="FFC000"/>
                </a:solidFill>
              </a:rPr>
              <a:t>2. Charakter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srovnání ústavy s evr. protějšky</a:t>
            </a:r>
          </a:p>
          <a:p>
            <a:pPr eaLnBrk="1" hangingPunct="1">
              <a:buFontTx/>
              <a:buNone/>
            </a:pPr>
            <a:endParaRPr lang="cs-CZ" altLang="ja-JP" sz="1500"/>
          </a:p>
          <a:p>
            <a:pPr eaLnBrk="1" hangingPunct="1">
              <a:buFontTx/>
              <a:buNone/>
            </a:pPr>
            <a:r>
              <a:rPr lang="cs-CZ" altLang="ja-JP" sz="1500"/>
              <a:t>genró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role ministrů , Parlamentu </a:t>
            </a:r>
          </a:p>
          <a:p>
            <a:pPr eaLnBrk="1" hangingPunct="1">
              <a:buFontTx/>
              <a:buNone/>
            </a:pPr>
            <a:endParaRPr lang="cs-CZ" altLang="ja-JP" sz="1500"/>
          </a:p>
          <a:p>
            <a:pPr eaLnBrk="1" hangingPunct="1">
              <a:buFontTx/>
              <a:buNone/>
            </a:pPr>
            <a:r>
              <a:rPr lang="cs-CZ" altLang="ja-JP" sz="1500"/>
              <a:t>klika hanbacu namísto institucí</a:t>
            </a:r>
          </a:p>
        </p:txBody>
      </p:sp>
    </p:spTree>
    <p:extLst>
      <p:ext uri="{BB962C8B-B14F-4D97-AF65-F5344CB8AC3E}">
        <p14:creationId xmlns:p14="http://schemas.microsoft.com/office/powerpoint/2010/main" val="2941954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07073-E15B-6824-D4A3-432CC027E6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sah 2">
            <a:extLst>
              <a:ext uri="{FF2B5EF4-FFF2-40B4-BE49-F238E27FC236}">
                <a16:creationId xmlns:a16="http://schemas.microsoft.com/office/drawing/2014/main" id="{CCBDB1AF-7181-CCEC-10A0-57AEBB9FFF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0082" y="188640"/>
            <a:ext cx="7008019" cy="6336704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cs-CZ" altLang="ja-JP" sz="1500"/>
          </a:p>
          <a:p>
            <a:pPr marL="0" indent="0" eaLnBrk="1" hangingPunct="1">
              <a:buNone/>
            </a:pPr>
            <a:r>
              <a:rPr lang="cs-CZ" altLang="ja-JP" sz="1500"/>
              <a:t>„transcendentalismus“ císaře (… a kabinetu)</a:t>
            </a:r>
          </a:p>
          <a:p>
            <a:pPr marL="0" indent="0" eaLnBrk="1" hangingPunct="1">
              <a:buNone/>
            </a:pPr>
            <a:r>
              <a:rPr lang="cs-CZ" altLang="ja-JP" sz="1500"/>
              <a:t>	oproti</a:t>
            </a:r>
          </a:p>
          <a:p>
            <a:pPr marL="0" indent="0" eaLnBrk="1" hangingPunct="1">
              <a:buNone/>
            </a:pPr>
            <a:r>
              <a:rPr lang="cs-CZ" altLang="ja-JP" sz="1500"/>
              <a:t>lidu a jeho „sobectví“</a:t>
            </a:r>
          </a:p>
          <a:p>
            <a:pPr marL="0" indent="0" eaLnBrk="1" hangingPunct="1">
              <a:buNone/>
            </a:pPr>
            <a:endParaRPr lang="cs-CZ" altLang="ja-JP" sz="1500"/>
          </a:p>
          <a:p>
            <a:pPr marL="0" indent="0" eaLnBrk="1" hangingPunct="1">
              <a:buNone/>
            </a:pPr>
            <a:endParaRPr lang="cs-CZ" altLang="ja-JP" sz="1500"/>
          </a:p>
          <a:p>
            <a:pPr marL="0" indent="0" eaLnBrk="1" hangingPunct="1">
              <a:buNone/>
            </a:pPr>
            <a:r>
              <a:rPr lang="cs-CZ" altLang="ja-JP" sz="1500"/>
              <a:t>filozofický základ – sociální monarchie</a:t>
            </a:r>
          </a:p>
          <a:p>
            <a:pPr marL="0" indent="0" eaLnBrk="1" hangingPunct="1">
              <a:buNone/>
            </a:pPr>
            <a:endParaRPr lang="cs-CZ" altLang="ja-JP" sz="1500"/>
          </a:p>
          <a:p>
            <a:pPr marL="0" indent="0" eaLnBrk="1" hangingPunct="1">
              <a:buNone/>
            </a:pPr>
            <a:r>
              <a:rPr lang="cs-CZ" altLang="ja-JP" sz="1500"/>
              <a:t>„svoboda“ uvnitř práva, stabilita, harmonie, tlak na kohezi</a:t>
            </a:r>
          </a:p>
          <a:p>
            <a:pPr marL="0" indent="0" eaLnBrk="1" hangingPunct="1">
              <a:buNone/>
            </a:pPr>
            <a:endParaRPr lang="cs-CZ" altLang="ja-JP" sz="1500"/>
          </a:p>
          <a:p>
            <a:pPr marL="0" indent="0" eaLnBrk="1" hangingPunct="1">
              <a:buNone/>
            </a:pPr>
            <a:endParaRPr lang="cs-CZ" altLang="ja-JP" sz="1500"/>
          </a:p>
          <a:p>
            <a:pPr marL="0" indent="0" eaLnBrk="1" hangingPunct="1">
              <a:buNone/>
            </a:pPr>
            <a:r>
              <a:rPr lang="cs-CZ" altLang="ja-JP" sz="1500"/>
              <a:t>Itó: </a:t>
            </a:r>
          </a:p>
          <a:p>
            <a:pPr marL="0" indent="0" eaLnBrk="1" hangingPunct="1">
              <a:buNone/>
            </a:pPr>
            <a:r>
              <a:rPr lang="cs-CZ" altLang="ja-JP" sz="1500" i="1"/>
              <a:t>„Protože je země malá, nemožno šířit demokratické ideje + nutno kompenzovat malou rozlohu a počet obyvatel jejich kompaktností a organizovaností.“</a:t>
            </a:r>
          </a:p>
          <a:p>
            <a:pPr marL="0" indent="0" eaLnBrk="1" hangingPunct="1">
              <a:buNone/>
            </a:pPr>
            <a:endParaRPr lang="cs-CZ" altLang="ja-JP" sz="1500"/>
          </a:p>
        </p:txBody>
      </p:sp>
    </p:spTree>
    <p:extLst>
      <p:ext uri="{BB962C8B-B14F-4D97-AF65-F5344CB8AC3E}">
        <p14:creationId xmlns:p14="http://schemas.microsoft.com/office/powerpoint/2010/main" val="2032525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4E73D1-570D-B0E3-B9A7-6A0BA1C20B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sah 2">
            <a:extLst>
              <a:ext uri="{FF2B5EF4-FFF2-40B4-BE49-F238E27FC236}">
                <a16:creationId xmlns:a16="http://schemas.microsoft.com/office/drawing/2014/main" id="{9C68F77B-7BA7-F852-1F82-713C58B0DC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0082" y="188640"/>
            <a:ext cx="8026374" cy="633670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cs-CZ" altLang="ja-JP" sz="1900" b="1">
                <a:solidFill>
                  <a:srgbClr val="FFFF00"/>
                </a:solidFill>
              </a:rPr>
              <a:t> III. Konstituční vláda 1890-1912</a:t>
            </a:r>
          </a:p>
          <a:p>
            <a:pPr eaLnBrk="1" hangingPunct="1">
              <a:buFontTx/>
              <a:buNone/>
            </a:pPr>
            <a:endParaRPr lang="cs-CZ" altLang="ja-JP" sz="1500" b="1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r>
              <a:rPr lang="cs-CZ" altLang="ja-JP" sz="1500" b="1">
                <a:solidFill>
                  <a:schemeClr val="tx2">
                    <a:lumMod val="90000"/>
                  </a:schemeClr>
                </a:solidFill>
              </a:rPr>
              <a:t>rostoucí nutnost spolupráce oligarchů se stranami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neúspěšný pokus o „stranický“ kabinet 1898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1898/11 návrat Jamagaty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zvýhodnění měst proti venkovu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snížení daňového cenzu pro volby (z 15 na 10 jenů)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drakonický </a:t>
            </a:r>
            <a:r>
              <a:rPr lang="cs-CZ" altLang="ja-JP" sz="1500" b="1" i="1">
                <a:solidFill>
                  <a:schemeClr val="tx2">
                    <a:lumMod val="90000"/>
                  </a:schemeClr>
                </a:solidFill>
              </a:rPr>
              <a:t>Zákon o veřejném pořádku a policii 1900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ministrem pouze aktivní gen/adm</a:t>
            </a:r>
          </a:p>
          <a:p>
            <a:pPr eaLnBrk="1" hangingPunct="1">
              <a:buFontTx/>
              <a:buNone/>
            </a:pPr>
            <a:endParaRPr lang="cs-CZ" altLang="ja-JP" sz="1500" b="1"/>
          </a:p>
          <a:p>
            <a:pPr eaLnBrk="1" hangingPunct="1">
              <a:buFontTx/>
              <a:buNone/>
            </a:pPr>
            <a:r>
              <a:rPr lang="cs-CZ" altLang="ja-JP" sz="1500" b="1">
                <a:solidFill>
                  <a:schemeClr val="tx2">
                    <a:lumMod val="90000"/>
                  </a:schemeClr>
                </a:solidFill>
              </a:rPr>
              <a:t>Vznik Seijúkai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1900/9 zal. Rikken Seijúkai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Saiondži Kinmoči, Hara Takaši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charakter Seijúkai jako politické síly</a:t>
            </a:r>
          </a:p>
          <a:p>
            <a:pPr eaLnBrk="1" hangingPunct="1">
              <a:buFontTx/>
              <a:buNone/>
            </a:pPr>
            <a:endParaRPr lang="cs-CZ" altLang="ja-JP" sz="1500" b="1"/>
          </a:p>
          <a:p>
            <a:pPr eaLnBrk="1" hangingPunct="1">
              <a:buFontTx/>
              <a:buNone/>
            </a:pPr>
            <a:r>
              <a:rPr lang="cs-CZ" altLang="ja-JP" sz="1500" b="1">
                <a:solidFill>
                  <a:schemeClr val="tx2">
                    <a:lumMod val="90000"/>
                  </a:schemeClr>
                </a:solidFill>
              </a:rPr>
              <a:t>vztah oligarchů a stran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hledání forem spolupráce v zájmu stability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kooptace oligarchů?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osobní vztahy mezi veterány nepřenosné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budoucnost konstituční struktury ?</a:t>
            </a:r>
          </a:p>
          <a:p>
            <a:pPr eaLnBrk="1" hangingPunct="1">
              <a:buFontTx/>
              <a:buNone/>
            </a:pPr>
            <a:r>
              <a:rPr lang="cs-CZ" altLang="ja-JP" sz="1500"/>
              <a:t>fragmentace</a:t>
            </a:r>
          </a:p>
        </p:txBody>
      </p:sp>
    </p:spTree>
    <p:extLst>
      <p:ext uri="{BB962C8B-B14F-4D97-AF65-F5344CB8AC3E}">
        <p14:creationId xmlns:p14="http://schemas.microsoft.com/office/powerpoint/2010/main" val="463990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Neb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Default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61154669_TF22736411_Win32" id="{9DB011FD-E424-4B3F-A6E7-D90E3D8430EE}" vid="{B11F60E5-CC3B-43D2-BF96-7DF87C198DD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2330</TotalTime>
  <Words>638</Words>
  <Application>Microsoft Office PowerPoint</Application>
  <PresentationFormat>Předvádění na obrazovce (4:3)</PresentationFormat>
  <Paragraphs>129</Paragraphs>
  <Slides>10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Calibri</vt:lpstr>
      <vt:lpstr>Cambria</vt:lpstr>
      <vt:lpstr>Corbel</vt:lpstr>
      <vt:lpstr>Verdana</vt:lpstr>
      <vt:lpstr>1_Nebe</vt:lpstr>
      <vt:lpstr>Oligarchická politika  1880 - 1912</vt:lpstr>
      <vt:lpstr>Osnova</vt:lpstr>
      <vt:lpstr>Literatura   Reischauer : Dějiny Japonska Gordon, A. : A Modern History of Japan, kap. 7 a 8 James McClain, Japan. A Modern History, kap. 8,  Jansen, Making of Modern Japan, kap. 13. Cambridge History, sv. 5 : kap. 8 Social Change (jako úvod) sv. 6 : kap. 11 Transformation of Rural Society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Limex-technik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Závěr šógunátu Tokugawa</dc:title>
  <dc:creator>David</dc:creator>
  <cp:lastModifiedBy>David Labus</cp:lastModifiedBy>
  <cp:revision>127</cp:revision>
  <dcterms:created xsi:type="dcterms:W3CDTF">2010-01-28T16:27:30Z</dcterms:created>
  <dcterms:modified xsi:type="dcterms:W3CDTF">2024-03-03T21:16:07Z</dcterms:modified>
</cp:coreProperties>
</file>