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67" r:id="rId2"/>
    <p:sldId id="271" r:id="rId3"/>
    <p:sldId id="268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5F5F5F"/>
    <a:srgbClr val="3333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>
      <p:cViewPr varScale="1">
        <p:scale>
          <a:sx n="76" d="100"/>
          <a:sy n="76" d="100"/>
        </p:scale>
        <p:origin x="17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C80F06-F2D4-8AD6-09E5-80E25A99B9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CDEE98-7D11-D8F0-6AB1-943AB9C0A0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0C950B-344B-3A19-51B4-BE0A80BCD6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197C5E8-E7F7-FAB0-6631-F968C59D76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B7C165C-C11B-518B-F7AD-4CE8D3A67B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EA7F583-F6DE-9334-C92D-5AA8813C5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974D72-0689-4C3C-BF14-CDD97C3CA4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AF9CF-D1E5-49FD-94F7-B246BB67E2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0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8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2E40B-8275-6C5E-E3AD-B688E8DED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C479CB-B5DA-EA0E-2C74-88FB124084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E88735-D654-2517-A4A9-BB8A8EBC2E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5C5401-5D64-996B-7674-3261A0301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AF9CF-D1E5-49FD-94F7-B246BB67E2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26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4351" y="1869601"/>
            <a:ext cx="8130686" cy="3921600"/>
          </a:xfrm>
        </p:spPr>
        <p:txBody>
          <a:bodyPr rtlCol="0" anchor="t" anchorCtr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2C3710-3CA2-4329-AD81-397487F31AD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6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2"/>
            <a:ext cx="8130685" cy="3124199"/>
          </a:xfrm>
        </p:spPr>
        <p:txBody>
          <a:bodyPr rtlCol="0" anchor="ctr">
            <a:normAutofit/>
          </a:bodyPr>
          <a:lstStyle>
            <a:lvl1pPr algn="l">
              <a:defRPr sz="2250" b="0" cap="none"/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3733800"/>
            <a:ext cx="8130686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9EE65-CB85-459B-99CA-D29E98A111F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984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EF6616-5A1A-457F-A1D3-5F8C202DFE85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480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3CD9B2-683A-432C-AC83-473EE4624DA8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375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pis a obsah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1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49" y="1881824"/>
            <a:ext cx="8130686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04575-99BF-4EEF-82BB-DD991372720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14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4349" y="2914650"/>
            <a:ext cx="8130686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0" name="Zástupný symbol pro text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02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1" name="Zástupný symbol pro text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61318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9" name="Zástupný symbol pro text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36731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74437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66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2994" y="995967"/>
            <a:ext cx="467915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6010650" y="995968"/>
            <a:ext cx="2619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4387" y="2255967"/>
            <a:ext cx="4957763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4C85E-3FEF-48D5-8964-970AD42DCEA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29888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av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993481" y="995968"/>
            <a:ext cx="3636169" cy="1260000"/>
          </a:xfrm>
        </p:spPr>
        <p:txBody>
          <a:bodyPr rtlCol="0" anchor="ctr" anchorCtr="0">
            <a:normAutofit/>
          </a:bodyPr>
          <a:lstStyle>
            <a:lvl1pPr algn="l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545681" y="914401"/>
            <a:ext cx="4312069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993481" y="2255969"/>
            <a:ext cx="3636169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D1A50-74BF-4895-9BFB-EA29ABEA3B2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73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" y="1786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57375" y="2716272"/>
            <a:ext cx="6512719" cy="2421464"/>
          </a:xfrm>
        </p:spPr>
        <p:txBody>
          <a:bodyPr rtlCol="0"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57375" y="5137736"/>
            <a:ext cx="6512719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 rtlCol="0"/>
          <a:lstStyle/>
          <a:p>
            <a:pPr rtl="0"/>
            <a:fld id="{E2585F93-101A-4539-AD95-348FDAA790C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92631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14338" y="1874308"/>
            <a:ext cx="286067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486150" y="0"/>
            <a:ext cx="565785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14338" y="3134308"/>
            <a:ext cx="2860676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1B7826-EF08-47A1-BAD0-8C224DB3A67A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2686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is a obsah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1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49" y="1881824"/>
            <a:ext cx="8130686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04575-99BF-4EEF-82BB-DD991372720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14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4349" y="2914650"/>
            <a:ext cx="8130686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0" name="Zástupný symbol pro text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02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1" name="Zástupný symbol pro text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61318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9" name="Zástupný symbol pro text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36731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74437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04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2994" y="995967"/>
            <a:ext cx="467915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6010650" y="995968"/>
            <a:ext cx="2619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4387" y="2255967"/>
            <a:ext cx="4957763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4C85E-3FEF-48D5-8964-970AD42DCEA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625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v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993481" y="995968"/>
            <a:ext cx="3636169" cy="1260000"/>
          </a:xfrm>
        </p:spPr>
        <p:txBody>
          <a:bodyPr rtlCol="0" anchor="ctr" anchorCtr="0">
            <a:normAutofit/>
          </a:bodyPr>
          <a:lstStyle>
            <a:lvl1pPr algn="l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545681" y="914401"/>
            <a:ext cx="4312069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993481" y="2255969"/>
            <a:ext cx="3636169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D1A50-74BF-4895-9BFB-EA29ABEA3B2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830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 bwMode="white">
          <a:xfrm>
            <a:off x="7928432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 bwMode="white">
          <a:xfrm>
            <a:off x="751969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90601" y="609602"/>
            <a:ext cx="7162799" cy="2743199"/>
          </a:xfrm>
        </p:spPr>
        <p:txBody>
          <a:bodyPr rtlCol="0" anchor="ctr">
            <a:normAutofit/>
          </a:bodyPr>
          <a:lstStyle>
            <a:lvl1pPr algn="ctr">
              <a:defRPr sz="225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9806" y="3352800"/>
            <a:ext cx="7004388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Obdélník: Zaoblené rohy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313133" y="3962402"/>
            <a:ext cx="6517735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93032" y="4021139"/>
            <a:ext cx="6365081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BF9C-F58C-4B57-B8B4-4591FDFBC67E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5906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599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1869599"/>
            <a:ext cx="390155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14351" y="2870201"/>
            <a:ext cx="3901553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723703" y="1869599"/>
            <a:ext cx="392133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723703" y="2870201"/>
            <a:ext cx="3901553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62F2-C09A-416B-A12F-9ED36325A8FB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3976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9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Obdélník: Zaoblené rohy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497517" y="1790228"/>
            <a:ext cx="8147519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14352" y="1869601"/>
            <a:ext cx="378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866483" y="1869601"/>
            <a:ext cx="378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171F1-54A7-4DBA-A8CB-E42D66A5B38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9691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99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white">
          <a:xfrm>
            <a:off x="514351" y="609601"/>
            <a:ext cx="8130686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white">
          <a:xfrm>
            <a:off x="514351" y="2142068"/>
            <a:ext cx="8130686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96AE0C1-60A7-478D-8A69-EE8A06A2A39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99545" y="5870576"/>
            <a:ext cx="94549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02383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4" r:id="rId13"/>
    <p:sldLayoutId id="2147483665" r:id="rId14"/>
    <p:sldLayoutId id="2147483666" r:id="rId15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305F2-4D75-4D76-BA59-F00627AB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1314450"/>
            <a:ext cx="8130686" cy="3050381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4000"/>
              <a:t>Oligarchická politika</a:t>
            </a:r>
            <a:br>
              <a:rPr lang="cs-CZ" sz="3000"/>
            </a:br>
            <a:br>
              <a:rPr lang="cs-CZ" sz="3000"/>
            </a:br>
            <a:r>
              <a:rPr lang="cs-CZ" sz="2400"/>
              <a:t>1880 - 1912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311A4-9027-FEDC-E754-96837B9ED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A54B2578-B637-C114-6885-278DFCE67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7008019" cy="63367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</a:rPr>
              <a:t>Kacurovy a Saiondžiho kabinety / „období Keien“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1901-1913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Kacura 1901-1906, 1908-1911, 1912-1913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podpora Seijúkai v Dolní komoře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spory o ozbrojené síly (Linie obrany císařství)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</a:rPr>
              <a:t>Kacurův pokus o break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založení strany Rikken Dóšikai 1912/12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1. hnutí na obranu Ústavy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Dóšikai mezitím nabírá vlastní vývoj …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smrt císaře  Meidžiho </a:t>
            </a:r>
          </a:p>
          <a:p>
            <a:pPr eaLnBrk="1" hangingPunct="1">
              <a:buFontTx/>
              <a:buNone/>
            </a:pPr>
            <a:endParaRPr lang="cs-CZ" altLang="ja-JP" sz="1600"/>
          </a:p>
        </p:txBody>
      </p:sp>
    </p:spTree>
    <p:extLst>
      <p:ext uri="{BB962C8B-B14F-4D97-AF65-F5344CB8AC3E}">
        <p14:creationId xmlns:p14="http://schemas.microsoft.com/office/powerpoint/2010/main" val="137335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1030990"/>
            <a:ext cx="8130686" cy="660056"/>
          </a:xfrm>
        </p:spPr>
        <p:txBody>
          <a:bodyPr rtlCol="0">
            <a:normAutofit/>
          </a:bodyPr>
          <a:lstStyle/>
          <a:p>
            <a:pPr rtl="0"/>
            <a:r>
              <a:rPr lang="cs-CZ" sz="2800"/>
              <a:t>Osnova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935431-5E3F-4C1A-BED1-C5BC3D66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349" y="1851929"/>
            <a:ext cx="8130686" cy="3840646"/>
          </a:xfrm>
        </p:spPr>
        <p:txBody>
          <a:bodyPr rtlCol="0"/>
          <a:lstStyle/>
          <a:p>
            <a:r>
              <a:rPr lang="cs-CZ" sz="1800" b="1">
                <a:latin typeface="+mj-lt"/>
              </a:rPr>
              <a:t>I. Krize 1881 	</a:t>
            </a:r>
          </a:p>
          <a:p>
            <a:r>
              <a:rPr lang="cs-CZ" sz="1800" b="1">
                <a:latin typeface="+mj-lt"/>
              </a:rPr>
              <a:t>		</a:t>
            </a:r>
          </a:p>
          <a:p>
            <a:endParaRPr lang="cs-CZ" sz="1800" b="1">
              <a:latin typeface="+mj-lt"/>
            </a:endParaRPr>
          </a:p>
          <a:p>
            <a:r>
              <a:rPr lang="cs-CZ" sz="1800" b="1">
                <a:latin typeface="+mj-lt"/>
              </a:rPr>
              <a:t>II. Přijetí Ústavy</a:t>
            </a:r>
          </a:p>
          <a:p>
            <a:r>
              <a:rPr lang="cs-CZ" sz="1800" b="1">
                <a:latin typeface="+mj-lt"/>
              </a:rPr>
              <a:t>		1 Příprava, kompilace Ústavy</a:t>
            </a:r>
          </a:p>
          <a:p>
            <a:r>
              <a:rPr lang="cs-CZ" sz="1800" b="1">
                <a:latin typeface="+mj-lt"/>
              </a:rPr>
              <a:t>		2 Charakter, koncepce Ústavy, prerogativa</a:t>
            </a:r>
          </a:p>
          <a:p>
            <a:r>
              <a:rPr lang="cs-CZ" sz="1800" b="1">
                <a:latin typeface="+mj-lt"/>
              </a:rPr>
              <a:t>		</a:t>
            </a:r>
          </a:p>
          <a:p>
            <a:r>
              <a:rPr lang="cs-CZ" sz="1800" b="1">
                <a:latin typeface="+mj-lt"/>
              </a:rPr>
              <a:t>III. Konstituční vláda 1880-1912</a:t>
            </a:r>
          </a:p>
          <a:p>
            <a:r>
              <a:rPr lang="cs-CZ" sz="1800" b="1">
                <a:latin typeface="+mj-lt"/>
              </a:rPr>
              <a:t>		1 Vznik Seijúkai</a:t>
            </a:r>
          </a:p>
          <a:p>
            <a:r>
              <a:rPr lang="cs-CZ" sz="1800" b="1">
                <a:latin typeface="+mj-lt"/>
              </a:rPr>
              <a:t>		2 Vztah oligarchů a politických stran</a:t>
            </a:r>
          </a:p>
          <a:p>
            <a:endParaRPr lang="cs-CZ" sz="1600">
              <a:latin typeface="Cambria" pitchFamily="18" charset="0"/>
            </a:endParaRPr>
          </a:p>
        </p:txBody>
      </p:sp>
      <p:sp>
        <p:nvSpPr>
          <p:cNvPr id="13" name="Ovál 11" descr="dekorativní prvek">
            <a:extLst>
              <a:ext uri="{FF2B5EF4-FFF2-40B4-BE49-F238E27FC236}">
                <a16:creationId xmlns:a16="http://schemas.microsoft.com/office/drawing/2014/main" id="{D62D13F9-C589-486F-8D76-6D51992A2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4587" y="4443926"/>
            <a:ext cx="216000" cy="2160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 w="15875">
            <a:solidFill>
              <a:schemeClr val="bg2">
                <a:lumMod val="50000"/>
                <a:lumOff val="50000"/>
              </a:schemeClr>
            </a:solidFill>
          </a:ln>
          <a:effectLst>
            <a:glow rad="101600">
              <a:schemeClr val="bg2">
                <a:lumMod val="75000"/>
                <a:lumOff val="25000"/>
                <a:alpha val="60000"/>
              </a:schemeClr>
            </a:glow>
          </a:effectLst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ikona sloupku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79" y="2000250"/>
            <a:ext cx="1428750" cy="1428750"/>
          </a:xfrm>
          <a:prstGeom prst="rect">
            <a:avLst/>
          </a:prstGeom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971" y="404664"/>
            <a:ext cx="7904798" cy="6048672"/>
          </a:xfrm>
        </p:spPr>
        <p:txBody>
          <a:bodyPr rtlCol="0" anchor="ctr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cs-CZ" sz="1800" b="1"/>
              <a:t>Literatura</a:t>
            </a:r>
            <a:br>
              <a:rPr lang="cs-CZ" sz="1800" b="1"/>
            </a:br>
            <a:br>
              <a:rPr lang="cs-CZ" sz="1800" b="1"/>
            </a:br>
            <a:br>
              <a:rPr lang="cs-CZ" sz="1800"/>
            </a:br>
            <a:r>
              <a:rPr lang="cs-CZ" sz="1800"/>
              <a:t>Reischauer : Dějiny Japonska</a:t>
            </a:r>
            <a:br>
              <a:rPr lang="cs-CZ" sz="1800"/>
            </a:br>
            <a:r>
              <a:rPr lang="cs-CZ" sz="1800"/>
              <a:t>Gordon, A. : A Modern History of Japan, kap. 7 a 8</a:t>
            </a:r>
            <a:br>
              <a:rPr lang="cs-CZ" sz="1800"/>
            </a:br>
            <a:r>
              <a:rPr lang="cs-CZ" sz="1800"/>
              <a:t>James McClain, Japan. A Modern History, kap. 8, </a:t>
            </a:r>
            <a:br>
              <a:rPr lang="cs-CZ" sz="1800"/>
            </a:br>
            <a:r>
              <a:rPr lang="cs-CZ" sz="1800"/>
              <a:t>Jansen, Making of Modern Japan, kap. 13.</a:t>
            </a:r>
            <a:br>
              <a:rPr lang="cs-CZ" sz="1800"/>
            </a:br>
            <a:r>
              <a:rPr lang="cs-CZ" sz="1800"/>
              <a:t>Cambridge History, sv. 5 : kap. 8 Social Change (jako úvod)</a:t>
            </a:r>
            <a:br>
              <a:rPr lang="cs-CZ" sz="1800"/>
            </a:br>
            <a:r>
              <a:rPr lang="cs-CZ" sz="1800"/>
              <a:t>sv. 6 : kap. 11 Transformation of Rural Society</a:t>
            </a:r>
            <a:br>
              <a:rPr lang="cs-CZ" sz="1800"/>
            </a:br>
            <a:br>
              <a:rPr lang="cs-CZ" sz="1800"/>
            </a:br>
            <a:br>
              <a:rPr lang="cs-CZ" sz="1800"/>
            </a:b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E6640-E4AC-3810-53CD-5A850FD03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72546F-3129-829F-095E-74BAA2750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1325" y="1407319"/>
            <a:ext cx="8481350" cy="4903235"/>
          </a:xfrm>
        </p:spPr>
        <p:txBody>
          <a:bodyPr rtlCol="0"/>
          <a:lstStyle/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42E7EA4-3EAD-3827-1DA4-B6754CE32B49}"/>
              </a:ext>
            </a:extLst>
          </p:cNvPr>
          <p:cNvSpPr txBox="1"/>
          <p:nvPr/>
        </p:nvSpPr>
        <p:spPr>
          <a:xfrm>
            <a:off x="611560" y="404664"/>
            <a:ext cx="7979207" cy="454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2000">
                <a:solidFill>
                  <a:srgbClr val="FFFF00"/>
                </a:solidFill>
                <a:latin typeface="Corbel"/>
                <a:cs typeface="+mn-cs"/>
              </a:rPr>
              <a:t>I</a:t>
            </a:r>
            <a:r>
              <a:rPr lang="cs-CZ" altLang="ja-JP" sz="2000" b="1">
                <a:solidFill>
                  <a:srgbClr val="FFFF00"/>
                </a:solidFill>
                <a:latin typeface="Corbel"/>
                <a:cs typeface="+mn-cs"/>
              </a:rPr>
              <a:t>. Krize roku 1881</a:t>
            </a:r>
            <a:r>
              <a:rPr lang="cs-CZ" altLang="ja-JP" sz="1500" b="1">
                <a:solidFill>
                  <a:srgbClr val="FFFF00"/>
                </a:solidFill>
                <a:latin typeface="Corbel"/>
                <a:cs typeface="+mn-cs"/>
              </a:rPr>
              <a:t> (</a:t>
            </a:r>
            <a:r>
              <a:rPr lang="cs-CZ" altLang="ja-JP" sz="1350">
                <a:solidFill>
                  <a:prstClr val="white"/>
                </a:solidFill>
                <a:latin typeface="Corbel"/>
                <a:cs typeface="+mn-cs"/>
              </a:rPr>
              <a:t>do vyhlášení Ústavy)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35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Itó, Iwakura + Jamagata &gt; Parlament jako kontrola opozice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šokující vyjádření Ókumy 1881/3  &gt; skutečné pravomoce Parlamentu + odpovědnost 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absurdní timing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1881, 12. říjen &gt; </a:t>
            </a:r>
            <a:r>
              <a:rPr lang="cs-CZ" altLang="ja-JP" sz="1600" b="1">
                <a:solidFill>
                  <a:srgbClr val="FFC000"/>
                </a:solidFill>
                <a:latin typeface="Corbel"/>
                <a:cs typeface="+mn-cs"/>
              </a:rPr>
              <a:t>Edikt o Parlamentu </a:t>
            </a: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 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11.10. vrcholná schůzka, Ókuma vyhozen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„Císař daruje Ústavu do 1890“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rozložení hnutí Džijú minken na politické strany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Gotó a Itagaki :  Liberální strana,</a:t>
            </a:r>
            <a:r>
              <a:rPr lang="ja-JP" altLang="en-US" sz="1600">
                <a:solidFill>
                  <a:prstClr val="white"/>
                </a:solidFill>
                <a:latin typeface="Corbel"/>
                <a:cs typeface="+mn-cs"/>
              </a:rPr>
              <a:t> </a:t>
            </a:r>
            <a:r>
              <a:rPr lang="en-US" altLang="ja-JP" sz="1600">
                <a:solidFill>
                  <a:prstClr val="white"/>
                </a:solidFill>
                <a:latin typeface="Corbel"/>
                <a:cs typeface="+mn-cs"/>
              </a:rPr>
              <a:t>(</a:t>
            </a: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Tosa) (venkov + šizoku)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Ókuma : Strana reforem, </a:t>
            </a:r>
            <a:r>
              <a:rPr lang="ja-JP" altLang="en-US" sz="1600">
                <a:solidFill>
                  <a:prstClr val="white"/>
                </a:solidFill>
                <a:latin typeface="Corbel"/>
                <a:cs typeface="+mn-cs"/>
              </a:rPr>
              <a:t> </a:t>
            </a:r>
            <a:r>
              <a:rPr lang="en-US" altLang="ja-JP" sz="1600">
                <a:solidFill>
                  <a:prstClr val="white"/>
                </a:solidFill>
                <a:latin typeface="Corbel"/>
                <a:cs typeface="+mn-cs"/>
              </a:rPr>
              <a:t>(</a:t>
            </a: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Hizen) (město + byrokraté, podnikatelé)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změna vládního kurzu &gt; přípravy a represe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98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C5F26188-AB8F-E9B7-5C89-CF08ECC69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260648"/>
            <a:ext cx="7594326" cy="626469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ja-JP" sz="1500" b="1">
                <a:solidFill>
                  <a:srgbClr val="FFFF00"/>
                </a:solidFill>
              </a:rPr>
              <a:t>vládní linie 1880s </a:t>
            </a:r>
            <a:r>
              <a:rPr lang="cs-CZ" altLang="ja-JP"/>
              <a:t>&gt;   strukturální reformy</a:t>
            </a:r>
          </a:p>
          <a:p>
            <a:pPr marL="0" indent="0" eaLnBrk="1" hangingPunct="1">
              <a:buNone/>
            </a:pPr>
            <a:r>
              <a:rPr lang="cs-CZ" altLang="ja-JP" sz="1800" b="1">
                <a:solidFill>
                  <a:schemeClr val="accent2">
                    <a:lumMod val="40000"/>
                    <a:lumOff val="60000"/>
                  </a:schemeClr>
                </a:solidFill>
              </a:rPr>
              <a:t>A) represe</a:t>
            </a:r>
          </a:p>
          <a:p>
            <a:pPr marL="0" indent="0" eaLnBrk="1" hangingPunct="1">
              <a:buNone/>
            </a:pPr>
            <a:endParaRPr lang="cs-CZ" altLang="ja-JP"/>
          </a:p>
          <a:p>
            <a:pPr marL="0" indent="0" eaLnBrk="1" hangingPunct="1">
              <a:buNone/>
            </a:pPr>
            <a:r>
              <a:rPr lang="cs-CZ" altLang="ja-JP" sz="1600"/>
              <a:t>1875/6  </a:t>
            </a: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</a:rPr>
              <a:t>Tiskový zákon</a:t>
            </a:r>
          </a:p>
          <a:p>
            <a:pPr marL="0" indent="0" eaLnBrk="1" hangingPunct="1">
              <a:buNone/>
            </a:pPr>
            <a:r>
              <a:rPr lang="cs-CZ" altLang="ja-JP" sz="1600"/>
              <a:t>vlastník, redaktor a tiskař registrováni; komentáře podepsány; redaktor zodpovědný za podvratné názory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1880/4 </a:t>
            </a: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</a:rPr>
              <a:t>Vyhláška o veřejném shromažďování</a:t>
            </a:r>
          </a:p>
          <a:p>
            <a:pPr marL="0" indent="0" eaLnBrk="1" hangingPunct="1">
              <a:buNone/>
            </a:pPr>
            <a:r>
              <a:rPr lang="cs-CZ" altLang="ja-JP" sz="1600"/>
              <a:t>schůze pod polic dozorem; přímé zákazy účasti ; zákaz oznamování schůzí…</a:t>
            </a:r>
          </a:p>
          <a:p>
            <a:pPr marL="0" indent="0" eaLnBrk="1" hangingPunct="1">
              <a:buNone/>
            </a:pPr>
            <a:r>
              <a:rPr lang="cs-CZ" altLang="ja-JP" sz="1600"/>
              <a:t>smyslem rozdrobit strany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1887/12 </a:t>
            </a: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</a:rPr>
              <a:t>Vyhláška na udržení pořádku</a:t>
            </a:r>
          </a:p>
          <a:p>
            <a:pPr marL="0" indent="0" eaLnBrk="1" hangingPunct="1">
              <a:buNone/>
            </a:pPr>
            <a:r>
              <a:rPr lang="cs-CZ" altLang="ja-JP" sz="1600"/>
              <a:t>pro vyhoštění stačilo podezření</a:t>
            </a:r>
          </a:p>
          <a:p>
            <a:pPr marL="0" indent="0" eaLnBrk="1" hangingPunct="1">
              <a:buNone/>
            </a:pPr>
            <a:r>
              <a:rPr lang="cs-CZ" altLang="ja-JP" sz="1600"/>
              <a:t>smyslem rozštěpit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„odpověď“ opozice – série násilných incidentů</a:t>
            </a:r>
          </a:p>
          <a:p>
            <a:pPr marL="0" indent="0" eaLnBrk="1" hangingPunct="1">
              <a:buNone/>
            </a:pPr>
            <a:r>
              <a:rPr lang="cs-CZ" altLang="ja-JP" sz="1600"/>
              <a:t>1880s &gt; Fukušima, Kaba, Čičibu</a:t>
            </a:r>
          </a:p>
          <a:p>
            <a:pPr marL="0" indent="0" eaLnBrk="1" hangingPunct="1">
              <a:buNone/>
            </a:pPr>
            <a:endParaRPr lang="cs-CZ" altLang="ja-JP"/>
          </a:p>
          <a:p>
            <a:pPr eaLnBrk="1" hangingPunct="1">
              <a:buFontTx/>
              <a:buChar char="-"/>
            </a:pPr>
            <a:endParaRPr lang="cs-CZ" altLang="ja-JP" sz="1500">
              <a:solidFill>
                <a:srgbClr val="5F5F5F"/>
              </a:solidFill>
              <a:latin typeface="Verdana" panose="020B0604030504040204" pitchFamily="34" charset="0"/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AC8B8-A6B7-F320-C390-15B62D771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BA241DC5-4875-FCC3-ED01-C7E3040744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404664"/>
            <a:ext cx="7008019" cy="5346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sz="1800" b="1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r>
              <a:rPr lang="en-US" altLang="ja-JP" sz="1800" b="1">
                <a:solidFill>
                  <a:schemeClr val="accent2">
                    <a:lumMod val="40000"/>
                    <a:lumOff val="60000"/>
                  </a:schemeClr>
                </a:solidFill>
              </a:rPr>
              <a:t>) reformy institucí</a:t>
            </a:r>
          </a:p>
          <a:p>
            <a:pPr marL="0" indent="0">
              <a:buNone/>
            </a:pPr>
            <a:r>
              <a:rPr lang="en-US" altLang="ja-JP" sz="1800" b="1">
                <a:solidFill>
                  <a:schemeClr val="tx2"/>
                </a:solidFill>
              </a:rPr>
              <a:t>1884 reforma </a:t>
            </a:r>
            <a:r>
              <a:rPr lang="en-US" altLang="ja-JP" sz="1800">
                <a:ea typeface="ＭＳ Ｐゴシック" panose="020B0600070205080204" pitchFamily="34" charset="-128"/>
              </a:rPr>
              <a:t>šlechty</a:t>
            </a:r>
          </a:p>
          <a:p>
            <a:pPr eaLnBrk="1" hangingPunct="1">
              <a:buFontTx/>
              <a:buNone/>
            </a:pPr>
            <a:r>
              <a:rPr lang="cs-CZ" altLang="ja-JP" sz="1600">
                <a:ea typeface="ＭＳ Ｐゴシック" panose="020B0600070205080204" pitchFamily="34" charset="-128"/>
              </a:rPr>
              <a:t>	</a:t>
            </a:r>
            <a:r>
              <a:rPr lang="en-US" altLang="ja-JP" sz="1600">
                <a:ea typeface="ＭＳ Ｐゴシック" panose="020B0600070205080204" pitchFamily="34" charset="-128"/>
              </a:rPr>
              <a:t>princ, markýz, hrabě, vikomt, baron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ea typeface="ＭＳ Ｐゴシック" panose="020B0600070205080204" pitchFamily="34" charset="-128"/>
              </a:rPr>
              <a:t>1885 Dadžókan </a:t>
            </a:r>
            <a:r>
              <a:rPr lang="en-US" altLang="ja-JP" sz="1600">
                <a:ea typeface="ＭＳ Ｐゴシック" panose="020B0600070205080204" pitchFamily="34" charset="-128"/>
              </a:rPr>
              <a:t>nahrazen kabinetem - naikaku </a:t>
            </a:r>
            <a:r>
              <a:rPr lang="ja-JP" altLang="en-US" sz="1600">
                <a:ea typeface="ＭＳ Ｐゴシック" panose="020B0600070205080204" pitchFamily="34" charset="-128"/>
              </a:rPr>
              <a:t>内閣 </a:t>
            </a:r>
          </a:p>
          <a:p>
            <a:pPr eaLnBrk="1" hangingPunct="1">
              <a:buFontTx/>
              <a:buNone/>
            </a:pPr>
            <a:r>
              <a:rPr lang="cs-CZ" altLang="ja-JP" sz="160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ja-JP" sz="1600">
                <a:ea typeface="ＭＳ Ｐゴシック" panose="020B0600070205080204" pitchFamily="34" charset="-128"/>
              </a:rPr>
              <a:t>zal. Sóri daidžin</a:t>
            </a:r>
          </a:p>
          <a:p>
            <a:pPr eaLnBrk="1" hangingPunct="1">
              <a:buFontTx/>
              <a:buNone/>
            </a:pPr>
            <a:r>
              <a:rPr lang="cs-CZ" altLang="ja-JP" sz="1600">
                <a:ea typeface="ＭＳ Ｐゴシック" panose="020B0600070205080204" pitchFamily="34" charset="-128"/>
              </a:rPr>
              <a:t>	</a:t>
            </a:r>
            <a:r>
              <a:rPr lang="en-US" altLang="ja-JP" sz="1600">
                <a:ea typeface="ＭＳ Ｐゴシック" panose="020B0600070205080204" pitchFamily="34" charset="-128"/>
              </a:rPr>
              <a:t>role premiéra a ministrů</a:t>
            </a:r>
          </a:p>
          <a:p>
            <a:pPr eaLnBrk="1" hangingPunct="1">
              <a:buFontTx/>
              <a:buNone/>
            </a:pPr>
            <a:endParaRPr lang="en-US" altLang="ja-JP" sz="16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600">
                <a:ea typeface="ＭＳ Ｐゴシック" panose="020B0600070205080204" pitchFamily="34" charset="-128"/>
              </a:rPr>
              <a:t>oddělení Správy císařského dvora od vlády</a:t>
            </a:r>
          </a:p>
          <a:p>
            <a:pPr eaLnBrk="1" hangingPunct="1">
              <a:buFontTx/>
              <a:buNone/>
            </a:pPr>
            <a:endParaRPr lang="cs-CZ" altLang="ja-JP" sz="16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600">
                <a:ea typeface="ＭＳ Ｐゴシック" panose="020B0600070205080204" pitchFamily="34" charset="-128"/>
              </a:rPr>
              <a:t>1888 založení Tajné rady (Súmicuin)</a:t>
            </a:r>
          </a:p>
          <a:p>
            <a:pPr eaLnBrk="1" hangingPunct="1">
              <a:buFontTx/>
              <a:buNone/>
            </a:pPr>
            <a:endParaRPr lang="en-US" altLang="ja-JP" sz="1500" b="1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63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95D52-1F38-A7C8-F30B-2B4CF08BD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3C50B2B7-B10E-5EC7-2215-CD00F0BD22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7008019" cy="63367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ja-JP" sz="2000" b="1">
                <a:solidFill>
                  <a:srgbClr val="FFFF00"/>
                </a:solidFill>
              </a:rPr>
              <a:t>II. Přijetí Ústavy</a:t>
            </a:r>
          </a:p>
          <a:p>
            <a:pPr eaLnBrk="1" hangingPunct="1">
              <a:buFontTx/>
              <a:buNone/>
            </a:pPr>
            <a:r>
              <a:rPr lang="cs-CZ" altLang="ja-JP" sz="1600" b="1">
                <a:solidFill>
                  <a:srgbClr val="FFC000"/>
                </a:solidFill>
              </a:rPr>
              <a:t>1. Příprava 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1882-83 studijní cesta do Evropy (Gneist, von Stein)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Inoue Kowaši; Hermann Roesler, Itó Mijodži, Kaneko Kentaró aj.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	</a:t>
            </a:r>
          </a:p>
          <a:p>
            <a:pPr eaLnBrk="1" hangingPunct="1">
              <a:buFontTx/>
              <a:buNone/>
            </a:pPr>
            <a:r>
              <a:rPr lang="cs-CZ" altLang="ja-JP" sz="1600" b="1"/>
              <a:t>Ústava Meidži </a:t>
            </a:r>
            <a:r>
              <a:rPr lang="cs-CZ" altLang="ja-JP" sz="1500"/>
              <a:t> </a:t>
            </a:r>
            <a:r>
              <a:rPr lang="ja-JP" altLang="cs-CZ" sz="1500"/>
              <a:t>ー　</a:t>
            </a:r>
            <a:r>
              <a:rPr lang="cs-CZ" altLang="ja-JP" sz="1500"/>
              <a:t>『</a:t>
            </a:r>
            <a:r>
              <a:rPr lang="ja-JP" altLang="en-US" sz="1500"/>
              <a:t>大日本帝国憲法</a:t>
            </a:r>
            <a:r>
              <a:rPr lang="en-US" altLang="ja-JP" sz="1500"/>
              <a:t>』   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Císařská ústava Velkého Japonska; Ústava Velkojaponského císařství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vyhlášení 11.2. 1889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endParaRPr lang="cs-CZ" altLang="ja-JP" sz="1500"/>
          </a:p>
          <a:p>
            <a:pPr>
              <a:buNone/>
            </a:pPr>
            <a:r>
              <a:rPr lang="cs-CZ" altLang="ja-JP" sz="1500" b="1">
                <a:solidFill>
                  <a:srgbClr val="FFC000"/>
                </a:solidFill>
              </a:rPr>
              <a:t>2. Charakter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srovnání ústavy s evr. protějšky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genró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role ministrů , Parlamentu 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klika hanbacu namísto institucí</a:t>
            </a:r>
          </a:p>
        </p:txBody>
      </p:sp>
    </p:spTree>
    <p:extLst>
      <p:ext uri="{BB962C8B-B14F-4D97-AF65-F5344CB8AC3E}">
        <p14:creationId xmlns:p14="http://schemas.microsoft.com/office/powerpoint/2010/main" val="294195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07073-E15B-6824-D4A3-432CC027E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CCBDB1AF-7181-CCEC-10A0-57AEBB9FFF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7008019" cy="633670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r>
              <a:rPr lang="cs-CZ" altLang="ja-JP" sz="1500"/>
              <a:t>„transcendentalismus“ císaře (… a kabinetu)</a:t>
            </a:r>
          </a:p>
          <a:p>
            <a:pPr marL="0" indent="0" eaLnBrk="1" hangingPunct="1">
              <a:buNone/>
            </a:pPr>
            <a:r>
              <a:rPr lang="cs-CZ" altLang="ja-JP" sz="1500"/>
              <a:t>	oproti</a:t>
            </a:r>
          </a:p>
          <a:p>
            <a:pPr marL="0" indent="0" eaLnBrk="1" hangingPunct="1">
              <a:buNone/>
            </a:pPr>
            <a:r>
              <a:rPr lang="cs-CZ" altLang="ja-JP" sz="1500"/>
              <a:t>lidu a jeho „sobectví“</a:t>
            </a:r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r>
              <a:rPr lang="cs-CZ" altLang="ja-JP" sz="1500"/>
              <a:t>filozofický základ – sociální monarchie</a:t>
            </a:r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r>
              <a:rPr lang="cs-CZ" altLang="ja-JP" sz="1500"/>
              <a:t>„svoboda“ uvnitř práva, stabilita, harmonie, tlak na kohezi</a:t>
            </a:r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r>
              <a:rPr lang="cs-CZ" altLang="ja-JP" sz="1500"/>
              <a:t>Itó: </a:t>
            </a:r>
          </a:p>
          <a:p>
            <a:pPr marL="0" indent="0" eaLnBrk="1" hangingPunct="1">
              <a:buNone/>
            </a:pPr>
            <a:r>
              <a:rPr lang="cs-CZ" altLang="ja-JP" sz="1500" i="1"/>
              <a:t>„Protože je země malá, nemožno šířit demokratické ideje + nutno kompenzovat malou rozlohu a počet obyvatel jejich kompaktností a organizovaností.“</a:t>
            </a:r>
          </a:p>
          <a:p>
            <a:pPr marL="0" indent="0" eaLnBrk="1" hangingPunct="1">
              <a:buNone/>
            </a:pPr>
            <a:endParaRPr lang="cs-CZ" altLang="ja-JP" sz="1500"/>
          </a:p>
        </p:txBody>
      </p:sp>
    </p:spTree>
    <p:extLst>
      <p:ext uri="{BB962C8B-B14F-4D97-AF65-F5344CB8AC3E}">
        <p14:creationId xmlns:p14="http://schemas.microsoft.com/office/powerpoint/2010/main" val="203252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E73D1-570D-B0E3-B9A7-6A0BA1C20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9C68F77B-7BA7-F852-1F82-713C58B0D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8026374" cy="63367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altLang="ja-JP" sz="1900" b="1">
                <a:solidFill>
                  <a:srgbClr val="FFFF00"/>
                </a:solidFill>
              </a:rPr>
              <a:t> III. Konstituční vláda 1890-1912</a:t>
            </a:r>
          </a:p>
          <a:p>
            <a:pPr eaLnBrk="1" hangingPunct="1">
              <a:buFontTx/>
              <a:buNone/>
            </a:pPr>
            <a:endParaRPr lang="cs-CZ" altLang="ja-JP" sz="1500" b="1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ja-JP" sz="1500" b="1">
                <a:solidFill>
                  <a:schemeClr val="tx2">
                    <a:lumMod val="90000"/>
                  </a:schemeClr>
                </a:solidFill>
              </a:rPr>
              <a:t>rostoucí nutnost spolupráce oligarchů se stranami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neúspěšný pokus o „stranický“ kabinet 1898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1898/11 návrat Jamagaty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zvýhodnění měst proti venkovu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snížení daňového cenzu pro volby (z 15 na 10 jenů)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drakonický </a:t>
            </a:r>
            <a:r>
              <a:rPr lang="cs-CZ" altLang="ja-JP" sz="1500" b="1" i="1">
                <a:solidFill>
                  <a:schemeClr val="tx2">
                    <a:lumMod val="90000"/>
                  </a:schemeClr>
                </a:solidFill>
              </a:rPr>
              <a:t>Zákon o veřejném pořádku a policii 1900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ministrem pouze aktivní gen/adm</a:t>
            </a:r>
          </a:p>
          <a:p>
            <a:pPr eaLnBrk="1" hangingPunct="1">
              <a:buFontTx/>
              <a:buNone/>
            </a:pPr>
            <a:endParaRPr lang="cs-CZ" altLang="ja-JP" sz="1500" b="1"/>
          </a:p>
          <a:p>
            <a:pPr eaLnBrk="1" hangingPunct="1">
              <a:buFontTx/>
              <a:buNone/>
            </a:pPr>
            <a:r>
              <a:rPr lang="cs-CZ" altLang="ja-JP" sz="1500" b="1">
                <a:solidFill>
                  <a:schemeClr val="tx2">
                    <a:lumMod val="90000"/>
                  </a:schemeClr>
                </a:solidFill>
              </a:rPr>
              <a:t>Vznik Seijúkai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1900/9 zal. Rikken Seijúkai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Saiondži Kinmoči, Hara Takaši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charakter Seijúkai jako politické síly</a:t>
            </a:r>
          </a:p>
          <a:p>
            <a:pPr eaLnBrk="1" hangingPunct="1">
              <a:buFontTx/>
              <a:buNone/>
            </a:pPr>
            <a:endParaRPr lang="cs-CZ" altLang="ja-JP" sz="1500" b="1"/>
          </a:p>
          <a:p>
            <a:pPr eaLnBrk="1" hangingPunct="1">
              <a:buFontTx/>
              <a:buNone/>
            </a:pPr>
            <a:r>
              <a:rPr lang="cs-CZ" altLang="ja-JP" sz="1500" b="1">
                <a:solidFill>
                  <a:schemeClr val="tx2">
                    <a:lumMod val="90000"/>
                  </a:schemeClr>
                </a:solidFill>
              </a:rPr>
              <a:t>vztah oligarchů a stran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hledání forem spolupráce v zájmu stability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kooptace oligarchů?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osobní vztahy mezi veterány nepřenosné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budoucnost konstituční struktury ?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fragmentace</a:t>
            </a:r>
          </a:p>
        </p:txBody>
      </p:sp>
    </p:spTree>
    <p:extLst>
      <p:ext uri="{BB962C8B-B14F-4D97-AF65-F5344CB8AC3E}">
        <p14:creationId xmlns:p14="http://schemas.microsoft.com/office/powerpoint/2010/main" val="463990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b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4669_TF22736411_Win32" id="{9DB011FD-E424-4B3F-A6E7-D90E3D8430EE}" vid="{B11F60E5-CC3B-43D2-BF96-7DF87C198DD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638</Words>
  <Application>Microsoft Office PowerPoint</Application>
  <PresentationFormat>Předvádění na obrazovce (4:3)</PresentationFormat>
  <Paragraphs>129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Corbel</vt:lpstr>
      <vt:lpstr>Verdana</vt:lpstr>
      <vt:lpstr>1_Nebe</vt:lpstr>
      <vt:lpstr>Oligarchická politika  1880 - 1912</vt:lpstr>
      <vt:lpstr>Osnova</vt:lpstr>
      <vt:lpstr>Literatura   Reischauer : Dějiny Japonska Gordon, A. : A Modern History of Japan, kap. 7 a 8 James McClain, Japan. A Modern History, kap. 8,  Jansen, Making of Modern Japan, kap. 13. Cambridge History, sv. 5 : kap. 8 Social Change (jako úvod) sv. 6 : kap. 11 Transformation of Rural Society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Limex-technik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 šógunátu Tokugawa</dc:title>
  <dc:creator>David</dc:creator>
  <cp:lastModifiedBy>David Labus</cp:lastModifiedBy>
  <cp:revision>127</cp:revision>
  <dcterms:created xsi:type="dcterms:W3CDTF">2010-01-28T16:27:30Z</dcterms:created>
  <dcterms:modified xsi:type="dcterms:W3CDTF">2024-03-03T21:16:07Z</dcterms:modified>
</cp:coreProperties>
</file>