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notesMasterIdLst>
    <p:notesMasterId r:id="rId25"/>
  </p:notesMasterIdLst>
  <p:handoutMasterIdLst>
    <p:handoutMasterId r:id="rId26"/>
  </p:handoutMasterIdLst>
  <p:sldIdLst>
    <p:sldId id="282" r:id="rId4"/>
    <p:sldId id="292" r:id="rId5"/>
    <p:sldId id="310" r:id="rId6"/>
    <p:sldId id="313" r:id="rId7"/>
    <p:sldId id="304" r:id="rId8"/>
    <p:sldId id="314" r:id="rId9"/>
    <p:sldId id="284" r:id="rId10"/>
    <p:sldId id="317" r:id="rId11"/>
    <p:sldId id="316" r:id="rId12"/>
    <p:sldId id="315" r:id="rId13"/>
    <p:sldId id="303" r:id="rId14"/>
    <p:sldId id="301" r:id="rId15"/>
    <p:sldId id="283" r:id="rId16"/>
    <p:sldId id="299" r:id="rId17"/>
    <p:sldId id="298" r:id="rId18"/>
    <p:sldId id="302" r:id="rId19"/>
    <p:sldId id="306" r:id="rId20"/>
    <p:sldId id="318" r:id="rId21"/>
    <p:sldId id="320" r:id="rId22"/>
    <p:sldId id="300" r:id="rId23"/>
    <p:sldId id="309" r:id="rId24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073A0DAA-6AF3-43AB-8588-CEC1D06C72B9}"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4631" autoAdjust="0"/>
  </p:normalViewPr>
  <p:slideViewPr>
    <p:cSldViewPr snapToGrid="0">
      <p:cViewPr varScale="1">
        <p:scale>
          <a:sx n="96" d="100"/>
          <a:sy n="96" d="100"/>
        </p:scale>
        <p:origin x="101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6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9F2ABBF-518D-4884-86CE-FF081563065C}" type="datetime1">
              <a:rPr lang="cs-CZ" smtClean="0"/>
              <a:t>05.05.2021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6D7907-2EF3-43DD-AB94-E2AB190773F6}" type="datetime1">
              <a:rPr lang="cs-CZ" smtClean="0"/>
              <a:pPr/>
              <a:t>05.05.2021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7772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</p:spPr>
        <p:txBody>
          <a:bodyPr/>
          <a:lstStyle/>
          <a:p>
            <a:pPr rtl="0"/>
            <a:fld id="{8530193B-564F-4854-8A52-728F3FB19C85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219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0376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2815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76342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21458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5239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71260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1426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349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3358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0023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517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132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4314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3167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3401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rázku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80476" y="0"/>
            <a:ext cx="2211524" cy="6858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5500" b="1" cap="all" spc="-3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1904" y="4650539"/>
            <a:ext cx="3401478" cy="1192038"/>
          </a:xfrm>
          <a:solidFill>
            <a:schemeClr val="tx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512000"/>
            <a:ext cx="450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00" y="1511250"/>
            <a:ext cx="4500000" cy="468000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D4FE60C-ACE5-4516-8CB6-EEDD96DB735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2916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72900" y="1511476"/>
            <a:ext cx="2916000" cy="4679249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13800" y="1511475"/>
            <a:ext cx="2916000" cy="467925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loupc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 noProof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noProof="0"/>
              <a:t>Podnadpis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1764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90450" y="1512000"/>
            <a:ext cx="1764000" cy="4679250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13" name="Zástupný symbol pro text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8900" y="1512000"/>
            <a:ext cx="1764000" cy="4679250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15" name="Zástupný symbol pro text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07350" y="1507535"/>
            <a:ext cx="1764000" cy="4679250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17" name="Zástupný symbol pro text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65800" y="1507535"/>
            <a:ext cx="1764000" cy="4683715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A8293F-A5B5-4FCC-BF27-A25B1BAFF24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801980-CBAE-4A50-886D-54D7BB2E19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310D190-B83D-438A-91BC-470C41B22A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554ED587-2D2F-4D3F-B55B-C64465AB4EC5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5500" b="1" cap="all" spc="-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8115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rázku 1">
            <a:extLst>
              <a:ext uri="{FF2B5EF4-FFF2-40B4-BE49-F238E27FC236}">
                <a16:creationId xmlns:a16="http://schemas.microsoft.com/office/drawing/2014/main" id="{069FFAE5-B16E-4571-88F7-52FA5354B1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73" y="63691"/>
            <a:ext cx="9911201" cy="6727346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5500" b="1" cap="all" spc="-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473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obrázku 1">
            <a:extLst>
              <a:ext uri="{FF2B5EF4-FFF2-40B4-BE49-F238E27FC236}">
                <a16:creationId xmlns:a16="http://schemas.microsoft.com/office/drawing/2014/main" id="{1599E2D7-24B3-4D66-9AFB-83C1AEC4DBB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80476" y="0"/>
            <a:ext cx="2211524" cy="6192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5086" y="1302818"/>
            <a:ext cx="5184913" cy="937132"/>
          </a:xfrm>
        </p:spPr>
        <p:txBody>
          <a:bodyPr rtlCol="0"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 dirty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44886" y="2383950"/>
            <a:ext cx="5184913" cy="360000"/>
          </a:xfrm>
        </p:spPr>
        <p:txBody>
          <a:bodyPr rtlCol="0"/>
          <a:lstStyle>
            <a:lvl1pPr marL="0" indent="0" algn="r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445000" y="2908300"/>
            <a:ext cx="5184800" cy="3283700"/>
          </a:xfrm>
          <a:solidFill>
            <a:schemeClr val="bg1"/>
          </a:solidFill>
        </p:spPr>
        <p:txBody>
          <a:bodyPr lIns="180000" tIns="252000" rIns="252000" rtlCol="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23393" y="1343906"/>
            <a:ext cx="3736800" cy="3933645"/>
          </a:xfrm>
          <a:solidFill>
            <a:schemeClr val="bg1"/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9" name="Zástupný symbol obrázku 6">
            <a:extLst>
              <a:ext uri="{FF2B5EF4-FFF2-40B4-BE49-F238E27FC236}">
                <a16:creationId xmlns:a16="http://schemas.microsoft.com/office/drawing/2014/main" id="{492C2A1D-F7BD-46B6-BC01-15D365ACD5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0193" y="1344803"/>
            <a:ext cx="3737526" cy="3933645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7F4F1543-153D-4F77-A4A9-C9BBA1C20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31100" cy="432000"/>
          </a:xfrm>
        </p:spPr>
        <p:txBody>
          <a:bodyPr rtlCol="0"/>
          <a:lstStyle/>
          <a:p>
            <a:pPr rtl="0"/>
            <a:r>
              <a:rPr lang="cs-CZ" dirty="0"/>
              <a:t>Kliknutím můžete upravit styl předlohy nadpisů.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9FAA210E-391A-499A-89D5-F222045FD1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68959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719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Porovnání – zástupný symbol vlevo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432296"/>
            <a:ext cx="4500000" cy="527076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023668"/>
            <a:ext cx="4500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2" name="Porovnání – zástupný symbol vlevo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9800" y="1433105"/>
            <a:ext cx="4500000" cy="525283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8" name="Zástupný symbol pro text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00" y="2020359"/>
            <a:ext cx="4500000" cy="4170891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á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99200" y="432000"/>
            <a:ext cx="5472113" cy="5759250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75314" y="5096632"/>
            <a:ext cx="2028686" cy="1094618"/>
          </a:xfrm>
        </p:spPr>
        <p:txBody>
          <a:bodyPr rtlCol="0" anchor="b"/>
          <a:lstStyle>
            <a:lvl1pPr marL="0" indent="0" algn="r">
              <a:buNone/>
              <a:defRPr i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Zadejte titulek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nímek s poděkován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74360" y="2112793"/>
            <a:ext cx="6798250" cy="1674470"/>
          </a:xfrm>
        </p:spPr>
        <p:txBody>
          <a:bodyPr rtlCol="0" anchor="ctr"/>
          <a:lstStyle>
            <a:lvl1pPr algn="ctr">
              <a:lnSpc>
                <a:spcPct val="100000"/>
              </a:lnSpc>
              <a:defRPr sz="6000" b="1" cap="all" spc="-3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cs-CZ"/>
              <a:t>Děkujeme!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0" name="Zástupný symbol pro text 5">
            <a:extLst>
              <a:ext uri="{FF2B5EF4-FFF2-40B4-BE49-F238E27FC236}">
                <a16:creationId xmlns:a16="http://schemas.microsoft.com/office/drawing/2014/main" id="{CA3EFDD3-A9D2-4EB6-BB2A-F6999D9F7E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74361" y="4035727"/>
            <a:ext cx="3329850" cy="382887"/>
          </a:xfrm>
        </p:spPr>
        <p:txBody>
          <a:bodyPr rtlCol="0"/>
          <a:lstStyle>
            <a:lvl1pPr marL="0" indent="0" algn="r">
              <a:buNone/>
              <a:defRPr sz="2400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Jméno a příjmení</a:t>
            </a:r>
            <a:endParaRPr lang="cs-CZ" dirty="0"/>
          </a:p>
        </p:txBody>
      </p:sp>
      <p:sp>
        <p:nvSpPr>
          <p:cNvPr id="12" name="Zástupný symbol pro text 6">
            <a:extLst>
              <a:ext uri="{FF2B5EF4-FFF2-40B4-BE49-F238E27FC236}">
                <a16:creationId xmlns:a16="http://schemas.microsoft.com/office/drawing/2014/main" id="{261ED1F7-B623-43D9-9BDA-8808C5CFAF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62268" y="4150118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Telefonní číslo</a:t>
            </a:r>
            <a:endParaRPr lang="cs-CZ" dirty="0"/>
          </a:p>
        </p:txBody>
      </p:sp>
      <p:sp>
        <p:nvSpPr>
          <p:cNvPr id="13" name="Zástupný symbol pro text 7">
            <a:extLst>
              <a:ext uri="{FF2B5EF4-FFF2-40B4-BE49-F238E27FC236}">
                <a16:creationId xmlns:a16="http://schemas.microsoft.com/office/drawing/2014/main" id="{E27366FC-4115-4122-9CE2-5FA9D424AD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62268" y="4540691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E-mail nebo uživatelské jméno ze sociální sítě</a:t>
            </a:r>
            <a:endParaRPr lang="cs-CZ" dirty="0"/>
          </a:p>
        </p:txBody>
      </p:sp>
      <p:sp>
        <p:nvSpPr>
          <p:cNvPr id="14" name="Zástupný symbol pro text 8">
            <a:extLst>
              <a:ext uri="{FF2B5EF4-FFF2-40B4-BE49-F238E27FC236}">
                <a16:creationId xmlns:a16="http://schemas.microsoft.com/office/drawing/2014/main" id="{DEB36829-2F8B-4E22-AB6D-4111D18AF8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62268" y="4931263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Web společnosti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901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442953D-28FC-41B5-A1BB-BB3BA7CA40B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32C8D0EF-1DB6-4ADC-8F31-5AE53BF5EAF4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2F208ED-79A0-4B2C-A5EE-9D27466BCA3F}"/>
              </a:ext>
            </a:extLst>
          </p:cNvPr>
          <p:cNvSpPr/>
          <p:nvPr userDrawn="1"/>
        </p:nvSpPr>
        <p:spPr>
          <a:xfrm>
            <a:off x="11407775" y="6356350"/>
            <a:ext cx="784225" cy="3651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9198116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i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7502" y="6401750"/>
            <a:ext cx="278418" cy="2743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i="1">
                <a:solidFill>
                  <a:schemeClr val="bg1"/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4" name="Textové pole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9630116" y="6346108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cs-CZ" sz="1600" b="1" spc="-10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FIRST UP</a:t>
            </a:r>
            <a:r>
              <a:rPr lang="cs-CZ" sz="1600" b="1" spc="-100" baseline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/>
            </a:r>
            <a:br>
              <a:rPr lang="cs-CZ" sz="1600" b="1" spc="-100" baseline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</a:br>
            <a:r>
              <a:rPr lang="cs-CZ" sz="1600" b="1" spc="-10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r>
              <a:rPr lang="cs-CZ" sz="1600" b="1" spc="-100">
                <a:solidFill>
                  <a:schemeClr val="tx1"/>
                </a:solidFill>
                <a:latin typeface="Corbel" panose="020B0503020204020204" pitchFamily="34" charset="0"/>
              </a:rPr>
              <a:t>CONSULTANTS</a:t>
            </a:r>
            <a:endParaRPr lang="cs-CZ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6B322F68-670D-45A0-A54F-7E70BCEAED3F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69B5F15-353A-4344-8D61-F4E25AA9FB6C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FA0C0AA-FCE8-4A7F-928A-54C96BBA9053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5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spc="-1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ové pole 15">
            <a:extLst>
              <a:ext uri="{FF2B5EF4-FFF2-40B4-BE49-F238E27FC236}">
                <a16:creationId xmlns:a16="http://schemas.microsoft.com/office/drawing/2014/main" id="{E2F2BFDF-E9F2-4569-A9F2-E1FFCB7FB82D}"/>
              </a:ext>
            </a:extLst>
          </p:cNvPr>
          <p:cNvSpPr txBox="1"/>
          <p:nvPr/>
        </p:nvSpPr>
        <p:spPr>
          <a:xfrm>
            <a:off x="1143000" y="2980944"/>
            <a:ext cx="5998464" cy="1259892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cs-CZ" sz="2800" dirty="0"/>
              <a:t>Analytické postupy, formulace výsledků a limitů v psychologii </a:t>
            </a:r>
            <a:r>
              <a:rPr lang="cs-CZ" sz="2800" dirty="0" smtClean="0"/>
              <a:t>(kvantitativní)</a:t>
            </a:r>
            <a:endParaRPr lang="cs-CZ" sz="2800" b="1" spc="-100" baseline="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214" y="3813304"/>
            <a:ext cx="6798250" cy="1674470"/>
          </a:xfrm>
        </p:spPr>
        <p:txBody>
          <a:bodyPr rtlCol="0"/>
          <a:lstStyle/>
          <a:p>
            <a:pPr>
              <a:lnSpc>
                <a:spcPts val="5300"/>
              </a:lnSpc>
            </a:pPr>
            <a:r>
              <a:rPr lang="cs-CZ" sz="4000" dirty="0" err="1" smtClean="0"/>
              <a:t>tabularizace</a:t>
            </a:r>
            <a:r>
              <a:rPr lang="cs-CZ" sz="4000" dirty="0" smtClean="0"/>
              <a:t> dat</a:t>
            </a:r>
            <a:endParaRPr lang="cs-CZ" sz="4000" dirty="0"/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 dirty="0" smtClean="0"/>
              <a:t>Jitka Lindová</a:t>
            </a:r>
            <a:endParaRPr lang="cs-CZ" dirty="0"/>
          </a:p>
        </p:txBody>
      </p:sp>
      <p:pic>
        <p:nvPicPr>
          <p:cNvPr id="18" name="Zástupný symbol obrázku 17">
            <a:extLst>
              <a:ext uri="{FF2B5EF4-FFF2-40B4-BE49-F238E27FC236}">
                <a16:creationId xmlns:a16="http://schemas.microsoft.com/office/drawing/2014/main" id="{2411CA0B-8E20-7C48-9074-8D57423981D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8" r="37908"/>
          <a:stretch>
            <a:fillRect/>
          </a:stretch>
        </p:blipFill>
        <p:spPr/>
      </p:pic>
      <p:pic>
        <p:nvPicPr>
          <p:cNvPr id="6" name="Zástupný symbol pro obrázek 8"/>
          <p:cNvPicPr>
            <a:picLocks noChangeAspect="1"/>
          </p:cNvPicPr>
          <p:nvPr/>
        </p:nvPicPr>
        <p:blipFill>
          <a:blip r:embed="rId4"/>
          <a:srcRect l="33160" r="33160"/>
          <a:stretch>
            <a:fillRect/>
          </a:stretch>
        </p:blipFill>
        <p:spPr>
          <a:xfrm>
            <a:off x="9980613" y="0"/>
            <a:ext cx="22113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Odpovědi?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28216" y="1343906"/>
            <a:ext cx="5831977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Proč a jak je mám opisovat?</a:t>
            </a:r>
            <a:endParaRPr lang="cs-CZ" sz="3200" dirty="0"/>
          </a:p>
          <a:p>
            <a:pPr rtl="0"/>
            <a:r>
              <a:rPr lang="cs-CZ" dirty="0" smtClean="0"/>
              <a:t>ano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10</a:t>
            </a:fld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1" r="23271"/>
          <a:stretch>
            <a:fillRect/>
          </a:stretch>
        </p:blipFill>
        <p:spPr/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0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Datový soubor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40864" y="1343906"/>
            <a:ext cx="5219329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Co dalšího zapisovat do datového souboru?</a:t>
            </a:r>
            <a:endParaRPr lang="cs-CZ" sz="3200" dirty="0"/>
          </a:p>
          <a:p>
            <a:r>
              <a:rPr lang="cs-CZ" dirty="0" smtClean="0"/>
              <a:t>Výsledné </a:t>
            </a:r>
            <a:r>
              <a:rPr lang="cs-CZ" dirty="0"/>
              <a:t>skóry / Kompozitní </a:t>
            </a:r>
            <a:r>
              <a:rPr lang="cs-CZ" dirty="0" smtClean="0"/>
              <a:t>indexy</a:t>
            </a:r>
            <a:endParaRPr lang="cs-CZ" dirty="0"/>
          </a:p>
          <a:p>
            <a:r>
              <a:rPr lang="cs-CZ" dirty="0" smtClean="0"/>
              <a:t>Průměry </a:t>
            </a:r>
            <a:r>
              <a:rPr lang="cs-CZ" dirty="0"/>
              <a:t>/ </a:t>
            </a:r>
            <a:r>
              <a:rPr lang="cs-CZ" dirty="0" smtClean="0"/>
              <a:t>mediány</a:t>
            </a:r>
            <a:endParaRPr lang="cs-CZ" dirty="0"/>
          </a:p>
          <a:p>
            <a:r>
              <a:rPr lang="cs-CZ" dirty="0" smtClean="0"/>
              <a:t>Poznámky </a:t>
            </a:r>
            <a:r>
              <a:rPr lang="cs-CZ" dirty="0"/>
              <a:t>/ </a:t>
            </a:r>
            <a:r>
              <a:rPr lang="cs-CZ" dirty="0" smtClean="0"/>
              <a:t>vysvětlivky / legenda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11</a:t>
            </a:fld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858" y="104775"/>
            <a:ext cx="5200650" cy="41814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840" y="4359712"/>
            <a:ext cx="10702662" cy="241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4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>
              <a:lnSpc>
                <a:spcPts val="5300"/>
              </a:lnSpc>
            </a:pPr>
            <a:r>
              <a:rPr lang="cs-CZ" dirty="0" smtClean="0"/>
              <a:t>Datový soubor</a:t>
            </a:r>
            <a:endParaRPr lang="cs-CZ" dirty="0"/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 dirty="0" smtClean="0"/>
              <a:t>Jak má vypadat?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12</a:t>
            </a:fld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7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86" y="2044500"/>
            <a:ext cx="5184913" cy="432000"/>
          </a:xfrm>
        </p:spPr>
        <p:txBody>
          <a:bodyPr rtlCol="0"/>
          <a:lstStyle/>
          <a:p>
            <a:pPr rtl="0"/>
            <a:r>
              <a:rPr lang="cs-CZ" dirty="0" smtClean="0"/>
              <a:t>Datový soubor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130800" y="2747725"/>
            <a:ext cx="4498999" cy="727550"/>
          </a:xfrm>
        </p:spPr>
        <p:txBody>
          <a:bodyPr rtlCol="0"/>
          <a:lstStyle/>
          <a:p>
            <a:pPr rtl="0"/>
            <a:r>
              <a:rPr lang="cs-CZ" dirty="0" smtClean="0"/>
              <a:t>Datový soubor vytváříme a (před)zpracováváme v programu vhodném pro vytvoření tabulky. Případně přímo ve statistickém programu. 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5000" y="3746500"/>
            <a:ext cx="5184800" cy="2445500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2800" dirty="0" smtClean="0"/>
              <a:t>Příklady programů k vytváření datových souborů</a:t>
            </a:r>
            <a:endParaRPr lang="cs-CZ" sz="2800" dirty="0"/>
          </a:p>
          <a:p>
            <a:pPr rtl="0"/>
            <a:r>
              <a:rPr lang="cs-CZ" dirty="0" smtClean="0"/>
              <a:t>Excel</a:t>
            </a:r>
            <a:endParaRPr lang="cs-CZ" dirty="0"/>
          </a:p>
          <a:p>
            <a:pPr rtl="0"/>
            <a:r>
              <a:rPr lang="cs-CZ" dirty="0" smtClean="0"/>
              <a:t>SPSS, </a:t>
            </a:r>
            <a:r>
              <a:rPr lang="cs-CZ" dirty="0" err="1" smtClean="0"/>
              <a:t>Statistica</a:t>
            </a:r>
            <a:r>
              <a:rPr lang="cs-CZ" dirty="0" smtClean="0"/>
              <a:t> atd.</a:t>
            </a:r>
            <a:endParaRPr lang="cs-CZ" dirty="0"/>
          </a:p>
          <a:p>
            <a:pPr rtl="0"/>
            <a:r>
              <a:rPr lang="cs-CZ" dirty="0" smtClean="0"/>
              <a:t>Textový soubor – .</a:t>
            </a:r>
            <a:r>
              <a:rPr lang="cs-CZ" dirty="0" err="1" smtClean="0"/>
              <a:t>txt</a:t>
            </a:r>
            <a:r>
              <a:rPr lang="cs-CZ" dirty="0" smtClean="0"/>
              <a:t>, .</a:t>
            </a:r>
            <a:r>
              <a:rPr lang="cs-CZ" dirty="0" err="1" smtClean="0"/>
              <a:t>csv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13</a:t>
            </a:fld>
            <a:endParaRPr lang="cs-CZ" dirty="0"/>
          </a:p>
        </p:txBody>
      </p:sp>
      <p:pic>
        <p:nvPicPr>
          <p:cNvPr id="9" name="Zástupný symbol pro obrázek 8"/>
          <p:cNvPicPr>
            <a:picLocks noGrp="1" noChangeAspect="1"/>
          </p:cNvPicPr>
          <p:nvPr>
            <p:ph type="pic" sz="quarter" idx="33"/>
          </p:nvPr>
        </p:nvPicPr>
        <p:blipFill>
          <a:blip r:embed="rId3"/>
          <a:srcRect l="33160" r="33160"/>
          <a:stretch>
            <a:fillRect/>
          </a:stretch>
        </p:blipFill>
        <p:spPr>
          <a:xfrm>
            <a:off x="9980613" y="0"/>
            <a:ext cx="22113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4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Excel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38848" y="1343906"/>
            <a:ext cx="5721345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Zásady pro práci s Excelem</a:t>
            </a:r>
            <a:endParaRPr lang="cs-CZ" sz="3200" dirty="0"/>
          </a:p>
          <a:p>
            <a:pPr rtl="0"/>
            <a:r>
              <a:rPr lang="cs-CZ" i="1" dirty="0" smtClean="0"/>
              <a:t>Jeden výzkum, jeden list.</a:t>
            </a:r>
          </a:p>
          <a:p>
            <a:pPr rtl="0"/>
            <a:endParaRPr lang="cs-CZ" sz="1200" i="1" dirty="0" smtClean="0"/>
          </a:p>
          <a:p>
            <a:pPr rtl="0"/>
            <a:r>
              <a:rPr lang="cs-CZ" i="1" dirty="0" smtClean="0"/>
              <a:t>V žádném případě nechci proměnit případ s </a:t>
            </a:r>
            <a:r>
              <a:rPr lang="cs-CZ" i="1" dirty="0" smtClean="0"/>
              <a:t>proměnnou</a:t>
            </a:r>
            <a:r>
              <a:rPr lang="cs-CZ" i="1" dirty="0" smtClean="0"/>
              <a:t>.</a:t>
            </a:r>
            <a:endParaRPr lang="cs-CZ" i="1" dirty="0"/>
          </a:p>
          <a:p>
            <a:pPr rtl="0"/>
            <a:endParaRPr lang="cs-CZ" sz="1200" i="1" dirty="0" smtClean="0"/>
          </a:p>
          <a:p>
            <a:pPr rtl="0"/>
            <a:r>
              <a:rPr lang="cs-CZ" i="1" dirty="0" smtClean="0"/>
              <a:t>Datový soubor si žádá chytré hlavičky.</a:t>
            </a:r>
            <a:endParaRPr lang="cs-CZ" i="1" dirty="0"/>
          </a:p>
          <a:p>
            <a:pPr rtl="0"/>
            <a:endParaRPr lang="cs-CZ" sz="1200" i="1" dirty="0" smtClean="0"/>
          </a:p>
          <a:p>
            <a:pPr rtl="0"/>
            <a:r>
              <a:rPr lang="cs-CZ" i="1" dirty="0" smtClean="0"/>
              <a:t>Na správné vyplnění tabulky je třeba mít buňky.</a:t>
            </a:r>
          </a:p>
          <a:p>
            <a:pPr rtl="0"/>
            <a:endParaRPr lang="cs-CZ" sz="1200" i="1" dirty="0" smtClean="0"/>
          </a:p>
          <a:p>
            <a:pPr rtl="0"/>
            <a:r>
              <a:rPr lang="cs-CZ" i="1" dirty="0" smtClean="0"/>
              <a:t>Co v mládí správně pojmenuji, ve stáří najdu.</a:t>
            </a:r>
            <a:endParaRPr lang="cs-CZ" i="1" dirty="0"/>
          </a:p>
          <a:p>
            <a:pPr rtl="0"/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14</a:t>
            </a:fld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7354" y="1343906"/>
            <a:ext cx="4171545" cy="393364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8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err="1" smtClean="0"/>
              <a:t>excel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31720" y="1343906"/>
            <a:ext cx="5228473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Na co si dát pozor – formát buňky!</a:t>
            </a:r>
            <a:endParaRPr lang="cs-CZ" sz="3200" dirty="0"/>
          </a:p>
          <a:p>
            <a:pPr rtl="0"/>
            <a:r>
              <a:rPr lang="cs-CZ" dirty="0" smtClean="0"/>
              <a:t>Datum</a:t>
            </a:r>
            <a:endParaRPr lang="cs-CZ" dirty="0"/>
          </a:p>
          <a:p>
            <a:pPr rtl="0"/>
            <a:r>
              <a:rPr lang="cs-CZ" dirty="0" smtClean="0"/>
              <a:t>Tečka </a:t>
            </a:r>
            <a:r>
              <a:rPr lang="cs-CZ" dirty="0" err="1" smtClean="0"/>
              <a:t>vs</a:t>
            </a:r>
            <a:r>
              <a:rPr lang="cs-CZ" dirty="0" smtClean="0"/>
              <a:t> čárka</a:t>
            </a:r>
            <a:endParaRPr lang="cs-CZ" dirty="0"/>
          </a:p>
          <a:p>
            <a:r>
              <a:rPr lang="cs-CZ" dirty="0"/>
              <a:t>Číslo </a:t>
            </a:r>
            <a:r>
              <a:rPr lang="cs-CZ" dirty="0" err="1"/>
              <a:t>vs</a:t>
            </a:r>
            <a:r>
              <a:rPr lang="cs-CZ" dirty="0"/>
              <a:t> </a:t>
            </a:r>
            <a:r>
              <a:rPr lang="cs-CZ" dirty="0" smtClean="0"/>
              <a:t>text</a:t>
            </a:r>
            <a:endParaRPr lang="cs-CZ" dirty="0"/>
          </a:p>
          <a:p>
            <a:pPr lvl="1"/>
            <a:r>
              <a:rPr lang="cs-CZ" dirty="0" smtClean="0"/>
              <a:t>Stejný text</a:t>
            </a:r>
          </a:p>
          <a:p>
            <a:pPr lvl="1"/>
            <a:r>
              <a:rPr lang="cs-CZ" dirty="0" smtClean="0"/>
              <a:t>Číslo a poznámky</a:t>
            </a:r>
          </a:p>
        </p:txBody>
      </p:sp>
      <p:pic>
        <p:nvPicPr>
          <p:cNvPr id="19" name="Zástupný symbol obrázku 18">
            <a:extLst>
              <a:ext uri="{FF2B5EF4-FFF2-40B4-BE49-F238E27FC236}">
                <a16:creationId xmlns:a16="http://schemas.microsoft.com/office/drawing/2014/main" id="{78E3D4B9-3B79-3A44-BAC1-8FEE23274B9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1" r="14361"/>
          <a:stretch>
            <a:fillRect/>
          </a:stretch>
        </p:blipFill>
        <p:spPr/>
      </p:pic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15</a:t>
            </a:fld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0193" y="1343906"/>
            <a:ext cx="4171545" cy="393364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587881"/>
              </p:ext>
            </p:extLst>
          </p:nvPr>
        </p:nvGraphicFramePr>
        <p:xfrm>
          <a:off x="3451878" y="4363151"/>
          <a:ext cx="1219200" cy="91440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62424545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86137298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číslo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655835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číslo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624324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1a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obecný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064034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1+1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obecný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3363292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1(asi)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</a:rPr>
                        <a:t>obecný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79902426"/>
                  </a:ext>
                </a:extLst>
              </a:tr>
            </a:tbl>
          </a:graphicData>
        </a:graphic>
      </p:graphicFrame>
      <p:graphicFrame>
        <p:nvGraphicFramePr>
          <p:cNvPr id="11" name="Tabulka 10"/>
          <p:cNvGraphicFramePr>
            <a:graphicFrameLocks noGrp="1"/>
          </p:cNvGraphicFramePr>
          <p:nvPr/>
        </p:nvGraphicFramePr>
        <p:xfrm>
          <a:off x="5137150" y="2879725"/>
          <a:ext cx="1917700" cy="109728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698500">
                  <a:extLst>
                    <a:ext uri="{9D8B030D-6E8A-4147-A177-3AD203B41FA5}">
                      <a16:colId xmlns:a16="http://schemas.microsoft.com/office/drawing/2014/main" val="72813165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8889144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984593243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15,3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číslo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9219584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15.3.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text/datum/obecný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4713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15.III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datum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795517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43905,00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číslo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687574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43905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text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9732694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43905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obecný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26079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601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13712"/>
            <a:ext cx="9131100" cy="432000"/>
          </a:xfrm>
        </p:spPr>
        <p:txBody>
          <a:bodyPr rtlCol="0"/>
          <a:lstStyle/>
          <a:p>
            <a:pPr rtl="0"/>
            <a:r>
              <a:rPr lang="cs-CZ" dirty="0" err="1" smtClean="0"/>
              <a:t>excel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16</a:t>
            </a:fld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00" y="1534959"/>
            <a:ext cx="5244785" cy="5237630"/>
          </a:xfrm>
          <a:prstGeom prst="rect">
            <a:avLst/>
          </a:prstGeo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21652" y="220130"/>
            <a:ext cx="8450663" cy="2452732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Co nebudu dělat v datovém souboru</a:t>
            </a:r>
            <a:endParaRPr lang="cs-CZ" sz="3200" dirty="0"/>
          </a:p>
          <a:p>
            <a:pPr rtl="0"/>
            <a:r>
              <a:rPr lang="cs-CZ" dirty="0" smtClean="0"/>
              <a:t>Slučovat buňky</a:t>
            </a:r>
            <a:endParaRPr lang="cs-CZ" dirty="0"/>
          </a:p>
          <a:p>
            <a:pPr rtl="0"/>
            <a:r>
              <a:rPr lang="cs-CZ" dirty="0" smtClean="0"/>
              <a:t>Rozdělovat text mezi buňkami</a:t>
            </a:r>
            <a:endParaRPr lang="cs-CZ" dirty="0"/>
          </a:p>
          <a:p>
            <a:r>
              <a:rPr lang="cs-CZ" dirty="0" smtClean="0"/>
              <a:t>Spojovat soubory s různými (nebo různě řazenými) případy v jednom listu</a:t>
            </a:r>
          </a:p>
          <a:p>
            <a:r>
              <a:rPr lang="cs-CZ" dirty="0" smtClean="0"/>
              <a:t>Měnit pořadí případů v části listu</a:t>
            </a:r>
          </a:p>
          <a:p>
            <a:r>
              <a:rPr lang="cs-CZ" dirty="0" smtClean="0"/>
              <a:t>Přepisovat nebo mazat původní data</a:t>
            </a:r>
          </a:p>
          <a:p>
            <a:pPr rtl="0"/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9068" y="2367478"/>
            <a:ext cx="4744869" cy="431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76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13712"/>
            <a:ext cx="9131100" cy="432000"/>
          </a:xfrm>
        </p:spPr>
        <p:txBody>
          <a:bodyPr rtlCol="0"/>
          <a:lstStyle/>
          <a:p>
            <a:pPr rtl="0"/>
            <a:r>
              <a:rPr lang="cs-CZ" dirty="0" err="1" smtClean="0"/>
              <a:t>excel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4224" y="1121219"/>
            <a:ext cx="3092819" cy="4837454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Co můžu klidně dělat v datovém souboru Excel</a:t>
            </a:r>
            <a:endParaRPr lang="cs-CZ" sz="3200" dirty="0"/>
          </a:p>
          <a:p>
            <a:pPr rtl="0"/>
            <a:r>
              <a:rPr lang="cs-CZ" dirty="0" smtClean="0"/>
              <a:t>Roztahovat, smrskávat buňky</a:t>
            </a:r>
            <a:endParaRPr lang="cs-CZ" dirty="0"/>
          </a:p>
          <a:p>
            <a:pPr rtl="0"/>
            <a:r>
              <a:rPr lang="cs-CZ" dirty="0" smtClean="0"/>
              <a:t>Používat barvy</a:t>
            </a:r>
            <a:endParaRPr lang="cs-CZ" dirty="0"/>
          </a:p>
          <a:p>
            <a:pPr rtl="0"/>
            <a:r>
              <a:rPr lang="cs-CZ" dirty="0" smtClean="0"/>
              <a:t>Připojovat poznámky</a:t>
            </a:r>
          </a:p>
          <a:p>
            <a:pPr rtl="0"/>
            <a:r>
              <a:rPr lang="cs-CZ" dirty="0" smtClean="0"/>
              <a:t>Kotvit lišty</a:t>
            </a:r>
          </a:p>
          <a:p>
            <a:pPr rtl="0"/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17</a:t>
            </a:fld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9716" y="143599"/>
            <a:ext cx="7280608" cy="653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86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pPr rtl="0"/>
            <a:fld id="{19B51A1E-902D-48AF-9020-955120F399B6}" type="slidenum">
              <a:rPr lang="cs-CZ" smtClean="0"/>
              <a:pPr rtl="0"/>
              <a:t>18</a:t>
            </a:fld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73" y="1566328"/>
            <a:ext cx="11958740" cy="519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05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>
              <a:lnSpc>
                <a:spcPts val="5300"/>
              </a:lnSpc>
            </a:pPr>
            <a:r>
              <a:rPr lang="cs-CZ" dirty="0" smtClean="0"/>
              <a:t>Kontrola dat</a:t>
            </a:r>
            <a:endParaRPr lang="cs-CZ" dirty="0"/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 dirty="0" smtClean="0"/>
              <a:t>Hledání chyb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19</a:t>
            </a:fld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4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>
              <a:lnSpc>
                <a:spcPts val="5300"/>
              </a:lnSpc>
            </a:pPr>
            <a:r>
              <a:rPr lang="cs-CZ" dirty="0" smtClean="0"/>
              <a:t>Od testu k datům</a:t>
            </a:r>
            <a:endParaRPr lang="cs-CZ" dirty="0"/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 dirty="0" smtClean="0"/>
              <a:t>…dlouhá cesta…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2</a:t>
            </a:fld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7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Excel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40864" y="1343906"/>
            <a:ext cx="5219329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Jak najít chybu v datech?</a:t>
            </a:r>
            <a:endParaRPr lang="cs-CZ" sz="3200" dirty="0"/>
          </a:p>
          <a:p>
            <a:pPr rtl="0"/>
            <a:r>
              <a:rPr lang="cs-CZ" dirty="0" smtClean="0"/>
              <a:t>Grafy, odlehlé hodnoty</a:t>
            </a:r>
            <a:endParaRPr lang="cs-CZ" dirty="0"/>
          </a:p>
          <a:p>
            <a:pPr rtl="0"/>
            <a:r>
              <a:rPr lang="cs-CZ" dirty="0" smtClean="0"/>
              <a:t>Rozumné rozmezí</a:t>
            </a:r>
            <a:endParaRPr lang="cs-CZ" dirty="0"/>
          </a:p>
          <a:p>
            <a:r>
              <a:rPr lang="cs-CZ" dirty="0" smtClean="0"/>
              <a:t>Divné výsledky</a:t>
            </a:r>
          </a:p>
          <a:p>
            <a:pPr rtl="0"/>
            <a:r>
              <a:rPr lang="cs-CZ" dirty="0" smtClean="0"/>
              <a:t>Vedoucí práce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20</a:t>
            </a:fld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1774" y="341717"/>
            <a:ext cx="4152478" cy="4935834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95" y="3885249"/>
            <a:ext cx="5153025" cy="279082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1420" y="3565999"/>
            <a:ext cx="3739563" cy="2996407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1758462" y="6352224"/>
            <a:ext cx="12158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/>
              <a:t>Education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009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Excel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40864" y="1343906"/>
            <a:ext cx="5219329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Co s chybějící hodnotou?</a:t>
            </a:r>
            <a:endParaRPr lang="cs-CZ" sz="3200" dirty="0"/>
          </a:p>
          <a:p>
            <a:pPr rtl="0"/>
            <a:r>
              <a:rPr lang="cs-CZ" dirty="0" smtClean="0"/>
              <a:t>Dohledat, </a:t>
            </a:r>
            <a:r>
              <a:rPr lang="cs-CZ" dirty="0" err="1" smtClean="0"/>
              <a:t>dozjistit</a:t>
            </a:r>
            <a:r>
              <a:rPr lang="cs-CZ" dirty="0" smtClean="0"/>
              <a:t>, doměřit</a:t>
            </a:r>
          </a:p>
          <a:p>
            <a:pPr rtl="0"/>
            <a:r>
              <a:rPr lang="cs-CZ" dirty="0" smtClean="0"/>
              <a:t>Kdy (ne)vadí, že chybí</a:t>
            </a:r>
            <a:endParaRPr lang="cs-CZ" dirty="0"/>
          </a:p>
          <a:p>
            <a:pPr rtl="0"/>
            <a:r>
              <a:rPr lang="cs-CZ" dirty="0" smtClean="0"/>
              <a:t>Dopočítávání průměrů – z čeho?</a:t>
            </a:r>
            <a:endParaRPr lang="cs-CZ" dirty="0"/>
          </a:p>
          <a:p>
            <a:r>
              <a:rPr lang="cs-CZ" dirty="0" smtClean="0"/>
              <a:t>Vyřazování případů – z čeho? – mazat nebo nemazat?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21</a:t>
            </a:fld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4039" y="648000"/>
            <a:ext cx="4152478" cy="493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3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19B51A1E-902D-48AF-9020-955120F399B6}" type="slidenum">
              <a:rPr lang="cs-CZ" smtClean="0"/>
              <a:pPr rtl="0"/>
              <a:t>3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854" y="0"/>
            <a:ext cx="7982857" cy="685800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92853" y="432079"/>
            <a:ext cx="2713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 smtClean="0"/>
              <a:t>DATA?!</a:t>
            </a:r>
            <a:endParaRPr lang="cs-CZ" sz="4800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663191" y="3185327"/>
            <a:ext cx="251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Takhle nějak začínám…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476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19B51A1E-902D-48AF-9020-955120F399B6}" type="slidenum">
              <a:rPr lang="cs-CZ" smtClean="0"/>
              <a:pPr rtl="0"/>
              <a:t>4</a:t>
            </a:fld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92853" y="432079"/>
            <a:ext cx="2713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 smtClean="0"/>
              <a:t>DATA!</a:t>
            </a:r>
            <a:endParaRPr lang="cs-CZ" sz="48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407" y="75394"/>
            <a:ext cx="9067759" cy="6712267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08319" y="2984360"/>
            <a:ext cx="251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Takhle nějak chci končit…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164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Datový soubor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28216" y="1343906"/>
            <a:ext cx="5831977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Jaké proměnné mají být v (skoro každém) datovém souboru</a:t>
            </a:r>
            <a:endParaRPr lang="cs-CZ" sz="3200" dirty="0"/>
          </a:p>
          <a:p>
            <a:pPr rtl="0"/>
            <a:r>
              <a:rPr lang="cs-CZ" dirty="0" smtClean="0"/>
              <a:t>Identifikační proměnná</a:t>
            </a:r>
            <a:endParaRPr lang="cs-CZ" dirty="0"/>
          </a:p>
          <a:p>
            <a:pPr rtl="0"/>
            <a:r>
              <a:rPr lang="cs-CZ" dirty="0" smtClean="0"/>
              <a:t>Demografické proměnné</a:t>
            </a:r>
          </a:p>
          <a:p>
            <a:pPr rtl="0"/>
            <a:r>
              <a:rPr lang="cs-CZ" dirty="0" smtClean="0"/>
              <a:t>Vysvětlující/nezávislé proměnné / kategorie</a:t>
            </a:r>
            <a:endParaRPr lang="cs-CZ" dirty="0"/>
          </a:p>
          <a:p>
            <a:r>
              <a:rPr lang="cs-CZ" dirty="0" smtClean="0"/>
              <a:t>Odpovědi / hodnoty </a:t>
            </a:r>
          </a:p>
        </p:txBody>
      </p:sp>
      <p:pic>
        <p:nvPicPr>
          <p:cNvPr id="19" name="Zástupný symbol obrázku 18">
            <a:extLst>
              <a:ext uri="{FF2B5EF4-FFF2-40B4-BE49-F238E27FC236}">
                <a16:creationId xmlns:a16="http://schemas.microsoft.com/office/drawing/2014/main" id="{78E3D4B9-3B79-3A44-BAC1-8FEE23274B9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1" r="14361"/>
          <a:stretch>
            <a:fillRect/>
          </a:stretch>
        </p:blipFill>
        <p:spPr/>
      </p:pic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5</a:t>
            </a:fld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0193" y="1343906"/>
            <a:ext cx="4171545" cy="393364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87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Odpovědi?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28216" y="1343906"/>
            <a:ext cx="5831977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Proč a jak je mám opisovat?</a:t>
            </a:r>
            <a:endParaRPr lang="cs-CZ" sz="3200" dirty="0"/>
          </a:p>
          <a:p>
            <a:pPr rtl="0"/>
            <a:r>
              <a:rPr lang="cs-CZ" dirty="0" smtClean="0"/>
              <a:t>Záleží na typu škály!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6</a:t>
            </a:fld>
            <a:endParaRPr lang="cs-CZ" dirty="0"/>
          </a:p>
        </p:txBody>
      </p:sp>
      <p:pic>
        <p:nvPicPr>
          <p:cNvPr id="9" name="Zástupný symbol pro obrázek 8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8" b="12828"/>
          <a:stretch>
            <a:fillRect/>
          </a:stretch>
        </p:blipFill>
        <p:spPr>
          <a:xfrm>
            <a:off x="6615485" y="1344803"/>
            <a:ext cx="4682234" cy="492792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57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škály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CA42D59-EAD6-4F95-84F1-32A30F05785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pPr rtl="0"/>
            <a:r>
              <a:rPr lang="cs-CZ" dirty="0" smtClean="0"/>
              <a:t>Jakému typu škály odpovídá moje proměnná? 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AB259A0-0017-492F-A0DC-4B70C7052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00" y="1406403"/>
            <a:ext cx="2793521" cy="573332"/>
          </a:xfrm>
        </p:spPr>
        <p:txBody>
          <a:bodyPr rtlCol="0"/>
          <a:lstStyle/>
          <a:p>
            <a:pPr rtl="0"/>
            <a:r>
              <a:rPr lang="cs-CZ" dirty="0" smtClean="0"/>
              <a:t>Spojitá (</a:t>
            </a:r>
            <a:r>
              <a:rPr lang="cs-CZ" dirty="0" err="1" smtClean="0"/>
              <a:t>continuous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CEEB3BAE-C0B2-447C-B8BE-96C6BD84D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5882" y="2120327"/>
            <a:ext cx="2833635" cy="2509948"/>
          </a:xfrm>
        </p:spPr>
        <p:txBody>
          <a:bodyPr rtlCol="0"/>
          <a:lstStyle/>
          <a:p>
            <a:pPr rtl="0"/>
            <a:r>
              <a:rPr lang="cs-CZ" dirty="0" smtClean="0">
                <a:solidFill>
                  <a:schemeClr val="tx1"/>
                </a:solidFill>
              </a:rPr>
              <a:t>Číselná řada, kde stejný číselný rozdíl reprezentuje stejný reálný rozdíl 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Intervalová nebo </a:t>
            </a:r>
            <a:r>
              <a:rPr lang="cs-CZ" dirty="0">
                <a:solidFill>
                  <a:schemeClr val="tx1"/>
                </a:solidFill>
              </a:rPr>
              <a:t>poměrová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Lidé měřící 158 a 160 cm mají stejný rozdíl jako lidé měřící 177 a 179 cm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Hodnoty měrných jednotek - délka, váha, teplota, čas...; četnost, podíl, počet …</a:t>
            </a:r>
            <a:endParaRPr lang="cs-CZ" dirty="0">
              <a:solidFill>
                <a:schemeClr val="tx1"/>
              </a:solidFill>
            </a:endParaRPr>
          </a:p>
          <a:p>
            <a:pPr lvl="1" rtl="0"/>
            <a:r>
              <a:rPr lang="cs-CZ" dirty="0" smtClean="0">
                <a:solidFill>
                  <a:schemeClr val="tx1"/>
                </a:solidFill>
              </a:rPr>
              <a:t>Může a nemusí zahrnovat jen celá čísla </a:t>
            </a:r>
          </a:p>
          <a:p>
            <a:pPr lvl="1" rtl="0"/>
            <a:r>
              <a:rPr lang="cs-CZ" dirty="0" smtClean="0">
                <a:solidFill>
                  <a:schemeClr val="tx1"/>
                </a:solidFill>
              </a:rPr>
              <a:t>Může a nemusí mít normální rozdělení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Vždy zapisuju jako číslo.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Stejná (jedna) jednotka 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Jednotka v legendě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B237D1CA-B91A-410E-A968-D017BBE99F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28629" y="1407163"/>
            <a:ext cx="2798349" cy="572572"/>
          </a:xfrm>
        </p:spPr>
        <p:txBody>
          <a:bodyPr rtlCol="0"/>
          <a:lstStyle/>
          <a:p>
            <a:pPr rtl="0"/>
            <a:r>
              <a:rPr lang="cs-CZ" dirty="0" smtClean="0"/>
              <a:t>Ordinální</a:t>
            </a:r>
            <a:endParaRPr lang="cs-CZ" dirty="0"/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26A87885-D672-4CF9-A78D-CFE98385B0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29287" y="2110275"/>
            <a:ext cx="2798349" cy="2520000"/>
          </a:xfrm>
        </p:spPr>
        <p:txBody>
          <a:bodyPr rtlCol="0"/>
          <a:lstStyle/>
          <a:p>
            <a:pPr rtl="0"/>
            <a:r>
              <a:rPr lang="cs-CZ" dirty="0" smtClean="0"/>
              <a:t>Hodnoty není možné seřadit</a:t>
            </a:r>
          </a:p>
          <a:p>
            <a:pPr rtl="0"/>
            <a:r>
              <a:rPr lang="cs-CZ" dirty="0" smtClean="0"/>
              <a:t>Reprezentují kvalitativní kategorie</a:t>
            </a:r>
            <a:endParaRPr lang="cs-CZ" dirty="0"/>
          </a:p>
          <a:p>
            <a:pPr lvl="1" rtl="0"/>
            <a:r>
              <a:rPr lang="cs-CZ" dirty="0" smtClean="0"/>
              <a:t>Studenti – ženy na mateřské – pracující </a:t>
            </a:r>
          </a:p>
          <a:p>
            <a:pPr lvl="1" rtl="0"/>
            <a:r>
              <a:rPr lang="cs-CZ" dirty="0" smtClean="0"/>
              <a:t>Sangvinik – cholerik – flegmatik – melancholik</a:t>
            </a:r>
          </a:p>
          <a:p>
            <a:pPr lvl="1" rtl="0"/>
            <a:r>
              <a:rPr lang="cs-CZ" dirty="0" smtClean="0"/>
              <a:t>Ano – ne – nevím </a:t>
            </a:r>
          </a:p>
          <a:p>
            <a:r>
              <a:rPr lang="cs-CZ" dirty="0" smtClean="0"/>
              <a:t>Můžu zapsat jako text nebo jako číslo</a:t>
            </a:r>
          </a:p>
          <a:p>
            <a:pPr lvl="1"/>
            <a:r>
              <a:rPr lang="cs-CZ" dirty="0" smtClean="0"/>
              <a:t>Text musí být přesně stejný pro kategorii</a:t>
            </a:r>
          </a:p>
          <a:p>
            <a:pPr lvl="1"/>
            <a:r>
              <a:rPr lang="cs-CZ" dirty="0" smtClean="0"/>
              <a:t>Když použiju číslo, legenda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7</a:t>
            </a:fld>
            <a:endParaRPr lang="cs-CZ" dirty="0"/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B237D1CA-B91A-410E-A968-D017BBE99F99}"/>
              </a:ext>
            </a:extLst>
          </p:cNvPr>
          <p:cNvSpPr txBox="1">
            <a:spLocks/>
          </p:cNvSpPr>
          <p:nvPr/>
        </p:nvSpPr>
        <p:spPr>
          <a:xfrm>
            <a:off x="6629287" y="1406403"/>
            <a:ext cx="3208907" cy="572572"/>
          </a:xfrm>
          <a:prstGeom prst="rect">
            <a:avLst/>
          </a:prstGeom>
          <a:solidFill>
            <a:schemeClr val="tx1"/>
          </a:solidFill>
        </p:spPr>
        <p:txBody>
          <a:bodyPr vert="horz" lIns="180000" tIns="3600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 spc="-15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Nominální (kategoriální)</a:t>
            </a:r>
            <a:endParaRPr lang="cs-CZ" dirty="0"/>
          </a:p>
        </p:txBody>
      </p:sp>
      <p:sp>
        <p:nvSpPr>
          <p:cNvPr id="10" name="Zástupný symbol pro text 6">
            <a:extLst>
              <a:ext uri="{FF2B5EF4-FFF2-40B4-BE49-F238E27FC236}">
                <a16:creationId xmlns:a16="http://schemas.microsoft.com/office/drawing/2014/main" id="{26A87885-D672-4CF9-A78D-CFE98385B03A}"/>
              </a:ext>
            </a:extLst>
          </p:cNvPr>
          <p:cNvSpPr txBox="1">
            <a:spLocks/>
          </p:cNvSpPr>
          <p:nvPr/>
        </p:nvSpPr>
        <p:spPr>
          <a:xfrm>
            <a:off x="3526631" y="2110275"/>
            <a:ext cx="2798349" cy="25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Hodnoty je možné seřadit </a:t>
            </a:r>
          </a:p>
          <a:p>
            <a:pPr lvl="1"/>
            <a:r>
              <a:rPr lang="cs-CZ" dirty="0" smtClean="0"/>
              <a:t>Ale není jisté, že intervaly mezi následujícími hodnotami jsou reálně stejné</a:t>
            </a:r>
          </a:p>
          <a:p>
            <a:pPr lvl="1"/>
            <a:r>
              <a:rPr lang="cs-CZ" dirty="0" smtClean="0"/>
              <a:t>Vůbec – málo – středně – hodně – velmi (1-2-3-4-5)</a:t>
            </a:r>
          </a:p>
          <a:p>
            <a:pPr lvl="1"/>
            <a:r>
              <a:rPr lang="cs-CZ" dirty="0" smtClean="0"/>
              <a:t>Jednou týdně – 2x týdně – více než 2x týdně – více než 4x týdně – denně</a:t>
            </a:r>
          </a:p>
          <a:p>
            <a:r>
              <a:rPr lang="cs-CZ" dirty="0" smtClean="0"/>
              <a:t>Dotazníkové hodnotící škály, známky ve škole, IQ?, stupeň vzdělání…</a:t>
            </a:r>
          </a:p>
          <a:p>
            <a:r>
              <a:rPr lang="cs-CZ" dirty="0" smtClean="0"/>
              <a:t>Vždy zapisuju jako číslo</a:t>
            </a:r>
          </a:p>
          <a:p>
            <a:r>
              <a:rPr lang="cs-CZ" dirty="0" smtClean="0"/>
              <a:t>Jednoznačné určení čísel na škále</a:t>
            </a:r>
            <a:endParaRPr lang="cs-CZ" dirty="0"/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id="{B237D1CA-B91A-410E-A968-D017BBE99F99}"/>
              </a:ext>
            </a:extLst>
          </p:cNvPr>
          <p:cNvSpPr txBox="1">
            <a:spLocks/>
          </p:cNvSpPr>
          <p:nvPr/>
        </p:nvSpPr>
        <p:spPr>
          <a:xfrm>
            <a:off x="10140503" y="1406403"/>
            <a:ext cx="1427827" cy="572572"/>
          </a:xfrm>
          <a:prstGeom prst="rect">
            <a:avLst/>
          </a:prstGeom>
          <a:solidFill>
            <a:schemeClr val="tx1"/>
          </a:solidFill>
        </p:spPr>
        <p:txBody>
          <a:bodyPr vert="horz" lIns="180000" tIns="3600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 spc="-15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Binární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  <p:sp>
        <p:nvSpPr>
          <p:cNvPr id="12" name="Zástupný symbol pro text 6">
            <a:extLst>
              <a:ext uri="{FF2B5EF4-FFF2-40B4-BE49-F238E27FC236}">
                <a16:creationId xmlns:a16="http://schemas.microsoft.com/office/drawing/2014/main" id="{26A87885-D672-4CF9-A78D-CFE98385B03A}"/>
              </a:ext>
            </a:extLst>
          </p:cNvPr>
          <p:cNvSpPr txBox="1">
            <a:spLocks/>
          </p:cNvSpPr>
          <p:nvPr/>
        </p:nvSpPr>
        <p:spPr>
          <a:xfrm>
            <a:off x="10048352" y="2110275"/>
            <a:ext cx="1959428" cy="25107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Speciální případ nominální škály (ale i ordinální a intervalové)</a:t>
            </a:r>
          </a:p>
          <a:p>
            <a:pPr lvl="1"/>
            <a:r>
              <a:rPr lang="cs-CZ" dirty="0" smtClean="0"/>
              <a:t>Muži - ženy</a:t>
            </a:r>
          </a:p>
          <a:p>
            <a:pPr lvl="1"/>
            <a:r>
              <a:rPr lang="cs-CZ" dirty="0" smtClean="0"/>
              <a:t>Ano – ne </a:t>
            </a:r>
          </a:p>
          <a:p>
            <a:pPr lvl="1"/>
            <a:r>
              <a:rPr lang="cs-CZ" dirty="0" smtClean="0"/>
              <a:t>Úspěch-neúspěch</a:t>
            </a:r>
          </a:p>
          <a:p>
            <a:r>
              <a:rPr lang="cs-CZ" dirty="0" smtClean="0"/>
              <a:t>Zápis číslem má řadu výhod - lze provádět statistiku</a:t>
            </a:r>
          </a:p>
          <a:p>
            <a:pPr lvl="1"/>
            <a:r>
              <a:rPr lang="cs-CZ" dirty="0" smtClean="0"/>
              <a:t>Text možno použít, musí být přesně stejný pro kategorii</a:t>
            </a:r>
          </a:p>
          <a:p>
            <a:pPr lvl="1"/>
            <a:r>
              <a:rPr lang="cs-CZ" dirty="0" smtClean="0"/>
              <a:t>Když použiju číslo, legenda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883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číslo snímku 7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cs-CZ" smtClean="0"/>
              <a:pPr rtl="0"/>
              <a:t>8</a:t>
            </a:fld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564" y="365761"/>
            <a:ext cx="7275918" cy="631031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352224"/>
            <a:ext cx="2213987" cy="420365"/>
          </a:xfrm>
          <a:prstGeom prst="rect">
            <a:avLst/>
          </a:prstGeom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321289"/>
              </p:ext>
            </p:extLst>
          </p:nvPr>
        </p:nvGraphicFramePr>
        <p:xfrm>
          <a:off x="9510206" y="2954215"/>
          <a:ext cx="1574800" cy="21945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3772772445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153882034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pohlaví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gender(1m_2z)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3839773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muž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3758978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žena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2494472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žena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659602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žena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3986996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muž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142792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muž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733117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muž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099381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muž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7555498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žena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9726257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muž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184124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žena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46267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927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Odpovědi?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28216" y="1343906"/>
            <a:ext cx="5831977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3200" dirty="0" smtClean="0"/>
              <a:t>Jak je to s dotazníky administrovanými online?</a:t>
            </a:r>
            <a:endParaRPr lang="cs-CZ" sz="3200" dirty="0"/>
          </a:p>
          <a:p>
            <a:pPr rtl="0"/>
            <a:r>
              <a:rPr lang="cs-CZ" dirty="0" smtClean="0"/>
              <a:t>Výstup </a:t>
            </a:r>
            <a:r>
              <a:rPr lang="cs-CZ" dirty="0" err="1" smtClean="0"/>
              <a:t>Qualtricsu</a:t>
            </a:r>
            <a:endParaRPr lang="cs-CZ" dirty="0" smtClean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9</a:t>
            </a:fld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204" y="2780777"/>
            <a:ext cx="7539991" cy="407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7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Custom 13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5CB8B3"/>
      </a:accent1>
      <a:accent2>
        <a:srgbClr val="F5D66E"/>
      </a:accent2>
      <a:accent3>
        <a:srgbClr val="D78189"/>
      </a:accent3>
      <a:accent4>
        <a:srgbClr val="7030A0"/>
      </a:accent4>
      <a:accent5>
        <a:srgbClr val="0070C0"/>
      </a:accent5>
      <a:accent6>
        <a:srgbClr val="C4D36D"/>
      </a:accent6>
      <a:hlink>
        <a:srgbClr val="54C3BD"/>
      </a:hlink>
      <a:folHlink>
        <a:srgbClr val="54C3BD"/>
      </a:folHlink>
    </a:clrScheme>
    <a:fontScheme name="Custom 154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601_TF16411245.potx" id="{8F2666A2-E20D-48E6-809D-C74651785132}" vid="{1CC1227C-285E-41A4-B44B-A8271FF54611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B61CFE-D4DA-4753-A9A5-D482B9609A35}">
  <ds:schemaRefs>
    <ds:schemaRef ds:uri="http://purl.org/dc/elements/1.1/"/>
    <ds:schemaRef ds:uri="http://schemas.microsoft.com/sharepoint/v3"/>
    <ds:schemaRef ds:uri="http://schemas.openxmlformats.org/package/2006/metadata/core-properties"/>
    <ds:schemaRef ds:uri="http://schemas.microsoft.com/office/2006/documentManagement/types"/>
    <ds:schemaRef ds:uri="6dc4bcd6-49db-4c07-9060-8acfc67cef9f"/>
    <ds:schemaRef ds:uri="http://purl.org/dc/terms/"/>
    <ds:schemaRef ds:uri="http://schemas.microsoft.com/office/2006/metadata/properties"/>
    <ds:schemaRef ds:uri="http://schemas.microsoft.com/office/infopath/2007/PartnerControls"/>
    <ds:schemaRef ds:uri="fb0879af-3eba-417a-a55a-ffe6dcd6ca7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8A784AD-7888-482C-A72A-80D3063962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Minimalistická barevná prezentace</Template>
  <TotalTime>0</TotalTime>
  <Words>679</Words>
  <Application>Microsoft Office PowerPoint</Application>
  <PresentationFormat>Širokoúhlá obrazovka</PresentationFormat>
  <Paragraphs>203</Paragraphs>
  <Slides>21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Corbel</vt:lpstr>
      <vt:lpstr>Times New Roman</vt:lpstr>
      <vt:lpstr>Motiv Office</vt:lpstr>
      <vt:lpstr>tabularizace dat</vt:lpstr>
      <vt:lpstr>Od testu k datům</vt:lpstr>
      <vt:lpstr>Prezentace aplikace PowerPoint</vt:lpstr>
      <vt:lpstr>Prezentace aplikace PowerPoint</vt:lpstr>
      <vt:lpstr>Datový soubor</vt:lpstr>
      <vt:lpstr>Odpovědi?</vt:lpstr>
      <vt:lpstr>škály</vt:lpstr>
      <vt:lpstr>Prezentace aplikace PowerPoint</vt:lpstr>
      <vt:lpstr>Odpovědi?</vt:lpstr>
      <vt:lpstr>Odpovědi?</vt:lpstr>
      <vt:lpstr>Datový soubor</vt:lpstr>
      <vt:lpstr>Datový soubor</vt:lpstr>
      <vt:lpstr>Datový soubor</vt:lpstr>
      <vt:lpstr>Excel</vt:lpstr>
      <vt:lpstr>excel</vt:lpstr>
      <vt:lpstr>excel</vt:lpstr>
      <vt:lpstr>excel</vt:lpstr>
      <vt:lpstr>Prezentace aplikace PowerPoint</vt:lpstr>
      <vt:lpstr>Kontrola dat</vt:lpstr>
      <vt:lpstr>Excel</vt:lpstr>
      <vt:lpstr>Excel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2020-05-13T15:22:42Z</dcterms:created>
  <dcterms:modified xsi:type="dcterms:W3CDTF">2021-05-05T13:34:07Z</dcterms:modified>
</cp:coreProperties>
</file>