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3" r:id="rId4"/>
    <p:sldId id="260" r:id="rId5"/>
    <p:sldId id="261" r:id="rId6"/>
    <p:sldId id="262" r:id="rId7"/>
    <p:sldId id="28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81" r:id="rId22"/>
    <p:sldId id="272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AD89771-542A-4141-A66B-257437DDFE6D}">
          <p14:sldIdLst>
            <p14:sldId id="256"/>
            <p14:sldId id="257"/>
            <p14:sldId id="283"/>
            <p14:sldId id="260"/>
            <p14:sldId id="261"/>
            <p14:sldId id="262"/>
            <p14:sldId id="28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3"/>
            <p14:sldId id="274"/>
            <p14:sldId id="275"/>
            <p14:sldId id="276"/>
            <p14:sldId id="277"/>
            <p14:sldId id="281"/>
            <p14:sldId id="272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4CAB1D"/>
    <a:srgbClr val="1B6515"/>
    <a:srgbClr val="FDF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E37-40A6-475F-A5FE-F9F993862C49}" type="datetimeFigureOut">
              <a:rPr lang="cs-CZ" smtClean="0"/>
              <a:pPr/>
              <a:t>20.06.2019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0964-1B1C-4414-A2A7-E4ED1BC43E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27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E37-40A6-475F-A5FE-F9F993862C49}" type="datetimeFigureOut">
              <a:rPr lang="cs-CZ" smtClean="0"/>
              <a:pPr/>
              <a:t>20.06.2019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0964-1B1C-4414-A2A7-E4ED1BC43E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38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E37-40A6-475F-A5FE-F9F993862C49}" type="datetimeFigureOut">
              <a:rPr lang="cs-CZ" smtClean="0"/>
              <a:pPr/>
              <a:t>20.06.2019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0964-1B1C-4414-A2A7-E4ED1BC43E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44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E37-40A6-475F-A5FE-F9F993862C49}" type="datetimeFigureOut">
              <a:rPr lang="cs-CZ" smtClean="0"/>
              <a:pPr/>
              <a:t>20.06.2019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0964-1B1C-4414-A2A7-E4ED1BC43E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74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E37-40A6-475F-A5FE-F9F993862C49}" type="datetimeFigureOut">
              <a:rPr lang="cs-CZ" smtClean="0"/>
              <a:pPr/>
              <a:t>20.06.2019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0964-1B1C-4414-A2A7-E4ED1BC43E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41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E37-40A6-475F-A5FE-F9F993862C49}" type="datetimeFigureOut">
              <a:rPr lang="cs-CZ" smtClean="0"/>
              <a:pPr/>
              <a:t>20.06.2019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0964-1B1C-4414-A2A7-E4ED1BC43E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58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E37-40A6-475F-A5FE-F9F993862C49}" type="datetimeFigureOut">
              <a:rPr lang="cs-CZ" smtClean="0"/>
              <a:pPr/>
              <a:t>20.06.2019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0964-1B1C-4414-A2A7-E4ED1BC43E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65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E37-40A6-475F-A5FE-F9F993862C49}" type="datetimeFigureOut">
              <a:rPr lang="cs-CZ" smtClean="0"/>
              <a:pPr/>
              <a:t>20.06.2019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0964-1B1C-4414-A2A7-E4ED1BC43E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39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E37-40A6-475F-A5FE-F9F993862C49}" type="datetimeFigureOut">
              <a:rPr lang="cs-CZ" smtClean="0"/>
              <a:pPr/>
              <a:t>20.06.2019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0964-1B1C-4414-A2A7-E4ED1BC43E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30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E37-40A6-475F-A5FE-F9F993862C49}" type="datetimeFigureOut">
              <a:rPr lang="cs-CZ" smtClean="0"/>
              <a:pPr/>
              <a:t>20.06.2019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0964-1B1C-4414-A2A7-E4ED1BC43E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7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E37-40A6-475F-A5FE-F9F993862C49}" type="datetimeFigureOut">
              <a:rPr lang="cs-CZ" smtClean="0"/>
              <a:pPr/>
              <a:t>20.06.2019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0964-1B1C-4414-A2A7-E4ED1BC43E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32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B7E37-40A6-475F-A5FE-F9F993862C49}" type="datetimeFigureOut">
              <a:rPr lang="cs-CZ" smtClean="0"/>
              <a:pPr/>
              <a:t>20.06.2019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00964-1B1C-4414-A2A7-E4ED1BC43E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229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CF9279-6DFC-4D80-99D3-AA3F1E5E6B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0440B0-923F-462C-95C5-F1AAD7F4B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cs-CZ" sz="8000"/>
              <a:t>Světová náboženství a náboženská hnutí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4B0F41-E4E0-40E3-B7B4-8FC1EE195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r>
              <a:rPr lang="cs-CZ" dirty="0"/>
              <a:t>LS 2019</a:t>
            </a:r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15769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05986-005A-457E-AE14-7315B95B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FFC000"/>
                </a:solidFill>
              </a:rPr>
              <a:t>Nový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zákon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C5F7D46-EA96-474F-A3CD-4A4229A10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Zůstává</a:t>
            </a:r>
            <a:r>
              <a:rPr lang="en-US" sz="1800" dirty="0"/>
              <a:t> </a:t>
            </a:r>
            <a:r>
              <a:rPr lang="en-US" sz="1800" dirty="0" err="1"/>
              <a:t>kategorie</a:t>
            </a:r>
            <a:r>
              <a:rPr lang="en-US" sz="1800" dirty="0"/>
              <a:t> </a:t>
            </a:r>
            <a:r>
              <a:rPr lang="en-US" sz="1800" dirty="0" err="1"/>
              <a:t>vyvolenosti</a:t>
            </a:r>
            <a:r>
              <a:rPr lang="en-US" sz="1800" dirty="0"/>
              <a:t> </a:t>
            </a:r>
            <a:r>
              <a:rPr lang="en-US" sz="1800" dirty="0" err="1"/>
              <a:t>Božího</a:t>
            </a:r>
            <a:r>
              <a:rPr lang="en-US" sz="1800" dirty="0"/>
              <a:t> </a:t>
            </a:r>
            <a:r>
              <a:rPr lang="en-US" sz="1800" dirty="0" err="1"/>
              <a:t>lidu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Boží</a:t>
            </a:r>
            <a:r>
              <a:rPr lang="en-US" sz="1800" dirty="0"/>
              <a:t> </a:t>
            </a:r>
            <a:r>
              <a:rPr lang="en-US" sz="1800" dirty="0" err="1"/>
              <a:t>království</a:t>
            </a:r>
            <a:r>
              <a:rPr lang="en-US" sz="1800" dirty="0"/>
              <a:t> je </a:t>
            </a:r>
            <a:r>
              <a:rPr lang="en-US" sz="1800" dirty="0" err="1"/>
              <a:t>přítomné</a:t>
            </a:r>
            <a:r>
              <a:rPr lang="en-US" sz="1800" dirty="0"/>
              <a:t> a </a:t>
            </a:r>
            <a:r>
              <a:rPr lang="en-US" sz="1800" dirty="0" err="1"/>
              <a:t>působí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mezi</a:t>
            </a:r>
            <a:r>
              <a:rPr lang="en-US" sz="1800" dirty="0"/>
              <a:t> </a:t>
            </a:r>
            <a:r>
              <a:rPr lang="en-US" sz="1800" dirty="0" err="1"/>
              <a:t>pohany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Církev</a:t>
            </a:r>
            <a:r>
              <a:rPr lang="en-US" sz="1800" dirty="0"/>
              <a:t> je </a:t>
            </a:r>
            <a:r>
              <a:rPr lang="en-US" sz="1800" dirty="0" err="1"/>
              <a:t>tu</a:t>
            </a:r>
            <a:r>
              <a:rPr lang="en-US" sz="1800" dirty="0"/>
              <a:t> pro </a:t>
            </a:r>
            <a:r>
              <a:rPr lang="en-US" sz="1800" dirty="0" err="1"/>
              <a:t>všechny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Janovská</a:t>
            </a:r>
            <a:r>
              <a:rPr lang="en-US" sz="1800" dirty="0"/>
              <a:t> </a:t>
            </a:r>
            <a:r>
              <a:rPr lang="en-US" sz="1800" dirty="0" err="1"/>
              <a:t>teologie</a:t>
            </a:r>
            <a:r>
              <a:rPr lang="en-US" sz="1800" dirty="0"/>
              <a:t> </a:t>
            </a:r>
            <a:r>
              <a:rPr lang="en-US" sz="1800" dirty="0" err="1"/>
              <a:t>Logu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pavlovský</a:t>
            </a:r>
            <a:r>
              <a:rPr lang="en-US" sz="1800" dirty="0"/>
              <a:t> </a:t>
            </a:r>
            <a:r>
              <a:rPr lang="en-US" sz="1800" dirty="0" err="1"/>
              <a:t>pesimismus</a:t>
            </a:r>
            <a:r>
              <a:rPr lang="en-US" sz="1800" dirty="0"/>
              <a:t>: co </a:t>
            </a:r>
            <a:r>
              <a:rPr lang="en-US" sz="1800" dirty="0" err="1"/>
              <a:t>když</a:t>
            </a:r>
            <a:r>
              <a:rPr lang="en-US" sz="1800" dirty="0"/>
              <a:t> </a:t>
            </a:r>
            <a:r>
              <a:rPr lang="en-US" sz="1800" dirty="0" err="1"/>
              <a:t>někdo</a:t>
            </a:r>
            <a:r>
              <a:rPr lang="en-US" sz="1800" dirty="0"/>
              <a:t> </a:t>
            </a:r>
            <a:r>
              <a:rPr lang="en-US" sz="1800" dirty="0" err="1"/>
              <a:t>poselství</a:t>
            </a:r>
            <a:r>
              <a:rPr lang="en-US" sz="1800" dirty="0"/>
              <a:t> o </a:t>
            </a:r>
            <a:r>
              <a:rPr lang="en-US" sz="1800" dirty="0" err="1"/>
              <a:t>Kristu</a:t>
            </a:r>
            <a:r>
              <a:rPr lang="en-US" sz="1800" dirty="0"/>
              <a:t> </a:t>
            </a:r>
            <a:r>
              <a:rPr lang="en-US" sz="1800" dirty="0" err="1"/>
              <a:t>nepřijímá</a:t>
            </a:r>
            <a:r>
              <a:rPr lang="en-US" sz="1800" dirty="0"/>
              <a:t>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DF418A04-24D7-4799-8F7F-698F5CF08A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515D1D5-1BF8-446E-8B85-8A4642C20F3B}"/>
              </a:ext>
            </a:extLst>
          </p:cNvPr>
          <p:cNvSpPr txBox="1"/>
          <p:nvPr/>
        </p:nvSpPr>
        <p:spPr>
          <a:xfrm>
            <a:off x="3198702" y="6517567"/>
            <a:ext cx="5429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Ježíš uzdravuje dceru </a:t>
            </a:r>
            <a:r>
              <a:rPr lang="cs-CZ" sz="1200" dirty="0" err="1"/>
              <a:t>Jairovu</a:t>
            </a:r>
            <a:r>
              <a:rPr lang="cs-CZ" sz="1200" dirty="0"/>
              <a:t>, katedrála v </a:t>
            </a:r>
            <a:r>
              <a:rPr lang="cs-CZ" sz="1200" dirty="0" err="1"/>
              <a:t>Monreale</a:t>
            </a:r>
            <a:r>
              <a:rPr lang="cs-CZ" sz="1200" dirty="0"/>
              <a:t>, 11.stol.</a:t>
            </a:r>
          </a:p>
        </p:txBody>
      </p:sp>
    </p:spTree>
    <p:extLst>
      <p:ext uri="{BB962C8B-B14F-4D97-AF65-F5344CB8AC3E}">
        <p14:creationId xmlns:p14="http://schemas.microsoft.com/office/powerpoint/2010/main" val="211846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D4C1C-D70D-4D09-A0E5-D9D68DAA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 err="1">
                <a:solidFill>
                  <a:srgbClr val="FFC000"/>
                </a:solidFill>
              </a:rPr>
              <a:t>Církevní</a:t>
            </a:r>
            <a:r>
              <a:rPr lang="en-US" sz="4100" dirty="0">
                <a:solidFill>
                  <a:srgbClr val="FFC000"/>
                </a:solidFill>
              </a:rPr>
              <a:t> </a:t>
            </a:r>
            <a:r>
              <a:rPr lang="en-US" sz="4100" dirty="0" err="1">
                <a:solidFill>
                  <a:srgbClr val="FFC000"/>
                </a:solidFill>
              </a:rPr>
              <a:t>otcové</a:t>
            </a:r>
            <a:r>
              <a:rPr lang="en-US" sz="4100" dirty="0">
                <a:solidFill>
                  <a:srgbClr val="FFC000"/>
                </a:solidFill>
              </a:rPr>
              <a:t> a </a:t>
            </a:r>
            <a:r>
              <a:rPr lang="en-US" sz="4100" dirty="0" err="1">
                <a:solidFill>
                  <a:srgbClr val="FFC000"/>
                </a:solidFill>
              </a:rPr>
              <a:t>otázka</a:t>
            </a:r>
            <a:r>
              <a:rPr lang="en-US" sz="4100" dirty="0">
                <a:solidFill>
                  <a:srgbClr val="FFC000"/>
                </a:solidFill>
              </a:rPr>
              <a:t> po </a:t>
            </a:r>
            <a:r>
              <a:rPr lang="en-US" sz="4100" dirty="0" err="1">
                <a:solidFill>
                  <a:srgbClr val="FFC000"/>
                </a:solidFill>
              </a:rPr>
              <a:t>spáse</a:t>
            </a:r>
            <a:r>
              <a:rPr lang="en-US" sz="4100" dirty="0">
                <a:solidFill>
                  <a:srgbClr val="FFC000"/>
                </a:solidFill>
              </a:rPr>
              <a:t> </a:t>
            </a:r>
            <a:r>
              <a:rPr lang="en-US" sz="4100" dirty="0" err="1">
                <a:solidFill>
                  <a:srgbClr val="FFC000"/>
                </a:solidFill>
              </a:rPr>
              <a:t>ostatních</a:t>
            </a:r>
            <a:endParaRPr lang="en-US" sz="4100" dirty="0">
              <a:solidFill>
                <a:srgbClr val="FFC000"/>
              </a:solidFill>
            </a:endParaRP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AB986303-F7C9-4E3E-92A7-A56866270D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" r="380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7DB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8E2EE55-EEF6-4DA2-BBBD-45C804DE7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Jak</a:t>
            </a:r>
            <a:r>
              <a:rPr lang="en-US" sz="2000" dirty="0"/>
              <a:t> </a:t>
            </a:r>
            <a:r>
              <a:rPr lang="en-US" sz="2000" dirty="0" err="1"/>
              <a:t>spolu</a:t>
            </a:r>
            <a:r>
              <a:rPr lang="en-US" sz="2000" dirty="0"/>
              <a:t> </a:t>
            </a:r>
            <a:r>
              <a:rPr lang="en-US" sz="2000" dirty="0" err="1"/>
              <a:t>křesťané</a:t>
            </a:r>
            <a:r>
              <a:rPr lang="en-US" sz="2000" dirty="0"/>
              <a:t> a </a:t>
            </a:r>
            <a:r>
              <a:rPr lang="en-US" sz="2000" dirty="0" err="1"/>
              <a:t>vyznavači</a:t>
            </a:r>
            <a:r>
              <a:rPr lang="en-US" sz="2000" dirty="0"/>
              <a:t> </a:t>
            </a:r>
            <a:r>
              <a:rPr lang="en-US" sz="2000" dirty="0" err="1"/>
              <a:t>jiných</a:t>
            </a:r>
            <a:r>
              <a:rPr lang="en-US" sz="2000" dirty="0"/>
              <a:t> </a:t>
            </a:r>
            <a:r>
              <a:rPr lang="en-US" sz="2000" dirty="0" err="1"/>
              <a:t>kultů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starověku</a:t>
            </a:r>
            <a:r>
              <a:rPr lang="en-US" sz="2000" dirty="0"/>
              <a:t> </a:t>
            </a:r>
            <a:r>
              <a:rPr lang="en-US" sz="2000" dirty="0" err="1"/>
              <a:t>reálně</a:t>
            </a:r>
            <a:r>
              <a:rPr lang="en-US" sz="2000" dirty="0"/>
              <a:t> </a:t>
            </a:r>
            <a:r>
              <a:rPr lang="en-US" sz="2000" dirty="0" err="1"/>
              <a:t>žili</a:t>
            </a:r>
            <a:r>
              <a:rPr lang="en-US" sz="2000" dirty="0"/>
              <a:t> – role </a:t>
            </a:r>
            <a:r>
              <a:rPr lang="en-US" sz="2000" dirty="0" err="1"/>
              <a:t>náboženství</a:t>
            </a:r>
            <a:r>
              <a:rPr lang="en-US" sz="2000" dirty="0"/>
              <a:t> v </a:t>
            </a:r>
            <a:r>
              <a:rPr lang="en-US" sz="2000" dirty="0" err="1"/>
              <a:t>antickém</a:t>
            </a:r>
            <a:r>
              <a:rPr lang="en-US" sz="2000" dirty="0"/>
              <a:t> </a:t>
            </a:r>
            <a:r>
              <a:rPr lang="en-US" sz="2000" dirty="0" err="1"/>
              <a:t>světě</a:t>
            </a:r>
            <a:r>
              <a:rPr lang="en-US" sz="2000" dirty="0"/>
              <a:t> </a:t>
            </a:r>
            <a:endParaRPr lang="cs-CZ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myšlenkové</a:t>
            </a:r>
            <a:r>
              <a:rPr lang="en-US" sz="2000" dirty="0"/>
              <a:t> </a:t>
            </a:r>
            <a:r>
              <a:rPr lang="en-US" sz="2000" dirty="0" err="1"/>
              <a:t>koncepty</a:t>
            </a:r>
            <a:r>
              <a:rPr lang="en-US" sz="2000" dirty="0"/>
              <a:t> </a:t>
            </a:r>
            <a:r>
              <a:rPr lang="en-US" sz="2000" dirty="0" err="1"/>
              <a:t>utvářely</a:t>
            </a:r>
            <a:r>
              <a:rPr lang="en-US" sz="2000" dirty="0"/>
              <a:t> </a:t>
            </a:r>
            <a:r>
              <a:rPr lang="en-US" sz="2000" dirty="0" err="1"/>
              <a:t>stanovisko</a:t>
            </a:r>
            <a:r>
              <a:rPr lang="en-US" sz="2000" dirty="0"/>
              <a:t> </a:t>
            </a:r>
            <a:r>
              <a:rPr lang="en-US" sz="2000" dirty="0" err="1"/>
              <a:t>křesťanského</a:t>
            </a:r>
            <a:r>
              <a:rPr lang="en-US" sz="2000" dirty="0"/>
              <a:t> </a:t>
            </a:r>
            <a:r>
              <a:rPr lang="en-US" sz="2000" dirty="0" err="1"/>
              <a:t>společenství</a:t>
            </a:r>
            <a:r>
              <a:rPr lang="en-US" sz="2000" dirty="0"/>
              <a:t> </a:t>
            </a:r>
            <a:r>
              <a:rPr lang="en-US" sz="2000" dirty="0" err="1"/>
              <a:t>vůči</a:t>
            </a:r>
            <a:r>
              <a:rPr lang="en-US" sz="2000" dirty="0"/>
              <a:t> </a:t>
            </a:r>
            <a:r>
              <a:rPr lang="en-US" sz="2000" dirty="0" err="1"/>
              <a:t>nekřesťanům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Křesťanství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pravé</a:t>
            </a:r>
            <a:r>
              <a:rPr lang="en-US" sz="2000" dirty="0"/>
              <a:t> </a:t>
            </a:r>
            <a:r>
              <a:rPr lang="en-US" sz="2000" dirty="0" err="1"/>
              <a:t>náboženství</a:t>
            </a:r>
            <a:r>
              <a:rPr lang="en-US" sz="2000" dirty="0"/>
              <a:t> a </a:t>
            </a:r>
            <a:r>
              <a:rPr lang="en-US" sz="2000" dirty="0" err="1"/>
              <a:t>dovršení</a:t>
            </a:r>
            <a:r>
              <a:rPr lang="en-US" sz="2000" dirty="0"/>
              <a:t> </a:t>
            </a:r>
            <a:r>
              <a:rPr lang="en-US" sz="2000" dirty="0" err="1"/>
              <a:t>ostatních</a:t>
            </a:r>
            <a:r>
              <a:rPr lang="en-US" sz="2000" dirty="0"/>
              <a:t> </a:t>
            </a:r>
            <a:r>
              <a:rPr lang="en-US" sz="2000" dirty="0" err="1"/>
              <a:t>tradic</a:t>
            </a:r>
            <a:r>
              <a:rPr lang="en-US" sz="2000" dirty="0"/>
              <a:t> a </a:t>
            </a:r>
            <a:r>
              <a:rPr lang="en-US" sz="2000" dirty="0" err="1"/>
              <a:t>filozofických</a:t>
            </a:r>
            <a:r>
              <a:rPr lang="en-US" sz="2000" dirty="0"/>
              <a:t> </a:t>
            </a:r>
            <a:r>
              <a:rPr lang="en-US" sz="2000" dirty="0" err="1"/>
              <a:t>směrů</a:t>
            </a:r>
            <a:endParaRPr lang="cs-CZ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Role </a:t>
            </a:r>
            <a:r>
              <a:rPr lang="en-US" sz="2000" dirty="0" err="1"/>
              <a:t>církevního</a:t>
            </a:r>
            <a:r>
              <a:rPr lang="en-US" sz="2000" dirty="0"/>
              <a:t> </a:t>
            </a:r>
            <a:r>
              <a:rPr lang="en-US" sz="2000" dirty="0" err="1"/>
              <a:t>společenství</a:t>
            </a:r>
            <a:r>
              <a:rPr lang="en-US" sz="2000" dirty="0"/>
              <a:t>: extra </a:t>
            </a:r>
            <a:r>
              <a:rPr lang="en-US" sz="2000" dirty="0" err="1"/>
              <a:t>ecclesiam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salus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40C6A9B-5D4C-4A43-9A09-5AF9FB68BB67}"/>
              </a:ext>
            </a:extLst>
          </p:cNvPr>
          <p:cNvSpPr txBox="1"/>
          <p:nvPr/>
        </p:nvSpPr>
        <p:spPr>
          <a:xfrm>
            <a:off x="5080934" y="6515100"/>
            <a:ext cx="676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Kristus spása světa na mosaice </a:t>
            </a:r>
            <a:r>
              <a:rPr lang="cs-CZ" sz="1200" dirty="0" err="1"/>
              <a:t>absidy</a:t>
            </a:r>
            <a:r>
              <a:rPr lang="cs-CZ" sz="1200" dirty="0"/>
              <a:t> sv. Apolináře v Ravenně, 6. stol. </a:t>
            </a:r>
          </a:p>
        </p:txBody>
      </p:sp>
    </p:spTree>
    <p:extLst>
      <p:ext uri="{BB962C8B-B14F-4D97-AF65-F5344CB8AC3E}">
        <p14:creationId xmlns:p14="http://schemas.microsoft.com/office/powerpoint/2010/main" val="423518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408E1-7786-47FF-A4E2-542172FC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Středověk a raný novověk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AFDFA8-424C-42C0-8714-74857318F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61" y="2343151"/>
            <a:ext cx="3864979" cy="3851274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DCAE3F-EB0F-485F-836A-254BE55E0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38" y="1537493"/>
            <a:ext cx="4818061" cy="549276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Texty přejímající EENS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674DDBF-C0FD-4D30-9E54-B5380EA35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" y="2505075"/>
            <a:ext cx="3257551" cy="36845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List Inocence III (1208)</a:t>
            </a:r>
          </a:p>
          <a:p>
            <a:r>
              <a:rPr lang="cs-CZ" dirty="0"/>
              <a:t>IV. Lateránský koncil (1215)</a:t>
            </a:r>
          </a:p>
          <a:p>
            <a:r>
              <a:rPr lang="cs-CZ" dirty="0" err="1"/>
              <a:t>Unam</a:t>
            </a:r>
            <a:r>
              <a:rPr lang="cs-CZ" dirty="0"/>
              <a:t> </a:t>
            </a:r>
            <a:r>
              <a:rPr lang="cs-CZ" dirty="0" err="1"/>
              <a:t>sanctam</a:t>
            </a:r>
            <a:r>
              <a:rPr lang="cs-CZ" dirty="0"/>
              <a:t> (1302)</a:t>
            </a:r>
          </a:p>
          <a:p>
            <a:r>
              <a:rPr lang="cs-CZ" dirty="0"/>
              <a:t>Super </a:t>
            </a:r>
            <a:r>
              <a:rPr lang="cs-CZ" dirty="0" err="1"/>
              <a:t>quibusdam</a:t>
            </a:r>
            <a:r>
              <a:rPr lang="cs-CZ" dirty="0"/>
              <a:t> (1351)</a:t>
            </a:r>
          </a:p>
          <a:p>
            <a:r>
              <a:rPr lang="cs-CZ" dirty="0" err="1"/>
              <a:t>Cantate</a:t>
            </a:r>
            <a:r>
              <a:rPr lang="cs-CZ" dirty="0"/>
              <a:t> Domino (Florentský koncil 1441)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4D5A6C-ACF9-4D09-BD59-95563508E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01000" y="1349376"/>
            <a:ext cx="3535362" cy="823912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texty navazující na dialogickou linii patristiky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D0BA7DB-64B7-4F80-A75C-6C4B90851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01000" y="2338389"/>
            <a:ext cx="3864978" cy="385127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Řehoř Velký (7. stol.)</a:t>
            </a:r>
          </a:p>
          <a:p>
            <a:r>
              <a:rPr lang="cs-CZ" dirty="0"/>
              <a:t>Řehoř VII.: List muslimskému králi </a:t>
            </a:r>
            <a:r>
              <a:rPr lang="cs-CZ" dirty="0" err="1"/>
              <a:t>Anzirovi</a:t>
            </a:r>
            <a:r>
              <a:rPr lang="cs-CZ" dirty="0"/>
              <a:t> (1076)</a:t>
            </a:r>
          </a:p>
          <a:p>
            <a:r>
              <a:rPr lang="cs-CZ" dirty="0"/>
              <a:t>Inocenc III: nekřtěte násilím židy</a:t>
            </a:r>
          </a:p>
          <a:p>
            <a:r>
              <a:rPr lang="cs-CZ" dirty="0"/>
              <a:t>Petr </a:t>
            </a:r>
            <a:r>
              <a:rPr lang="cs-CZ" dirty="0" err="1"/>
              <a:t>Abélard</a:t>
            </a:r>
            <a:r>
              <a:rPr lang="cs-CZ" dirty="0"/>
              <a:t>, </a:t>
            </a:r>
            <a:r>
              <a:rPr lang="cs-CZ" dirty="0" err="1"/>
              <a:t>Raymon</a:t>
            </a:r>
            <a:r>
              <a:rPr lang="cs-CZ" dirty="0"/>
              <a:t> </a:t>
            </a:r>
            <a:r>
              <a:rPr lang="cs-CZ" dirty="0" err="1"/>
              <a:t>Llul</a:t>
            </a:r>
            <a:r>
              <a:rPr lang="cs-CZ" dirty="0"/>
              <a:t>, Mikuláš </a:t>
            </a:r>
            <a:r>
              <a:rPr lang="cs-CZ" dirty="0" err="1"/>
              <a:t>Kusánský</a:t>
            </a:r>
            <a:endParaRPr lang="cs-CZ" dirty="0"/>
          </a:p>
          <a:p>
            <a:endParaRPr lang="cs-CZ" dirty="0"/>
          </a:p>
          <a:p>
            <a:r>
              <a:rPr lang="cs-CZ" dirty="0"/>
              <a:t>Tomáš Akvinský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DA772F8-9DEA-4A7D-9D31-B7DB0AAF834D}"/>
              </a:ext>
            </a:extLst>
          </p:cNvPr>
          <p:cNvSpPr txBox="1"/>
          <p:nvPr/>
        </p:nvSpPr>
        <p:spPr>
          <a:xfrm>
            <a:off x="3953961" y="6572250"/>
            <a:ext cx="4147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Král Alfons VI. hraje šachy s vezírem Ibn </a:t>
            </a:r>
            <a:r>
              <a:rPr lang="cs-CZ" sz="1200" dirty="0" err="1"/>
              <a:t>Ammarem</a:t>
            </a:r>
            <a:r>
              <a:rPr lang="cs-CZ" sz="1200" dirty="0"/>
              <a:t> (13. stol.)</a:t>
            </a:r>
          </a:p>
        </p:txBody>
      </p:sp>
    </p:spTree>
    <p:extLst>
      <p:ext uri="{BB962C8B-B14F-4D97-AF65-F5344CB8AC3E}">
        <p14:creationId xmlns:p14="http://schemas.microsoft.com/office/powerpoint/2010/main" val="88831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48406-7351-445C-ADE9-787C4EA8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FFC000"/>
                </a:solidFill>
              </a:rPr>
              <a:t>Novověk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26BCBB-8E5C-4CF3-943D-CF3DC8ECD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Evangelizace po smrti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Limbus patrum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Implicitní víra a křest touhy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Teorie úkonu umírání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Nepřekonatelná nevědomost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Mystici corporis (1943)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List odsuzující L. Feeneyee (1949)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562C85B8-D821-4437-A3D9-8D72CB1DC3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8C636FB-42C3-4AE4-8F22-21F7CBA92F15}"/>
              </a:ext>
            </a:extLst>
          </p:cNvPr>
          <p:cNvSpPr txBox="1"/>
          <p:nvPr/>
        </p:nvSpPr>
        <p:spPr>
          <a:xfrm>
            <a:off x="4407831" y="6492875"/>
            <a:ext cx="2914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M. </a:t>
            </a:r>
            <a:r>
              <a:rPr lang="cs-CZ" sz="1200" dirty="0" err="1"/>
              <a:t>Grünewald</a:t>
            </a:r>
            <a:r>
              <a:rPr lang="cs-CZ" sz="1200" dirty="0"/>
              <a:t>, Ukřižování Krista (1502)</a:t>
            </a:r>
          </a:p>
        </p:txBody>
      </p:sp>
    </p:spTree>
    <p:extLst>
      <p:ext uri="{BB962C8B-B14F-4D97-AF65-F5344CB8AC3E}">
        <p14:creationId xmlns:p14="http://schemas.microsoft.com/office/powerpoint/2010/main" val="263549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AB33A-FC47-4993-B970-3ECE8756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Druhý vatikánský koncil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89DF61-811D-48AE-BA88-183DD4D62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motiv: obnova církve, církev jako místo a nástroj spásy v současném kulturním kontextu</a:t>
            </a:r>
          </a:p>
          <a:p>
            <a:r>
              <a:rPr lang="cs-CZ" dirty="0"/>
              <a:t>Téma dialogu: se společností, </a:t>
            </a:r>
            <a:r>
              <a:rPr lang="cs-CZ" dirty="0" err="1"/>
              <a:t>vnitrocírkevního</a:t>
            </a:r>
            <a:r>
              <a:rPr lang="cs-CZ" dirty="0"/>
              <a:t>, s jinými tradicemi</a:t>
            </a:r>
          </a:p>
          <a:p>
            <a:pPr lvl="2"/>
            <a:r>
              <a:rPr lang="cs-CZ" dirty="0"/>
              <a:t>Viz </a:t>
            </a:r>
            <a:r>
              <a:rPr lang="cs-CZ" dirty="0" err="1"/>
              <a:t>Ecclesiam</a:t>
            </a:r>
            <a:r>
              <a:rPr lang="cs-CZ" dirty="0"/>
              <a:t> </a:t>
            </a:r>
            <a:r>
              <a:rPr lang="cs-CZ" dirty="0" err="1"/>
              <a:t>suam</a:t>
            </a:r>
            <a:r>
              <a:rPr lang="cs-CZ" dirty="0"/>
              <a:t> (1964): Bůh ustavil dialog s lidstvem, v něm dává porozumět kým je, Boží dialog s člověkem ukazuje rysy dialogu, který má vést církev:</a:t>
            </a:r>
          </a:p>
          <a:p>
            <a:pPr lvl="3"/>
            <a:r>
              <a:rPr lang="cs-CZ" dirty="0"/>
              <a:t>Vychází z Boží iniciativy</a:t>
            </a:r>
          </a:p>
          <a:p>
            <a:pPr lvl="3"/>
            <a:r>
              <a:rPr lang="cs-CZ" dirty="0"/>
              <a:t>Nedívá se na (ne)vhodnost adresáta, na výsledky</a:t>
            </a:r>
          </a:p>
          <a:p>
            <a:pPr lvl="3"/>
            <a:r>
              <a:rPr lang="cs-CZ" dirty="0"/>
              <a:t>Dává svobodu přijmout či odmítnout oslovení</a:t>
            </a:r>
          </a:p>
          <a:p>
            <a:pPr lvl="3"/>
            <a:r>
              <a:rPr lang="cs-CZ" dirty="0"/>
              <a:t>A priori nikoho nevylučuje</a:t>
            </a:r>
          </a:p>
          <a:p>
            <a:pPr lvl="3"/>
            <a:r>
              <a:rPr lang="cs-CZ" dirty="0"/>
              <a:t>Je odstupňovaný</a:t>
            </a:r>
          </a:p>
          <a:p>
            <a:pPr lvl="3"/>
            <a:r>
              <a:rPr lang="cs-CZ" dirty="0"/>
              <a:t>Vyhnout se odsudkům, urážkám, arogantnímu tónu a nemístné kritice, dialogu napomáhá spíše úcta a sympatie k druhému, benevolence, ale také jasnost vyjadřování, mírnost a důvěra k druhému, vyžaduje se pedagogická přiměřenost </a:t>
            </a:r>
          </a:p>
        </p:txBody>
      </p:sp>
    </p:spTree>
    <p:extLst>
      <p:ext uri="{BB962C8B-B14F-4D97-AF65-F5344CB8AC3E}">
        <p14:creationId xmlns:p14="http://schemas.microsoft.com/office/powerpoint/2010/main" val="198135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F0ABF-2381-4A47-893C-78860060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Koncilní texty, které se dotýkají jiných náboženských tradic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F56BEA-41EF-4E4B-BE4C-B5AD23A79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Lumen gentium </a:t>
            </a:r>
            <a:r>
              <a:rPr lang="cs-CZ" dirty="0"/>
              <a:t>14 a 16: pojetí církve jako nástroje a znamení spásy nevylučuje ty, „kdo dosud nepřijali evangelium“, i ti jsou „různými způsoby zaměřeni k Božímu lidu“. </a:t>
            </a:r>
          </a:p>
          <a:p>
            <a:pPr marL="0" indent="0">
              <a:buNone/>
            </a:pPr>
            <a:r>
              <a:rPr lang="cs-CZ" dirty="0" err="1">
                <a:solidFill>
                  <a:srgbClr val="FFFF00"/>
                </a:solidFill>
              </a:rPr>
              <a:t>Gaudium</a:t>
            </a:r>
            <a:r>
              <a:rPr lang="cs-CZ" dirty="0">
                <a:solidFill>
                  <a:srgbClr val="FFFF00"/>
                </a:solidFill>
              </a:rPr>
              <a:t> et </a:t>
            </a:r>
            <a:r>
              <a:rPr lang="cs-CZ" dirty="0" err="1">
                <a:solidFill>
                  <a:srgbClr val="FFFF00"/>
                </a:solidFill>
              </a:rPr>
              <a:t>spes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22: christologické téma (zemřel za všechny, vtělením se spojil s každým člověkem), </a:t>
            </a:r>
            <a:r>
              <a:rPr lang="cs-CZ" dirty="0" err="1"/>
              <a:t>pneumatologie</a:t>
            </a:r>
            <a:r>
              <a:rPr lang="cs-CZ" dirty="0"/>
              <a:t> (Duch dává všem možnost přičlenit k velikonočnímu tajemství, a to „způsobem, který zná jen Bůh“).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Ad </a:t>
            </a:r>
            <a:r>
              <a:rPr lang="cs-CZ" dirty="0" err="1">
                <a:solidFill>
                  <a:srgbClr val="FFFF00"/>
                </a:solidFill>
              </a:rPr>
              <a:t>gentes</a:t>
            </a:r>
            <a:r>
              <a:rPr lang="cs-CZ" dirty="0"/>
              <a:t>: semena Slova, prvky pravdy a milosti, které jsou obsaženy nejen v srdci jednotlivců, ale i v obřadech a kulturách</a:t>
            </a:r>
          </a:p>
          <a:p>
            <a:pPr marL="0" indent="0">
              <a:buNone/>
            </a:pPr>
            <a:r>
              <a:rPr lang="cs-CZ" dirty="0" err="1">
                <a:solidFill>
                  <a:srgbClr val="FFFF00"/>
                </a:solidFill>
              </a:rPr>
              <a:t>Dignitatis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humanae</a:t>
            </a:r>
            <a:r>
              <a:rPr lang="cs-CZ" dirty="0"/>
              <a:t>: křesťanství je jediné pravé </a:t>
            </a:r>
            <a:r>
              <a:rPr lang="cs-CZ" dirty="0" err="1"/>
              <a:t>nábožneství</a:t>
            </a:r>
            <a:r>
              <a:rPr lang="cs-CZ" dirty="0"/>
              <a:t> </a:t>
            </a:r>
            <a:r>
              <a:rPr lang="cs-CZ" dirty="0" err="1"/>
              <a:t>uskutečné</a:t>
            </a:r>
            <a:r>
              <a:rPr lang="cs-CZ" dirty="0"/>
              <a:t> v katolické a apoštolské církvi, současně nikdo nemá být k víře nucen.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43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t="-90000" b="-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07A80-90F7-4B01-9FD2-7B619BDF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Nostra </a:t>
            </a:r>
            <a:r>
              <a:rPr lang="cs-CZ" dirty="0" err="1">
                <a:solidFill>
                  <a:srgbClr val="FFC000"/>
                </a:solidFill>
              </a:rPr>
              <a:t>Aetate</a:t>
            </a:r>
            <a:r>
              <a:rPr lang="cs-CZ" dirty="0">
                <a:solidFill>
                  <a:srgbClr val="FFC000"/>
                </a:solidFill>
              </a:rPr>
              <a:t> (1965)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9C8612-94C2-4AC1-A142-CA6AE17B6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Deklarace o vztahu církve k nekřesťanským náboženstvím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Proč se zabýváme ostatními tradicemi: 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pastorační záměr (podporovat jednotu a lásku mezi lidmi a národy)</a:t>
            </a:r>
          </a:p>
          <a:p>
            <a:pPr marL="457200" lvl="1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teologický základ (všichni lidé mají společný původ a cíl, společné otázky po lidské identitě a k </a:t>
            </a:r>
            <a:r>
              <a:rPr lang="cs-CZ" dirty="0" err="1">
                <a:solidFill>
                  <a:schemeClr val="bg1"/>
                </a:solidFill>
              </a:rPr>
              <a:t>čmu</a:t>
            </a:r>
            <a:r>
              <a:rPr lang="cs-CZ" dirty="0">
                <a:solidFill>
                  <a:schemeClr val="bg1"/>
                </a:solidFill>
              </a:rPr>
              <a:t> směřujeme)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2. Různé podoby náboženského hledání, zejm. hinduismus a buddhismus</a:t>
            </a:r>
          </a:p>
        </p:txBody>
      </p:sp>
    </p:spTree>
    <p:extLst>
      <p:ext uri="{BB962C8B-B14F-4D97-AF65-F5344CB8AC3E}">
        <p14:creationId xmlns:p14="http://schemas.microsoft.com/office/powerpoint/2010/main" val="46096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4A7B2-124D-4F85-AB81-BDEE4A689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3. Vztah k muslimům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5B0A7447-F017-4BBF-86C3-0066AF2F9C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7764"/>
          <a:stretch>
            <a:fillRect/>
          </a:stretch>
        </p:blipFill>
        <p:spPr>
          <a:xfrm>
            <a:off x="4883444" y="236092"/>
            <a:ext cx="8087312" cy="6385815"/>
          </a:xfrm>
          <a:scene3d>
            <a:camera prst="orthographicFront"/>
            <a:lightRig rig="threePt" dir="t"/>
          </a:scene3d>
          <a:sp3d>
            <a:bevelB w="12700" h="12700"/>
          </a:sp3d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FD6A515-1674-4065-A300-41956BE3F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Základní rysy islámské náboženské tradice, tak, jak jí rozumí církev:</a:t>
            </a:r>
          </a:p>
          <a:p>
            <a:r>
              <a:rPr lang="cs-CZ" dirty="0"/>
              <a:t>	úcta a klanění jedinému Bohu</a:t>
            </a:r>
          </a:p>
          <a:p>
            <a:r>
              <a:rPr lang="cs-CZ" dirty="0"/>
              <a:t>	islámská antropologie</a:t>
            </a:r>
          </a:p>
          <a:p>
            <a:r>
              <a:rPr lang="cs-CZ" dirty="0"/>
              <a:t>Zmínka o postavě Ježíše a Marie v Koránu, společné téma Božího soudu</a:t>
            </a:r>
          </a:p>
          <a:p>
            <a:r>
              <a:rPr lang="cs-CZ" dirty="0"/>
              <a:t>Důraz na etiku</a:t>
            </a:r>
          </a:p>
          <a:p>
            <a:endParaRPr lang="cs-CZ" dirty="0"/>
          </a:p>
          <a:p>
            <a:r>
              <a:rPr lang="cs-CZ" dirty="0"/>
              <a:t>Odložit rozbroje, nepřátelství, usilovat o porozumění a společnou podporu sociální spravedlnosti, míru…</a:t>
            </a:r>
          </a:p>
        </p:txBody>
      </p:sp>
    </p:spTree>
    <p:extLst>
      <p:ext uri="{BB962C8B-B14F-4D97-AF65-F5344CB8AC3E}">
        <p14:creationId xmlns:p14="http://schemas.microsoft.com/office/powerpoint/2010/main" val="3432755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4ED4A-B97B-44B6-AEF9-BE048C62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4. Vztah církve k židům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4BCC1704-979D-454F-8BE0-4C455CF552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827"/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33BAF66-290C-4A11-8157-CB2C00669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Návrat k biblické kategorii vyvoleného Božího lidu Izraele, připomínka Ježíšova židovského původu – židé zůstávají „milí Bohu“, Bůh neodvolá své zaslíbení</a:t>
            </a:r>
          </a:p>
          <a:p>
            <a:endParaRPr lang="cs-CZ" dirty="0"/>
          </a:p>
          <a:p>
            <a:r>
              <a:rPr lang="cs-CZ" dirty="0"/>
              <a:t>Téma bohovraždy: nelze aplikovat kategorii viny na všechny židy všech dob: zdůvodněním je právě Ježíšova smrt – zemřel za hřích všech, kříž pak znamením Boží lásky a milosti</a:t>
            </a:r>
          </a:p>
          <a:p>
            <a:r>
              <a:rPr lang="cs-CZ" dirty="0"/>
              <a:t>Církev je „nový Boží lid“, ale neopravňuje ji to k negativnímu postoji vůči židům</a:t>
            </a:r>
          </a:p>
          <a:p>
            <a:r>
              <a:rPr lang="cs-CZ" dirty="0"/>
              <a:t>Odsudek antisemitismu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16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90332-5EAF-4F16-A1EB-678033D1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</a:t>
            </a:r>
            <a:r>
              <a:rPr lang="cs-CZ" dirty="0">
                <a:solidFill>
                  <a:srgbClr val="FFC000"/>
                </a:solidFill>
              </a:rPr>
              <a:t>. Doporučený postoj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75A3AA6C-020B-4A04-9481-81C40908A4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r="7732"/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3EDF35D-7D80-47A6-8D85-FFA66B978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i="1" dirty="0" err="1"/>
              <a:t>Cum</a:t>
            </a:r>
            <a:r>
              <a:rPr lang="cs-CZ" i="1" dirty="0"/>
              <a:t> </a:t>
            </a:r>
            <a:r>
              <a:rPr lang="cs-CZ" i="1" dirty="0" err="1"/>
              <a:t>prudentia</a:t>
            </a:r>
            <a:r>
              <a:rPr lang="cs-CZ" i="1" dirty="0"/>
              <a:t> et </a:t>
            </a:r>
            <a:r>
              <a:rPr lang="cs-CZ" i="1" dirty="0" err="1"/>
              <a:t>caritate</a:t>
            </a:r>
            <a:r>
              <a:rPr lang="cs-CZ" i="1" dirty="0"/>
              <a:t>, </a:t>
            </a:r>
          </a:p>
          <a:p>
            <a:r>
              <a:rPr lang="cs-CZ" i="1" dirty="0"/>
              <a:t>per </a:t>
            </a:r>
            <a:r>
              <a:rPr lang="cs-CZ" i="1" dirty="0" err="1"/>
              <a:t>colloquia</a:t>
            </a:r>
            <a:r>
              <a:rPr lang="cs-CZ" i="1" dirty="0"/>
              <a:t> et </a:t>
            </a:r>
            <a:r>
              <a:rPr lang="cs-CZ" i="1" dirty="0" err="1"/>
              <a:t>collaborationem</a:t>
            </a:r>
            <a:endParaRPr lang="cs-CZ" i="1" dirty="0"/>
          </a:p>
          <a:p>
            <a:r>
              <a:rPr lang="cs-CZ" i="1" dirty="0" err="1"/>
              <a:t>Agnoscere</a:t>
            </a:r>
            <a:r>
              <a:rPr lang="cs-CZ" i="1" dirty="0"/>
              <a:t>, </a:t>
            </a:r>
            <a:r>
              <a:rPr lang="cs-CZ" i="1" dirty="0" err="1"/>
              <a:t>servire</a:t>
            </a:r>
            <a:r>
              <a:rPr lang="cs-CZ" i="1" dirty="0"/>
              <a:t> et </a:t>
            </a:r>
            <a:r>
              <a:rPr lang="cs-CZ" i="1" dirty="0" err="1"/>
              <a:t>promovere</a:t>
            </a:r>
            <a:endParaRPr lang="cs-CZ" i="1" dirty="0"/>
          </a:p>
          <a:p>
            <a:endParaRPr lang="cs-CZ" dirty="0"/>
          </a:p>
          <a:p>
            <a:r>
              <a:rPr lang="cs-CZ" dirty="0"/>
              <a:t>„s upřímnou vážností se dívá na jejich způsoby chování a života, pravidla a nauky</a:t>
            </a:r>
          </a:p>
          <a:p>
            <a:r>
              <a:rPr lang="cs-CZ" dirty="0"/>
              <a:t>Církev neodmítá „nic, co je v těchto náboženstvích pravdivé a svaté“, neboť je to odrazem pravdy, „která osvěcuje všechny lidi“</a:t>
            </a:r>
          </a:p>
          <a:p>
            <a:endParaRPr lang="cs-CZ" dirty="0"/>
          </a:p>
          <a:p>
            <a:r>
              <a:rPr lang="cs-CZ" dirty="0"/>
              <a:t>Základ mezináboženských vztahů: </a:t>
            </a:r>
          </a:p>
          <a:p>
            <a:r>
              <a:rPr lang="cs-CZ" dirty="0"/>
              <a:t>Nemohu se obracet k Bohu jako Otci všech a přitom odmítat chovat se bratrsky k ostatním, kteří také Božím obrazem.</a:t>
            </a:r>
          </a:p>
          <a:p>
            <a:r>
              <a:rPr lang="cs-CZ" dirty="0"/>
              <a:t>Jakákoliv rasová, sociální či náboženská diskriminace je pro církev nepřijatelná.</a:t>
            </a:r>
          </a:p>
        </p:txBody>
      </p:sp>
    </p:spTree>
    <p:extLst>
      <p:ext uri="{BB962C8B-B14F-4D97-AF65-F5344CB8AC3E}">
        <p14:creationId xmlns:p14="http://schemas.microsoft.com/office/powerpoint/2010/main" val="165427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038283-AFA9-40E4-9B0E-8151BC64F3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A4789B9-2048-467A-B9E7-874C5BCB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CA06F6-343F-4705-9ECD-DCD13F1D9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FFFF"/>
                </a:solidFill>
              </a:rPr>
              <a:t>Co je teologie náboženství (předmět, metoda, cíl)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FFFF"/>
                </a:solidFill>
              </a:rPr>
              <a:t>Dějiny vztahu křesťanů k jiným náboženským tradicím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FFFF"/>
                </a:solidFill>
              </a:rPr>
              <a:t>Teologický základ vztahu k jiným náboženstvím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FFFF"/>
                </a:solidFill>
              </a:rPr>
              <a:t>Paradigmata a problémy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FFFF"/>
                </a:solidFill>
              </a:rPr>
              <a:t>Evangelizace, misie a mezináboženský dialog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FFFF"/>
                </a:solidFill>
              </a:rPr>
              <a:t>Sekty a nová náboženská hnutí</a:t>
            </a:r>
          </a:p>
        </p:txBody>
      </p:sp>
    </p:spTree>
    <p:extLst>
      <p:ext uri="{BB962C8B-B14F-4D97-AF65-F5344CB8AC3E}">
        <p14:creationId xmlns:p14="http://schemas.microsoft.com/office/powerpoint/2010/main" val="366178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8B2E2-1044-458E-8495-DF00D897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Resumé: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44FD3A-BCE6-418D-8EA5-0D994050F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Nic o rovnocennosti křesťanství a jiných náboženských tradic, nejsou alternativou ke křesťanství</a:t>
            </a:r>
          </a:p>
          <a:p>
            <a:r>
              <a:rPr lang="cs-CZ" dirty="0"/>
              <a:t>Ano dialogickému postoji s cílem poznat a uznat hodnoty ostatních tradice a nacházet v nich onen „odlesk pravdy“, jíž je Kristus</a:t>
            </a:r>
          </a:p>
          <a:p>
            <a:r>
              <a:rPr lang="cs-CZ" dirty="0"/>
              <a:t>Spásná funkce ostatních náboženství: i ostatní tradice obsahují prvky, které prostředkují milost, proto jejich příslušníci nejsou automaticky vyloučeni ze spásy, ale viz výše</a:t>
            </a:r>
          </a:p>
          <a:p>
            <a:r>
              <a:rPr lang="cs-CZ" dirty="0"/>
              <a:t>Důležité je christologicko-</a:t>
            </a:r>
            <a:r>
              <a:rPr lang="cs-CZ" dirty="0" err="1"/>
              <a:t>pneumatologické</a:t>
            </a:r>
            <a:r>
              <a:rPr lang="cs-CZ" dirty="0"/>
              <a:t> zdůvodnění dialogického postoje: Ježíš zemřel za všecky, Duch dává všem možnost být přičleněni k jeho velikonočnímu tajemství</a:t>
            </a:r>
          </a:p>
          <a:p>
            <a:r>
              <a:rPr lang="cs-CZ" dirty="0"/>
              <a:t>výzva k bratrskému chování, vyhýbat se jakékoliv diskriminaci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927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FCE07-A00B-4481-BB98-458A5DB1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FFC000"/>
                </a:solidFill>
              </a:rPr>
              <a:t>Pokoncilní</a:t>
            </a:r>
            <a:r>
              <a:rPr lang="en-US" sz="4400" dirty="0">
                <a:solidFill>
                  <a:srgbClr val="FFC000"/>
                </a:solidFill>
              </a:rPr>
              <a:t> magisterium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7F53821-4576-4F0C-99D6-1EEAE19CF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1964 </a:t>
            </a:r>
            <a:r>
              <a:rPr lang="en-US" sz="1800" dirty="0" err="1"/>
              <a:t>Sekretariát</a:t>
            </a:r>
            <a:r>
              <a:rPr lang="en-US" sz="1800" dirty="0"/>
              <a:t> pro </a:t>
            </a:r>
            <a:r>
              <a:rPr lang="en-US" sz="1800" dirty="0" err="1"/>
              <a:t>nekřesťany</a:t>
            </a:r>
            <a:r>
              <a:rPr lang="en-US" sz="1800" dirty="0"/>
              <a:t>, od 1988 </a:t>
            </a:r>
            <a:r>
              <a:rPr lang="en-US" sz="1800" dirty="0" err="1"/>
              <a:t>Papežská</a:t>
            </a:r>
            <a:r>
              <a:rPr lang="en-US" sz="1800" dirty="0"/>
              <a:t> </a:t>
            </a:r>
            <a:r>
              <a:rPr lang="en-US" sz="1800" dirty="0" err="1"/>
              <a:t>rada</a:t>
            </a:r>
            <a:r>
              <a:rPr lang="en-US" sz="1800" dirty="0"/>
              <a:t> pro </a:t>
            </a:r>
            <a:r>
              <a:rPr lang="en-US" sz="1800" dirty="0" err="1"/>
              <a:t>mezináboženský</a:t>
            </a:r>
            <a:r>
              <a:rPr lang="en-US" sz="1800" dirty="0"/>
              <a:t> dialog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1974 </a:t>
            </a:r>
            <a:r>
              <a:rPr lang="en-US" sz="1800" dirty="0" err="1"/>
              <a:t>Komise</a:t>
            </a:r>
            <a:r>
              <a:rPr lang="en-US" sz="1800" dirty="0"/>
              <a:t> pro </a:t>
            </a:r>
            <a:r>
              <a:rPr lang="en-US" sz="1800" dirty="0" err="1"/>
              <a:t>náboženské</a:t>
            </a:r>
            <a:r>
              <a:rPr lang="en-US" sz="1800" dirty="0"/>
              <a:t> </a:t>
            </a:r>
            <a:r>
              <a:rPr lang="en-US" sz="1800" dirty="0" err="1"/>
              <a:t>vztahy</a:t>
            </a:r>
            <a:r>
              <a:rPr lang="en-US" sz="1800" dirty="0"/>
              <a:t> s </a:t>
            </a:r>
            <a:r>
              <a:rPr lang="en-US" sz="1800" dirty="0" err="1"/>
              <a:t>muslimy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F7AFC73C-E0CD-465A-8332-52E08B53D3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1" r="38207" b="-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850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378475-184A-4C8D-B887-42035964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Pavel VI.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42E0E076-CAE0-4E32-9284-7A9F04003B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0996136-54EF-4368-805D-A1155B6B4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Apoštolská exhortace Evangelii </a:t>
            </a:r>
            <a:r>
              <a:rPr lang="cs-CZ" dirty="0" err="1"/>
              <a:t>nuntiandi</a:t>
            </a:r>
            <a:r>
              <a:rPr lang="cs-CZ" dirty="0"/>
              <a:t> (1976)</a:t>
            </a:r>
          </a:p>
          <a:p>
            <a:r>
              <a:rPr lang="cs-CZ" dirty="0"/>
              <a:t>	</a:t>
            </a:r>
          </a:p>
          <a:p>
            <a:r>
              <a:rPr lang="cs-CZ" dirty="0"/>
              <a:t>o nutnosti evangelizace a misie, co je evangelizace a jaké je v ní místo pro mezináboženský dialog</a:t>
            </a:r>
          </a:p>
          <a:p>
            <a:r>
              <a:rPr lang="cs-CZ" dirty="0"/>
              <a:t>Ocenění náboženských tradic, protože jde o autentické hledání Boha, na které hlásání Krista poskytuje odpovědi</a:t>
            </a:r>
          </a:p>
          <a:p>
            <a:r>
              <a:rPr lang="cs-CZ" dirty="0"/>
              <a:t>„respekt a úcta nejsou důvodem, abychom přestali hlásat Krista národům“</a:t>
            </a:r>
          </a:p>
        </p:txBody>
      </p:sp>
    </p:spTree>
    <p:extLst>
      <p:ext uri="{BB962C8B-B14F-4D97-AF65-F5344CB8AC3E}">
        <p14:creationId xmlns:p14="http://schemas.microsoft.com/office/powerpoint/2010/main" val="1700608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9F866-4C3C-4E1A-AACF-07DBD707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Jan Pavel II. 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F29EF784-ADF7-487E-B8BF-D602148725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2" r="20342"/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EFB14D8-BB79-46DA-B322-07DFD9DAC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Redemptor</a:t>
            </a:r>
            <a:r>
              <a:rPr lang="cs-CZ" dirty="0"/>
              <a:t> </a:t>
            </a:r>
            <a:r>
              <a:rPr lang="cs-CZ" dirty="0" err="1"/>
              <a:t>hominis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Dominum</a:t>
            </a:r>
            <a:r>
              <a:rPr lang="cs-CZ" dirty="0"/>
              <a:t> et </a:t>
            </a:r>
            <a:r>
              <a:rPr lang="cs-CZ" dirty="0" err="1"/>
              <a:t>vivificantem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Redemptoris</a:t>
            </a:r>
            <a:r>
              <a:rPr lang="cs-CZ" dirty="0"/>
              <a:t> </a:t>
            </a:r>
            <a:r>
              <a:rPr lang="cs-CZ" dirty="0" err="1"/>
              <a:t>missio</a:t>
            </a:r>
            <a:endParaRPr lang="cs-CZ" dirty="0"/>
          </a:p>
          <a:p>
            <a:endParaRPr lang="cs-CZ" dirty="0"/>
          </a:p>
          <a:p>
            <a:r>
              <a:rPr lang="cs-CZ" dirty="0"/>
              <a:t>1986 Světový den modliteb za mír</a:t>
            </a:r>
          </a:p>
        </p:txBody>
      </p:sp>
    </p:spTree>
    <p:extLst>
      <p:ext uri="{BB962C8B-B14F-4D97-AF65-F5344CB8AC3E}">
        <p14:creationId xmlns:p14="http://schemas.microsoft.com/office/powerpoint/2010/main" val="638402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EFA53-BCC1-4C61-948E-D0B3EFE2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Benedikt XVI.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7501290-6804-4BE3-9ADF-B98B10380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527288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Caritas in Veritate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Verbum Domini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0FA86B8C-6243-4731-84AB-73B2AD4994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693"/>
          <a:stretch/>
        </p:blipFill>
        <p:spPr>
          <a:xfrm>
            <a:off x="6893317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8667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315D8-6F6C-414E-BA77-2E4CC6E5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31092"/>
            <a:ext cx="6586491" cy="11001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 err="1">
                <a:solidFill>
                  <a:srgbClr val="FFC000"/>
                </a:solidFill>
              </a:rPr>
              <a:t>František</a:t>
            </a:r>
            <a:br>
              <a:rPr lang="cs-CZ" sz="4400" dirty="0">
                <a:solidFill>
                  <a:srgbClr val="FFC000"/>
                </a:solidFill>
              </a:rPr>
            </a:b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397F9AE-E15B-48C4-9067-6179BA45D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588" y="1093304"/>
            <a:ext cx="7427820" cy="57646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>
                <a:solidFill>
                  <a:srgbClr val="FFC000"/>
                </a:solidFill>
              </a:rPr>
              <a:t>Dokument</a:t>
            </a:r>
            <a:r>
              <a:rPr lang="en-US" sz="1800" dirty="0">
                <a:solidFill>
                  <a:srgbClr val="FFC000"/>
                </a:solidFill>
              </a:rPr>
              <a:t> o </a:t>
            </a:r>
            <a:r>
              <a:rPr lang="en-US" sz="1800" dirty="0" err="1">
                <a:solidFill>
                  <a:srgbClr val="FFC000"/>
                </a:solidFill>
              </a:rPr>
              <a:t>lidském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 err="1">
                <a:solidFill>
                  <a:srgbClr val="FFC000"/>
                </a:solidFill>
              </a:rPr>
              <a:t>bratrství</a:t>
            </a:r>
            <a:r>
              <a:rPr lang="en-US" sz="1800" dirty="0">
                <a:solidFill>
                  <a:srgbClr val="FFC000"/>
                </a:solidFill>
              </a:rPr>
              <a:t>. Za </a:t>
            </a:r>
            <a:r>
              <a:rPr lang="en-US" sz="1800" dirty="0" err="1">
                <a:solidFill>
                  <a:srgbClr val="FFC000"/>
                </a:solidFill>
              </a:rPr>
              <a:t>světový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 err="1">
                <a:solidFill>
                  <a:srgbClr val="FFC000"/>
                </a:solidFill>
              </a:rPr>
              <a:t>mír</a:t>
            </a:r>
            <a:r>
              <a:rPr lang="en-US" sz="1800" dirty="0">
                <a:solidFill>
                  <a:srgbClr val="FFC000"/>
                </a:solidFill>
              </a:rPr>
              <a:t> a </a:t>
            </a:r>
            <a:r>
              <a:rPr lang="en-US" sz="1800" dirty="0" err="1">
                <a:solidFill>
                  <a:srgbClr val="FFC000"/>
                </a:solidFill>
              </a:rPr>
              <a:t>společné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 err="1">
                <a:solidFill>
                  <a:srgbClr val="FFC000"/>
                </a:solidFill>
              </a:rPr>
              <a:t>soužití</a:t>
            </a:r>
            <a:r>
              <a:rPr lang="en-US" sz="1800" dirty="0">
                <a:solidFill>
                  <a:srgbClr val="FFC000"/>
                </a:solidFill>
              </a:rPr>
              <a:t> (4.2. 2019)</a:t>
            </a:r>
            <a:endParaRPr lang="cs-CZ" sz="1800" dirty="0">
              <a:solidFill>
                <a:srgbClr val="FFC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„</a:t>
            </a:r>
            <a:r>
              <a:rPr lang="en-US" dirty="0" err="1"/>
              <a:t>Víra</a:t>
            </a:r>
            <a:r>
              <a:rPr lang="en-US" dirty="0"/>
              <a:t> </a:t>
            </a:r>
            <a:r>
              <a:rPr lang="en-US" dirty="0" err="1"/>
              <a:t>vede</a:t>
            </a:r>
            <a:r>
              <a:rPr lang="en-US" dirty="0"/>
              <a:t> </a:t>
            </a:r>
            <a:r>
              <a:rPr lang="en-US" dirty="0" err="1"/>
              <a:t>věřícího</a:t>
            </a:r>
            <a:r>
              <a:rPr lang="en-US" dirty="0"/>
              <a:t> k </a:t>
            </a:r>
            <a:r>
              <a:rPr lang="en-US" dirty="0" err="1"/>
              <a:t>tomu</a:t>
            </a:r>
            <a:r>
              <a:rPr lang="en-US" dirty="0"/>
              <a:t>, aby v </a:t>
            </a:r>
            <a:r>
              <a:rPr lang="en-US" dirty="0" err="1"/>
              <a:t>druhém</a:t>
            </a:r>
            <a:r>
              <a:rPr lang="en-US" dirty="0"/>
              <a:t> </a:t>
            </a:r>
            <a:r>
              <a:rPr lang="en-US" dirty="0" err="1"/>
              <a:t>viděl</a:t>
            </a:r>
            <a:r>
              <a:rPr lang="en-US" dirty="0"/>
              <a:t> </a:t>
            </a:r>
            <a:r>
              <a:rPr lang="en-US" dirty="0" err="1"/>
              <a:t>bratra</a:t>
            </a:r>
            <a:r>
              <a:rPr lang="en-US" dirty="0"/>
              <a:t>, </a:t>
            </a:r>
            <a:r>
              <a:rPr lang="en-US" dirty="0" err="1"/>
              <a:t>kterého</a:t>
            </a:r>
            <a:r>
              <a:rPr lang="en-US" dirty="0"/>
              <a:t> </a:t>
            </a:r>
            <a:r>
              <a:rPr lang="en-US" dirty="0" err="1"/>
              <a:t>třeba</a:t>
            </a:r>
            <a:r>
              <a:rPr lang="en-US" dirty="0"/>
              <a:t> </a:t>
            </a:r>
            <a:r>
              <a:rPr lang="en-US" dirty="0" err="1"/>
              <a:t>podporovat</a:t>
            </a:r>
            <a:r>
              <a:rPr lang="en-US" dirty="0"/>
              <a:t> a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rád</a:t>
            </a:r>
            <a:r>
              <a:rPr lang="en-US" dirty="0"/>
              <a:t>. </a:t>
            </a:r>
            <a:r>
              <a:rPr lang="en-US" dirty="0" err="1"/>
              <a:t>Vírou</a:t>
            </a:r>
            <a:r>
              <a:rPr lang="en-US" dirty="0"/>
              <a:t> v </a:t>
            </a:r>
            <a:r>
              <a:rPr lang="en-US" dirty="0" err="1"/>
              <a:t>Boha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stvořil</a:t>
            </a:r>
            <a:r>
              <a:rPr lang="en-US" dirty="0"/>
              <a:t> </a:t>
            </a:r>
            <a:r>
              <a:rPr lang="en-US" dirty="0" err="1"/>
              <a:t>veškerenstvo</a:t>
            </a:r>
            <a:r>
              <a:rPr lang="en-US" dirty="0"/>
              <a:t>, </a:t>
            </a:r>
            <a:r>
              <a:rPr lang="en-US" dirty="0" err="1"/>
              <a:t>tvory</a:t>
            </a:r>
            <a:r>
              <a:rPr lang="en-US" dirty="0"/>
              <a:t> a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lidské</a:t>
            </a:r>
            <a:r>
              <a:rPr lang="en-US" dirty="0"/>
              <a:t> </a:t>
            </a:r>
            <a:r>
              <a:rPr lang="en-US" dirty="0" err="1"/>
              <a:t>bytosti</a:t>
            </a:r>
            <a:r>
              <a:rPr lang="en-US" dirty="0"/>
              <a:t>, </a:t>
            </a:r>
            <a:r>
              <a:rPr lang="en-US" dirty="0" err="1"/>
              <a:t>jež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z 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Milosrdenství</a:t>
            </a:r>
            <a:r>
              <a:rPr lang="en-US" dirty="0"/>
              <a:t> </a:t>
            </a:r>
            <a:r>
              <a:rPr lang="en-US" dirty="0" err="1"/>
              <a:t>rovny</a:t>
            </a:r>
            <a:r>
              <a:rPr lang="en-US" dirty="0"/>
              <a:t>, je </a:t>
            </a:r>
            <a:r>
              <a:rPr lang="en-US" dirty="0" err="1"/>
              <a:t>věřící</a:t>
            </a:r>
            <a:r>
              <a:rPr lang="en-US" dirty="0"/>
              <a:t> </a:t>
            </a:r>
            <a:r>
              <a:rPr lang="en-US" dirty="0" err="1"/>
              <a:t>povolán</a:t>
            </a:r>
            <a:r>
              <a:rPr lang="en-US" dirty="0"/>
              <a:t> </a:t>
            </a:r>
            <a:r>
              <a:rPr lang="en-US" dirty="0" err="1"/>
              <a:t>vyjadřovat</a:t>
            </a:r>
            <a:r>
              <a:rPr lang="en-US" dirty="0"/>
              <a:t> </a:t>
            </a:r>
            <a:r>
              <a:rPr lang="en-US" dirty="0" err="1"/>
              <a:t>lidské</a:t>
            </a:r>
            <a:r>
              <a:rPr lang="en-US" dirty="0"/>
              <a:t> </a:t>
            </a:r>
            <a:r>
              <a:rPr lang="en-US" dirty="0" err="1"/>
              <a:t>bratrství</a:t>
            </a:r>
            <a:r>
              <a:rPr lang="en-US" dirty="0"/>
              <a:t>, </a:t>
            </a:r>
            <a:r>
              <a:rPr lang="en-US" dirty="0" err="1"/>
              <a:t>chránit</a:t>
            </a:r>
            <a:r>
              <a:rPr lang="en-US" dirty="0"/>
              <a:t> </a:t>
            </a:r>
            <a:r>
              <a:rPr lang="en-US" dirty="0" err="1"/>
              <a:t>stvoření</a:t>
            </a:r>
            <a:r>
              <a:rPr lang="en-US" dirty="0"/>
              <a:t> a </a:t>
            </a:r>
            <a:r>
              <a:rPr lang="en-US" dirty="0" err="1"/>
              <a:t>veškerenstvo</a:t>
            </a:r>
            <a:r>
              <a:rPr lang="en-US" dirty="0"/>
              <a:t> a </a:t>
            </a:r>
            <a:r>
              <a:rPr lang="en-US" dirty="0" err="1"/>
              <a:t>podporovat</a:t>
            </a:r>
            <a:r>
              <a:rPr lang="en-US" dirty="0"/>
              <a:t> </a:t>
            </a:r>
            <a:r>
              <a:rPr lang="en-US" dirty="0" err="1"/>
              <a:t>každého</a:t>
            </a:r>
            <a:r>
              <a:rPr lang="en-US" dirty="0"/>
              <a:t> </a:t>
            </a:r>
            <a:r>
              <a:rPr lang="en-US" dirty="0" err="1"/>
              <a:t>člověka</a:t>
            </a:r>
            <a:r>
              <a:rPr lang="en-US" dirty="0"/>
              <a:t>,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slabé</a:t>
            </a:r>
            <a:r>
              <a:rPr lang="en-US" dirty="0"/>
              <a:t> a </a:t>
            </a:r>
            <a:r>
              <a:rPr lang="en-US" dirty="0" err="1"/>
              <a:t>chudé</a:t>
            </a:r>
            <a:r>
              <a:rPr lang="en-US" dirty="0"/>
              <a:t>.“</a:t>
            </a:r>
          </a:p>
          <a:p>
            <a:r>
              <a:rPr lang="en-US" dirty="0" err="1"/>
              <a:t>Prvním</a:t>
            </a:r>
            <a:r>
              <a:rPr lang="en-US" dirty="0"/>
              <a:t> a </a:t>
            </a:r>
            <a:r>
              <a:rPr lang="en-US" dirty="0" err="1"/>
              <a:t>nejdůležitějším</a:t>
            </a:r>
            <a:r>
              <a:rPr lang="en-US" dirty="0"/>
              <a:t> </a:t>
            </a:r>
            <a:r>
              <a:rPr lang="en-US" dirty="0" err="1"/>
              <a:t>cílem</a:t>
            </a:r>
            <a:r>
              <a:rPr lang="en-US" dirty="0"/>
              <a:t> </a:t>
            </a:r>
            <a:r>
              <a:rPr lang="en-US" dirty="0" err="1"/>
              <a:t>náboženství</a:t>
            </a:r>
            <a:r>
              <a:rPr lang="en-US" dirty="0"/>
              <a:t> je </a:t>
            </a:r>
            <a:r>
              <a:rPr lang="en-US" dirty="0" err="1"/>
              <a:t>věřit</a:t>
            </a:r>
            <a:r>
              <a:rPr lang="en-US" dirty="0"/>
              <a:t> v </a:t>
            </a:r>
            <a:r>
              <a:rPr lang="en-US" dirty="0" err="1"/>
              <a:t>Boha</a:t>
            </a:r>
            <a:r>
              <a:rPr lang="en-US" dirty="0"/>
              <a:t>, </a:t>
            </a:r>
            <a:r>
              <a:rPr lang="en-US" dirty="0" err="1"/>
              <a:t>ctít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a </a:t>
            </a:r>
            <a:r>
              <a:rPr lang="en-US" dirty="0" err="1"/>
              <a:t>volat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lidi</a:t>
            </a:r>
            <a:r>
              <a:rPr lang="en-US" dirty="0"/>
              <a:t>, aby </a:t>
            </a:r>
            <a:r>
              <a:rPr lang="en-US" dirty="0" err="1"/>
              <a:t>věřili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veškerenstvo</a:t>
            </a:r>
            <a:r>
              <a:rPr lang="en-US" dirty="0"/>
              <a:t> </a:t>
            </a:r>
            <a:r>
              <a:rPr lang="en-US" dirty="0" err="1"/>
              <a:t>závisí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Bohu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mu </a:t>
            </a:r>
            <a:r>
              <a:rPr lang="en-US" dirty="0" err="1"/>
              <a:t>vládne</a:t>
            </a:r>
            <a:r>
              <a:rPr lang="en-US" dirty="0"/>
              <a:t> a je </a:t>
            </a:r>
            <a:r>
              <a:rPr lang="en-US" dirty="0" err="1"/>
              <a:t>Stvořitelem</a:t>
            </a:r>
            <a:r>
              <a:rPr lang="en-US" dirty="0"/>
              <a:t>, </a:t>
            </a:r>
            <a:r>
              <a:rPr lang="en-US" dirty="0" err="1"/>
              <a:t>jenž</a:t>
            </a:r>
            <a:r>
              <a:rPr lang="en-US" dirty="0"/>
              <a:t> </a:t>
            </a:r>
            <a:r>
              <a:rPr lang="en-US" dirty="0" err="1"/>
              <a:t>nás</a:t>
            </a:r>
            <a:r>
              <a:rPr lang="en-US" dirty="0"/>
              <a:t> </a:t>
            </a:r>
            <a:r>
              <a:rPr lang="en-US" dirty="0" err="1"/>
              <a:t>utvořil</a:t>
            </a:r>
            <a:r>
              <a:rPr lang="en-US" dirty="0"/>
              <a:t> </a:t>
            </a:r>
            <a:r>
              <a:rPr lang="en-US" dirty="0" err="1"/>
              <a:t>Svojí</a:t>
            </a:r>
            <a:r>
              <a:rPr lang="en-US" dirty="0"/>
              <a:t> </a:t>
            </a:r>
            <a:r>
              <a:rPr lang="en-US" dirty="0" err="1"/>
              <a:t>božskou</a:t>
            </a:r>
            <a:r>
              <a:rPr lang="en-US" dirty="0"/>
              <a:t>  </a:t>
            </a:r>
            <a:r>
              <a:rPr lang="en-US" dirty="0" err="1"/>
              <a:t>Moudrostí</a:t>
            </a:r>
            <a:r>
              <a:rPr lang="en-US" dirty="0"/>
              <a:t>, </a:t>
            </a:r>
            <a:r>
              <a:rPr lang="en-US" dirty="0" err="1"/>
              <a:t>udělil</a:t>
            </a:r>
            <a:r>
              <a:rPr lang="en-US" dirty="0"/>
              <a:t> a </a:t>
            </a:r>
            <a:r>
              <a:rPr lang="en-US" dirty="0" err="1"/>
              <a:t>svěřil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do </a:t>
            </a:r>
            <a:r>
              <a:rPr lang="en-US" dirty="0" err="1"/>
              <a:t>péče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. </a:t>
            </a:r>
            <a:r>
              <a:rPr lang="en-US" dirty="0" err="1"/>
              <a:t>Nikdo</a:t>
            </a:r>
            <a:r>
              <a:rPr lang="en-US" dirty="0"/>
              <a:t> </a:t>
            </a:r>
            <a:r>
              <a:rPr lang="en-US" dirty="0" err="1"/>
              <a:t>nemá</a:t>
            </a:r>
            <a:r>
              <a:rPr lang="en-US" dirty="0"/>
              <a:t> </a:t>
            </a:r>
            <a:r>
              <a:rPr lang="en-US" dirty="0" err="1"/>
              <a:t>právo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odejmout</a:t>
            </a:r>
            <a:r>
              <a:rPr lang="en-US" dirty="0"/>
              <a:t>, </a:t>
            </a:r>
            <a:r>
              <a:rPr lang="en-US" dirty="0" err="1"/>
              <a:t>ohrožovat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manipulovat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libosti</a:t>
            </a:r>
            <a:r>
              <a:rPr lang="en-US" dirty="0"/>
              <a:t>,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dokonce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chránit</a:t>
            </a:r>
            <a:r>
              <a:rPr lang="en-US" dirty="0"/>
              <a:t> od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početí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k </a:t>
            </a:r>
            <a:r>
              <a:rPr lang="cs-CZ" dirty="0"/>
              <a:t>přirozenému</a:t>
            </a:r>
            <a:r>
              <a:rPr lang="en-US" dirty="0"/>
              <a:t> </a:t>
            </a:r>
            <a:r>
              <a:rPr lang="en-US" dirty="0" err="1"/>
              <a:t>skonu</a:t>
            </a:r>
            <a:r>
              <a:rPr lang="en-US" dirty="0"/>
              <a:t>. </a:t>
            </a:r>
            <a:r>
              <a:rPr lang="en-US" dirty="0" err="1"/>
              <a:t>Odsuzujeme</a:t>
            </a:r>
            <a:r>
              <a:rPr lang="en-US" dirty="0"/>
              <a:t> proto </a:t>
            </a:r>
            <a:r>
              <a:rPr lang="en-US" dirty="0" err="1"/>
              <a:t>veškeré</a:t>
            </a:r>
            <a:r>
              <a:rPr lang="en-US" dirty="0"/>
              <a:t> </a:t>
            </a:r>
            <a:r>
              <a:rPr lang="en-US" dirty="0" err="1"/>
              <a:t>činy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ohrožují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genocidy</a:t>
            </a:r>
            <a:r>
              <a:rPr lang="en-US" dirty="0"/>
              <a:t>, </a:t>
            </a:r>
            <a:r>
              <a:rPr lang="en-US" dirty="0" err="1"/>
              <a:t>teroristické</a:t>
            </a:r>
            <a:r>
              <a:rPr lang="en-US" dirty="0"/>
              <a:t> </a:t>
            </a:r>
            <a:r>
              <a:rPr lang="en-US" dirty="0" err="1"/>
              <a:t>skutky</a:t>
            </a:r>
            <a:r>
              <a:rPr lang="en-US" dirty="0"/>
              <a:t>, </a:t>
            </a:r>
            <a:r>
              <a:rPr lang="en-US" dirty="0" err="1"/>
              <a:t>násilné</a:t>
            </a:r>
            <a:r>
              <a:rPr lang="en-US" dirty="0"/>
              <a:t> </a:t>
            </a:r>
            <a:r>
              <a:rPr lang="en-US" dirty="0" err="1"/>
              <a:t>stěhování</a:t>
            </a:r>
            <a:r>
              <a:rPr lang="en-US" dirty="0"/>
              <a:t>, </a:t>
            </a:r>
            <a:r>
              <a:rPr lang="en-US" dirty="0" err="1"/>
              <a:t>obchod</a:t>
            </a:r>
            <a:r>
              <a:rPr lang="en-US" dirty="0"/>
              <a:t> s </a:t>
            </a:r>
            <a:r>
              <a:rPr lang="en-US" dirty="0" err="1"/>
              <a:t>lidskými</a:t>
            </a:r>
            <a:r>
              <a:rPr lang="en-US" dirty="0"/>
              <a:t> </a:t>
            </a:r>
            <a:r>
              <a:rPr lang="en-US" dirty="0" err="1"/>
              <a:t>orgány</a:t>
            </a:r>
            <a:r>
              <a:rPr lang="en-US" dirty="0"/>
              <a:t>, </a:t>
            </a:r>
            <a:r>
              <a:rPr lang="en-US" dirty="0" err="1"/>
              <a:t>umělý</a:t>
            </a:r>
            <a:r>
              <a:rPr lang="en-US" dirty="0"/>
              <a:t> </a:t>
            </a:r>
            <a:r>
              <a:rPr lang="en-US" dirty="0" err="1"/>
              <a:t>potrat</a:t>
            </a:r>
            <a:r>
              <a:rPr lang="en-US" dirty="0"/>
              <a:t> a </a:t>
            </a:r>
            <a:r>
              <a:rPr lang="en-US" dirty="0" err="1"/>
              <a:t>eutanázii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takovou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to </a:t>
            </a:r>
            <a:r>
              <a:rPr lang="en-US" dirty="0" err="1"/>
              <a:t>podporuje</a:t>
            </a:r>
            <a:r>
              <a:rPr lang="en-US" dirty="0"/>
              <a:t>.</a:t>
            </a:r>
            <a:endParaRPr lang="cs-CZ" dirty="0"/>
          </a:p>
          <a:p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pevn</a:t>
            </a:r>
            <a:r>
              <a:rPr lang="cs-CZ" dirty="0"/>
              <a:t>ě</a:t>
            </a:r>
            <a:r>
              <a:rPr lang="en-US" dirty="0"/>
              <a:t> </a:t>
            </a:r>
            <a:r>
              <a:rPr lang="en-US" dirty="0" err="1"/>
              <a:t>prohlašujeme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náboženství</a:t>
            </a:r>
            <a:r>
              <a:rPr lang="en-US" dirty="0"/>
              <a:t>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dirty="0" err="1"/>
              <a:t>nenavádějí</a:t>
            </a:r>
            <a:r>
              <a:rPr lang="en-US" dirty="0"/>
              <a:t> k </a:t>
            </a:r>
            <a:r>
              <a:rPr lang="en-US" dirty="0" err="1"/>
              <a:t>válce</a:t>
            </a:r>
            <a:r>
              <a:rPr lang="en-US" dirty="0"/>
              <a:t>, </a:t>
            </a:r>
            <a:r>
              <a:rPr lang="en-US" dirty="0" err="1"/>
              <a:t>nepodněcují</a:t>
            </a:r>
            <a:r>
              <a:rPr lang="en-US" dirty="0"/>
              <a:t> </a:t>
            </a:r>
            <a:r>
              <a:rPr lang="en-US" dirty="0" err="1"/>
              <a:t>nenávist</a:t>
            </a:r>
            <a:r>
              <a:rPr lang="en-US" dirty="0"/>
              <a:t>, </a:t>
            </a:r>
            <a:r>
              <a:rPr lang="en-US" dirty="0" err="1"/>
              <a:t>zášť</a:t>
            </a:r>
            <a:r>
              <a:rPr lang="en-US" dirty="0"/>
              <a:t> a </a:t>
            </a:r>
            <a:r>
              <a:rPr lang="en-US" dirty="0" err="1"/>
              <a:t>extrémismus</a:t>
            </a:r>
            <a:r>
              <a:rPr lang="en-US" dirty="0"/>
              <a:t> a </a:t>
            </a:r>
            <a:r>
              <a:rPr lang="en-US" dirty="0" err="1"/>
              <a:t>nevyzývají</a:t>
            </a:r>
            <a:r>
              <a:rPr lang="en-US" dirty="0"/>
              <a:t> k </a:t>
            </a:r>
            <a:r>
              <a:rPr lang="en-US" dirty="0" err="1"/>
              <a:t>násilí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krveprolití</a:t>
            </a:r>
            <a:r>
              <a:rPr lang="en-US" dirty="0"/>
              <a:t>. </a:t>
            </a:r>
            <a:r>
              <a:rPr lang="en-US" dirty="0" err="1"/>
              <a:t>Tyto</a:t>
            </a:r>
            <a:r>
              <a:rPr lang="en-US" dirty="0"/>
              <a:t> </a:t>
            </a:r>
            <a:r>
              <a:rPr lang="en-US" dirty="0" err="1"/>
              <a:t>pohromy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výsledkem</a:t>
            </a:r>
            <a:r>
              <a:rPr lang="en-US" dirty="0"/>
              <a:t> </a:t>
            </a:r>
            <a:r>
              <a:rPr lang="en-US" dirty="0" err="1"/>
              <a:t>úchylky</a:t>
            </a:r>
            <a:r>
              <a:rPr lang="en-US" dirty="0"/>
              <a:t>  </a:t>
            </a:r>
            <a:r>
              <a:rPr lang="en-US" dirty="0" err="1"/>
              <a:t>náboženských</a:t>
            </a:r>
            <a:r>
              <a:rPr lang="en-US" dirty="0"/>
              <a:t> </a:t>
            </a:r>
            <a:r>
              <a:rPr lang="en-US" dirty="0" err="1"/>
              <a:t>nauk</a:t>
            </a:r>
            <a:r>
              <a:rPr lang="en-US" dirty="0"/>
              <a:t>, </a:t>
            </a:r>
            <a:r>
              <a:rPr lang="en-US" dirty="0" err="1"/>
              <a:t>politického</a:t>
            </a:r>
            <a:r>
              <a:rPr lang="en-US" dirty="0"/>
              <a:t> </a:t>
            </a:r>
            <a:r>
              <a:rPr lang="en-US" dirty="0" err="1"/>
              <a:t>zneužívání</a:t>
            </a:r>
            <a:r>
              <a:rPr lang="en-US" dirty="0"/>
              <a:t> </a:t>
            </a:r>
            <a:r>
              <a:rPr lang="en-US" dirty="0" err="1"/>
              <a:t>náboženství</a:t>
            </a:r>
            <a:r>
              <a:rPr lang="en-US" dirty="0"/>
              <a:t> a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interpretacemi</a:t>
            </a:r>
            <a:r>
              <a:rPr lang="en-US" dirty="0"/>
              <a:t> </a:t>
            </a:r>
            <a:r>
              <a:rPr lang="en-US" dirty="0" err="1"/>
              <a:t>nábožensky</a:t>
            </a:r>
            <a:r>
              <a:rPr lang="en-US" dirty="0"/>
              <a:t> </a:t>
            </a:r>
            <a:r>
              <a:rPr lang="en-US" dirty="0" err="1"/>
              <a:t>zaměřených</a:t>
            </a:r>
            <a:r>
              <a:rPr lang="en-US" dirty="0"/>
              <a:t> </a:t>
            </a:r>
            <a:r>
              <a:rPr lang="en-US" dirty="0" err="1"/>
              <a:t>lidí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v </a:t>
            </a:r>
            <a:r>
              <a:rPr lang="en-US" dirty="0" err="1"/>
              <a:t>určitých</a:t>
            </a:r>
            <a:r>
              <a:rPr lang="en-US" dirty="0"/>
              <a:t> </a:t>
            </a:r>
            <a:r>
              <a:rPr lang="en-US" dirty="0" err="1"/>
              <a:t>dějinných</a:t>
            </a:r>
            <a:r>
              <a:rPr lang="en-US" dirty="0"/>
              <a:t> </a:t>
            </a:r>
            <a:r>
              <a:rPr lang="en-US" dirty="0" err="1"/>
              <a:t>úsecích</a:t>
            </a:r>
            <a:r>
              <a:rPr lang="en-US" dirty="0"/>
              <a:t> </a:t>
            </a:r>
            <a:r>
              <a:rPr lang="en-US" dirty="0" err="1"/>
              <a:t>zneužili</a:t>
            </a:r>
            <a:r>
              <a:rPr lang="en-US" dirty="0"/>
              <a:t> </a:t>
            </a:r>
            <a:r>
              <a:rPr lang="en-US" dirty="0" err="1"/>
              <a:t>vlivu</a:t>
            </a:r>
            <a:r>
              <a:rPr lang="en-US" dirty="0"/>
              <a:t> </a:t>
            </a:r>
            <a:r>
              <a:rPr lang="en-US" dirty="0" err="1"/>
              <a:t>náboženského</a:t>
            </a:r>
            <a:r>
              <a:rPr lang="en-US" dirty="0"/>
              <a:t> </a:t>
            </a:r>
            <a:r>
              <a:rPr lang="en-US" dirty="0" err="1"/>
              <a:t>cítění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srdce</a:t>
            </a:r>
            <a:r>
              <a:rPr lang="en-US" dirty="0"/>
              <a:t> </a:t>
            </a:r>
            <a:r>
              <a:rPr lang="en-US" dirty="0" err="1"/>
              <a:t>lidí</a:t>
            </a:r>
            <a:r>
              <a:rPr lang="en-US" dirty="0"/>
              <a:t>, aby je </a:t>
            </a:r>
            <a:r>
              <a:rPr lang="en-US" dirty="0" err="1"/>
              <a:t>přiměli</a:t>
            </a:r>
            <a:r>
              <a:rPr lang="en-US" dirty="0"/>
              <a:t> k </a:t>
            </a:r>
            <a:r>
              <a:rPr lang="en-US" dirty="0" err="1"/>
              <a:t>jednání</a:t>
            </a:r>
            <a:r>
              <a:rPr lang="en-US" dirty="0"/>
              <a:t>, </a:t>
            </a:r>
            <a:r>
              <a:rPr lang="en-US" dirty="0" err="1"/>
              <a:t>jež</a:t>
            </a:r>
            <a:r>
              <a:rPr lang="en-US" dirty="0"/>
              <a:t> </a:t>
            </a:r>
            <a:r>
              <a:rPr lang="en-US" dirty="0" err="1"/>
              <a:t>nemá</a:t>
            </a:r>
            <a:r>
              <a:rPr lang="en-US" dirty="0"/>
              <a:t> co do </a:t>
            </a:r>
            <a:r>
              <a:rPr lang="en-US" dirty="0" err="1"/>
              <a:t>činění</a:t>
            </a:r>
            <a:r>
              <a:rPr lang="en-US" dirty="0"/>
              <a:t> s </a:t>
            </a:r>
            <a:r>
              <a:rPr lang="en-US" dirty="0" err="1"/>
              <a:t>náboženskou</a:t>
            </a:r>
            <a:r>
              <a:rPr lang="en-US" dirty="0"/>
              <a:t> </a:t>
            </a:r>
            <a:r>
              <a:rPr lang="en-US" dirty="0" err="1"/>
              <a:t>pravdou</a:t>
            </a:r>
            <a:r>
              <a:rPr lang="en-US" dirty="0"/>
              <a:t>, za </a:t>
            </a:r>
            <a:r>
              <a:rPr lang="en-US" dirty="0" err="1"/>
              <a:t>účelem</a:t>
            </a:r>
            <a:r>
              <a:rPr lang="en-US" dirty="0"/>
              <a:t> </a:t>
            </a:r>
            <a:r>
              <a:rPr lang="en-US" dirty="0" err="1"/>
              <a:t>realizovat</a:t>
            </a:r>
            <a:r>
              <a:rPr lang="en-US" dirty="0"/>
              <a:t>  </a:t>
            </a:r>
            <a:r>
              <a:rPr lang="en-US" dirty="0" err="1"/>
              <a:t>světské</a:t>
            </a:r>
            <a:r>
              <a:rPr lang="en-US" dirty="0"/>
              <a:t> a </a:t>
            </a:r>
            <a:r>
              <a:rPr lang="en-US" dirty="0" err="1"/>
              <a:t>krátkozraké</a:t>
            </a:r>
            <a:r>
              <a:rPr lang="en-US" dirty="0"/>
              <a:t> </a:t>
            </a:r>
            <a:r>
              <a:rPr lang="en-US" dirty="0" err="1"/>
              <a:t>politické</a:t>
            </a:r>
            <a:r>
              <a:rPr lang="en-US" dirty="0"/>
              <a:t> a </a:t>
            </a:r>
            <a:r>
              <a:rPr lang="en-US" dirty="0" err="1"/>
              <a:t>ekonomické</a:t>
            </a:r>
            <a:r>
              <a:rPr lang="en-US" dirty="0"/>
              <a:t> </a:t>
            </a:r>
            <a:r>
              <a:rPr lang="en-US" dirty="0" err="1"/>
              <a:t>cíle</a:t>
            </a:r>
            <a:r>
              <a:rPr lang="en-US" dirty="0"/>
              <a:t>.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7A475058-CEF6-4119-861D-9424A0EB1D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2704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2614"/>
          </a:xfrm>
        </p:spPr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Povinná literatura</a:t>
            </a:r>
          </a:p>
        </p:txBody>
      </p:sp>
      <p:pic>
        <p:nvPicPr>
          <p:cNvPr id="5" name="Zástupný symbol pro obrázek 4" descr="escriban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31" r="1031"/>
          <a:stretch>
            <a:fillRect/>
          </a:stretch>
        </p:blipFill>
        <p:spPr>
          <a:xfrm>
            <a:off x="5777247" y="1499927"/>
            <a:ext cx="5301061" cy="418576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i="1" dirty="0"/>
              <a:t>Nostra Aetate </a:t>
            </a:r>
            <a:r>
              <a:rPr lang="cs-CZ" sz="2000" dirty="0"/>
              <a:t>(in Dokumenty Druhého vatikánského koncilu)</a:t>
            </a:r>
          </a:p>
          <a:p>
            <a:endParaRPr lang="cs-CZ" sz="2000" dirty="0"/>
          </a:p>
          <a:p>
            <a:r>
              <a:rPr lang="cs-CZ" sz="2000" dirty="0"/>
              <a:t>D. Červenková: </a:t>
            </a:r>
            <a:r>
              <a:rPr lang="cs-CZ" sz="2000" i="1" dirty="0"/>
              <a:t>Náboženství jako teologický fenomén.</a:t>
            </a:r>
            <a:r>
              <a:rPr lang="cs-CZ" sz="2000" dirty="0"/>
              <a:t> P. </a:t>
            </a:r>
            <a:r>
              <a:rPr lang="cs-CZ" sz="2000" dirty="0" err="1"/>
              <a:t>Mervart</a:t>
            </a:r>
            <a:r>
              <a:rPr lang="cs-CZ" sz="2000" dirty="0"/>
              <a:t>, Červený Kostelec 2013.</a:t>
            </a:r>
          </a:p>
          <a:p>
            <a:endParaRPr lang="cs-CZ" sz="2000" dirty="0"/>
          </a:p>
          <a:p>
            <a:r>
              <a:rPr lang="cs-CZ" sz="2000" dirty="0"/>
              <a:t>D. Červenková: Katolický</a:t>
            </a:r>
            <a:r>
              <a:rPr lang="cs-CZ" sz="2000" i="1" dirty="0"/>
              <a:t> pohled na náboženskou pluralitu.</a:t>
            </a:r>
            <a:r>
              <a:rPr lang="cs-CZ" sz="2000" dirty="0"/>
              <a:t> Praha, Karolinum 2016.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1EB5BB-73B2-41B4-9817-D62FA482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cs-CZ" sz="4000" dirty="0">
                <a:solidFill>
                  <a:srgbClr val="FFC000"/>
                </a:solidFill>
              </a:rPr>
              <a:t>Kontext</a:t>
            </a:r>
          </a:p>
        </p:txBody>
      </p:sp>
      <p:cxnSp>
        <p:nvCxnSpPr>
          <p:cNvPr id="13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18FF8E-32E5-456E-AB6A-917138392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cs-CZ" sz="2000"/>
              <a:t>Sociokulturní proměna: sekularizace, globalizace, postsekularismus</a:t>
            </a:r>
          </a:p>
          <a:p>
            <a:r>
              <a:rPr lang="cs-CZ" sz="2000"/>
              <a:t>Změna role náboženství ve společnosti: náboženství jako „posvátný baldachýn“ versus emancipace společnosti od náboženských tradic a institucí</a:t>
            </a:r>
          </a:p>
          <a:p>
            <a:r>
              <a:rPr lang="cs-CZ" sz="2000"/>
              <a:t>Doznívající důraz na racionalitu, nové normativní systémy (efektivita, optimální využití prostředků…)</a:t>
            </a:r>
          </a:p>
          <a:p>
            <a:r>
              <a:rPr lang="cs-CZ" sz="2000"/>
              <a:t>Privatizace a diskreditace náboženských institucí: regulace „z centra“ funguje stále méně i u věřících</a:t>
            </a:r>
          </a:p>
          <a:p>
            <a:r>
              <a:rPr lang="cs-CZ" sz="2000"/>
              <a:t>Vznik řady alternativních a detradicionalizovaných náboženských forem</a:t>
            </a:r>
          </a:p>
        </p:txBody>
      </p:sp>
    </p:spTree>
    <p:extLst>
      <p:ext uri="{BB962C8B-B14F-4D97-AF65-F5344CB8AC3E}">
        <p14:creationId xmlns:p14="http://schemas.microsoft.com/office/powerpoint/2010/main" val="245960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E8EF3-95B3-4801-B602-7D864350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Předmět teologie náboženství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C230E5-2BAE-44E5-ACEC-592DA71E6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solidFill>
                  <a:srgbClr val="FFFF00"/>
                </a:solidFill>
              </a:rPr>
              <a:t>Náboženství v singuláru:</a:t>
            </a:r>
          </a:p>
          <a:p>
            <a:pPr marL="0" indent="0">
              <a:buNone/>
            </a:pPr>
            <a:r>
              <a:rPr lang="cs-CZ" dirty="0"/>
              <a:t>Náboženství jako teologicko-antropologický fenomén ve funkci základního vztahu mezi Bohem a člověkem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>
                <a:solidFill>
                  <a:srgbClr val="FFFF00"/>
                </a:solidFill>
              </a:rPr>
              <a:t>Náboženství v plurálu:</a:t>
            </a:r>
          </a:p>
          <a:p>
            <a:pPr marL="0" indent="0">
              <a:buNone/>
            </a:pPr>
            <a:r>
              <a:rPr lang="cs-CZ" dirty="0"/>
              <a:t>Katolický pohled na pluralitu náboženských tradic</a:t>
            </a:r>
          </a:p>
        </p:txBody>
      </p:sp>
    </p:spTree>
    <p:extLst>
      <p:ext uri="{BB962C8B-B14F-4D97-AF65-F5344CB8AC3E}">
        <p14:creationId xmlns:p14="http://schemas.microsoft.com/office/powerpoint/2010/main" val="138944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07070E4-41B0-4568-8AD9-DFA65A355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136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0F897F-BBCE-4F52-B5BF-9346767A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Cíl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F9E30A-41FD-4130-B70F-E1D359F15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/>
              <a:t>Porozumět vztahu křesťanství k ostatním náboženským tradicím z perspektivy katolického magisteria a teologie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62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FBCA4-12D2-4C13-81C6-E3ACEE22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FFC000"/>
                </a:solidFill>
              </a:rPr>
              <a:t>Postup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550CFA7-B9B9-4FD4-8311-169E43E52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Dějinný</a:t>
            </a:r>
            <a:r>
              <a:rPr lang="en-US" sz="1800" dirty="0"/>
              <a:t> </a:t>
            </a:r>
            <a:r>
              <a:rPr lang="en-US" sz="1800" dirty="0" err="1"/>
              <a:t>vývoj</a:t>
            </a:r>
            <a:r>
              <a:rPr lang="en-US" sz="1800" dirty="0"/>
              <a:t> </a:t>
            </a:r>
            <a:r>
              <a:rPr lang="en-US" sz="1800" dirty="0" err="1"/>
              <a:t>vztahů</a:t>
            </a:r>
            <a:r>
              <a:rPr lang="en-US" sz="1800" dirty="0"/>
              <a:t> a </a:t>
            </a:r>
            <a:r>
              <a:rPr lang="en-US" sz="1800" dirty="0" err="1"/>
              <a:t>jejich</a:t>
            </a:r>
            <a:r>
              <a:rPr lang="en-US" sz="1800" dirty="0"/>
              <a:t> </a:t>
            </a:r>
            <a:r>
              <a:rPr lang="en-US" sz="1800" dirty="0" err="1"/>
              <a:t>reflexe</a:t>
            </a:r>
            <a:r>
              <a:rPr lang="en-US" sz="1800" dirty="0"/>
              <a:t> od </a:t>
            </a:r>
            <a:r>
              <a:rPr lang="en-US" sz="1800" dirty="0" err="1"/>
              <a:t>antiky</a:t>
            </a:r>
            <a:r>
              <a:rPr lang="en-US" sz="1800" dirty="0"/>
              <a:t> po </a:t>
            </a:r>
            <a:r>
              <a:rPr lang="en-US" sz="1800" dirty="0" err="1"/>
              <a:t>současnost</a:t>
            </a:r>
            <a:endParaRPr lang="cs-CZ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Jaké</a:t>
            </a:r>
            <a:r>
              <a:rPr lang="en-US" sz="1800" dirty="0"/>
              <a:t> </a:t>
            </a:r>
            <a:r>
              <a:rPr lang="en-US" sz="1800" dirty="0" err="1"/>
              <a:t>konstanty</a:t>
            </a:r>
            <a:r>
              <a:rPr lang="en-US" sz="1800" dirty="0"/>
              <a:t>?</a:t>
            </a:r>
            <a:endParaRPr lang="cs-CZ" sz="1800" dirty="0"/>
          </a:p>
          <a:p>
            <a:pPr marL="342900" indent="-342900">
              <a:buFont typeface="+mj-lt"/>
              <a:buAutoNum type="arabicPeriod"/>
            </a:pPr>
            <a:endParaRPr lang="cs-CZ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r>
              <a:rPr lang="en-US" sz="1800" dirty="0"/>
              <a:t>V </a:t>
            </a:r>
            <a:r>
              <a:rPr lang="en-US" sz="1800" dirty="0" err="1"/>
              <a:t>čem</a:t>
            </a:r>
            <a:r>
              <a:rPr lang="en-US" sz="1800" dirty="0"/>
              <a:t> </a:t>
            </a:r>
            <a:r>
              <a:rPr lang="en-US" sz="1800" dirty="0" err="1"/>
              <a:t>vývoj</a:t>
            </a:r>
            <a:r>
              <a:rPr lang="en-US" sz="1800" dirty="0"/>
              <a:t> </a:t>
            </a:r>
            <a:r>
              <a:rPr lang="en-US" sz="1800" dirty="0" err="1"/>
              <a:t>či</a:t>
            </a:r>
            <a:r>
              <a:rPr lang="en-US" sz="1800" dirty="0"/>
              <a:t> </a:t>
            </a:r>
            <a:r>
              <a:rPr lang="en-US" sz="1800" dirty="0" err="1"/>
              <a:t>změna</a:t>
            </a:r>
            <a:r>
              <a:rPr lang="en-US" sz="1800" dirty="0"/>
              <a:t>? </a:t>
            </a:r>
            <a:r>
              <a:rPr lang="en-US" sz="1800" dirty="0" err="1"/>
              <a:t>Proč</a:t>
            </a:r>
            <a:r>
              <a:rPr lang="en-US" sz="1800" dirty="0"/>
              <a:t> k </a:t>
            </a:r>
            <a:r>
              <a:rPr lang="en-US" sz="1800" dirty="0" err="1"/>
              <a:t>nim</a:t>
            </a:r>
            <a:r>
              <a:rPr lang="en-US" sz="1800" dirty="0"/>
              <a:t> </a:t>
            </a:r>
            <a:r>
              <a:rPr lang="en-US" sz="1800" dirty="0" err="1"/>
              <a:t>dochází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Kde</a:t>
            </a:r>
            <a:r>
              <a:rPr lang="en-US" sz="1800" dirty="0"/>
              <a:t> </a:t>
            </a:r>
            <a:r>
              <a:rPr lang="en-US" sz="1800" dirty="0" err="1"/>
              <a:t>zůstávají</a:t>
            </a:r>
            <a:r>
              <a:rPr lang="en-US" sz="1800" dirty="0"/>
              <a:t> </a:t>
            </a:r>
            <a:r>
              <a:rPr lang="en-US" sz="1800" dirty="0" err="1"/>
              <a:t>otevřené</a:t>
            </a:r>
            <a:r>
              <a:rPr lang="en-US" sz="1800" dirty="0"/>
              <a:t> </a:t>
            </a:r>
            <a:r>
              <a:rPr lang="en-US" sz="1800" dirty="0" err="1"/>
              <a:t>otázky</a:t>
            </a:r>
            <a:r>
              <a:rPr lang="en-US" sz="1800" dirty="0"/>
              <a:t> a </a:t>
            </a:r>
            <a:r>
              <a:rPr lang="en-US" sz="1800" dirty="0" err="1"/>
              <a:t>problémy</a:t>
            </a:r>
            <a:r>
              <a:rPr lang="en-US" sz="1800" dirty="0"/>
              <a:t>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B3666790-355F-4166-B4AF-06C4EAE850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7" r="4289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091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949B32A-EBEC-4367-A324-1231502EB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7404" b="4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D7CD10-0651-43BD-AA87-5D994D8A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Dějiny vztahu křesťanů k jiným tradicím: Písmo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EDF915-DE37-42B8-9C04-EFA7435FF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cs-CZ" sz="1800" dirty="0"/>
              <a:t>Nestačí dohledávat úryvky, důležitý je celkový rámec výpovědi biblických textů</a:t>
            </a:r>
          </a:p>
          <a:p>
            <a:endParaRPr lang="cs-CZ" sz="1800" dirty="0"/>
          </a:p>
          <a:p>
            <a:r>
              <a:rPr lang="cs-CZ" sz="1800" dirty="0"/>
              <a:t>Konstanty:</a:t>
            </a:r>
          </a:p>
          <a:p>
            <a:pPr lvl="1"/>
            <a:r>
              <a:rPr lang="cs-CZ" sz="1800" dirty="0"/>
              <a:t>Zvláštní Boží péče o vyvolený Boží lid Izraele </a:t>
            </a:r>
          </a:p>
          <a:p>
            <a:pPr lvl="1"/>
            <a:r>
              <a:rPr lang="cs-CZ" sz="1800" dirty="0"/>
              <a:t>Univerzální nabídka spásného vztahu</a:t>
            </a:r>
          </a:p>
          <a:p>
            <a:pPr marL="457200" lvl="1" indent="0">
              <a:buNone/>
            </a:pPr>
            <a:endParaRPr lang="cs-CZ" sz="1800" dirty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93585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73ED0-F948-4D58-AACD-65C04A42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FFC000"/>
                </a:solidFill>
              </a:rPr>
              <a:t>Starý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zákon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4273DC-2FAB-4A9A-B045-24968B6D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Odsudek cizích kultů a božstev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Odsudek synkretismu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Všichni lidé jsou Božím obrazem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„svatí pohané“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Noemovská smlouva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Motiv Boží nadvlády nad celým světem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Boží slovo, duch, moudrost</a:t>
            </a:r>
          </a:p>
        </p:txBody>
      </p:sp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3485A728-8532-4079-A3DF-0E260F02C0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r="3" b="3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2A58920-A454-460B-A372-20C4E591AD89}"/>
              </a:ext>
            </a:extLst>
          </p:cNvPr>
          <p:cNvSpPr txBox="1"/>
          <p:nvPr/>
        </p:nvSpPr>
        <p:spPr>
          <a:xfrm>
            <a:off x="7029450" y="6100763"/>
            <a:ext cx="50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/>
              <a:t>Bůh uzavírá smlouvu s Noemem, mozaika v katedrále v </a:t>
            </a:r>
            <a:r>
              <a:rPr lang="cs-CZ" sz="1400" i="1" dirty="0" err="1"/>
              <a:t>Monreale</a:t>
            </a:r>
            <a:r>
              <a:rPr lang="cs-CZ" sz="1400" i="1" dirty="0"/>
              <a:t> (Sicílie, 11. stol.)</a:t>
            </a:r>
          </a:p>
        </p:txBody>
      </p:sp>
    </p:spTree>
    <p:extLst>
      <p:ext uri="{BB962C8B-B14F-4D97-AF65-F5344CB8AC3E}">
        <p14:creationId xmlns:p14="http://schemas.microsoft.com/office/powerpoint/2010/main" val="3144598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dra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1221</Words>
  <Application>Microsoft Office PowerPoint</Application>
  <PresentationFormat>Širokoúhlá obrazovka</PresentationFormat>
  <Paragraphs>178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Světová náboženství a náboženská hnutí</vt:lpstr>
      <vt:lpstr>Obsah</vt:lpstr>
      <vt:lpstr>Povinná literatura</vt:lpstr>
      <vt:lpstr>Kontext</vt:lpstr>
      <vt:lpstr>Předmět teologie náboženství</vt:lpstr>
      <vt:lpstr>Cíl</vt:lpstr>
      <vt:lpstr>Postup</vt:lpstr>
      <vt:lpstr>Dějiny vztahu křesťanů k jiným tradicím: Písmo</vt:lpstr>
      <vt:lpstr>Starý zákon</vt:lpstr>
      <vt:lpstr>Nový zákon</vt:lpstr>
      <vt:lpstr>Církevní otcové a otázka po spáse ostatních</vt:lpstr>
      <vt:lpstr>Středověk a raný novověk</vt:lpstr>
      <vt:lpstr>Novověk</vt:lpstr>
      <vt:lpstr>Druhý vatikánský koncil</vt:lpstr>
      <vt:lpstr>Koncilní texty, které se dotýkají jiných náboženských tradic</vt:lpstr>
      <vt:lpstr>Nostra Aetate (1965)</vt:lpstr>
      <vt:lpstr>3. Vztah k muslimům</vt:lpstr>
      <vt:lpstr>4. Vztah církve k židům</vt:lpstr>
      <vt:lpstr>5. Doporučený postoj</vt:lpstr>
      <vt:lpstr>Resumé:</vt:lpstr>
      <vt:lpstr>Pokoncilní magisterium</vt:lpstr>
      <vt:lpstr>Pavel VI.</vt:lpstr>
      <vt:lpstr>Jan Pavel II. </vt:lpstr>
      <vt:lpstr>Benedikt XVI.</vt:lpstr>
      <vt:lpstr>František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Světová náboženství a náboženská hnutí</dc:title>
  <dc:creator>Denisa.Cervenkova@czcuni.onmicrosoft.com</dc:creator>
  <cp:lastModifiedBy>Denisa.Cervenkova@czcuni.onmicrosoft.com</cp:lastModifiedBy>
  <cp:revision>3</cp:revision>
  <dcterms:created xsi:type="dcterms:W3CDTF">2019-03-15T18:35:11Z</dcterms:created>
  <dcterms:modified xsi:type="dcterms:W3CDTF">2019-06-20T09:16:24Z</dcterms:modified>
</cp:coreProperties>
</file>