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9" r:id="rId3"/>
    <p:sldId id="272" r:id="rId4"/>
    <p:sldId id="277" r:id="rId5"/>
    <p:sldId id="273" r:id="rId6"/>
    <p:sldId id="257" r:id="rId7"/>
    <p:sldId id="258" r:id="rId8"/>
    <p:sldId id="263" r:id="rId9"/>
    <p:sldId id="278" r:id="rId10"/>
    <p:sldId id="280" r:id="rId11"/>
    <p:sldId id="264" r:id="rId12"/>
    <p:sldId id="265" r:id="rId13"/>
    <p:sldId id="266" r:id="rId14"/>
    <p:sldId id="275" r:id="rId15"/>
    <p:sldId id="268" r:id="rId16"/>
    <p:sldId id="282" r:id="rId17"/>
    <p:sldId id="267" r:id="rId18"/>
    <p:sldId id="260" r:id="rId19"/>
    <p:sldId id="276" r:id="rId20"/>
    <p:sldId id="261" r:id="rId21"/>
    <p:sldId id="281" r:id="rId22"/>
    <p:sldId id="262" r:id="rId23"/>
    <p:sldId id="270" r:id="rId24"/>
    <p:sldId id="27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118B3D-9F90-4D23-ACA8-EA2783C00CE5}" v="2" dt="2026-04-22T17:22:48.9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9" d="100"/>
          <a:sy n="59" d="100"/>
        </p:scale>
        <p:origin x="9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txBody>
          <a:bodyPr/>
          <a:lstStyle/>
          <a:p>
            <a:endParaRPr lang="cs-CZ"/>
          </a:p>
        </p:txBody>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cs-CZ"/>
              <a:t>Kliknutím lze upravit styl.</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5/14/2026</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5/14/2026</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cs-CZ"/>
              <a:t>Kliknutím lze upravit styl.</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257300" y="2909102"/>
            <a:ext cx="4800600" cy="299639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633864" y="2909102"/>
            <a:ext cx="4800600" cy="299639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cs-CZ"/>
              <a:t>Kliknutím lze upravit styl.</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5/14/2026</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cs-CZ"/>
              <a:t>Kliknutím lze upravit styl.</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5/14/2026</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5/14/2026</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txBody>
          <a:bodyPr/>
          <a:lstStyle/>
          <a:p>
            <a:endParaRPr lang="cs-CZ"/>
          </a:p>
        </p:txBody>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iranrights.org/library/document/255/open-letter-by-134-writers" TargetMode="External"/><Relationship Id="rId2" Type="http://schemas.openxmlformats.org/officeDocument/2006/relationships/hyperlink" Target="https://www.facebook.com/kanoon.nevisandegan.iran/" TargetMode="Externa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youtube.com/watch?v=wdlg8P6aBVU"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jf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iranrights.org/library/document/94/the-execution-of-sadeq-qotbzadeh" TargetMode="External"/><Relationship Id="rId2" Type="http://schemas.openxmlformats.org/officeDocument/2006/relationships/hyperlink" Target="https://www.iranrights.or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C9D927-95AC-4255-B601-39CE6C74E187}"/>
              </a:ext>
            </a:extLst>
          </p:cNvPr>
          <p:cNvSpPr>
            <a:spLocks noGrp="1"/>
          </p:cNvSpPr>
          <p:nvPr>
            <p:ph type="ctrTitle"/>
          </p:nvPr>
        </p:nvSpPr>
        <p:spPr/>
        <p:txBody>
          <a:bodyPr/>
          <a:lstStyle/>
          <a:p>
            <a:r>
              <a:rPr lang="cs-CZ" sz="4000" dirty="0">
                <a:effectLst/>
                <a:latin typeface="Calibri" panose="020F0502020204030204" pitchFamily="34" charset="0"/>
                <a:ea typeface="Calibri" panose="020F0502020204030204" pitchFamily="34" charset="0"/>
                <a:cs typeface="Arial" panose="020B0604020202020204" pitchFamily="34" charset="0"/>
              </a:rPr>
              <a:t>Porevoluční literatura II</a:t>
            </a:r>
            <a:br>
              <a:rPr lang="cs-CZ" sz="1800" dirty="0">
                <a:effectLst/>
                <a:latin typeface="Calibri" panose="020F0502020204030204" pitchFamily="34" charset="0"/>
                <a:ea typeface="Calibri" panose="020F0502020204030204" pitchFamily="34" charset="0"/>
                <a:cs typeface="Arial" panose="020B0604020202020204" pitchFamily="34" charset="0"/>
              </a:rPr>
            </a:br>
            <a:endParaRPr lang="cs-CZ" dirty="0"/>
          </a:p>
        </p:txBody>
      </p:sp>
      <p:sp>
        <p:nvSpPr>
          <p:cNvPr id="3" name="Podnadpis 2">
            <a:extLst>
              <a:ext uri="{FF2B5EF4-FFF2-40B4-BE49-F238E27FC236}">
                <a16:creationId xmlns:a16="http://schemas.microsoft.com/office/drawing/2014/main" id="{CB114BF4-2F27-426C-9077-745C2F07E20E}"/>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2964452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1092D4C-699B-C6FA-077E-DF320CEB6FAD}"/>
              </a:ext>
            </a:extLst>
          </p:cNvPr>
          <p:cNvSpPr txBox="1"/>
          <p:nvPr/>
        </p:nvSpPr>
        <p:spPr>
          <a:xfrm>
            <a:off x="947057" y="0"/>
            <a:ext cx="10755085" cy="14219277"/>
          </a:xfrm>
          <a:prstGeom prst="rect">
            <a:avLst/>
          </a:prstGeom>
          <a:noFill/>
        </p:spPr>
        <p:txBody>
          <a:bodyPr wrap="square">
            <a:spAutoFit/>
          </a:bodyPr>
          <a:lstStyle/>
          <a:p>
            <a:pPr>
              <a:buNone/>
            </a:pPr>
            <a:r>
              <a:rPr lang="cs-CZ" b="1" dirty="0" err="1"/>
              <a:t>Mandanipour</a:t>
            </a:r>
            <a:r>
              <a:rPr lang="cs-CZ" b="1" dirty="0"/>
              <a:t>, </a:t>
            </a:r>
            <a:r>
              <a:rPr lang="cs-CZ" b="1" dirty="0" err="1"/>
              <a:t>Shahriar</a:t>
            </a:r>
            <a:r>
              <a:rPr lang="cs-CZ" b="1" dirty="0"/>
              <a:t>. </a:t>
            </a:r>
            <a:r>
              <a:rPr lang="cs-CZ" b="1" dirty="0" err="1"/>
              <a:t>Censoring</a:t>
            </a:r>
            <a:r>
              <a:rPr lang="cs-CZ" b="1" dirty="0"/>
              <a:t> </a:t>
            </a:r>
            <a:r>
              <a:rPr lang="cs-CZ" b="1" dirty="0" err="1"/>
              <a:t>an</a:t>
            </a:r>
            <a:r>
              <a:rPr lang="cs-CZ" b="1" dirty="0"/>
              <a:t> </a:t>
            </a:r>
            <a:r>
              <a:rPr lang="cs-CZ" b="1" dirty="0" err="1"/>
              <a:t>Iranian</a:t>
            </a:r>
            <a:r>
              <a:rPr lang="cs-CZ" b="1" dirty="0"/>
              <a:t> Love Story. </a:t>
            </a:r>
            <a:r>
              <a:rPr lang="cs-CZ" b="1" dirty="0" err="1"/>
              <a:t>Translated</a:t>
            </a:r>
            <a:r>
              <a:rPr lang="cs-CZ" b="1" dirty="0"/>
              <a:t> by Sara </a:t>
            </a:r>
            <a:r>
              <a:rPr lang="cs-CZ" b="1" dirty="0" err="1"/>
              <a:t>Khalili</a:t>
            </a:r>
            <a:r>
              <a:rPr lang="cs-CZ" b="1" dirty="0"/>
              <a:t>. New York: Alfred A. </a:t>
            </a:r>
            <a:r>
              <a:rPr lang="cs-CZ" b="1" dirty="0" err="1"/>
              <a:t>Knopf</a:t>
            </a:r>
            <a:r>
              <a:rPr lang="cs-CZ" b="1" dirty="0"/>
              <a:t>, 2009.</a:t>
            </a:r>
            <a:endParaRPr lang="cs-CZ" dirty="0"/>
          </a:p>
          <a:p>
            <a:pPr>
              <a:buNone/>
            </a:pPr>
            <a:r>
              <a:rPr lang="cs-CZ" dirty="0"/>
              <a:t>Persky:</a:t>
            </a:r>
          </a:p>
          <a:p>
            <a:pPr>
              <a:buNone/>
            </a:pPr>
            <a:r>
              <a:rPr lang="ar-OM" b="1" dirty="0"/>
              <a:t>شهریار مندنی‌پور، سانسور یک داستان عاشقانه ایرانی</a:t>
            </a:r>
            <a:endParaRPr lang="cs-CZ" b="1" dirty="0"/>
          </a:p>
          <a:p>
            <a:r>
              <a:rPr lang="cs-CZ" dirty="0"/>
              <a:t>Mé dilema spočívá v tom, že bych chtěl vydat milostný příběh - </a:t>
            </a:r>
            <a:r>
              <a:rPr lang="cs-CZ" b="1" dirty="0"/>
              <a:t>ve své rodné vlasti</a:t>
            </a:r>
            <a:r>
              <a:rPr lang="cs-CZ" dirty="0"/>
              <a:t>…Na rozdíl od mnoha jiných zemí světa totiž není psaní a publikování milostného příběhu v mém milovaném Íránu vůbec jednoduché. Po vítězství jedné z našich posledních revolucí, při níž se našemu volání po svobodě podařilo za pomoci západních médií ohlušit celý vesmír, nahradila islámská ústava dva a půl tisíce let trvající diktaturu králů. Tato nová ústava zaručuje vydávání jakýchkoli knih a článků a striktně zakazuje jejich cenzuru a kontrolu. </a:t>
            </a:r>
            <a:r>
              <a:rPr lang="cs-CZ" b="1" dirty="0"/>
              <a:t>Naše ústava se nicméně nikde nezmiňuje o tom, že by tyto knihy měly rovněž opustit brány tiskárny.</a:t>
            </a:r>
            <a:endParaRPr lang="cs-CZ" dirty="0"/>
          </a:p>
          <a:p>
            <a:r>
              <a:rPr lang="cs-CZ" dirty="0"/>
              <a:t>Krátce po revoluci to tedy fungovalo tak, že vydavatel musel dodat ministerstvu kultury a islámského vedení tři exempláře právě vytištěné knížky, aby mohl obdržet povolení k následné expedici a distribuci. Pokud ale shledalo ministerstvo knihu jako závadnou, všechny výtisky zůstaly uvězněny v tmavém skladišti tiskárny a vydavatel, jenž byl ještě předtím nucen uhradit náklady k tisku, musel rovněž zaplatit následné uskladnění, anebo své knížky recyklovat na lepenkový papír. Tento systém přivedl mnoho vydavatelů na pokraj bankrotu.</a:t>
            </a:r>
          </a:p>
          <a:p>
            <a:r>
              <a:rPr lang="cs-CZ" dirty="0"/>
              <a:t>V posledních letech to vypadá s nezávislým íránským vydavatelem tak, že pokud chce limitovat svou finanční ztrátu a nenechávat knihy plesnivět ve skladu při čekání na povolení k vydání, snaží se ještě před samotným tiskem knihy, na základě jakési napůl slovní a napůl oficiální úmluvy, dobrovolně a svýma vlastníma rukama a nohama, dodat ministerstvu kultury a islámského vedení tři kopie rukopisu spolu s nejnovější sazbou stránek a designovým softwarem, aby tak mohl obdržet povolení ještě předtím, než knihu vydá.</a:t>
            </a:r>
          </a:p>
          <a:p>
            <a:r>
              <a:rPr lang="cs-CZ" dirty="0"/>
              <a:t>Na příslušném oddělení tohoto ministerstva sedí muž přezdívaný </a:t>
            </a:r>
            <a:r>
              <a:rPr lang="cs-CZ" dirty="0" err="1"/>
              <a:t>Porfirij</a:t>
            </a:r>
            <a:r>
              <a:rPr lang="cs-CZ" dirty="0"/>
              <a:t> Petrovič (ano, jako ten detektiv vyšetřující </a:t>
            </a:r>
            <a:r>
              <a:rPr lang="cs-CZ" dirty="0" err="1"/>
              <a:t>Raskolnikovy</a:t>
            </a:r>
            <a:r>
              <a:rPr lang="cs-CZ" dirty="0"/>
              <a:t> vraždy), jenž zodpovídá za pečlivé pročtení všech knih, obzvláště pak románů a sbírek povídek, a ze všeho nejvíc povídek milostných. Podtrhuje každé slovo, každou větu, každý odstavec, nebo stránku, která je neslušná a která ohrožuje veřejnou morálku a prastaré společenské hodnoty. Pokud je v knize takovýchto podtržení příliš, nebude pravděpodobně pokládána za hodna tisku; pokud jich tam tolik není, vydavatel a spisovatel budou informováni, že musí jednoduše určitá slova nebo věty přepsat. Pro pana Petroviče není tato práce pouhou profesí, nýbrž i morální a náboženskou povinností. Jinými sovy, posvátné zaměstnání. Nesmí připustit, aby se ta nemorální a zhoubná slova a fráze ocitly před očima prostých a nevinných lidí, zvláště pak mladých, a znečistily jejich neposkvrněné mysli. Někdy si dokonce říká: „Podívej se, člověče! Unikne-li tvém peru byť i jediné slovíčko a svede nějakého mladého člověka na scestí, budeš se ty a nikdo jiný podílet na jeho hříchu, anebo ještě něco horšího – budeš mít stejný podíl viny, jako ti zhýralci, co produkují pornografické filmy a fotky a nezákonně je šíří mezi lidmi!“</a:t>
            </a:r>
          </a:p>
          <a:p>
            <a:r>
              <a:rPr lang="cs-CZ" dirty="0"/>
              <a:t>Z jeho pohledu jsou spisovatelé do jednoho pochybní a nemravní bezvěrci, a někteří  přímo či nepřímo agenti sionismu a amerického imperialismu, kteří se ho snaží oklamat svými úklady a pletichami. A tak pod tíhou této nesmírné odpovědnosti tluče panu Petrovičovi při čtení rukopisů divoce srdce. Obrací stránku za stránkou a slova před očima se mu začínají podivně komíhat. Mezi ozvěnami slov zaslechne v mysli tajemný šepot, který ho vybízí k ostražitosti. Podezřívavě se vrací o pár stránek zpět a čte ještě pozorněji. Orosí se mu tvář a prsty se chvějí při obracení stránek. Čím víc se soustředí, tím jsou ta zločinecká slova démoničtější. Slova se převracejí a věty proplétají. Mnohoznačné výrazy, jednoznačné výrazy, dvojsmyslné narážky, vedlejší významy ukryté ve stínu se mu začínají promenádovat kolem hlavy a povykují. Vidí, jak si mezi sebou některá zkurvená slova vyměňují písmena a vytvářejí sprosťárny a prostopášné obrazce. Při obracení stránky to zní jako při dopadu gilotiny. Pan Petrovič slyší křik a kvílení slov, jak mu explodují v uších. Zaječí:</a:t>
            </a:r>
          </a:p>
          <a:p>
            <a:r>
              <a:rPr lang="cs-CZ" dirty="0"/>
              <a:t>„</a:t>
            </a:r>
            <a:r>
              <a:rPr lang="cs-CZ" dirty="0" err="1"/>
              <a:t>Zklapněte</a:t>
            </a:r>
            <a:r>
              <a:rPr lang="cs-CZ" dirty="0"/>
              <a:t>, do prdele!“</a:t>
            </a:r>
          </a:p>
          <a:p>
            <a:r>
              <a:rPr lang="cs-CZ" dirty="0"/>
              <a:t>Skloní pero k papíru, aby podtrhl slovo „tanec“, načež si uvědomí, že autor již místo toho použil výraz „rytmický pohyb.“ Uhodí do stránky pěstí. Několik zbabělých a konzervativních slov ztichne, ale zbytek té bandy se sarkasticky směje. Pan Petrovič  ohromeně vstává od stolu.</a:t>
            </a:r>
          </a:p>
          <a:p>
            <a:r>
              <a:rPr lang="cs-CZ" dirty="0"/>
              <a:t>Právě kvůli těmhle emocionálním mukám to někdy trvá rok, někdy pět a někdy i dvacet pět let, než se podaří nějakou knihu prověřit.</a:t>
            </a:r>
          </a:p>
          <a:p>
            <a:r>
              <a:rPr lang="cs-CZ" dirty="0"/>
              <a:t>A proto se též tolik povídek, především těch milostných, při svém manévrování Ministerstvem kultury a islámského vedení zraní, ztratí nějakou tu končetinu, anebo definitivně skoná.  </a:t>
            </a:r>
          </a:p>
          <a:p>
            <a:pPr>
              <a:buNone/>
            </a:pPr>
            <a:endParaRPr lang="ar-OM" dirty="0"/>
          </a:p>
        </p:txBody>
      </p:sp>
    </p:spTree>
    <p:extLst>
      <p:ext uri="{BB962C8B-B14F-4D97-AF65-F5344CB8AC3E}">
        <p14:creationId xmlns:p14="http://schemas.microsoft.com/office/powerpoint/2010/main" val="2189954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5F028B-80FE-495A-BBF9-7A922099B648}"/>
              </a:ext>
            </a:extLst>
          </p:cNvPr>
          <p:cNvSpPr>
            <a:spLocks noGrp="1"/>
          </p:cNvSpPr>
          <p:nvPr>
            <p:ph type="title"/>
          </p:nvPr>
        </p:nvSpPr>
        <p:spPr>
          <a:xfrm>
            <a:off x="1150070" y="518718"/>
            <a:ext cx="2931735" cy="5657128"/>
          </a:xfrm>
        </p:spPr>
        <p:txBody>
          <a:bodyPr anchor="t">
            <a:normAutofit/>
          </a:bodyPr>
          <a:lstStyle/>
          <a:p>
            <a:r>
              <a:rPr lang="cs-CZ" sz="2200" b="1">
                <a:effectLst/>
                <a:latin typeface="Times New Roman" panose="02020603050405020304" pitchFamily="18" charset="0"/>
                <a:ea typeface="Calibri" panose="020F0502020204030204" pitchFamily="34" charset="0"/>
                <a:cs typeface="Arial" panose="020B0604020202020204" pitchFamily="34" charset="0"/>
              </a:rPr>
              <a:t>Organizace íránských spisovatelů</a:t>
            </a:r>
            <a:r>
              <a:rPr lang="cs-CZ" sz="2200">
                <a:effectLst/>
                <a:latin typeface="Times New Roman" panose="02020603050405020304" pitchFamily="18" charset="0"/>
                <a:ea typeface="Calibri" panose="020F0502020204030204" pitchFamily="34" charset="0"/>
                <a:cs typeface="Arial" panose="020B0604020202020204" pitchFamily="34" charset="0"/>
              </a:rPr>
              <a:t> - </a:t>
            </a:r>
            <a:r>
              <a:rPr lang="cs-CZ" sz="2200" b="1">
                <a:effectLst/>
                <a:latin typeface="Times New Roman" panose="02020603050405020304" pitchFamily="18" charset="0"/>
                <a:ea typeface="Calibri" panose="020F0502020204030204" pitchFamily="34" charset="0"/>
                <a:cs typeface="Arial" panose="020B0604020202020204" pitchFamily="34" charset="0"/>
              </a:rPr>
              <a:t>Kánún-e nevísandegán-e írání</a:t>
            </a:r>
            <a:r>
              <a:rPr lang="cs-CZ" sz="2200">
                <a:effectLst/>
                <a:latin typeface="Times New Roman" panose="02020603050405020304" pitchFamily="18" charset="0"/>
                <a:ea typeface="Calibri" panose="020F0502020204030204" pitchFamily="34" charset="0"/>
                <a:cs typeface="Arial" panose="020B0604020202020204" pitchFamily="34" charset="0"/>
              </a:rPr>
              <a:t> </a:t>
            </a:r>
            <a:r>
              <a:rPr lang="ar-SA" sz="2200">
                <a:effectLst/>
                <a:latin typeface="Times New Roman" panose="02020603050405020304" pitchFamily="18" charset="0"/>
                <a:ea typeface="Calibri" panose="020F0502020204030204" pitchFamily="34" charset="0"/>
                <a:cs typeface="Arial" panose="020B0604020202020204" pitchFamily="34" charset="0"/>
              </a:rPr>
              <a:t>کانون نویسندگان ایرانی</a:t>
            </a:r>
            <a:br>
              <a:rPr lang="cs-CZ" sz="2200">
                <a:effectLst/>
                <a:latin typeface="Calibri" panose="020F0502020204030204" pitchFamily="34" charset="0"/>
                <a:ea typeface="Calibri" panose="020F0502020204030204" pitchFamily="34" charset="0"/>
                <a:cs typeface="Arial" panose="020B0604020202020204" pitchFamily="34" charset="0"/>
              </a:rPr>
            </a:br>
            <a:endParaRPr lang="cs-CZ" sz="2200"/>
          </a:p>
        </p:txBody>
      </p:sp>
      <p:sp>
        <p:nvSpPr>
          <p:cNvPr id="3" name="Zástupný obsah 2">
            <a:extLst>
              <a:ext uri="{FF2B5EF4-FFF2-40B4-BE49-F238E27FC236}">
                <a16:creationId xmlns:a16="http://schemas.microsoft.com/office/drawing/2014/main" id="{8B5BF7CE-9DB7-4D3A-9619-8C5D92CF6F88}"/>
              </a:ext>
            </a:extLst>
          </p:cNvPr>
          <p:cNvSpPr>
            <a:spLocks noGrp="1"/>
          </p:cNvSpPr>
          <p:nvPr>
            <p:ph idx="1"/>
          </p:nvPr>
        </p:nvSpPr>
        <p:spPr>
          <a:xfrm>
            <a:off x="4358640" y="518718"/>
            <a:ext cx="7226903" cy="4115693"/>
          </a:xfrm>
        </p:spPr>
        <p:txBody>
          <a:bodyPr>
            <a:normAutofit fontScale="25000" lnSpcReduction="20000"/>
          </a:bodyPr>
          <a:lstStyle/>
          <a:p>
            <a:pPr fontAlgn="base">
              <a:lnSpc>
                <a:spcPct val="100000"/>
              </a:lnSpc>
              <a:spcAft>
                <a:spcPts val="800"/>
              </a:spcAft>
            </a:pPr>
            <a:r>
              <a:rPr lang="cs-CZ" sz="7200" u="sng" dirty="0">
                <a:effectLst/>
                <a:latin typeface="Times New Roman" panose="02020603050405020304" pitchFamily="18" charset="0"/>
                <a:ea typeface="Times New Roman" panose="02020603050405020304" pitchFamily="18" charset="0"/>
                <a:cs typeface="Arial" panose="020B0604020202020204" pitchFamily="34" charset="0"/>
                <a:hlinkClick r:id="rId2"/>
              </a:rPr>
              <a:t>https://www.facebook.com/kanoon.nevisandegan.iran/</a:t>
            </a:r>
            <a:endParaRPr lang="cs-CZ" sz="72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0000"/>
              </a:lnSpc>
              <a:spcAft>
                <a:spcPts val="800"/>
              </a:spcAft>
            </a:pPr>
            <a:r>
              <a:rPr lang="cs-CZ" sz="6500" dirty="0">
                <a:effectLst/>
                <a:latin typeface="Calibri" panose="020F0502020204030204" pitchFamily="34" charset="0"/>
                <a:ea typeface="Calibri" panose="020F0502020204030204" pitchFamily="34" charset="0"/>
                <a:cs typeface="Arial" panose="020B0604020202020204" pitchFamily="34" charset="0"/>
              </a:rPr>
              <a:t>Zakladateli byli </a:t>
            </a:r>
            <a:r>
              <a:rPr lang="cs-CZ" sz="6500" b="1" dirty="0" err="1">
                <a:effectLst/>
                <a:latin typeface="Calibri" panose="020F0502020204030204" pitchFamily="34" charset="0"/>
                <a:ea typeface="Calibri" panose="020F0502020204030204" pitchFamily="34" charset="0"/>
                <a:cs typeface="Arial" panose="020B0604020202020204" pitchFamily="34" charset="0"/>
              </a:rPr>
              <a:t>Gholámhosejn</a:t>
            </a:r>
            <a:r>
              <a:rPr lang="cs-CZ" sz="6500" b="1" dirty="0">
                <a:effectLst/>
                <a:latin typeface="Calibri" panose="020F0502020204030204" pitchFamily="34" charset="0"/>
                <a:ea typeface="Calibri" panose="020F0502020204030204" pitchFamily="34" charset="0"/>
                <a:cs typeface="Arial" panose="020B0604020202020204" pitchFamily="34" charset="0"/>
              </a:rPr>
              <a:t> </a:t>
            </a:r>
            <a:r>
              <a:rPr lang="cs-CZ" sz="6500" b="1" dirty="0" err="1">
                <a:effectLst/>
                <a:latin typeface="Calibri" panose="020F0502020204030204" pitchFamily="34" charset="0"/>
                <a:ea typeface="Calibri" panose="020F0502020204030204" pitchFamily="34" charset="0"/>
                <a:cs typeface="Arial" panose="020B0604020202020204" pitchFamily="34" charset="0"/>
              </a:rPr>
              <a:t>Sá´edí</a:t>
            </a:r>
            <a:r>
              <a:rPr lang="cs-CZ" sz="6500" b="1" dirty="0">
                <a:effectLst/>
                <a:latin typeface="Calibri" panose="020F0502020204030204" pitchFamily="34" charset="0"/>
                <a:ea typeface="Calibri" panose="020F0502020204030204" pitchFamily="34" charset="0"/>
                <a:cs typeface="Arial" panose="020B0604020202020204" pitchFamily="34" charset="0"/>
              </a:rPr>
              <a:t>, </a:t>
            </a:r>
            <a:r>
              <a:rPr lang="cs-CZ" sz="6500" b="1" dirty="0" err="1">
                <a:effectLst/>
                <a:latin typeface="Calibri" panose="020F0502020204030204" pitchFamily="34" charset="0"/>
                <a:ea typeface="Calibri" panose="020F0502020204030204" pitchFamily="34" charset="0"/>
                <a:cs typeface="Arial" panose="020B0604020202020204" pitchFamily="34" charset="0"/>
              </a:rPr>
              <a:t>Ál</a:t>
            </a:r>
            <a:r>
              <a:rPr lang="cs-CZ" sz="6500" b="1" dirty="0">
                <a:effectLst/>
                <a:latin typeface="Calibri" panose="020F0502020204030204" pitchFamily="34" charset="0"/>
                <a:ea typeface="Calibri" panose="020F0502020204030204" pitchFamily="34" charset="0"/>
                <a:cs typeface="Arial" panose="020B0604020202020204" pitchFamily="34" charset="0"/>
              </a:rPr>
              <a:t>-e Ahmad</a:t>
            </a:r>
            <a:r>
              <a:rPr lang="cs-CZ" sz="6500" dirty="0">
                <a:effectLst/>
                <a:latin typeface="Calibri" panose="020F0502020204030204" pitchFamily="34" charset="0"/>
                <a:ea typeface="Calibri" panose="020F0502020204030204" pitchFamily="34" charset="0"/>
                <a:cs typeface="Arial" panose="020B0604020202020204" pitchFamily="34" charset="0"/>
              </a:rPr>
              <a:t> a básník a prozaik </a:t>
            </a:r>
            <a:r>
              <a:rPr lang="cs-CZ" sz="6500" b="1" dirty="0" err="1">
                <a:effectLst/>
                <a:latin typeface="Calibri" panose="020F0502020204030204" pitchFamily="34" charset="0"/>
                <a:ea typeface="Calibri" panose="020F0502020204030204" pitchFamily="34" charset="0"/>
                <a:cs typeface="Arial" panose="020B0604020202020204" pitchFamily="34" charset="0"/>
              </a:rPr>
              <a:t>Rezá</a:t>
            </a:r>
            <a:r>
              <a:rPr lang="cs-CZ" sz="6500" b="1" dirty="0">
                <a:effectLst/>
                <a:latin typeface="Calibri" panose="020F0502020204030204" pitchFamily="34" charset="0"/>
                <a:ea typeface="Calibri" panose="020F0502020204030204" pitchFamily="34" charset="0"/>
                <a:cs typeface="Arial" panose="020B0604020202020204" pitchFamily="34" charset="0"/>
              </a:rPr>
              <a:t> </a:t>
            </a:r>
            <a:r>
              <a:rPr lang="cs-CZ" sz="6500" b="1" dirty="0" err="1">
                <a:effectLst/>
                <a:latin typeface="Calibri" panose="020F0502020204030204" pitchFamily="34" charset="0"/>
                <a:ea typeface="Calibri" panose="020F0502020204030204" pitchFamily="34" charset="0"/>
                <a:cs typeface="Arial" panose="020B0604020202020204" pitchFamily="34" charset="0"/>
              </a:rPr>
              <a:t>Baráhení</a:t>
            </a:r>
            <a:r>
              <a:rPr lang="cs-CZ" sz="6500" dirty="0">
                <a:effectLst/>
                <a:latin typeface="Calibri" panose="020F0502020204030204" pitchFamily="34" charset="0"/>
                <a:ea typeface="Calibri" panose="020F0502020204030204" pitchFamily="34" charset="0"/>
                <a:cs typeface="Arial" panose="020B0604020202020204" pitchFamily="34" charset="0"/>
              </a:rPr>
              <a:t>.</a:t>
            </a:r>
          </a:p>
          <a:p>
            <a:pPr marL="342900" indent="-342900">
              <a:lnSpc>
                <a:spcPct val="100000"/>
              </a:lnSpc>
              <a:spcAft>
                <a:spcPts val="400"/>
              </a:spcAft>
              <a:buFont typeface="Times New Roman" panose="02020603050405020304" pitchFamily="18" charset="0"/>
              <a:buChar char="-"/>
            </a:pPr>
            <a:r>
              <a:rPr lang="cs-CZ" sz="6500" spc="-30" dirty="0">
                <a:effectLst/>
                <a:latin typeface="Times New Roman" panose="02020603050405020304" pitchFamily="18" charset="0"/>
                <a:ea typeface="Times New Roman" panose="02020603050405020304" pitchFamily="18" charset="0"/>
              </a:rPr>
              <a:t>v současnosti </a:t>
            </a:r>
            <a:r>
              <a:rPr lang="cs-CZ" sz="6500" spc="-30" dirty="0">
                <a:latin typeface="Times New Roman" panose="02020603050405020304" pitchFamily="18" charset="0"/>
                <a:ea typeface="Times New Roman" panose="02020603050405020304" pitchFamily="18" charset="0"/>
              </a:rPr>
              <a:t>Organizace</a:t>
            </a:r>
            <a:r>
              <a:rPr lang="cs-CZ" sz="6500" spc="-30" dirty="0">
                <a:effectLst/>
                <a:latin typeface="Times New Roman" panose="02020603050405020304" pitchFamily="18" charset="0"/>
                <a:ea typeface="Times New Roman" panose="02020603050405020304" pitchFamily="18" charset="0"/>
              </a:rPr>
              <a:t> stále existuje, ale její členové působí z pařížského exilu, kam se </a:t>
            </a:r>
            <a:r>
              <a:rPr lang="cs-CZ" sz="6500" spc="-30" dirty="0" err="1">
                <a:latin typeface="Times New Roman" panose="02020603050405020304" pitchFamily="18" charset="0"/>
                <a:ea typeface="Times New Roman" panose="02020603050405020304" pitchFamily="18" charset="0"/>
              </a:rPr>
              <a:t>org</a:t>
            </a:r>
            <a:r>
              <a:rPr lang="cs-CZ" sz="6500" spc="-30" dirty="0">
                <a:latin typeface="Times New Roman" panose="02020603050405020304" pitchFamily="18" charset="0"/>
                <a:ea typeface="Times New Roman" panose="02020603050405020304" pitchFamily="18" charset="0"/>
              </a:rPr>
              <a:t>. stáhla </a:t>
            </a:r>
            <a:r>
              <a:rPr lang="cs-CZ" sz="6500" spc="-30" dirty="0">
                <a:effectLst/>
                <a:latin typeface="Times New Roman" panose="02020603050405020304" pitchFamily="18" charset="0"/>
                <a:ea typeface="Times New Roman" panose="02020603050405020304" pitchFamily="18" charset="0"/>
              </a:rPr>
              <a:t>po roce 1983</a:t>
            </a:r>
          </a:p>
          <a:p>
            <a:pPr marL="342900" lvl="0" indent="-342900" algn="just" rtl="0">
              <a:lnSpc>
                <a:spcPct val="150000"/>
              </a:lnSpc>
              <a:spcAft>
                <a:spcPts val="400"/>
              </a:spcAft>
              <a:buFont typeface="Times New Roman" panose="02020603050405020304" pitchFamily="18" charset="0"/>
              <a:buChar char="-"/>
            </a:pPr>
            <a:r>
              <a:rPr lang="cs-CZ" sz="8000" spc="-30" dirty="0">
                <a:effectLst/>
                <a:latin typeface="Times New Roman" panose="02020603050405020304" pitchFamily="18" charset="0"/>
                <a:ea typeface="Times New Roman" panose="02020603050405020304" pitchFamily="18" charset="0"/>
              </a:rPr>
              <a:t> </a:t>
            </a:r>
            <a:r>
              <a:rPr lang="cs-CZ" sz="8000" spc="-30" dirty="0" err="1">
                <a:effectLst/>
                <a:latin typeface="Times New Roman" panose="02020603050405020304" pitchFamily="18" charset="0"/>
                <a:ea typeface="Times New Roman" panose="02020603050405020304" pitchFamily="18" charset="0"/>
              </a:rPr>
              <a:t>Baráhení</a:t>
            </a:r>
            <a:r>
              <a:rPr lang="cs-CZ" sz="8000" spc="-30" dirty="0">
                <a:effectLst/>
                <a:latin typeface="Times New Roman" panose="02020603050405020304" pitchFamily="18" charset="0"/>
                <a:ea typeface="Times New Roman" panose="02020603050405020304" pitchFamily="18" charset="0"/>
              </a:rPr>
              <a:t> se pokusil po Chomejního smrti roku 1989 znovuobnovit činnost Asociace a společně s dvěma dalšími autory sepsal tzv.: „</a:t>
            </a:r>
            <a:r>
              <a:rPr lang="cs-CZ" sz="8000" b="1" spc="-30" dirty="0">
                <a:effectLst/>
                <a:latin typeface="Times New Roman" panose="02020603050405020304" pitchFamily="18" charset="0"/>
                <a:ea typeface="Times New Roman" panose="02020603050405020304" pitchFamily="18" charset="0"/>
              </a:rPr>
              <a:t>Text 134 íránských spisovatelů</a:t>
            </a:r>
            <a:r>
              <a:rPr lang="cs-CZ" sz="8000" spc="-30" dirty="0">
                <a:effectLst/>
                <a:latin typeface="Times New Roman" panose="02020603050405020304" pitchFamily="18" charset="0"/>
                <a:ea typeface="Times New Roman" panose="02020603050405020304" pitchFamily="18" charset="0"/>
              </a:rPr>
              <a:t>“, </a:t>
            </a:r>
            <a:r>
              <a:rPr lang="cs-CZ" sz="8000" b="1" spc="-30" dirty="0">
                <a:effectLst/>
                <a:latin typeface="Times New Roman" panose="02020603050405020304" pitchFamily="18" charset="0"/>
                <a:ea typeface="Times New Roman" panose="02020603050405020304" pitchFamily="18" charset="0"/>
              </a:rPr>
              <a:t>r. 1994</a:t>
            </a:r>
            <a:r>
              <a:rPr lang="cs-CZ" sz="8000" spc="-30" dirty="0">
                <a:effectLst/>
                <a:latin typeface="Times New Roman" panose="02020603050405020304" pitchFamily="18" charset="0"/>
                <a:ea typeface="Times New Roman" panose="02020603050405020304" pitchFamily="18" charset="0"/>
              </a:rPr>
              <a:t> - </a:t>
            </a:r>
            <a:r>
              <a:rPr lang="cs-CZ" sz="8000" u="sng" spc="-30" dirty="0">
                <a:solidFill>
                  <a:srgbClr val="0563C1"/>
                </a:solidFill>
                <a:effectLst/>
                <a:latin typeface="Times New Roman" panose="02020603050405020304" pitchFamily="18" charset="0"/>
                <a:ea typeface="Times New Roman" panose="02020603050405020304" pitchFamily="18" charset="0"/>
                <a:hlinkClick r:id="rId3"/>
              </a:rPr>
              <a:t>https://www.iranrights.org/library/document/255/open-letter-by-134-writers</a:t>
            </a:r>
            <a:endParaRPr lang="cs-CZ" sz="8000" spc="-30" dirty="0">
              <a:effectLst/>
              <a:latin typeface="Times New Roman" panose="02020603050405020304" pitchFamily="18" charset="0"/>
              <a:ea typeface="Times New Roman" panose="02020603050405020304" pitchFamily="18" charset="0"/>
            </a:endParaRPr>
          </a:p>
          <a:p>
            <a:pPr marL="342900" lvl="0" indent="-342900">
              <a:lnSpc>
                <a:spcPct val="100000"/>
              </a:lnSpc>
              <a:spcAft>
                <a:spcPts val="400"/>
              </a:spcAft>
              <a:buFont typeface="Times New Roman" panose="02020603050405020304" pitchFamily="18" charset="0"/>
              <a:buChar char="-"/>
            </a:pPr>
            <a:r>
              <a:rPr lang="cs-CZ" sz="6500" spc="-30" dirty="0">
                <a:effectLst/>
                <a:latin typeface="Times New Roman" panose="02020603050405020304" pitchFamily="18" charset="0"/>
                <a:ea typeface="Times New Roman" panose="02020603050405020304" pitchFamily="18" charset="0"/>
              </a:rPr>
              <a:t>nátlakem nuceni k ukončení činnosti. </a:t>
            </a:r>
          </a:p>
          <a:p>
            <a:pPr marL="342900" lvl="0" indent="-342900">
              <a:lnSpc>
                <a:spcPct val="100000"/>
              </a:lnSpc>
              <a:spcAft>
                <a:spcPts val="400"/>
              </a:spcAft>
              <a:buFont typeface="Times New Roman" panose="02020603050405020304" pitchFamily="18" charset="0"/>
              <a:buChar char="-"/>
            </a:pPr>
            <a:endParaRPr lang="cs-CZ" sz="6500" spc="-30" dirty="0">
              <a:effectLst/>
              <a:latin typeface="Times New Roman" panose="02020603050405020304" pitchFamily="18" charset="0"/>
              <a:ea typeface="Times New Roman" panose="02020603050405020304" pitchFamily="18" charset="0"/>
            </a:endParaRPr>
          </a:p>
          <a:p>
            <a:pPr marL="0" lvl="0" indent="0">
              <a:lnSpc>
                <a:spcPct val="100000"/>
              </a:lnSpc>
              <a:spcAft>
                <a:spcPts val="400"/>
              </a:spcAft>
              <a:buNone/>
            </a:pPr>
            <a:endParaRPr lang="cs-CZ" sz="1000" dirty="0">
              <a:effectLst/>
              <a:latin typeface="Calibri" panose="020F0502020204030204" pitchFamily="34" charset="0"/>
              <a:ea typeface="Calibri" panose="020F0502020204030204" pitchFamily="34" charset="0"/>
              <a:cs typeface="Arial" panose="020B0604020202020204" pitchFamily="34" charset="0"/>
            </a:endParaRPr>
          </a:p>
          <a:p>
            <a:pPr>
              <a:lnSpc>
                <a:spcPct val="100000"/>
              </a:lnSpc>
            </a:pPr>
            <a:endParaRPr lang="cs-CZ" sz="1000" dirty="0"/>
          </a:p>
        </p:txBody>
      </p:sp>
      <p:pic>
        <p:nvPicPr>
          <p:cNvPr id="5" name="Obrázek 4" descr="Obsah obrázku text&#10;&#10;Popis byl vytvořen automaticky">
            <a:extLst>
              <a:ext uri="{FF2B5EF4-FFF2-40B4-BE49-F238E27FC236}">
                <a16:creationId xmlns:a16="http://schemas.microsoft.com/office/drawing/2014/main" id="{C141EC9A-AFCA-4924-9423-27809D2AFC33}"/>
              </a:ext>
            </a:extLst>
          </p:cNvPr>
          <p:cNvPicPr>
            <a:picLocks noChangeAspect="1"/>
          </p:cNvPicPr>
          <p:nvPr/>
        </p:nvPicPr>
        <p:blipFill>
          <a:blip r:embed="rId4"/>
          <a:stretch>
            <a:fillRect/>
          </a:stretch>
        </p:blipFill>
        <p:spPr>
          <a:xfrm>
            <a:off x="970471" y="4818726"/>
            <a:ext cx="4894257" cy="2039274"/>
          </a:xfrm>
          <a:prstGeom prst="rect">
            <a:avLst/>
          </a:prstGeom>
        </p:spPr>
      </p:pic>
    </p:spTree>
    <p:extLst>
      <p:ext uri="{BB962C8B-B14F-4D97-AF65-F5344CB8AC3E}">
        <p14:creationId xmlns:p14="http://schemas.microsoft.com/office/powerpoint/2010/main" val="2420740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EEBADB-DA64-4CA1-8544-FEF2B928B893}"/>
              </a:ext>
            </a:extLst>
          </p:cNvPr>
          <p:cNvSpPr>
            <a:spLocks noGrp="1"/>
          </p:cNvSpPr>
          <p:nvPr>
            <p:ph type="title"/>
          </p:nvPr>
        </p:nvSpPr>
        <p:spPr>
          <a:xfrm>
            <a:off x="1251679" y="645107"/>
            <a:ext cx="3384329" cy="1640894"/>
          </a:xfrm>
        </p:spPr>
        <p:txBody>
          <a:bodyPr anchor="t">
            <a:normAutofit/>
          </a:bodyPr>
          <a:lstStyle/>
          <a:p>
            <a:r>
              <a:rPr lang="ar-SA" sz="4000" b="1" spc="-30">
                <a:effectLst/>
                <a:latin typeface="Times New Roman" panose="02020603050405020304" pitchFamily="18" charset="0"/>
                <a:ea typeface="Times New Roman" panose="02020603050405020304" pitchFamily="18" charset="0"/>
              </a:rPr>
              <a:t>ماجرای اتوبوس ارمنستان</a:t>
            </a:r>
            <a:endParaRPr lang="cs-CZ" sz="4000"/>
          </a:p>
        </p:txBody>
      </p:sp>
      <p:sp>
        <p:nvSpPr>
          <p:cNvPr id="3" name="Zástupný obsah 2">
            <a:extLst>
              <a:ext uri="{FF2B5EF4-FFF2-40B4-BE49-F238E27FC236}">
                <a16:creationId xmlns:a16="http://schemas.microsoft.com/office/drawing/2014/main" id="{94E8BABC-7950-439C-8A11-66CA59E63F0C}"/>
              </a:ext>
            </a:extLst>
          </p:cNvPr>
          <p:cNvSpPr>
            <a:spLocks noGrp="1"/>
          </p:cNvSpPr>
          <p:nvPr>
            <p:ph idx="1"/>
          </p:nvPr>
        </p:nvSpPr>
        <p:spPr>
          <a:xfrm>
            <a:off x="1251679" y="2286001"/>
            <a:ext cx="3384330" cy="3940844"/>
          </a:xfrm>
        </p:spPr>
        <p:txBody>
          <a:bodyPr>
            <a:normAutofit/>
          </a:bodyPr>
          <a:lstStyle/>
          <a:p>
            <a:pPr marL="342900" indent="-342900">
              <a:lnSpc>
                <a:spcPct val="100000"/>
              </a:lnSpc>
              <a:spcAft>
                <a:spcPts val="400"/>
              </a:spcAft>
              <a:buFont typeface="Times New Roman" panose="02020603050405020304" pitchFamily="18" charset="0"/>
              <a:buChar char="-"/>
            </a:pPr>
            <a:r>
              <a:rPr lang="cs-CZ" sz="1700" b="1" spc="-30" dirty="0">
                <a:effectLst/>
                <a:latin typeface="Times New Roman" panose="02020603050405020304" pitchFamily="18" charset="0"/>
                <a:ea typeface="Times New Roman" panose="02020603050405020304" pitchFamily="18" charset="0"/>
              </a:rPr>
              <a:t>– v létě 1996</a:t>
            </a:r>
            <a:endParaRPr lang="cs-CZ" sz="1700" spc="-30" dirty="0">
              <a:effectLst/>
              <a:latin typeface="Times New Roman" panose="02020603050405020304" pitchFamily="18" charset="0"/>
              <a:ea typeface="Times New Roman" panose="02020603050405020304" pitchFamily="18" charset="0"/>
            </a:endParaRPr>
          </a:p>
          <a:p>
            <a:pPr marL="342900" lvl="0" indent="-342900">
              <a:lnSpc>
                <a:spcPct val="100000"/>
              </a:lnSpc>
              <a:spcAft>
                <a:spcPts val="400"/>
              </a:spcAft>
              <a:buFont typeface="Times New Roman" panose="02020603050405020304" pitchFamily="18" charset="0"/>
              <a:buChar char="-"/>
            </a:pPr>
            <a:r>
              <a:rPr lang="cs-CZ" sz="1700" spc="-30" dirty="0">
                <a:latin typeface="Times New Roman" panose="02020603050405020304" pitchFamily="18" charset="0"/>
                <a:ea typeface="Times New Roman" panose="02020603050405020304" pitchFamily="18" charset="0"/>
              </a:rPr>
              <a:t>Snaha představitelů režimu zbavit se</a:t>
            </a:r>
            <a:r>
              <a:rPr lang="cs-CZ" sz="1700" spc="-30" dirty="0">
                <a:effectLst/>
                <a:latin typeface="Times New Roman" panose="02020603050405020304" pitchFamily="18" charset="0"/>
                <a:ea typeface="Times New Roman" panose="02020603050405020304" pitchFamily="18" charset="0"/>
              </a:rPr>
              <a:t> těchto nespokojených umělců; při cestě do Arménie se autobus s členy asociace (21) málem zřítil do srázu</a:t>
            </a:r>
          </a:p>
          <a:p>
            <a:pPr marL="342900" lvl="0" indent="-342900">
              <a:lnSpc>
                <a:spcPct val="100000"/>
              </a:lnSpc>
              <a:spcAft>
                <a:spcPts val="400"/>
              </a:spcAft>
              <a:buFont typeface="Times New Roman" panose="02020603050405020304" pitchFamily="18" charset="0"/>
              <a:buChar char="-"/>
            </a:pPr>
            <a:r>
              <a:rPr lang="cs-CZ" sz="1700" spc="-30" dirty="0" err="1">
                <a:effectLst/>
                <a:latin typeface="Times New Roman" panose="02020603050405020304" pitchFamily="18" charset="0"/>
                <a:ea typeface="Times New Roman" panose="02020603050405020304" pitchFamily="18" charset="0"/>
              </a:rPr>
              <a:t>Baráhenímu</a:t>
            </a:r>
            <a:r>
              <a:rPr lang="cs-CZ" sz="1700" spc="-30" dirty="0">
                <a:effectLst/>
                <a:latin typeface="Times New Roman" panose="02020603050405020304" pitchFamily="18" charset="0"/>
                <a:ea typeface="Times New Roman" panose="02020603050405020304" pitchFamily="18" charset="0"/>
              </a:rPr>
              <a:t> se posléze podařilo vycestovat do Švédska, v současnosti žije v exilu v Kanadě.</a:t>
            </a:r>
          </a:p>
          <a:p>
            <a:pPr marL="342900" lvl="0" indent="-342900">
              <a:lnSpc>
                <a:spcPct val="100000"/>
              </a:lnSpc>
              <a:spcAft>
                <a:spcPts val="400"/>
              </a:spcAft>
              <a:buFont typeface="Times New Roman" panose="02020603050405020304" pitchFamily="18" charset="0"/>
              <a:buChar char="-"/>
            </a:pPr>
            <a:r>
              <a:rPr lang="cs-CZ" sz="1700" b="1" dirty="0">
                <a:effectLst/>
                <a:latin typeface="Calibri" panose="020F0502020204030204" pitchFamily="34" charset="0"/>
                <a:ea typeface="Calibri" panose="020F0502020204030204" pitchFamily="34" charset="0"/>
                <a:cs typeface="Arial" panose="020B0604020202020204" pitchFamily="34" charset="0"/>
              </a:rPr>
              <a:t>Řetězové vraždy – </a:t>
            </a:r>
            <a:r>
              <a:rPr lang="ar-SA" sz="1700" b="1" dirty="0">
                <a:effectLst/>
                <a:latin typeface="Calibri" panose="020F0502020204030204" pitchFamily="34" charset="0"/>
                <a:ea typeface="Calibri" panose="020F0502020204030204" pitchFamily="34" charset="0"/>
                <a:cs typeface="Arial" panose="020B0604020202020204" pitchFamily="34" charset="0"/>
              </a:rPr>
              <a:t>قتل‌های زنجیره‌ای</a:t>
            </a:r>
            <a:r>
              <a:rPr lang="cs-CZ" sz="1700" dirty="0">
                <a:effectLst/>
                <a:latin typeface="Calibri" panose="020F0502020204030204" pitchFamily="34" charset="0"/>
                <a:ea typeface="Calibri" panose="020F0502020204030204" pitchFamily="34" charset="0"/>
                <a:cs typeface="Arial" panose="020B0604020202020204" pitchFamily="34" charset="0"/>
              </a:rPr>
              <a:t>  probíhaly mezi lety 1988-98</a:t>
            </a:r>
            <a:endParaRPr lang="cs-CZ" sz="1700" spc="-30" dirty="0">
              <a:effectLst/>
              <a:latin typeface="Times New Roman" panose="02020603050405020304" pitchFamily="18" charset="0"/>
              <a:ea typeface="Times New Roman" panose="02020603050405020304" pitchFamily="18" charset="0"/>
            </a:endParaRPr>
          </a:p>
          <a:p>
            <a:pPr>
              <a:lnSpc>
                <a:spcPct val="100000"/>
              </a:lnSpc>
            </a:pPr>
            <a:endParaRPr lang="cs-CZ" sz="1700" dirty="0"/>
          </a:p>
        </p:txBody>
      </p:sp>
      <p:pic>
        <p:nvPicPr>
          <p:cNvPr id="5" name="Obrázek 4" descr="Obsah obrázku osoba, pózování, skupina, lidé&#10;&#10;Popis byl vytvořen automaticky">
            <a:extLst>
              <a:ext uri="{FF2B5EF4-FFF2-40B4-BE49-F238E27FC236}">
                <a16:creationId xmlns:a16="http://schemas.microsoft.com/office/drawing/2014/main" id="{E4530D83-B663-42E6-9970-88E97D06D9BA}"/>
              </a:ext>
            </a:extLst>
          </p:cNvPr>
          <p:cNvPicPr>
            <a:picLocks noChangeAspect="1"/>
          </p:cNvPicPr>
          <p:nvPr/>
        </p:nvPicPr>
        <p:blipFill>
          <a:blip r:embed="rId2"/>
          <a:stretch>
            <a:fillRect/>
          </a:stretch>
        </p:blipFill>
        <p:spPr>
          <a:xfrm>
            <a:off x="5279472" y="1328729"/>
            <a:ext cx="5995465" cy="4226802"/>
          </a:xfrm>
          <a:prstGeom prst="rect">
            <a:avLst/>
          </a:prstGeom>
        </p:spPr>
      </p:pic>
    </p:spTree>
    <p:extLst>
      <p:ext uri="{BB962C8B-B14F-4D97-AF65-F5344CB8AC3E}">
        <p14:creationId xmlns:p14="http://schemas.microsoft.com/office/powerpoint/2010/main" val="1516922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1" name="Rectangle 140">
            <a:extLst>
              <a:ext uri="{FF2B5EF4-FFF2-40B4-BE49-F238E27FC236}">
                <a16:creationId xmlns:a16="http://schemas.microsoft.com/office/drawing/2014/main" id="{287D9197-4A85-4276-8FC4-67873E207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3" name="Freeform 10">
            <a:extLst>
              <a:ext uri="{FF2B5EF4-FFF2-40B4-BE49-F238E27FC236}">
                <a16:creationId xmlns:a16="http://schemas.microsoft.com/office/drawing/2014/main" id="{01B5B487-A1DE-47E1-B06D-F13BBCCA7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txBody>
          <a:bodyPr/>
          <a:lstStyle/>
          <a:p>
            <a:endParaRPr lang="cs-CZ"/>
          </a:p>
        </p:txBody>
      </p:sp>
      <p:sp>
        <p:nvSpPr>
          <p:cNvPr id="2" name="Nadpis 1">
            <a:extLst>
              <a:ext uri="{FF2B5EF4-FFF2-40B4-BE49-F238E27FC236}">
                <a16:creationId xmlns:a16="http://schemas.microsoft.com/office/drawing/2014/main" id="{1F734709-07CD-4114-9F8B-DAE1714063EE}"/>
              </a:ext>
            </a:extLst>
          </p:cNvPr>
          <p:cNvSpPr>
            <a:spLocks noGrp="1"/>
          </p:cNvSpPr>
          <p:nvPr>
            <p:ph type="title"/>
          </p:nvPr>
        </p:nvSpPr>
        <p:spPr>
          <a:xfrm>
            <a:off x="283465" y="1"/>
            <a:ext cx="3953256" cy="1005839"/>
          </a:xfrm>
        </p:spPr>
        <p:txBody>
          <a:bodyPr>
            <a:normAutofit fontScale="90000"/>
          </a:bodyPr>
          <a:lstStyle/>
          <a:p>
            <a:r>
              <a:rPr lang="cs-CZ" sz="3600" b="1" spc="-30" dirty="0" err="1">
                <a:effectLst/>
                <a:latin typeface="Times New Roman" panose="02020603050405020304" pitchFamily="18" charset="0"/>
                <a:ea typeface="Times New Roman" panose="02020603050405020304" pitchFamily="18" charset="0"/>
              </a:rPr>
              <a:t>Gholám</a:t>
            </a:r>
            <a:r>
              <a:rPr lang="cs-CZ" sz="3600" b="1" spc="-30" dirty="0">
                <a:effectLst/>
                <a:latin typeface="Times New Roman" panose="02020603050405020304" pitchFamily="18" charset="0"/>
                <a:ea typeface="Times New Roman" panose="02020603050405020304" pitchFamily="18" charset="0"/>
              </a:rPr>
              <a:t> </a:t>
            </a:r>
            <a:r>
              <a:rPr lang="cs-CZ" sz="3600" b="1" spc="-30" dirty="0" err="1">
                <a:effectLst/>
                <a:latin typeface="Times New Roman" panose="02020603050405020304" pitchFamily="18" charset="0"/>
                <a:ea typeface="Times New Roman" panose="02020603050405020304" pitchFamily="18" charset="0"/>
              </a:rPr>
              <a:t>Hosejn</a:t>
            </a:r>
            <a:r>
              <a:rPr lang="cs-CZ" sz="3600" b="1" spc="-30" dirty="0">
                <a:effectLst/>
                <a:latin typeface="Times New Roman" panose="02020603050405020304" pitchFamily="18" charset="0"/>
                <a:ea typeface="Times New Roman" panose="02020603050405020304" pitchFamily="18" charset="0"/>
              </a:rPr>
              <a:t> </a:t>
            </a:r>
            <a:r>
              <a:rPr lang="cs-CZ" sz="3600" b="1" spc="-30" dirty="0" err="1">
                <a:effectLst/>
                <a:latin typeface="Times New Roman" panose="02020603050405020304" pitchFamily="18" charset="0"/>
                <a:ea typeface="Times New Roman" panose="02020603050405020304" pitchFamily="18" charset="0"/>
              </a:rPr>
              <a:t>Sá´edí</a:t>
            </a:r>
            <a:r>
              <a:rPr lang="cs-CZ" sz="3600" b="1" spc="-30" dirty="0">
                <a:effectLst/>
                <a:latin typeface="Times New Roman" panose="02020603050405020304" pitchFamily="18" charset="0"/>
                <a:ea typeface="Times New Roman" panose="02020603050405020304" pitchFamily="18" charset="0"/>
              </a:rPr>
              <a:t> - </a:t>
            </a:r>
            <a:r>
              <a:rPr lang="fa-IR" sz="1800" b="1" spc="-30" dirty="0">
                <a:effectLst/>
                <a:latin typeface="Times New Roman" panose="02020603050405020304" pitchFamily="18" charset="0"/>
                <a:ea typeface="Times New Roman" panose="02020603050405020304" pitchFamily="18" charset="0"/>
              </a:rPr>
              <a:t>غلامحسین ساعدی</a:t>
            </a:r>
            <a:r>
              <a:rPr lang="cs-CZ" sz="1800" b="1" spc="-30" dirty="0">
                <a:effectLst/>
                <a:latin typeface="Times New Roman" panose="02020603050405020304" pitchFamily="18" charset="0"/>
                <a:ea typeface="Times New Roman" panose="02020603050405020304" pitchFamily="18" charset="0"/>
              </a:rPr>
              <a:t>  (1936-85)</a:t>
            </a:r>
            <a:r>
              <a:rPr lang="cs-CZ" sz="1800" spc="-30" dirty="0">
                <a:effectLst/>
                <a:latin typeface="Times New Roman" panose="02020603050405020304" pitchFamily="18" charset="0"/>
                <a:ea typeface="Times New Roman" panose="02020603050405020304" pitchFamily="18" charset="0"/>
              </a:rPr>
              <a:t> </a:t>
            </a:r>
            <a:br>
              <a:rPr lang="cs-CZ" sz="3600" spc="-30" dirty="0">
                <a:effectLst/>
                <a:latin typeface="Times New Roman" panose="02020603050405020304" pitchFamily="18" charset="0"/>
                <a:ea typeface="Times New Roman" panose="02020603050405020304" pitchFamily="18" charset="0"/>
              </a:rPr>
            </a:br>
            <a:endParaRPr lang="cs-CZ" sz="3600" dirty="0"/>
          </a:p>
        </p:txBody>
      </p:sp>
      <p:sp>
        <p:nvSpPr>
          <p:cNvPr id="145" name="Rectangle 144">
            <a:extLst>
              <a:ext uri="{FF2B5EF4-FFF2-40B4-BE49-F238E27FC236}">
                <a16:creationId xmlns:a16="http://schemas.microsoft.com/office/drawing/2014/main" id="{2E45AF6B-4F42-45F1-A22C-AF0FCA898F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3080" name="Content Placeholder 3077">
            <a:extLst>
              <a:ext uri="{FF2B5EF4-FFF2-40B4-BE49-F238E27FC236}">
                <a16:creationId xmlns:a16="http://schemas.microsoft.com/office/drawing/2014/main" id="{8693DD8F-6084-47D2-9BC3-87011639205A}"/>
              </a:ext>
            </a:extLst>
          </p:cNvPr>
          <p:cNvSpPr>
            <a:spLocks noGrp="1"/>
          </p:cNvSpPr>
          <p:nvPr>
            <p:ph idx="1"/>
          </p:nvPr>
        </p:nvSpPr>
        <p:spPr>
          <a:xfrm>
            <a:off x="283464" y="2201979"/>
            <a:ext cx="8250935" cy="4434757"/>
          </a:xfrm>
        </p:spPr>
        <p:txBody>
          <a:bodyPr>
            <a:normAutofit fontScale="85000" lnSpcReduction="20000"/>
          </a:bodyPr>
          <a:lstStyle/>
          <a:p>
            <a:pPr lvl="0" rtl="0">
              <a:lnSpc>
                <a:spcPct val="100000"/>
              </a:lnSpc>
              <a:spcAft>
                <a:spcPts val="400"/>
              </a:spcAft>
            </a:pPr>
            <a:r>
              <a:rPr lang="cs-CZ" sz="1700" spc="-30" dirty="0">
                <a:solidFill>
                  <a:srgbClr val="000000"/>
                </a:solidFill>
                <a:effectLst/>
                <a:latin typeface="Times New Roman" panose="02020603050405020304" pitchFamily="18" charset="0"/>
                <a:ea typeface="Times New Roman" panose="02020603050405020304" pitchFamily="18" charset="0"/>
              </a:rPr>
              <a:t>jedna z nejvlivnějších osobností intelektuálního prostředí 70. let. </a:t>
            </a:r>
          </a:p>
          <a:p>
            <a:r>
              <a:rPr lang="cs-CZ" sz="1800" dirty="0"/>
              <a:t>psychiatr, dramatik, prozaik, scenárista</a:t>
            </a:r>
          </a:p>
          <a:p>
            <a:r>
              <a:rPr lang="cs-CZ" sz="1800" dirty="0"/>
              <a:t>psal pod pseudonymem </a:t>
            </a:r>
            <a:r>
              <a:rPr lang="cs-CZ" sz="1800" dirty="0" err="1"/>
              <a:t>Gouhar</a:t>
            </a:r>
            <a:r>
              <a:rPr lang="cs-CZ" sz="1800" dirty="0"/>
              <a:t>-e </a:t>
            </a:r>
            <a:r>
              <a:rPr lang="cs-CZ" sz="1800" dirty="0" err="1"/>
              <a:t>Morád</a:t>
            </a:r>
            <a:endParaRPr lang="cs-CZ" sz="1800" dirty="0"/>
          </a:p>
          <a:p>
            <a:r>
              <a:rPr lang="cs-CZ" sz="1800" dirty="0"/>
              <a:t>spojoval sociální realismus, psychologii strachu a groteskní / halucinační obraznost. </a:t>
            </a:r>
            <a:r>
              <a:rPr lang="cs-CZ" sz="1800" spc="-30" dirty="0">
                <a:solidFill>
                  <a:srgbClr val="000000"/>
                </a:solidFill>
                <a:latin typeface="Times New Roman" panose="02020603050405020304" pitchFamily="18" charset="0"/>
                <a:ea typeface="Times New Roman" panose="02020603050405020304" pitchFamily="18" charset="0"/>
              </a:rPr>
              <a:t>temné, zneklidňující prostředí na pomezí reality a snu, noční můry. </a:t>
            </a:r>
            <a:endParaRPr lang="cs-CZ" sz="1800" dirty="0"/>
          </a:p>
          <a:p>
            <a:r>
              <a:rPr lang="cs-CZ" sz="1800" dirty="0"/>
              <a:t>zobrazoval chudobu, pověru, nemoc, násilí, rozklad komunity; </a:t>
            </a:r>
            <a:r>
              <a:rPr lang="cs-CZ" sz="1800" spc="-30" dirty="0">
                <a:solidFill>
                  <a:srgbClr val="000000"/>
                </a:solidFill>
                <a:latin typeface="Times New Roman" panose="02020603050405020304" pitchFamily="18" charset="0"/>
                <a:ea typeface="Times New Roman" panose="02020603050405020304" pitchFamily="18" charset="0"/>
              </a:rPr>
              <a:t>hlavně povídky, vykořeněné postavy, často vehnané do úzkých. </a:t>
            </a:r>
            <a:endParaRPr lang="cs-CZ" sz="1800" dirty="0"/>
          </a:p>
          <a:p>
            <a:r>
              <a:rPr lang="cs-CZ" sz="1800" dirty="0"/>
              <a:t>opakovaně vězněn za šáha, po revoluci donucen k exilu</a:t>
            </a:r>
            <a:endParaRPr lang="cs-CZ" sz="1700" spc="-30" dirty="0">
              <a:solidFill>
                <a:srgbClr val="000000"/>
              </a:solidFill>
              <a:effectLst/>
              <a:latin typeface="Times New Roman" panose="02020603050405020304" pitchFamily="18" charset="0"/>
              <a:ea typeface="Times New Roman" panose="02020603050405020304" pitchFamily="18" charset="0"/>
            </a:endParaRPr>
          </a:p>
          <a:p>
            <a:pPr lvl="0">
              <a:lnSpc>
                <a:spcPct val="100000"/>
              </a:lnSpc>
              <a:spcAft>
                <a:spcPts val="400"/>
              </a:spcAft>
            </a:pPr>
            <a:r>
              <a:rPr lang="cs-CZ" sz="1700" spc="-30" dirty="0">
                <a:solidFill>
                  <a:srgbClr val="000000"/>
                </a:solidFill>
                <a:effectLst/>
                <a:latin typeface="Times New Roman" panose="02020603050405020304" pitchFamily="18" charset="0"/>
                <a:ea typeface="Times New Roman" panose="02020603050405020304" pitchFamily="18" charset="0"/>
              </a:rPr>
              <a:t>Píše také hodně z prostředí J Íránu </a:t>
            </a:r>
          </a:p>
          <a:p>
            <a:pPr lvl="0">
              <a:lnSpc>
                <a:spcPct val="100000"/>
              </a:lnSpc>
              <a:spcAft>
                <a:spcPts val="400"/>
              </a:spcAft>
            </a:pPr>
            <a:r>
              <a:rPr lang="cs-CZ" sz="1800" dirty="0"/>
              <a:t>autor předloh k významným filmům íránské nové vlny, především </a:t>
            </a:r>
            <a:r>
              <a:rPr lang="cs-CZ" sz="1800" b="1" dirty="0"/>
              <a:t>Kráva / </a:t>
            </a:r>
            <a:r>
              <a:rPr lang="ar-OM" sz="1800" b="1" dirty="0"/>
              <a:t>گاو</a:t>
            </a:r>
            <a:r>
              <a:rPr lang="cs-CZ" sz="1700" spc="-30" dirty="0">
                <a:solidFill>
                  <a:srgbClr val="000000"/>
                </a:solidFill>
                <a:effectLst/>
                <a:latin typeface="Times New Roman" panose="02020603050405020304" pitchFamily="18" charset="0"/>
                <a:ea typeface="Times New Roman" panose="02020603050405020304" pitchFamily="18" charset="0"/>
              </a:rPr>
              <a:t>– která pak zfilmována </a:t>
            </a:r>
            <a:r>
              <a:rPr lang="cs-CZ" sz="1700" b="1" spc="-30" dirty="0" err="1">
                <a:solidFill>
                  <a:srgbClr val="000000"/>
                </a:solidFill>
                <a:effectLst/>
                <a:latin typeface="Times New Roman" panose="02020603050405020304" pitchFamily="18" charset="0"/>
                <a:ea typeface="Times New Roman" panose="02020603050405020304" pitchFamily="18" charset="0"/>
              </a:rPr>
              <a:t>Dárjúšem</a:t>
            </a:r>
            <a:r>
              <a:rPr lang="cs-CZ" sz="1700" b="1" spc="-30" dirty="0">
                <a:solidFill>
                  <a:srgbClr val="000000"/>
                </a:solidFill>
                <a:effectLst/>
                <a:latin typeface="Times New Roman" panose="02020603050405020304" pitchFamily="18" charset="0"/>
                <a:ea typeface="Times New Roman" panose="02020603050405020304" pitchFamily="18" charset="0"/>
              </a:rPr>
              <a:t> </a:t>
            </a:r>
            <a:r>
              <a:rPr lang="cs-CZ" sz="1700" b="1" spc="-30" dirty="0" err="1">
                <a:solidFill>
                  <a:srgbClr val="000000"/>
                </a:solidFill>
                <a:effectLst/>
                <a:latin typeface="Times New Roman" panose="02020603050405020304" pitchFamily="18" charset="0"/>
                <a:ea typeface="Times New Roman" panose="02020603050405020304" pitchFamily="18" charset="0"/>
              </a:rPr>
              <a:t>Mehrdžúem</a:t>
            </a:r>
            <a:r>
              <a:rPr lang="cs-CZ" sz="1700" b="1" spc="-30" dirty="0">
                <a:solidFill>
                  <a:srgbClr val="000000"/>
                </a:solidFill>
                <a:effectLst/>
                <a:latin typeface="Times New Roman" panose="02020603050405020304" pitchFamily="18" charset="0"/>
                <a:ea typeface="Times New Roman" panose="02020603050405020304" pitchFamily="18" charset="0"/>
              </a:rPr>
              <a:t> r. 1973</a:t>
            </a:r>
            <a:r>
              <a:rPr lang="cs-CZ" sz="1700" b="1" spc="-30" dirty="0">
                <a:solidFill>
                  <a:srgbClr val="000000"/>
                </a:solidFill>
                <a:latin typeface="Times New Roman" panose="02020603050405020304" pitchFamily="18" charset="0"/>
                <a:ea typeface="Times New Roman" panose="02020603050405020304" pitchFamily="18" charset="0"/>
              </a:rPr>
              <a:t>:</a:t>
            </a:r>
            <a:r>
              <a:rPr lang="cs-CZ" sz="1800" dirty="0"/>
              <a:t> vesničanovi zemře kráva, která je jeho jediným zdrojem obživy a zároveň symbolem postavení ve zbídačené vesnici; trauma ho přivede k psychotické poruše identity, v níž si začne představovat, že je sám tou krávou. </a:t>
            </a:r>
            <a:r>
              <a:rPr lang="cs-CZ" sz="1800" dirty="0">
                <a:hlinkClick r:id="rId2"/>
              </a:rPr>
              <a:t>https://www.youtube.com/watch?v=wdlg8P6aBVU</a:t>
            </a:r>
            <a:endParaRPr lang="cs-CZ" sz="1700" spc="-30" dirty="0">
              <a:solidFill>
                <a:srgbClr val="000000"/>
              </a:solidFill>
              <a:effectLst/>
              <a:latin typeface="Times New Roman" panose="02020603050405020304" pitchFamily="18" charset="0"/>
              <a:ea typeface="Times New Roman" panose="02020603050405020304" pitchFamily="18" charset="0"/>
            </a:endParaRPr>
          </a:p>
          <a:p>
            <a:pPr lvl="0">
              <a:lnSpc>
                <a:spcPct val="100000"/>
              </a:lnSpc>
              <a:spcAft>
                <a:spcPts val="400"/>
              </a:spcAft>
            </a:pPr>
            <a:r>
              <a:rPr lang="cs-CZ" sz="1700" spc="-30" dirty="0">
                <a:solidFill>
                  <a:srgbClr val="000000"/>
                </a:solidFill>
                <a:effectLst/>
                <a:latin typeface="Times New Roman" panose="02020603050405020304" pitchFamily="18" charset="0"/>
                <a:ea typeface="Times New Roman" panose="02020603050405020304" pitchFamily="18" charset="0"/>
              </a:rPr>
              <a:t>Po porevolučních restrikcích emigruje do Paříže, kde se víceméně upije k smrti, krátce na to umírá na cirhózu jater, 1985.</a:t>
            </a:r>
          </a:p>
          <a:p>
            <a:pPr lvl="0">
              <a:lnSpc>
                <a:spcPct val="100000"/>
              </a:lnSpc>
              <a:spcAft>
                <a:spcPts val="400"/>
              </a:spcAft>
            </a:pPr>
            <a:r>
              <a:rPr lang="cs-CZ" sz="1700" spc="-30" dirty="0">
                <a:solidFill>
                  <a:srgbClr val="000000"/>
                </a:solidFill>
                <a:latin typeface="Times New Roman" panose="02020603050405020304" pitchFamily="18" charset="0"/>
                <a:ea typeface="Times New Roman" panose="02020603050405020304" pitchFamily="18" charset="0"/>
              </a:rPr>
              <a:t>Povídka </a:t>
            </a:r>
            <a:r>
              <a:rPr lang="ar-OM" sz="1800" dirty="0"/>
              <a:t>بازی تمام شد</a:t>
            </a:r>
            <a:r>
              <a:rPr lang="cs-CZ" sz="1800" dirty="0"/>
              <a:t> – ukázka - poprvé otištěna v časopise </a:t>
            </a:r>
            <a:r>
              <a:rPr lang="ar-OM" sz="1800" b="1" dirty="0"/>
              <a:t>لفبا</a:t>
            </a:r>
            <a:r>
              <a:rPr lang="ar-OM" sz="1800" dirty="0"/>
              <a:t> (</a:t>
            </a:r>
            <a:r>
              <a:rPr lang="cs-CZ" sz="1800" i="1" dirty="0" err="1"/>
              <a:t>Alefbá</a:t>
            </a:r>
            <a:r>
              <a:rPr lang="cs-CZ" sz="1800" i="1" dirty="0"/>
              <a:t> </a:t>
            </a:r>
            <a:r>
              <a:rPr lang="cs-CZ" sz="1800" dirty="0"/>
              <a:t>číslo 1, roku </a:t>
            </a:r>
            <a:r>
              <a:rPr lang="cs-CZ" sz="1800" b="1" dirty="0"/>
              <a:t>1973</a:t>
            </a:r>
            <a:endParaRPr lang="cs-CZ" sz="1700" spc="-30" dirty="0">
              <a:solidFill>
                <a:srgbClr val="000000"/>
              </a:solidFill>
              <a:effectLst/>
              <a:latin typeface="Times New Roman" panose="02020603050405020304" pitchFamily="18" charset="0"/>
              <a:ea typeface="Times New Roman" panose="02020603050405020304" pitchFamily="18" charset="0"/>
            </a:endParaRPr>
          </a:p>
          <a:p>
            <a:pPr>
              <a:lnSpc>
                <a:spcPct val="100000"/>
              </a:lnSpc>
            </a:pPr>
            <a:endParaRPr lang="en-US" sz="1700" dirty="0">
              <a:solidFill>
                <a:srgbClr val="000000"/>
              </a:solidFill>
            </a:endParaRPr>
          </a:p>
        </p:txBody>
      </p:sp>
      <p:pic>
        <p:nvPicPr>
          <p:cNvPr id="3074" name="Picture 2" descr="غلامحسین ساعدی - ویکی‌پدیا، دانشنامهٔ آزاد">
            <a:extLst>
              <a:ext uri="{FF2B5EF4-FFF2-40B4-BE49-F238E27FC236}">
                <a16:creationId xmlns:a16="http://schemas.microsoft.com/office/drawing/2014/main" id="{2A8C98DF-600D-411F-B7BA-21C8728BAB8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679644" y="482321"/>
            <a:ext cx="2387958" cy="2785952"/>
          </a:xfrm>
          <a:prstGeom prst="rect">
            <a:avLst/>
          </a:prstGeom>
          <a:noFill/>
          <a:extLst>
            <a:ext uri="{909E8E84-426E-40DD-AFC4-6F175D3DCCD1}">
              <a14:hiddenFill xmlns:a14="http://schemas.microsoft.com/office/drawing/2010/main">
                <a:solidFill>
                  <a:srgbClr val="FFFFFF"/>
                </a:solidFill>
              </a14:hiddenFill>
            </a:ext>
          </a:extLst>
        </p:spPr>
      </p:pic>
      <p:pic>
        <p:nvPicPr>
          <p:cNvPr id="9" name="Obrázek 8" descr="Obsah obrázku text&#10;&#10;Popis byl vytvořen automaticky">
            <a:extLst>
              <a:ext uri="{FF2B5EF4-FFF2-40B4-BE49-F238E27FC236}">
                <a16:creationId xmlns:a16="http://schemas.microsoft.com/office/drawing/2014/main" id="{BB46B53B-C73E-4EBF-9DE5-76311E0C3F06}"/>
              </a:ext>
            </a:extLst>
          </p:cNvPr>
          <p:cNvPicPr>
            <a:picLocks noChangeAspect="1"/>
          </p:cNvPicPr>
          <p:nvPr/>
        </p:nvPicPr>
        <p:blipFill>
          <a:blip r:embed="rId4"/>
          <a:stretch>
            <a:fillRect/>
          </a:stretch>
        </p:blipFill>
        <p:spPr>
          <a:xfrm>
            <a:off x="8846776" y="3429000"/>
            <a:ext cx="2053695" cy="2944367"/>
          </a:xfrm>
          <a:prstGeom prst="rect">
            <a:avLst/>
          </a:prstGeom>
        </p:spPr>
      </p:pic>
      <p:pic>
        <p:nvPicPr>
          <p:cNvPr id="3" name="Obrázek 2" descr="Gholamhossein Saedi Information – Artebox">
            <a:extLst>
              <a:ext uri="{FF2B5EF4-FFF2-40B4-BE49-F238E27FC236}">
                <a16:creationId xmlns:a16="http://schemas.microsoft.com/office/drawing/2014/main" id="{2BF1172F-F615-86C2-6F00-F5D29B58E2BB}"/>
              </a:ext>
            </a:extLst>
          </p:cNvPr>
          <p:cNvPicPr>
            <a:picLocks noChangeAspect="1"/>
          </p:cNvPicPr>
          <p:nvPr/>
        </p:nvPicPr>
        <p:blipFill>
          <a:blip r:embed="rId5"/>
          <a:stretch>
            <a:fillRect/>
          </a:stretch>
        </p:blipFill>
        <p:spPr>
          <a:xfrm>
            <a:off x="4893520" y="-19897"/>
            <a:ext cx="3953256" cy="2221876"/>
          </a:xfrm>
          <a:prstGeom prst="rect">
            <a:avLst/>
          </a:prstGeom>
        </p:spPr>
      </p:pic>
    </p:spTree>
    <p:extLst>
      <p:ext uri="{BB962C8B-B14F-4D97-AF65-F5344CB8AC3E}">
        <p14:creationId xmlns:p14="http://schemas.microsoft.com/office/powerpoint/2010/main" val="3365217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12FA126-14FA-AEB1-00CA-115F748BAB7A}"/>
              </a:ext>
            </a:extLst>
          </p:cNvPr>
          <p:cNvSpPr txBox="1"/>
          <p:nvPr/>
        </p:nvSpPr>
        <p:spPr>
          <a:xfrm>
            <a:off x="843280" y="91440"/>
            <a:ext cx="11023600" cy="22806243"/>
          </a:xfrm>
          <a:prstGeom prst="rect">
            <a:avLst/>
          </a:prstGeom>
          <a:noFill/>
        </p:spPr>
        <p:txBody>
          <a:bodyPr wrap="square">
            <a:spAutoFit/>
          </a:bodyPr>
          <a:lstStyle/>
          <a:p>
            <a:pPr>
              <a:buNone/>
            </a:pPr>
            <a:r>
              <a:rPr lang="cs-CZ" dirty="0"/>
              <a:t>Ten večer, den poté, co jsem byl u nich v chatrči, vypadal </a:t>
            </a:r>
            <a:r>
              <a:rPr lang="cs-CZ" dirty="0" err="1"/>
              <a:t>Hasaní</a:t>
            </a:r>
            <a:r>
              <a:rPr lang="cs-CZ" dirty="0"/>
              <a:t> velmi zasmušile, když za mnou přišel. Mračil se. Měl opuchlé oči; bylo vidět, že brečel. Do ničeho se mu nechtělo. Když jsme došli k jámě, jen se rozhlížel, strkal holí do odpadků a bez ustání proklínal svého tátu. Věděl jsem, co se stalo. Na ramenou měl stopy po řemenu a pod okem modřinu. Jeho otec se toho poledne vrátil domů ve strašné náladě. Pohádal se se šéfem a vyhodili ho z práce. Jakmile přišel domů, začal </a:t>
            </a:r>
            <a:r>
              <a:rPr lang="cs-CZ" dirty="0" err="1"/>
              <a:t>Hasaního</a:t>
            </a:r>
            <a:r>
              <a:rPr lang="cs-CZ" dirty="0"/>
              <a:t> bít. Slyšeli jsme </a:t>
            </a:r>
            <a:r>
              <a:rPr lang="cs-CZ" dirty="0" err="1"/>
              <a:t>Hasaního</a:t>
            </a:r>
            <a:r>
              <a:rPr lang="cs-CZ" dirty="0"/>
              <a:t> křik. Moje máma proklínala jeho tátu, že takhle mlátí chudáka kluka. </a:t>
            </a:r>
            <a:r>
              <a:rPr lang="cs-CZ" dirty="0" err="1"/>
              <a:t>Hasaního</a:t>
            </a:r>
            <a:r>
              <a:rPr lang="cs-CZ" dirty="0"/>
              <a:t> táta ho bil každý večer, hned jak se vrátil z práce, ještě než se umyl a svlékl. Bil ho tak dlouho, dokud mohl: kopal do něj, tloukl ho pěstmi, mlátil ho holí, šlehal provazem nebo řemenem a celou dobu mu nadával. Bil ho tak silně, že Hasani řval a křičel. Pak sousedé prosili jeho otce, aby přestal, a zachraňovali ho před dalšími ranami.</a:t>
            </a:r>
          </a:p>
          <a:p>
            <a:pPr>
              <a:buNone/>
            </a:pPr>
            <a:r>
              <a:rPr lang="cs-CZ" dirty="0" err="1"/>
              <a:t>Hasaního</a:t>
            </a:r>
            <a:r>
              <a:rPr lang="cs-CZ" dirty="0"/>
              <a:t> táta ho bil každý večer, ale můj táta mě bil jednou nebo dvakrát týdně, když měl zlou náladu, třeba když nic nevydělal. Pak si to vybíjel na mně a na bratrovi a bil nás, dokud jsme to mohli vydržet. Moje máma plakala a křičela: „Zabiješ je! Zmrzačíš je!“ Pak se táta obrátil proti ní. Začal ji bít a ona na nás volala, abychom utekli. Vyšli jsme ven a někde tiše seděli. Pak se uklidnil, sedl si do kouta a žvýkal si kníry. Máma pak řekla: „Zavolej je dovnitř, ať něco snědí.“</a:t>
            </a:r>
          </a:p>
          <a:p>
            <a:pPr>
              <a:buNone/>
            </a:pPr>
            <a:r>
              <a:rPr lang="cs-CZ" dirty="0"/>
              <a:t>Ale </a:t>
            </a:r>
            <a:r>
              <a:rPr lang="cs-CZ" dirty="0" err="1"/>
              <a:t>Hasaního</a:t>
            </a:r>
            <a:r>
              <a:rPr lang="cs-CZ" dirty="0"/>
              <a:t> otec ostatním dětem nic nedělal. Zasedl si jen na </a:t>
            </a:r>
            <a:r>
              <a:rPr lang="cs-CZ" dirty="0" err="1"/>
              <a:t>Hasaního</a:t>
            </a:r>
            <a:r>
              <a:rPr lang="cs-CZ" dirty="0"/>
              <a:t>. A </a:t>
            </a:r>
            <a:r>
              <a:rPr lang="cs-CZ" dirty="0" err="1"/>
              <a:t>Hasaního</a:t>
            </a:r>
            <a:r>
              <a:rPr lang="cs-CZ" dirty="0"/>
              <a:t> matka mu nikdy neřekla, aby utekl, protože jeho táta zatarasil dveře a šel po něm: mlátil ho pěstmi, kopal do něj, chytil ho za hlavu a tloukl mu s ní o zeď….</a:t>
            </a:r>
          </a:p>
          <a:p>
            <a:r>
              <a:rPr lang="cs-CZ" dirty="0"/>
              <a:t>„Hasani,“ řekl jsem.</a:t>
            </a:r>
          </a:p>
          <a:p>
            <a:r>
              <a:rPr lang="cs-CZ" dirty="0"/>
              <a:t>„Co?“</a:t>
            </a:r>
          </a:p>
          <a:p>
            <a:r>
              <a:rPr lang="cs-CZ" dirty="0"/>
              <a:t>„Udělám cokoli, co řekneš. Co chceš dělat?“</a:t>
            </a:r>
          </a:p>
          <a:p>
            <a:r>
              <a:rPr lang="cs-CZ" dirty="0"/>
              <a:t>„Chci dostat tátu pod ruku a zmlátit ho tak, že se z toho nevzpamatuje.“</a:t>
            </a:r>
          </a:p>
          <a:p>
            <a:r>
              <a:rPr lang="cs-CZ" dirty="0"/>
              <a:t>„Tak proč to neuděláš?“</a:t>
            </a:r>
          </a:p>
          <a:p>
            <a:r>
              <a:rPr lang="cs-CZ" dirty="0"/>
              <a:t>„Nejsem dost silný.“</a:t>
            </a:r>
          </a:p>
          <a:p>
            <a:r>
              <a:rPr lang="cs-CZ" dirty="0"/>
              <a:t>„To teda nejsi.“</a:t>
            </a:r>
          </a:p>
          <a:p>
            <a:r>
              <a:rPr lang="cs-CZ" dirty="0"/>
              <a:t>Najednou se zastavil.</a:t>
            </a:r>
          </a:p>
          <a:p>
            <a:r>
              <a:rPr lang="cs-CZ" dirty="0"/>
              <a:t>„Ve dvou bychom to zvládli,“ řekl.</a:t>
            </a:r>
          </a:p>
          <a:p>
            <a:r>
              <a:rPr lang="cs-CZ" dirty="0"/>
              <a:t>Začal jsem přemýšlet. Jeho táty jsem se bál. Hodně. Všechny děti se jeho táty bály. Nikdy neodpověděl, když jsme ho pozdravili. Otočil se a jen na nás zíral. Můj táta říkal, že je blázen. Říkal, že mu přeskočilo, že je šílený jako pominutý. Jak bych ho mohl zmlátit? Ale kdybych </a:t>
            </a:r>
            <a:r>
              <a:rPr lang="cs-CZ" dirty="0" err="1"/>
              <a:t>Hasanímu</a:t>
            </a:r>
            <a:r>
              <a:rPr lang="cs-CZ" dirty="0"/>
              <a:t> nepomohl, rozzlobil by se na mě a přestal by se mnou mluvit.</a:t>
            </a:r>
          </a:p>
          <a:p>
            <a:r>
              <a:rPr lang="cs-CZ" dirty="0"/>
              <a:t>„Ty mi nechceš pomoct?“ zeptal se.</a:t>
            </a:r>
          </a:p>
          <a:p>
            <a:r>
              <a:rPr lang="cs-CZ" dirty="0"/>
              <a:t>„Jasně že chci,“ řekl jsem.</a:t>
            </a:r>
          </a:p>
          <a:p>
            <a:r>
              <a:rPr lang="cs-CZ" dirty="0"/>
              <a:t>„Tak proč neodpovídáš?“</a:t>
            </a:r>
          </a:p>
          <a:p>
            <a:r>
              <a:rPr lang="cs-CZ" dirty="0"/>
              <a:t>„Jak to proboha uděláme?“</a:t>
            </a:r>
          </a:p>
          <a:p>
            <a:r>
              <a:rPr lang="cs-CZ" dirty="0"/>
              <a:t>„Večer přijď k nám do chatrče. Schováme se v koutě, a až mě přijde bít, vrhneme se na něj. Chytíme ho za nohy, svalíme ho na zem a pak ho zmlátíme.“</a:t>
            </a:r>
          </a:p>
          <a:p>
            <a:r>
              <a:rPr lang="cs-CZ" dirty="0"/>
              <a:t>„A co potom?“</a:t>
            </a:r>
          </a:p>
          <a:p>
            <a:r>
              <a:rPr lang="cs-CZ" dirty="0"/>
              <a:t>„Nic. Jen aby věděl, jaké to je. A mně se uleví.“</a:t>
            </a:r>
          </a:p>
          <a:p>
            <a:r>
              <a:rPr lang="cs-CZ" dirty="0"/>
              <a:t>Tady je dobře vidět, jak se rodinný prostor mění v prostor útoku. Otec nejdřív napadne ženu, pak dítě, pak vypravěče. </a:t>
            </a:r>
            <a:r>
              <a:rPr lang="cs-CZ" dirty="0" err="1"/>
              <a:t>Sáedí</a:t>
            </a:r>
            <a:r>
              <a:rPr lang="cs-CZ" dirty="0"/>
              <a:t> to podává přes dětský záznam zvuků, nadávek, pohybů.</a:t>
            </a:r>
          </a:p>
          <a:p>
            <a:r>
              <a:rPr lang="cs-CZ" dirty="0"/>
              <a:t>Posadil jsem se a čekal. Hasani si sedl na druhý konec místnosti.</a:t>
            </a:r>
          </a:p>
          <a:p>
            <a:r>
              <a:rPr lang="cs-CZ" dirty="0"/>
              <a:t>„Nezapomeň. Chytni ho za nohy,“ řekl.</a:t>
            </a:r>
          </a:p>
          <a:p>
            <a:r>
              <a:rPr lang="cs-CZ" dirty="0"/>
              <a:t>„A co uděláš ty?“ zeptal jsem se.</a:t>
            </a:r>
          </a:p>
          <a:p>
            <a:r>
              <a:rPr lang="cs-CZ" dirty="0"/>
              <a:t>„Dám mu pěstí do nosu, pak na něj skočím a svalím ho na zem,“ řekl.</a:t>
            </a:r>
          </a:p>
          <a:p>
            <a:r>
              <a:rPr lang="cs-CZ" dirty="0"/>
              <a:t>Bál jsem se. Nevěděl jsem, jak to dopadne. Pak jsme venku uslyšeli jeho tátu řvát.</a:t>
            </a:r>
          </a:p>
          <a:p>
            <a:r>
              <a:rPr lang="cs-CZ" dirty="0"/>
              <a:t>„Ty špinavá couro,“ křičel. „Jak se opovažuješ vařit večeři, než se vrátím domů?“</a:t>
            </a:r>
          </a:p>
          <a:p>
            <a:r>
              <a:rPr lang="cs-CZ" dirty="0"/>
              <a:t>„Co mám sakra dělat? Vždyť chceš jíst hned, jak přijdeš,“ zanaříkala </a:t>
            </a:r>
            <a:r>
              <a:rPr lang="cs-CZ" dirty="0" err="1"/>
              <a:t>Hasaního</a:t>
            </a:r>
            <a:r>
              <a:rPr lang="cs-CZ" dirty="0"/>
              <a:t> matka.</a:t>
            </a:r>
          </a:p>
          <a:p>
            <a:r>
              <a:rPr lang="cs-CZ" dirty="0"/>
              <a:t>„To jsem jediný, kdo jí? Ty a ti tvoji parchanti nežerete?“ zařval jeho táta.</a:t>
            </a:r>
          </a:p>
          <a:p>
            <a:r>
              <a:rPr lang="cs-CZ" dirty="0"/>
              <a:t>Pak začala křičet i jeho máma:</a:t>
            </a:r>
          </a:p>
          <a:p>
            <a:r>
              <a:rPr lang="cs-CZ" dirty="0"/>
              <a:t>„Bože, ať si zlomíš nohu!“</a:t>
            </a:r>
          </a:p>
          <a:p>
            <a:r>
              <a:rPr lang="cs-CZ" dirty="0"/>
              <a:t>Hasani zašeptal:</a:t>
            </a:r>
          </a:p>
          <a:p>
            <a:r>
              <a:rPr lang="cs-CZ" dirty="0"/>
              <a:t>„Slyšels to?“</a:t>
            </a:r>
          </a:p>
          <a:p>
            <a:r>
              <a:rPr lang="cs-CZ" dirty="0"/>
              <a:t>„Co?“ zeptal jsem se.</a:t>
            </a:r>
          </a:p>
          <a:p>
            <a:r>
              <a:rPr lang="cs-CZ" dirty="0"/>
              <a:t>„Kopl mámu, ten šílený parchant.“</a:t>
            </a:r>
          </a:p>
          <a:p>
            <a:r>
              <a:rPr lang="cs-CZ" dirty="0"/>
              <a:t>Pak jeho táta vykřikl:</a:t>
            </a:r>
          </a:p>
          <a:p>
            <a:r>
              <a:rPr lang="cs-CZ" dirty="0"/>
              <a:t>„Co tady ten budižkničemu spí?“</a:t>
            </a:r>
          </a:p>
          <a:p>
            <a:r>
              <a:rPr lang="cs-CZ" dirty="0"/>
              <a:t>„Kde má podle tebe spát?“ zanaříkala jeho máma.</a:t>
            </a:r>
          </a:p>
          <a:p>
            <a:r>
              <a:rPr lang="cs-CZ" dirty="0"/>
              <a:t>„Nevím. Někde jinde. Kdekoli jinde,“ křičel.</a:t>
            </a:r>
          </a:p>
          <a:p>
            <a:r>
              <a:rPr lang="cs-CZ" dirty="0"/>
              <a:t>Vešel na dvorek, položil pytel u dveří a začal kašlat. Chvíli kašlal, vyplivl hlen a pak zaklel. Vzal džbán, vypláchl si ústa a několikrát se napil. Nakonec vešel do místnosti.</a:t>
            </a:r>
          </a:p>
          <a:p>
            <a:r>
              <a:rPr lang="cs-CZ" dirty="0"/>
              <a:t>Hasani o pár kroků ucouvl. Jeho táta skřípal zuby vzteky. Hasani stál zády u zdi.</a:t>
            </a:r>
          </a:p>
          <a:p>
            <a:r>
              <a:rPr lang="cs-CZ" dirty="0"/>
              <a:t>„Co chceš dělat?“ zeptal se otce.</a:t>
            </a:r>
          </a:p>
          <a:p>
            <a:r>
              <a:rPr lang="cs-CZ" dirty="0"/>
              <a:t>„Nic,“ řekl jeho táta. „Co se taky dá dělat s takovým rváčem, jako jsi ty?“</a:t>
            </a:r>
          </a:p>
          <a:p>
            <a:r>
              <a:rPr lang="cs-CZ" dirty="0"/>
              <a:t>Pak si najednou všiml mě. Prohlédl si mě a mnul si kníry.</a:t>
            </a:r>
          </a:p>
          <a:p>
            <a:r>
              <a:rPr lang="cs-CZ" dirty="0"/>
              <a:t>Byl jsem strachy celý ztuhlý. Jak jsem seděl, couvl jsem dozadu.</a:t>
            </a:r>
          </a:p>
          <a:p>
            <a:r>
              <a:rPr lang="cs-CZ" dirty="0"/>
              <a:t>„No vida, no vida! Co tady sakra dělá tenhle?“ zeptal se jeho táta.</a:t>
            </a:r>
          </a:p>
          <a:p>
            <a:r>
              <a:rPr lang="cs-CZ" dirty="0"/>
              <a:t>„Je to můj kamarád,“ řekl Hasani. „Syn </a:t>
            </a:r>
            <a:r>
              <a:rPr lang="cs-CZ" dirty="0" err="1"/>
              <a:t>Abdol</a:t>
            </a:r>
            <a:r>
              <a:rPr lang="cs-CZ" dirty="0"/>
              <a:t> </a:t>
            </a:r>
            <a:r>
              <a:rPr lang="cs-CZ" dirty="0" err="1"/>
              <a:t>Ághy</a:t>
            </a:r>
            <a:r>
              <a:rPr lang="cs-CZ" dirty="0"/>
              <a:t>.“</a:t>
            </a:r>
          </a:p>
          <a:p>
            <a:r>
              <a:rPr lang="cs-CZ" dirty="0"/>
              <a:t>„Je mi jedno, čí je to syn. Co sakra dělá v mém domě?“</a:t>
            </a:r>
          </a:p>
          <a:p>
            <a:r>
              <a:rPr lang="cs-CZ" dirty="0"/>
              <a:t>„Já jsem ho pozval,“ řekl Hasani.</a:t>
            </a:r>
          </a:p>
          <a:p>
            <a:r>
              <a:rPr lang="cs-CZ" dirty="0"/>
              <a:t>„Proč? Ten chudák nemá vlastní barák?“</a:t>
            </a:r>
          </a:p>
          <a:p>
            <a:r>
              <a:rPr lang="cs-CZ" dirty="0"/>
              <a:t>„Má. A lepší než my.“</a:t>
            </a:r>
          </a:p>
          <a:p>
            <a:r>
              <a:rPr lang="cs-CZ" dirty="0"/>
              <a:t>„Tak co tady sakra chce?“ zeptal se jeho táta a otočil se ke mně. „Vypadni odsud. Vypadni!“ zařval.</a:t>
            </a:r>
          </a:p>
          <a:p>
            <a:r>
              <a:rPr lang="cs-CZ" dirty="0"/>
              <a:t>„On nepůjde. Zůstane tady,“ řekl Hasani z druhého konce místnosti.</a:t>
            </a:r>
          </a:p>
          <a:p>
            <a:r>
              <a:rPr lang="cs-CZ" dirty="0" err="1"/>
              <a:t>Hasaního</a:t>
            </a:r>
            <a:r>
              <a:rPr lang="cs-CZ" dirty="0"/>
              <a:t> táta se k němu otočil.</a:t>
            </a:r>
          </a:p>
          <a:p>
            <a:r>
              <a:rPr lang="cs-CZ" dirty="0"/>
              <a:t>„Ty už sis tolik dovolil, že mi budeš odporovat přímo do očí?“ řekl a šel k </a:t>
            </a:r>
            <a:r>
              <a:rPr lang="cs-CZ" dirty="0" err="1"/>
              <a:t>Hasanímu</a:t>
            </a:r>
            <a:r>
              <a:rPr lang="cs-CZ" dirty="0"/>
              <a:t> s rozpřaženýma rukama, aby mu nemohl utéct.</a:t>
            </a:r>
          </a:p>
          <a:p>
            <a:r>
              <a:rPr lang="cs-CZ" dirty="0" err="1"/>
              <a:t>Hasaního</a:t>
            </a:r>
            <a:r>
              <a:rPr lang="cs-CZ" dirty="0"/>
              <a:t> sestra se probudila a s křikem vyběhla z místnosti. Jeho táta zvedl pěst. Vtom Hasani vykřikl:</a:t>
            </a:r>
          </a:p>
          <a:p>
            <a:r>
              <a:rPr lang="cs-CZ" dirty="0"/>
              <a:t>„Na něj!“</a:t>
            </a:r>
          </a:p>
          <a:p>
            <a:r>
              <a:rPr lang="cs-CZ" dirty="0"/>
              <a:t>Vrhl jsem se dopředu. Jeho táta se rozmáchl po </a:t>
            </a:r>
            <a:r>
              <a:rPr lang="cs-CZ" dirty="0" err="1"/>
              <a:t>Hasaním</a:t>
            </a:r>
            <a:r>
              <a:rPr lang="cs-CZ" dirty="0"/>
              <a:t>. Hasani uhnul. Otcova pěst narazila do zdi. Chytil jsem ho za jednu nohu, Hasani za druhou, a zatáhli jsme. Jeho táta se na nás svalil, těžce oddychoval a jeho rány nám dopadaly na hlavy, nejdřív na mě, pak na </a:t>
            </a:r>
            <a:r>
              <a:rPr lang="cs-CZ" dirty="0" err="1"/>
              <a:t>Hasaního</a:t>
            </a:r>
            <a:r>
              <a:rPr lang="cs-CZ" dirty="0"/>
              <a:t>, pak na nás oba najednou. Ze všech sil jsme se vyprostili. Hasani nadával. Kopl tátu do zadku a vyběhli jsme ven.</a:t>
            </a:r>
          </a:p>
          <a:p>
            <a:r>
              <a:rPr lang="cs-CZ" dirty="0"/>
              <a:t>Jeho táta řval a zuřil:</a:t>
            </a:r>
          </a:p>
          <a:p>
            <a:r>
              <a:rPr lang="cs-CZ" dirty="0"/>
              <a:t>„Já vás zabiju! Nestačil jsi sám, tak sis k tomu ještě přivedl tohohle grázla?“</a:t>
            </a:r>
          </a:p>
          <a:p>
            <a:pPr>
              <a:buNone/>
            </a:pPr>
            <a:endParaRPr lang="cs-CZ" dirty="0"/>
          </a:p>
        </p:txBody>
      </p:sp>
    </p:spTree>
    <p:extLst>
      <p:ext uri="{BB962C8B-B14F-4D97-AF65-F5344CB8AC3E}">
        <p14:creationId xmlns:p14="http://schemas.microsoft.com/office/powerpoint/2010/main" val="4292245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 name="Freeform 10">
            <a:extLst>
              <a:ext uri="{FF2B5EF4-FFF2-40B4-BE49-F238E27FC236}">
                <a16:creationId xmlns:a16="http://schemas.microsoft.com/office/drawing/2014/main" id="{AF8F021D-E17C-4692-BC36-88810FC4C8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txBody>
          <a:bodyPr/>
          <a:lstStyle/>
          <a:p>
            <a:endParaRPr lang="cs-CZ"/>
          </a:p>
        </p:txBody>
      </p:sp>
      <p:sp>
        <p:nvSpPr>
          <p:cNvPr id="2" name="Nadpis 1">
            <a:extLst>
              <a:ext uri="{FF2B5EF4-FFF2-40B4-BE49-F238E27FC236}">
                <a16:creationId xmlns:a16="http://schemas.microsoft.com/office/drawing/2014/main" id="{0A0B6180-0F69-4D99-B155-9F927AAFF58C}"/>
              </a:ext>
            </a:extLst>
          </p:cNvPr>
          <p:cNvSpPr>
            <a:spLocks noGrp="1"/>
          </p:cNvSpPr>
          <p:nvPr>
            <p:ph type="title"/>
          </p:nvPr>
        </p:nvSpPr>
        <p:spPr>
          <a:xfrm>
            <a:off x="754144" y="454151"/>
            <a:ext cx="6340519" cy="1638469"/>
          </a:xfrm>
        </p:spPr>
        <p:txBody>
          <a:bodyPr>
            <a:normAutofit/>
          </a:bodyPr>
          <a:lstStyle/>
          <a:p>
            <a:r>
              <a:rPr lang="cs-CZ" sz="3600" b="1" spc="-30" err="1">
                <a:effectLst/>
                <a:latin typeface="Times New Roman" panose="02020603050405020304" pitchFamily="18" charset="0"/>
                <a:ea typeface="Times New Roman" panose="02020603050405020304" pitchFamily="18" charset="0"/>
              </a:rPr>
              <a:t>Rezá</a:t>
            </a:r>
            <a:r>
              <a:rPr lang="cs-CZ" sz="3600" b="1" spc="-30">
                <a:effectLst/>
                <a:latin typeface="Times New Roman" panose="02020603050405020304" pitchFamily="18" charset="0"/>
                <a:ea typeface="Times New Roman" panose="02020603050405020304" pitchFamily="18" charset="0"/>
              </a:rPr>
              <a:t> </a:t>
            </a:r>
            <a:r>
              <a:rPr lang="cs-CZ" sz="3600" b="1" spc="-30" err="1">
                <a:effectLst/>
                <a:latin typeface="Times New Roman" panose="02020603050405020304" pitchFamily="18" charset="0"/>
                <a:ea typeface="Times New Roman" panose="02020603050405020304" pitchFamily="18" charset="0"/>
              </a:rPr>
              <a:t>Baráhení</a:t>
            </a:r>
            <a:r>
              <a:rPr lang="cs-CZ" sz="3600" b="1" spc="-30">
                <a:effectLst/>
                <a:latin typeface="Times New Roman" panose="02020603050405020304" pitchFamily="18" charset="0"/>
                <a:ea typeface="Times New Roman" panose="02020603050405020304" pitchFamily="18" charset="0"/>
              </a:rPr>
              <a:t> – </a:t>
            </a:r>
            <a:r>
              <a:rPr lang="fa-IR" sz="3600" b="1" spc="-30">
                <a:effectLst/>
                <a:latin typeface="Times New Roman" panose="02020603050405020304" pitchFamily="18" charset="0"/>
                <a:ea typeface="Times New Roman" panose="02020603050405020304" pitchFamily="18" charset="0"/>
              </a:rPr>
              <a:t>رضا براهنی </a:t>
            </a:r>
            <a:r>
              <a:rPr lang="cs-CZ" sz="3600" b="1" spc="-30">
                <a:effectLst/>
                <a:latin typeface="Times New Roman" panose="02020603050405020304" pitchFamily="18" charset="0"/>
                <a:ea typeface="Times New Roman" panose="02020603050405020304" pitchFamily="18" charset="0"/>
              </a:rPr>
              <a:t>– nar. 1935</a:t>
            </a:r>
            <a:br>
              <a:rPr lang="cs-CZ" sz="3600" spc="-30">
                <a:effectLst/>
                <a:latin typeface="Times New Roman" panose="02020603050405020304" pitchFamily="18" charset="0"/>
                <a:ea typeface="Times New Roman" panose="02020603050405020304" pitchFamily="18" charset="0"/>
              </a:rPr>
            </a:br>
            <a:endParaRPr lang="cs-CZ" sz="3600"/>
          </a:p>
        </p:txBody>
      </p:sp>
      <p:sp>
        <p:nvSpPr>
          <p:cNvPr id="73" name="Rectangle 72">
            <a:extLst>
              <a:ext uri="{FF2B5EF4-FFF2-40B4-BE49-F238E27FC236}">
                <a16:creationId xmlns:a16="http://schemas.microsoft.com/office/drawing/2014/main" id="{F3734912-26F1-4F15-9124-B74686760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3" name="Zástupný obsah 2">
            <a:extLst>
              <a:ext uri="{FF2B5EF4-FFF2-40B4-BE49-F238E27FC236}">
                <a16:creationId xmlns:a16="http://schemas.microsoft.com/office/drawing/2014/main" id="{22DBE225-54F5-48C2-8920-D041B27781AC}"/>
              </a:ext>
            </a:extLst>
          </p:cNvPr>
          <p:cNvSpPr>
            <a:spLocks noGrp="1"/>
          </p:cNvSpPr>
          <p:nvPr>
            <p:ph idx="1"/>
          </p:nvPr>
        </p:nvSpPr>
        <p:spPr>
          <a:xfrm>
            <a:off x="765051" y="1767840"/>
            <a:ext cx="6306309" cy="4605527"/>
          </a:xfrm>
        </p:spPr>
        <p:txBody>
          <a:bodyPr>
            <a:normAutofit/>
          </a:bodyPr>
          <a:lstStyle/>
          <a:p>
            <a:pPr marL="342900" lvl="0" indent="-342900" rtl="0">
              <a:spcAft>
                <a:spcPts val="400"/>
              </a:spcAft>
              <a:buFont typeface="Times New Roman" panose="02020603050405020304" pitchFamily="18" charset="0"/>
              <a:buChar char="-"/>
            </a:pPr>
            <a:r>
              <a:rPr lang="cs-CZ" spc="-30" dirty="0">
                <a:solidFill>
                  <a:srgbClr val="000000"/>
                </a:solidFill>
                <a:effectLst/>
                <a:latin typeface="Times New Roman" panose="02020603050405020304" pitchFamily="18" charset="0"/>
                <a:ea typeface="Times New Roman" panose="02020603050405020304" pitchFamily="18" charset="0"/>
              </a:rPr>
              <a:t>básník, prozaik, překladatel (např. i Kunderu), literární teoretik (vyučoval na řadě prestižních zahraničních univerzitách)</a:t>
            </a:r>
          </a:p>
          <a:p>
            <a:pPr marL="342900" lvl="0" indent="-342900">
              <a:spcAft>
                <a:spcPts val="400"/>
              </a:spcAft>
              <a:buFont typeface="Times New Roman" panose="02020603050405020304" pitchFamily="18" charset="0"/>
              <a:buChar char="-"/>
            </a:pPr>
            <a:r>
              <a:rPr lang="cs-CZ" spc="-30" dirty="0" err="1">
                <a:solidFill>
                  <a:srgbClr val="000000"/>
                </a:solidFill>
                <a:effectLst/>
                <a:latin typeface="Times New Roman" panose="02020603050405020304" pitchFamily="18" charset="0"/>
                <a:ea typeface="Times New Roman" panose="02020603050405020304" pitchFamily="18" charset="0"/>
              </a:rPr>
              <a:t>Baráhení</a:t>
            </a:r>
            <a:r>
              <a:rPr lang="cs-CZ" spc="-30" dirty="0">
                <a:solidFill>
                  <a:srgbClr val="000000"/>
                </a:solidFill>
                <a:effectLst/>
                <a:latin typeface="Times New Roman" panose="02020603050405020304" pitchFamily="18" charset="0"/>
                <a:ea typeface="Times New Roman" panose="02020603050405020304" pitchFamily="18" charset="0"/>
              </a:rPr>
              <a:t> unikl před šáhovými represemi do zahraničí, ale po revoluci se opět vrátil. </a:t>
            </a:r>
          </a:p>
          <a:p>
            <a:pPr marL="342900" lvl="0" indent="-342900">
              <a:spcAft>
                <a:spcPts val="400"/>
              </a:spcAft>
              <a:buFont typeface="Times New Roman" panose="02020603050405020304" pitchFamily="18" charset="0"/>
              <a:buChar char="-"/>
            </a:pPr>
            <a:r>
              <a:rPr lang="cs-CZ" spc="-30" dirty="0">
                <a:solidFill>
                  <a:srgbClr val="000000"/>
                </a:solidFill>
                <a:effectLst/>
                <a:latin typeface="Times New Roman" panose="02020603050405020304" pitchFamily="18" charset="0"/>
                <a:ea typeface="Times New Roman" panose="02020603050405020304" pitchFamily="18" charset="0"/>
              </a:rPr>
              <a:t>persona non grata, v současnosti žije v exilu v Kanadě, v Torontu.</a:t>
            </a:r>
          </a:p>
          <a:p>
            <a:pPr marL="342900" lvl="0" indent="-342900">
              <a:spcAft>
                <a:spcPts val="400"/>
              </a:spcAft>
              <a:buFont typeface="Times New Roman" panose="02020603050405020304" pitchFamily="18" charset="0"/>
              <a:buChar char="-"/>
            </a:pPr>
            <a:r>
              <a:rPr lang="cs-CZ" spc="-30" dirty="0">
                <a:solidFill>
                  <a:srgbClr val="000000"/>
                </a:solidFill>
                <a:effectLst/>
                <a:latin typeface="Times New Roman" panose="02020603050405020304" pitchFamily="18" charset="0"/>
                <a:ea typeface="Times New Roman" panose="02020603050405020304" pitchFamily="18" charset="0"/>
              </a:rPr>
              <a:t>V letech 2000-2002 předseda kanadského PEN</a:t>
            </a:r>
          </a:p>
          <a:p>
            <a:endParaRPr lang="cs-CZ" dirty="0">
              <a:solidFill>
                <a:srgbClr val="000000"/>
              </a:solidFill>
            </a:endParaRPr>
          </a:p>
        </p:txBody>
      </p:sp>
      <p:pic>
        <p:nvPicPr>
          <p:cNvPr id="4098" name="Picture 2" descr="رضا براهنی - ویکی‌پدیا، دانشنامهٔ آزاد">
            <a:extLst>
              <a:ext uri="{FF2B5EF4-FFF2-40B4-BE49-F238E27FC236}">
                <a16:creationId xmlns:a16="http://schemas.microsoft.com/office/drawing/2014/main" id="{E7E197A0-6547-4357-B9CC-B92FB02B0D0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50787" y="681569"/>
            <a:ext cx="3656581" cy="5494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594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ED8ED8E-38AA-F8BB-21C6-341BFF318834}"/>
              </a:ext>
            </a:extLst>
          </p:cNvPr>
          <p:cNvSpPr txBox="1"/>
          <p:nvPr/>
        </p:nvSpPr>
        <p:spPr>
          <a:xfrm>
            <a:off x="1066799" y="141514"/>
            <a:ext cx="10330543" cy="9233297"/>
          </a:xfrm>
          <a:prstGeom prst="rect">
            <a:avLst/>
          </a:prstGeom>
          <a:noFill/>
        </p:spPr>
        <p:txBody>
          <a:bodyPr wrap="square">
            <a:spAutoFit/>
          </a:bodyPr>
          <a:lstStyle/>
          <a:p>
            <a:pPr>
              <a:buNone/>
            </a:pPr>
            <a:r>
              <a:rPr lang="cs-CZ" b="1" dirty="0" err="1"/>
              <a:t>Reza</a:t>
            </a:r>
            <a:r>
              <a:rPr lang="cs-CZ" b="1" dirty="0"/>
              <a:t> </a:t>
            </a:r>
            <a:r>
              <a:rPr lang="cs-CZ" b="1" dirty="0" err="1"/>
              <a:t>Baraheni</a:t>
            </a:r>
            <a:endParaRPr lang="cs-CZ" b="1" dirty="0"/>
          </a:p>
          <a:p>
            <a:pPr>
              <a:buNone/>
            </a:pPr>
            <a:r>
              <a:rPr lang="cs-CZ" b="1" dirty="0"/>
              <a:t>Maska vašeho kulhajícího vraha</a:t>
            </a:r>
          </a:p>
          <a:p>
            <a:pPr>
              <a:buNone/>
            </a:pPr>
            <a:r>
              <a:rPr lang="cs-CZ" dirty="0"/>
              <a:t>Jednoho dne vás bude po schodech sledovat</a:t>
            </a:r>
            <a:br>
              <a:rPr lang="cs-CZ" dirty="0"/>
            </a:br>
            <a:r>
              <a:rPr lang="cs-CZ" dirty="0"/>
              <a:t>muž středního věku.</a:t>
            </a:r>
            <a:br>
              <a:rPr lang="cs-CZ" dirty="0"/>
            </a:br>
            <a:r>
              <a:rPr lang="cs-CZ" dirty="0"/>
              <a:t>Nevšimnete si ho.</a:t>
            </a:r>
            <a:br>
              <a:rPr lang="cs-CZ" dirty="0"/>
            </a:br>
            <a:r>
              <a:rPr lang="cs-CZ" dirty="0"/>
              <a:t>Teprve až vám vpálí kulku do plic,</a:t>
            </a:r>
            <a:br>
              <a:rPr lang="cs-CZ" dirty="0"/>
            </a:br>
            <a:r>
              <a:rPr lang="cs-CZ" dirty="0"/>
              <a:t>skrz vaše žhnoucí žebra,</a:t>
            </a:r>
            <a:br>
              <a:rPr lang="cs-CZ" dirty="0"/>
            </a:br>
            <a:r>
              <a:rPr lang="cs-CZ" dirty="0"/>
              <a:t>pomyslíte si, že jste se měli ohlédnout.</a:t>
            </a:r>
            <a:br>
              <a:rPr lang="cs-CZ" dirty="0"/>
            </a:br>
            <a:r>
              <a:rPr lang="cs-CZ" dirty="0"/>
              <a:t>Ale kdybyste se ohlédli,</a:t>
            </a:r>
            <a:br>
              <a:rPr lang="cs-CZ" dirty="0"/>
            </a:br>
            <a:r>
              <a:rPr lang="cs-CZ" dirty="0"/>
              <a:t>spatřili byste starce</a:t>
            </a:r>
            <a:br>
              <a:rPr lang="cs-CZ" dirty="0"/>
            </a:br>
            <a:r>
              <a:rPr lang="cs-CZ" dirty="0"/>
              <a:t>a možná by vám ho bylo líto</a:t>
            </a:r>
            <a:br>
              <a:rPr lang="cs-CZ" dirty="0"/>
            </a:br>
            <a:r>
              <a:rPr lang="cs-CZ" dirty="0"/>
              <a:t>kvůli rakovině v pravé plíci</a:t>
            </a:r>
            <a:br>
              <a:rPr lang="cs-CZ" dirty="0"/>
            </a:br>
            <a:r>
              <a:rPr lang="cs-CZ" dirty="0"/>
              <a:t>a slabým očím, které sotva rozeznají</a:t>
            </a:r>
            <a:br>
              <a:rPr lang="cs-CZ" dirty="0"/>
            </a:br>
            <a:r>
              <a:rPr lang="cs-CZ" dirty="0"/>
              <a:t>schody, most, ploty a holuby,</a:t>
            </a:r>
            <a:br>
              <a:rPr lang="cs-CZ" dirty="0"/>
            </a:br>
            <a:r>
              <a:rPr lang="cs-CZ" dirty="0"/>
              <a:t>pohrávající si kolem jeho kulhajících nohou.</a:t>
            </a:r>
          </a:p>
          <a:p>
            <a:pPr>
              <a:buNone/>
            </a:pPr>
            <a:r>
              <a:rPr lang="cs-CZ" dirty="0"/>
              <a:t>Ve všem, na čem záleží, je okamžik samoty.</a:t>
            </a:r>
            <a:br>
              <a:rPr lang="cs-CZ" dirty="0"/>
            </a:br>
            <a:r>
              <a:rPr lang="cs-CZ" dirty="0"/>
              <a:t>Nebo v muži, který stoupá na kopec,</a:t>
            </a:r>
            <a:br>
              <a:rPr lang="cs-CZ" dirty="0"/>
            </a:br>
            <a:r>
              <a:rPr lang="cs-CZ" dirty="0"/>
              <a:t>aby pohlédl přes řeku k lesu,</a:t>
            </a:r>
            <a:br>
              <a:rPr lang="cs-CZ" dirty="0"/>
            </a:br>
            <a:r>
              <a:rPr lang="cs-CZ" dirty="0"/>
              <a:t>kde stojí chalupa jako bílý průzračný pták.</a:t>
            </a:r>
            <a:br>
              <a:rPr lang="cs-CZ" dirty="0"/>
            </a:br>
            <a:r>
              <a:rPr lang="cs-CZ" dirty="0"/>
              <a:t>Tam byste byli rádi zemřeli,</a:t>
            </a:r>
            <a:br>
              <a:rPr lang="cs-CZ" dirty="0"/>
            </a:br>
            <a:r>
              <a:rPr lang="cs-CZ" dirty="0"/>
              <a:t>a v pravý okamžik.</a:t>
            </a:r>
            <a:br>
              <a:rPr lang="cs-CZ" dirty="0"/>
            </a:br>
            <a:r>
              <a:rPr lang="cs-CZ" dirty="0"/>
              <a:t>Jenže nikdo neumírá na pravém místě</a:t>
            </a:r>
            <a:br>
              <a:rPr lang="cs-CZ" dirty="0"/>
            </a:br>
            <a:r>
              <a:rPr lang="cs-CZ" dirty="0"/>
              <a:t>ani v pravou hodinu.</a:t>
            </a:r>
            <a:br>
              <a:rPr lang="cs-CZ" dirty="0"/>
            </a:br>
            <a:r>
              <a:rPr lang="cs-CZ" dirty="0"/>
              <a:t>Každý umírá dřív, než přijde jeho čas,</a:t>
            </a:r>
            <a:br>
              <a:rPr lang="cs-CZ" dirty="0"/>
            </a:br>
            <a:r>
              <a:rPr lang="cs-CZ" dirty="0"/>
              <a:t>a dřív, než dorazí domů.</a:t>
            </a:r>
          </a:p>
          <a:p>
            <a:pPr>
              <a:buNone/>
            </a:pPr>
            <a:r>
              <a:rPr lang="cs-CZ" dirty="0"/>
              <a:t>Smrt jsou kulhající nohy zločince,</a:t>
            </a:r>
            <a:br>
              <a:rPr lang="cs-CZ" dirty="0"/>
            </a:br>
            <a:r>
              <a:rPr lang="cs-CZ" dirty="0"/>
              <a:t>který běží rychleji než krev oběti.</a:t>
            </a:r>
            <a:br>
              <a:rPr lang="cs-CZ" dirty="0"/>
            </a:br>
            <a:r>
              <a:rPr lang="cs-CZ" dirty="0"/>
              <a:t>Vaše tělo zůstává za těmi nohami</a:t>
            </a:r>
            <a:br>
              <a:rPr lang="cs-CZ" dirty="0"/>
            </a:br>
            <a:r>
              <a:rPr lang="cs-CZ" dirty="0"/>
              <a:t>jako obálka vyprázdněná od křehkého šeku.</a:t>
            </a:r>
            <a:br>
              <a:rPr lang="cs-CZ" dirty="0"/>
            </a:br>
            <a:r>
              <a:rPr lang="cs-CZ" dirty="0"/>
              <a:t>Svět na vás zapomíná</a:t>
            </a:r>
            <a:br>
              <a:rPr lang="cs-CZ" dirty="0"/>
            </a:br>
            <a:r>
              <a:rPr lang="cs-CZ" dirty="0"/>
              <a:t>a připomíná vám nebe,</a:t>
            </a:r>
            <a:br>
              <a:rPr lang="cs-CZ" dirty="0"/>
            </a:br>
            <a:r>
              <a:rPr lang="cs-CZ" dirty="0"/>
              <a:t>které vystřeluje své spěchající meteory</a:t>
            </a:r>
            <a:br>
              <a:rPr lang="cs-CZ" dirty="0"/>
            </a:br>
            <a:r>
              <a:rPr lang="cs-CZ" dirty="0"/>
              <a:t>ze svých </a:t>
            </a:r>
            <a:r>
              <a:rPr lang="cs-CZ" dirty="0" err="1"/>
              <a:t>temnoucích</a:t>
            </a:r>
            <a:r>
              <a:rPr lang="cs-CZ" dirty="0"/>
              <a:t> stehen.</a:t>
            </a:r>
          </a:p>
        </p:txBody>
      </p:sp>
    </p:spTree>
    <p:extLst>
      <p:ext uri="{BB962C8B-B14F-4D97-AF65-F5344CB8AC3E}">
        <p14:creationId xmlns:p14="http://schemas.microsoft.com/office/powerpoint/2010/main" val="3267297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87D9197-4A85-4276-8FC4-67873E207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 name="Freeform 10">
            <a:extLst>
              <a:ext uri="{FF2B5EF4-FFF2-40B4-BE49-F238E27FC236}">
                <a16:creationId xmlns:a16="http://schemas.microsoft.com/office/drawing/2014/main" id="{01B5B487-A1DE-47E1-B06D-F13BBCCA7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txBody>
          <a:bodyPr/>
          <a:lstStyle/>
          <a:p>
            <a:endParaRPr lang="cs-CZ"/>
          </a:p>
        </p:txBody>
      </p:sp>
      <p:sp>
        <p:nvSpPr>
          <p:cNvPr id="2" name="Nadpis 1">
            <a:extLst>
              <a:ext uri="{FF2B5EF4-FFF2-40B4-BE49-F238E27FC236}">
                <a16:creationId xmlns:a16="http://schemas.microsoft.com/office/drawing/2014/main" id="{BDF9D409-A6F1-4EC4-9061-C27A0869F30B}"/>
              </a:ext>
            </a:extLst>
          </p:cNvPr>
          <p:cNvSpPr>
            <a:spLocks noGrp="1"/>
          </p:cNvSpPr>
          <p:nvPr>
            <p:ph type="title"/>
          </p:nvPr>
        </p:nvSpPr>
        <p:spPr>
          <a:xfrm>
            <a:off x="355600" y="69307"/>
            <a:ext cx="8039879" cy="865413"/>
          </a:xfrm>
        </p:spPr>
        <p:txBody>
          <a:bodyPr>
            <a:normAutofit fontScale="90000"/>
          </a:bodyPr>
          <a:lstStyle/>
          <a:p>
            <a:r>
              <a:rPr lang="cs-CZ" sz="3600" b="1" dirty="0" err="1">
                <a:effectLst/>
                <a:latin typeface="Times New Roman" panose="02020603050405020304" pitchFamily="18" charset="0"/>
                <a:ea typeface="Times New Roman" panose="02020603050405020304" pitchFamily="18" charset="0"/>
              </a:rPr>
              <a:t>Íradž</a:t>
            </a:r>
            <a:r>
              <a:rPr lang="cs-CZ" sz="3600" b="1" dirty="0">
                <a:effectLst/>
                <a:latin typeface="Times New Roman" panose="02020603050405020304" pitchFamily="18" charset="0"/>
                <a:ea typeface="Times New Roman" panose="02020603050405020304" pitchFamily="18" charset="0"/>
              </a:rPr>
              <a:t> </a:t>
            </a:r>
            <a:r>
              <a:rPr lang="cs-CZ" sz="3600" b="1" dirty="0" err="1">
                <a:effectLst/>
                <a:latin typeface="Times New Roman" panose="02020603050405020304" pitchFamily="18" charset="0"/>
                <a:ea typeface="Times New Roman" panose="02020603050405020304" pitchFamily="18" charset="0"/>
              </a:rPr>
              <a:t>Pezeškzád</a:t>
            </a:r>
            <a:r>
              <a:rPr lang="cs-CZ" sz="3600" b="1" dirty="0">
                <a:effectLst/>
                <a:latin typeface="Times New Roman" panose="02020603050405020304" pitchFamily="18" charset="0"/>
                <a:ea typeface="Times New Roman" panose="02020603050405020304" pitchFamily="18" charset="0"/>
              </a:rPr>
              <a:t> </a:t>
            </a:r>
            <a:r>
              <a:rPr lang="fa-IR" sz="3600" b="1" dirty="0">
                <a:effectLst/>
                <a:latin typeface="Times New Roman" panose="02020603050405020304" pitchFamily="18" charset="0"/>
                <a:ea typeface="Times New Roman" panose="02020603050405020304" pitchFamily="18" charset="0"/>
              </a:rPr>
              <a:t>ایرج </a:t>
            </a:r>
            <a:r>
              <a:rPr lang="fa-IR" sz="3600" b="1" dirty="0" err="1">
                <a:effectLst/>
                <a:latin typeface="Times New Roman" panose="02020603050405020304" pitchFamily="18" charset="0"/>
                <a:ea typeface="Times New Roman" panose="02020603050405020304" pitchFamily="18" charset="0"/>
              </a:rPr>
              <a:t>پزشکزاد</a:t>
            </a:r>
            <a:r>
              <a:rPr lang="cs-CZ" sz="3600" b="1" dirty="0">
                <a:effectLst/>
                <a:latin typeface="Times New Roman" panose="02020603050405020304" pitchFamily="18" charset="0"/>
                <a:ea typeface="Times New Roman" panose="02020603050405020304" pitchFamily="18" charset="0"/>
              </a:rPr>
              <a:t> (</a:t>
            </a:r>
            <a:r>
              <a:rPr lang="cs-CZ" sz="1600" b="1" dirty="0">
                <a:effectLst/>
                <a:latin typeface="Times New Roman" panose="02020603050405020304" pitchFamily="18" charset="0"/>
                <a:ea typeface="Times New Roman" panose="02020603050405020304" pitchFamily="18" charset="0"/>
              </a:rPr>
              <a:t>1928-2022)</a:t>
            </a:r>
            <a:br>
              <a:rPr lang="cs-CZ" sz="3600" dirty="0">
                <a:effectLst/>
                <a:latin typeface="Times New Roman" panose="02020603050405020304" pitchFamily="18" charset="0"/>
                <a:ea typeface="Times New Roman" panose="02020603050405020304" pitchFamily="18" charset="0"/>
              </a:rPr>
            </a:br>
            <a:endParaRPr lang="cs-CZ" sz="3600" dirty="0"/>
          </a:p>
        </p:txBody>
      </p:sp>
      <p:sp>
        <p:nvSpPr>
          <p:cNvPr id="16" name="Rectangle 15">
            <a:extLst>
              <a:ext uri="{FF2B5EF4-FFF2-40B4-BE49-F238E27FC236}">
                <a16:creationId xmlns:a16="http://schemas.microsoft.com/office/drawing/2014/main" id="{2E45AF6B-4F42-45F1-A22C-AF0FCA898F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3" name="Zástupný obsah 2">
            <a:extLst>
              <a:ext uri="{FF2B5EF4-FFF2-40B4-BE49-F238E27FC236}">
                <a16:creationId xmlns:a16="http://schemas.microsoft.com/office/drawing/2014/main" id="{3AA012A6-8E20-4F41-AC55-BAD19F46A216}"/>
              </a:ext>
            </a:extLst>
          </p:cNvPr>
          <p:cNvSpPr>
            <a:spLocks noGrp="1"/>
          </p:cNvSpPr>
          <p:nvPr>
            <p:ph idx="1"/>
          </p:nvPr>
        </p:nvSpPr>
        <p:spPr>
          <a:xfrm>
            <a:off x="355600" y="934719"/>
            <a:ext cx="8950960" cy="5853973"/>
          </a:xfrm>
        </p:spPr>
        <p:txBody>
          <a:bodyPr>
            <a:normAutofit fontScale="85000" lnSpcReduction="10000"/>
          </a:bodyPr>
          <a:lstStyle/>
          <a:p>
            <a:r>
              <a:rPr lang="cs-CZ" dirty="0"/>
              <a:t>Studoval práva ve Francii, po návratu do Íránu působil jako soudce a později ve službách íránského ministerstva zahraničí. Po revoluci roku 1979 odešel do exilu a žil především ve Francii. </a:t>
            </a:r>
          </a:p>
          <a:p>
            <a:r>
              <a:rPr lang="ar-SA" b="1" dirty="0">
                <a:solidFill>
                  <a:srgbClr val="000000"/>
                </a:solidFill>
                <a:effectLst/>
                <a:latin typeface="Times New Roman" panose="02020603050405020304" pitchFamily="18" charset="0"/>
                <a:ea typeface="Times New Roman" panose="02020603050405020304" pitchFamily="18" charset="0"/>
              </a:rPr>
              <a:t>دایی جان ناپلئون</a:t>
            </a:r>
            <a:r>
              <a:rPr lang="cs-CZ" b="1" dirty="0">
                <a:solidFill>
                  <a:srgbClr val="000000"/>
                </a:solidFill>
                <a:effectLst/>
                <a:latin typeface="Times New Roman" panose="02020603050405020304" pitchFamily="18" charset="0"/>
                <a:ea typeface="Times New Roman" panose="02020603050405020304" pitchFamily="18" charset="0"/>
              </a:rPr>
              <a:t>  Můj drahý strýček Napoleon </a:t>
            </a:r>
          </a:p>
          <a:p>
            <a:pPr marL="342900" lvl="0" indent="-342900" rtl="0" fontAlgn="base">
              <a:buFont typeface="Times New Roman" panose="02020603050405020304" pitchFamily="18" charset="0"/>
              <a:buChar char="-"/>
            </a:pPr>
            <a:r>
              <a:rPr lang="cs-CZ" dirty="0">
                <a:solidFill>
                  <a:srgbClr val="000000"/>
                </a:solidFill>
                <a:latin typeface="Times New Roman" panose="02020603050405020304" pitchFamily="18" charset="0"/>
                <a:ea typeface="Times New Roman" panose="02020603050405020304" pitchFamily="18" charset="0"/>
              </a:rPr>
              <a:t>Klasika </a:t>
            </a:r>
            <a:r>
              <a:rPr lang="cs-CZ" dirty="0">
                <a:solidFill>
                  <a:srgbClr val="000000"/>
                </a:solidFill>
                <a:effectLst/>
                <a:latin typeface="Times New Roman" panose="02020603050405020304" pitchFamily="18" charset="0"/>
                <a:ea typeface="Times New Roman" panose="02020603050405020304" pitchFamily="18" charset="0"/>
              </a:rPr>
              <a:t>perské literatury</a:t>
            </a:r>
          </a:p>
          <a:p>
            <a:pPr marL="342900" lvl="0" indent="-342900" fontAlgn="base">
              <a:buFont typeface="Times New Roman" panose="02020603050405020304" pitchFamily="18" charset="0"/>
              <a:buChar char="-"/>
            </a:pPr>
            <a:r>
              <a:rPr lang="cs-CZ" dirty="0">
                <a:solidFill>
                  <a:srgbClr val="000000"/>
                </a:solidFill>
                <a:effectLst/>
                <a:latin typeface="Times New Roman" panose="02020603050405020304" pitchFamily="18" charset="0"/>
                <a:ea typeface="Times New Roman" panose="02020603050405020304" pitchFamily="18" charset="0"/>
              </a:rPr>
              <a:t>vystihnutí charakterů národní povahy</a:t>
            </a:r>
          </a:p>
          <a:p>
            <a:pPr marL="342900" lvl="0" indent="-342900" fontAlgn="base">
              <a:buFont typeface="Times New Roman" panose="02020603050405020304" pitchFamily="18" charset="0"/>
              <a:buChar char="-"/>
            </a:pPr>
            <a:r>
              <a:rPr lang="cs-CZ" dirty="0">
                <a:solidFill>
                  <a:srgbClr val="000000"/>
                </a:solidFill>
                <a:effectLst/>
                <a:latin typeface="Times New Roman" panose="02020603050405020304" pitchFamily="18" charset="0"/>
                <a:ea typeface="Times New Roman" panose="02020603050405020304" pitchFamily="18" charset="0"/>
              </a:rPr>
              <a:t>vyšla 1972 (3) – 1349 (1971)</a:t>
            </a:r>
          </a:p>
          <a:p>
            <a:pPr marL="342900" lvl="0" indent="-342900" fontAlgn="base">
              <a:buFont typeface="Times New Roman" panose="02020603050405020304" pitchFamily="18" charset="0"/>
              <a:buChar char="-"/>
            </a:pPr>
            <a:r>
              <a:rPr lang="cs-CZ" dirty="0">
                <a:solidFill>
                  <a:srgbClr val="000000"/>
                </a:solidFill>
                <a:effectLst/>
                <a:latin typeface="Times New Roman" panose="02020603050405020304" pitchFamily="18" charset="0"/>
                <a:ea typeface="Times New Roman" panose="02020603050405020304" pitchFamily="18" charset="0"/>
              </a:rPr>
              <a:t>krátce na to zfilmováno – 1976 – 18 dílů - velmi oblíbené dodnes</a:t>
            </a:r>
          </a:p>
          <a:p>
            <a:pPr marL="342900" lvl="0" indent="-342900" fontAlgn="base">
              <a:buFont typeface="Times New Roman" panose="02020603050405020304" pitchFamily="18" charset="0"/>
              <a:buChar char="-"/>
            </a:pPr>
            <a:r>
              <a:rPr lang="cs-CZ" dirty="0">
                <a:solidFill>
                  <a:srgbClr val="000000"/>
                </a:solidFill>
                <a:effectLst/>
                <a:latin typeface="Times New Roman" panose="02020603050405020304" pitchFamily="18" charset="0"/>
                <a:ea typeface="Times New Roman" panose="02020603050405020304" pitchFamily="18" charset="0"/>
              </a:rPr>
              <a:t>do </a:t>
            </a:r>
            <a:r>
              <a:rPr lang="cs-CZ" dirty="0" err="1">
                <a:solidFill>
                  <a:srgbClr val="000000"/>
                </a:solidFill>
                <a:effectLst/>
                <a:latin typeface="Times New Roman" panose="02020603050405020304" pitchFamily="18" charset="0"/>
                <a:ea typeface="Times New Roman" panose="02020603050405020304" pitchFamily="18" charset="0"/>
              </a:rPr>
              <a:t>Anj</a:t>
            </a:r>
            <a:r>
              <a:rPr lang="cs-CZ" dirty="0">
                <a:solidFill>
                  <a:srgbClr val="000000"/>
                </a:solidFill>
                <a:effectLst/>
                <a:latin typeface="Times New Roman" panose="02020603050405020304" pitchFamily="18" charset="0"/>
                <a:ea typeface="Times New Roman" panose="02020603050405020304" pitchFamily="18" charset="0"/>
              </a:rPr>
              <a:t> převedl Dick Davis: 1996 </a:t>
            </a:r>
            <a:r>
              <a:rPr lang="cs-CZ" i="1" dirty="0">
                <a:solidFill>
                  <a:srgbClr val="000000"/>
                </a:solidFill>
                <a:effectLst/>
                <a:latin typeface="Times New Roman" panose="02020603050405020304" pitchFamily="18" charset="0"/>
                <a:ea typeface="Times New Roman" panose="02020603050405020304" pitchFamily="18" charset="0"/>
              </a:rPr>
              <a:t>My </a:t>
            </a:r>
            <a:r>
              <a:rPr lang="cs-CZ" i="1" dirty="0" err="1">
                <a:solidFill>
                  <a:srgbClr val="000000"/>
                </a:solidFill>
                <a:effectLst/>
                <a:latin typeface="Times New Roman" panose="02020603050405020304" pitchFamily="18" charset="0"/>
                <a:ea typeface="Times New Roman" panose="02020603050405020304" pitchFamily="18" charset="0"/>
              </a:rPr>
              <a:t>Dear</a:t>
            </a:r>
            <a:r>
              <a:rPr lang="cs-CZ" i="1" dirty="0">
                <a:solidFill>
                  <a:srgbClr val="000000"/>
                </a:solidFill>
                <a:effectLst/>
                <a:latin typeface="Times New Roman" panose="02020603050405020304" pitchFamily="18" charset="0"/>
                <a:ea typeface="Times New Roman" panose="02020603050405020304" pitchFamily="18" charset="0"/>
              </a:rPr>
              <a:t> </a:t>
            </a:r>
            <a:r>
              <a:rPr lang="cs-CZ" i="1" dirty="0" err="1">
                <a:solidFill>
                  <a:srgbClr val="000000"/>
                </a:solidFill>
                <a:effectLst/>
                <a:latin typeface="Times New Roman" panose="02020603050405020304" pitchFamily="18" charset="0"/>
                <a:ea typeface="Times New Roman" panose="02020603050405020304" pitchFamily="18" charset="0"/>
              </a:rPr>
              <a:t>Uncle</a:t>
            </a:r>
            <a:r>
              <a:rPr lang="cs-CZ" i="1" dirty="0">
                <a:solidFill>
                  <a:srgbClr val="000000"/>
                </a:solidFill>
                <a:effectLst/>
                <a:latin typeface="Times New Roman" panose="02020603050405020304" pitchFamily="18" charset="0"/>
                <a:ea typeface="Times New Roman" panose="02020603050405020304" pitchFamily="18" charset="0"/>
              </a:rPr>
              <a:t> Napoleon</a:t>
            </a:r>
            <a:endParaRPr lang="cs-CZ" dirty="0">
              <a:solidFill>
                <a:srgbClr val="000000"/>
              </a:solidFill>
              <a:effectLst/>
              <a:latin typeface="Times New Roman" panose="02020603050405020304" pitchFamily="18" charset="0"/>
              <a:ea typeface="Times New Roman" panose="02020603050405020304" pitchFamily="18" charset="0"/>
            </a:endParaRPr>
          </a:p>
          <a:p>
            <a:pPr marL="342900" lvl="0" indent="-342900" fontAlgn="base">
              <a:buFont typeface="Times New Roman" panose="02020603050405020304" pitchFamily="18" charset="0"/>
              <a:buChar char="-"/>
            </a:pPr>
            <a:r>
              <a:rPr lang="cs-CZ" dirty="0">
                <a:solidFill>
                  <a:srgbClr val="000000"/>
                </a:solidFill>
                <a:effectLst/>
                <a:latin typeface="Times New Roman" panose="02020603050405020304" pitchFamily="18" charset="0"/>
                <a:ea typeface="Times New Roman" panose="02020603050405020304" pitchFamily="18" charset="0"/>
              </a:rPr>
              <a:t>za 2. svět. války - satirické vyprávění</a:t>
            </a:r>
          </a:p>
          <a:p>
            <a:pPr marL="342900" lvl="0" indent="-342900" fontAlgn="base">
              <a:buFont typeface="Times New Roman" panose="02020603050405020304" pitchFamily="18" charset="0"/>
              <a:buChar char="-"/>
            </a:pPr>
            <a:r>
              <a:rPr lang="cs-CZ" dirty="0"/>
              <a:t>Strýček neustále vidí za vším nepřátele, spiknutí a hlavně </a:t>
            </a:r>
            <a:r>
              <a:rPr lang="cs-CZ" b="1" dirty="0"/>
              <a:t>Angličany</a:t>
            </a:r>
            <a:r>
              <a:rPr lang="cs-CZ" dirty="0"/>
              <a:t>. Každá náhoda se může stát důkazem skryté zahraniční intriky. </a:t>
            </a:r>
            <a:r>
              <a:rPr lang="cs-CZ" b="1" dirty="0"/>
              <a:t>Román skvěle ukazuje, jak vzniká mentalita, v níž se všechno vysvětluje spiknutím. </a:t>
            </a:r>
          </a:p>
          <a:p>
            <a:pPr marL="342900" lvl="0" indent="-342900" fontAlgn="base">
              <a:buFont typeface="Times New Roman" panose="02020603050405020304" pitchFamily="18" charset="0"/>
              <a:buChar char="-"/>
            </a:pPr>
            <a:r>
              <a:rPr lang="cs-CZ" dirty="0"/>
              <a:t>strýčkova posedlost britským spiknutím. </a:t>
            </a:r>
            <a:r>
              <a:rPr lang="cs-CZ" dirty="0" err="1"/>
              <a:t>Dájí</a:t>
            </a:r>
            <a:r>
              <a:rPr lang="cs-CZ" dirty="0"/>
              <a:t> </a:t>
            </a:r>
            <a:r>
              <a:rPr lang="cs-CZ" dirty="0" err="1"/>
              <a:t>džán</a:t>
            </a:r>
            <a:r>
              <a:rPr lang="cs-CZ" dirty="0"/>
              <a:t> </a:t>
            </a:r>
            <a:r>
              <a:rPr lang="cs-CZ" dirty="0" err="1"/>
              <a:t>Nápoleon</a:t>
            </a:r>
            <a:r>
              <a:rPr lang="cs-CZ" dirty="0"/>
              <a:t> chápe svět skrze logiku skryté manipulace: Britové jsou pro něj univerzální vysvětlení všeho.</a:t>
            </a:r>
          </a:p>
          <a:p>
            <a:pPr marL="342900" lvl="0" indent="-342900" fontAlgn="base">
              <a:buFont typeface="Times New Roman" panose="02020603050405020304" pitchFamily="18" charset="0"/>
              <a:buChar char="-"/>
            </a:pPr>
            <a:r>
              <a:rPr lang="cs-CZ" dirty="0"/>
              <a:t>Banální incidenty v rodině se řeší jako státní krize, diplomatické aféry nebo vojenské operace. Strýček je hlavou rodiny, všichni ho </a:t>
            </a:r>
            <a:r>
              <a:rPr lang="cs-CZ" dirty="0" err="1"/>
              <a:t>resktují</a:t>
            </a:r>
            <a:r>
              <a:rPr lang="cs-CZ" dirty="0"/>
              <a:t> nebo se ho bojí, ale čtenář zároveň vidí jeho směšnost. Jeho autorita je založená na póze, rituálu, hněvu, rodinné poslušnosti a neustálém přepisování minulosti.</a:t>
            </a:r>
          </a:p>
          <a:p>
            <a:pPr marL="342900" lvl="0" indent="-342900" fontAlgn="base">
              <a:buFont typeface="Times New Roman" panose="02020603050405020304" pitchFamily="18" charset="0"/>
              <a:buChar char="-"/>
            </a:pPr>
            <a:endParaRPr lang="cs-CZ" dirty="0">
              <a:solidFill>
                <a:srgbClr val="000000"/>
              </a:solidFill>
              <a:effectLst/>
              <a:latin typeface="Times New Roman" panose="02020603050405020304" pitchFamily="18" charset="0"/>
              <a:ea typeface="Times New Roman" panose="02020603050405020304" pitchFamily="18" charset="0"/>
            </a:endParaRPr>
          </a:p>
          <a:p>
            <a:endParaRPr lang="cs-CZ" dirty="0">
              <a:solidFill>
                <a:srgbClr val="000000"/>
              </a:solidFill>
            </a:endParaRPr>
          </a:p>
        </p:txBody>
      </p:sp>
      <p:pic>
        <p:nvPicPr>
          <p:cNvPr id="5" name="Obrázek 4" descr="Obsah obrázku text&#10;&#10;Popis byl vytvořen automaticky">
            <a:extLst>
              <a:ext uri="{FF2B5EF4-FFF2-40B4-BE49-F238E27FC236}">
                <a16:creationId xmlns:a16="http://schemas.microsoft.com/office/drawing/2014/main" id="{39618D81-5049-44CD-9BA7-7604333FD8FD}"/>
              </a:ext>
            </a:extLst>
          </p:cNvPr>
          <p:cNvPicPr>
            <a:picLocks noChangeAspect="1"/>
          </p:cNvPicPr>
          <p:nvPr/>
        </p:nvPicPr>
        <p:blipFill>
          <a:blip r:embed="rId2"/>
          <a:stretch>
            <a:fillRect/>
          </a:stretch>
        </p:blipFill>
        <p:spPr>
          <a:xfrm>
            <a:off x="8395479" y="69307"/>
            <a:ext cx="3667489" cy="2053793"/>
          </a:xfrm>
          <a:prstGeom prst="rect">
            <a:avLst/>
          </a:prstGeom>
        </p:spPr>
      </p:pic>
      <p:pic>
        <p:nvPicPr>
          <p:cNvPr id="7" name="Obrázek 6" descr="Obsah obrázku osoba, muž, interiér, starší&#10;&#10;Popis byl vytvořen automaticky">
            <a:extLst>
              <a:ext uri="{FF2B5EF4-FFF2-40B4-BE49-F238E27FC236}">
                <a16:creationId xmlns:a16="http://schemas.microsoft.com/office/drawing/2014/main" id="{6D996604-7CC2-42A8-9356-AB6025770C74}"/>
              </a:ext>
            </a:extLst>
          </p:cNvPr>
          <p:cNvPicPr>
            <a:picLocks noChangeAspect="1"/>
          </p:cNvPicPr>
          <p:nvPr/>
        </p:nvPicPr>
        <p:blipFill>
          <a:blip r:embed="rId3"/>
          <a:stretch>
            <a:fillRect/>
          </a:stretch>
        </p:blipFill>
        <p:spPr>
          <a:xfrm>
            <a:off x="9568956" y="2270760"/>
            <a:ext cx="2623044" cy="2944367"/>
          </a:xfrm>
          <a:prstGeom prst="rect">
            <a:avLst/>
          </a:prstGeom>
        </p:spPr>
      </p:pic>
    </p:spTree>
    <p:extLst>
      <p:ext uri="{BB962C8B-B14F-4D97-AF65-F5344CB8AC3E}">
        <p14:creationId xmlns:p14="http://schemas.microsoft.com/office/powerpoint/2010/main" val="60089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 name="Rectangle 11">
            <a:extLst>
              <a:ext uri="{FF2B5EF4-FFF2-40B4-BE49-F238E27FC236}">
                <a16:creationId xmlns:a16="http://schemas.microsoft.com/office/drawing/2014/main" id="{6DB2D45D-E2D7-48CA-837F-EFF1EDD987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9400" y="0"/>
            <a:ext cx="55626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0">
            <a:extLst>
              <a:ext uri="{FF2B5EF4-FFF2-40B4-BE49-F238E27FC236}">
                <a16:creationId xmlns:a16="http://schemas.microsoft.com/office/drawing/2014/main" id="{B2993EF1-19E1-473A-8A3F-1D7B24951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txBody>
          <a:bodyPr/>
          <a:lstStyle/>
          <a:p>
            <a:endParaRPr lang="cs-CZ"/>
          </a:p>
        </p:txBody>
      </p:sp>
      <p:sp>
        <p:nvSpPr>
          <p:cNvPr id="2" name="Nadpis 1">
            <a:extLst>
              <a:ext uri="{FF2B5EF4-FFF2-40B4-BE49-F238E27FC236}">
                <a16:creationId xmlns:a16="http://schemas.microsoft.com/office/drawing/2014/main" id="{6F5F6F38-F25D-404C-95B6-2650444C7B4D}"/>
              </a:ext>
            </a:extLst>
          </p:cNvPr>
          <p:cNvSpPr>
            <a:spLocks noGrp="1"/>
          </p:cNvSpPr>
          <p:nvPr>
            <p:ph type="title"/>
          </p:nvPr>
        </p:nvSpPr>
        <p:spPr>
          <a:xfrm>
            <a:off x="765051" y="382385"/>
            <a:ext cx="5527033" cy="1492132"/>
          </a:xfrm>
        </p:spPr>
        <p:txBody>
          <a:bodyPr>
            <a:normAutofit/>
          </a:bodyPr>
          <a:lstStyle/>
          <a:p>
            <a:r>
              <a:rPr lang="cs-CZ" sz="1800" b="1" dirty="0" err="1">
                <a:effectLst/>
                <a:latin typeface="Times New Roman" panose="02020603050405020304" pitchFamily="18" charset="0"/>
                <a:ea typeface="Times New Roman" panose="02020603050405020304" pitchFamily="18" charset="0"/>
              </a:rPr>
              <a:t>Mahmúd</a:t>
            </a:r>
            <a:r>
              <a:rPr lang="cs-CZ" sz="1800" b="1" dirty="0">
                <a:effectLst/>
                <a:latin typeface="Times New Roman" panose="02020603050405020304" pitchFamily="18" charset="0"/>
                <a:ea typeface="Times New Roman" panose="02020603050405020304" pitchFamily="18" charset="0"/>
              </a:rPr>
              <a:t> </a:t>
            </a:r>
            <a:r>
              <a:rPr lang="cs-CZ" sz="1800" b="1" dirty="0" err="1">
                <a:effectLst/>
                <a:latin typeface="Times New Roman" panose="02020603050405020304" pitchFamily="18" charset="0"/>
                <a:ea typeface="Times New Roman" panose="02020603050405020304" pitchFamily="18" charset="0"/>
              </a:rPr>
              <a:t>Daulatábádí</a:t>
            </a:r>
            <a:r>
              <a:rPr lang="cs-CZ" sz="1800" b="1" dirty="0">
                <a:effectLst/>
                <a:latin typeface="Times New Roman" panose="02020603050405020304" pitchFamily="18" charset="0"/>
                <a:ea typeface="Times New Roman" panose="02020603050405020304" pitchFamily="18" charset="0"/>
              </a:rPr>
              <a:t> - </a:t>
            </a:r>
            <a:r>
              <a:rPr lang="fa-IR" sz="1800" b="1" dirty="0">
                <a:effectLst/>
                <a:latin typeface="Times New Roman" panose="02020603050405020304" pitchFamily="18" charset="0"/>
                <a:ea typeface="Times New Roman" panose="02020603050405020304" pitchFamily="18" charset="0"/>
              </a:rPr>
              <a:t>محمود </a:t>
            </a:r>
            <a:r>
              <a:rPr lang="fa-IR" sz="1800" b="1" dirty="0" err="1">
                <a:effectLst/>
                <a:latin typeface="Times New Roman" panose="02020603050405020304" pitchFamily="18" charset="0"/>
                <a:ea typeface="Times New Roman" panose="02020603050405020304" pitchFamily="18" charset="0"/>
              </a:rPr>
              <a:t>دولت‌آبادی</a:t>
            </a:r>
            <a:r>
              <a:rPr lang="fa-IR" sz="1800" b="1" dirty="0">
                <a:effectLst/>
                <a:latin typeface="Times New Roman" panose="02020603050405020304" pitchFamily="18" charset="0"/>
                <a:ea typeface="Times New Roman" panose="02020603050405020304" pitchFamily="18" charset="0"/>
              </a:rPr>
              <a:t> </a:t>
            </a:r>
            <a:r>
              <a:rPr lang="cs-CZ" sz="1800" b="1" dirty="0">
                <a:effectLst/>
                <a:latin typeface="Times New Roman" panose="02020603050405020304" pitchFamily="18" charset="0"/>
                <a:ea typeface="Times New Roman" panose="02020603050405020304" pitchFamily="18" charset="0"/>
              </a:rPr>
              <a:t>nar. 1940</a:t>
            </a:r>
            <a:br>
              <a:rPr lang="cs-CZ" sz="1800" dirty="0">
                <a:effectLst/>
                <a:latin typeface="Times New Roman" panose="02020603050405020304" pitchFamily="18" charset="0"/>
                <a:ea typeface="Times New Roman" panose="02020603050405020304" pitchFamily="18" charset="0"/>
              </a:rPr>
            </a:br>
            <a:endParaRPr lang="cs-CZ" dirty="0"/>
          </a:p>
        </p:txBody>
      </p:sp>
      <p:sp>
        <p:nvSpPr>
          <p:cNvPr id="16" name="Rectangle 15">
            <a:extLst>
              <a:ext uri="{FF2B5EF4-FFF2-40B4-BE49-F238E27FC236}">
                <a16:creationId xmlns:a16="http://schemas.microsoft.com/office/drawing/2014/main" id="{F50C5101-CD9E-4E96-A827-ACA768C31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3" name="Zástupný obsah 2">
            <a:extLst>
              <a:ext uri="{FF2B5EF4-FFF2-40B4-BE49-F238E27FC236}">
                <a16:creationId xmlns:a16="http://schemas.microsoft.com/office/drawing/2014/main" id="{8D30B911-D9AD-4FF3-927A-6B297A9C7F15}"/>
              </a:ext>
            </a:extLst>
          </p:cNvPr>
          <p:cNvSpPr>
            <a:spLocks noGrp="1"/>
          </p:cNvSpPr>
          <p:nvPr>
            <p:ph idx="1"/>
          </p:nvPr>
        </p:nvSpPr>
        <p:spPr>
          <a:xfrm>
            <a:off x="729484" y="1076960"/>
            <a:ext cx="5899915" cy="5283199"/>
          </a:xfrm>
        </p:spPr>
        <p:txBody>
          <a:bodyPr>
            <a:normAutofit/>
          </a:bodyPr>
          <a:lstStyle/>
          <a:p>
            <a:pPr marL="342900" lvl="0" indent="-342900" rtl="0" fontAlgn="base">
              <a:buFont typeface="Times New Roman" panose="02020603050405020304" pitchFamily="18" charset="0"/>
              <a:buChar char="-"/>
            </a:pPr>
            <a:r>
              <a:rPr lang="cs-CZ" sz="1800" dirty="0">
                <a:effectLst/>
                <a:latin typeface="Times New Roman" panose="02020603050405020304" pitchFamily="18" charset="0"/>
                <a:ea typeface="Times New Roman" panose="02020603050405020304" pitchFamily="18" charset="0"/>
              </a:rPr>
              <a:t>pocházel z chorásánského venkova</a:t>
            </a:r>
          </a:p>
          <a:p>
            <a:pPr marL="342900" lvl="0" indent="-342900" fontAlgn="base">
              <a:buFont typeface="Times New Roman" panose="02020603050405020304" pitchFamily="18" charset="0"/>
              <a:buChar char="-"/>
            </a:pPr>
            <a:r>
              <a:rPr lang="cs-CZ" sz="1800" dirty="0">
                <a:effectLst/>
                <a:latin typeface="Times New Roman" panose="02020603050405020304" pitchFamily="18" charset="0"/>
                <a:ea typeface="Times New Roman" panose="02020603050405020304" pitchFamily="18" charset="0"/>
              </a:rPr>
              <a:t>vystřídal řadu manuálních zaměstnání</a:t>
            </a:r>
          </a:p>
          <a:p>
            <a:pPr marL="342900" lvl="0" indent="-342900" fontAlgn="base">
              <a:buFont typeface="Times New Roman" panose="02020603050405020304" pitchFamily="18" charset="0"/>
              <a:buChar char="-"/>
            </a:pPr>
            <a:r>
              <a:rPr lang="cs-CZ" sz="1800" dirty="0">
                <a:effectLst/>
                <a:latin typeface="Times New Roman" panose="02020603050405020304" pitchFamily="18" charset="0"/>
                <a:ea typeface="Times New Roman" panose="02020603050405020304" pitchFamily="18" charset="0"/>
              </a:rPr>
              <a:t>za své spisy za šáha vězněn – 2 roky</a:t>
            </a:r>
          </a:p>
          <a:p>
            <a:pPr marL="342900" lvl="0" indent="-342900" fontAlgn="base">
              <a:buFont typeface="Times New Roman" panose="02020603050405020304" pitchFamily="18" charset="0"/>
              <a:buChar char="-"/>
            </a:pPr>
            <a:r>
              <a:rPr lang="cs-CZ" sz="1800" dirty="0" err="1">
                <a:effectLst/>
                <a:latin typeface="Times New Roman" panose="02020603050405020304" pitchFamily="18" charset="0"/>
                <a:ea typeface="Times New Roman" panose="02020603050405020304" pitchFamily="18" charset="0"/>
              </a:rPr>
              <a:t>magnus</a:t>
            </a:r>
            <a:r>
              <a:rPr lang="cs-CZ" sz="1800" dirty="0">
                <a:effectLst/>
                <a:latin typeface="Times New Roman" panose="02020603050405020304" pitchFamily="18" charset="0"/>
                <a:ea typeface="Times New Roman" panose="02020603050405020304" pitchFamily="18" charset="0"/>
              </a:rPr>
              <a:t> opus – </a:t>
            </a:r>
            <a:r>
              <a:rPr lang="cs-CZ" sz="1800" b="1" dirty="0" err="1">
                <a:effectLst/>
                <a:latin typeface="Times New Roman" panose="02020603050405020304" pitchFamily="18" charset="0"/>
                <a:ea typeface="Times New Roman" panose="02020603050405020304" pitchFamily="18" charset="0"/>
              </a:rPr>
              <a:t>Kilídar</a:t>
            </a:r>
            <a:r>
              <a:rPr lang="cs-CZ" sz="1800" b="1" dirty="0">
                <a:effectLst/>
                <a:latin typeface="Times New Roman" panose="02020603050405020304" pitchFamily="18" charset="0"/>
                <a:ea typeface="Times New Roman" panose="02020603050405020304" pitchFamily="18" charset="0"/>
              </a:rPr>
              <a:t> – </a:t>
            </a:r>
            <a:r>
              <a:rPr lang="ar-SA" sz="1800" b="1" i="1" dirty="0">
                <a:effectLst/>
                <a:latin typeface="Times New Roman" panose="02020603050405020304" pitchFamily="18" charset="0"/>
                <a:ea typeface="Times New Roman" panose="02020603050405020304" pitchFamily="18" charset="0"/>
              </a:rPr>
              <a:t>کلیدر</a:t>
            </a:r>
            <a:r>
              <a:rPr lang="ar-SA" sz="1800" b="1" dirty="0">
                <a:effectLst/>
                <a:latin typeface="Times New Roman" panose="02020603050405020304" pitchFamily="18" charset="0"/>
                <a:ea typeface="Times New Roman" panose="02020603050405020304" pitchFamily="18" charset="0"/>
              </a:rPr>
              <a:t> </a:t>
            </a:r>
            <a:r>
              <a:rPr lang="ar-SA"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 - 5 svaz. sága z prostředí kurdských kočovníků – 3000 str. – děj po 2. svět. válce – tragický osud nomádů z oblasti chorásánského </a:t>
            </a:r>
            <a:r>
              <a:rPr lang="cs-CZ" sz="1800" dirty="0" err="1">
                <a:effectLst/>
                <a:latin typeface="Times New Roman" panose="02020603050405020304" pitchFamily="18" charset="0"/>
                <a:ea typeface="Times New Roman" panose="02020603050405020304" pitchFamily="18" charset="0"/>
              </a:rPr>
              <a:t>Sabzaváru</a:t>
            </a:r>
            <a:endParaRPr lang="cs-CZ" sz="1800" dirty="0">
              <a:effectLst/>
              <a:latin typeface="Times New Roman" panose="02020603050405020304" pitchFamily="18" charset="0"/>
              <a:ea typeface="Times New Roman" panose="02020603050405020304" pitchFamily="18" charset="0"/>
            </a:endParaRPr>
          </a:p>
          <a:p>
            <a:pPr fontAlgn="base"/>
            <a:r>
              <a:rPr lang="cs-CZ" sz="1800" b="1" dirty="0" err="1">
                <a:effectLst/>
                <a:latin typeface="Times New Roman" panose="02020603050405020304" pitchFamily="18" charset="0"/>
                <a:ea typeface="Times New Roman" panose="02020603050405020304" pitchFamily="18" charset="0"/>
              </a:rPr>
              <a:t>Solúč</a:t>
            </a:r>
            <a:r>
              <a:rPr lang="cs-CZ" sz="1800" b="1" dirty="0">
                <a:effectLst/>
                <a:latin typeface="Times New Roman" panose="02020603050405020304" pitchFamily="18" charset="0"/>
                <a:ea typeface="Times New Roman" panose="02020603050405020304" pitchFamily="18" charset="0"/>
              </a:rPr>
              <a:t> chybí, zmizel -  </a:t>
            </a:r>
            <a:r>
              <a:rPr lang="fa-IR" sz="1800" b="1" dirty="0">
                <a:effectLst/>
                <a:latin typeface="Times New Roman" panose="02020603050405020304" pitchFamily="18" charset="0"/>
                <a:ea typeface="Times New Roman" panose="02020603050405020304" pitchFamily="18" charset="0"/>
              </a:rPr>
              <a:t>جای خالی </a:t>
            </a:r>
            <a:r>
              <a:rPr lang="fa-IR" sz="1800" b="1" dirty="0" err="1">
                <a:effectLst/>
                <a:latin typeface="Times New Roman" panose="02020603050405020304" pitchFamily="18" charset="0"/>
                <a:ea typeface="Times New Roman" panose="02020603050405020304" pitchFamily="18" charset="0"/>
              </a:rPr>
              <a:t>سلوچ</a:t>
            </a:r>
            <a:r>
              <a:rPr lang="fa-IR" sz="1800" dirty="0">
                <a:effectLst/>
                <a:latin typeface="Times New Roman" panose="02020603050405020304" pitchFamily="18" charset="0"/>
                <a:ea typeface="Times New Roman" panose="02020603050405020304" pitchFamily="18" charset="0"/>
              </a:rPr>
              <a:t> </a:t>
            </a:r>
            <a:r>
              <a:rPr lang="cs-CZ" sz="1800" dirty="0">
                <a:effectLst/>
                <a:latin typeface="Times New Roman" panose="02020603050405020304" pitchFamily="18" charset="0"/>
                <a:ea typeface="Times New Roman" panose="02020603050405020304" pitchFamily="18" charset="0"/>
              </a:rPr>
              <a:t>– venkovský život v Íránu, hovorová perština – </a:t>
            </a:r>
            <a:r>
              <a:rPr lang="cs-CZ" sz="1800">
                <a:effectLst/>
                <a:latin typeface="Times New Roman" panose="02020603050405020304" pitchFamily="18" charset="0"/>
                <a:ea typeface="Times New Roman" panose="02020603050405020304" pitchFamily="18" charset="0"/>
              </a:rPr>
              <a:t>vyšlo 1979</a:t>
            </a:r>
            <a:endParaRPr lang="cs-CZ" sz="1800" dirty="0">
              <a:effectLst/>
              <a:latin typeface="Times New Roman" panose="02020603050405020304" pitchFamily="18" charset="0"/>
              <a:ea typeface="Times New Roman" panose="02020603050405020304" pitchFamily="18" charset="0"/>
            </a:endParaRPr>
          </a:p>
          <a:p>
            <a:pPr marL="342900" lvl="0" indent="-342900" rtl="0" fontAlgn="base">
              <a:buFont typeface="Times New Roman" panose="02020603050405020304" pitchFamily="18" charset="0"/>
              <a:buChar char="-"/>
            </a:pPr>
            <a:r>
              <a:rPr lang="ar-SA" sz="1800" b="1" dirty="0">
                <a:effectLst/>
                <a:latin typeface="Times New Roman" panose="02020603050405020304" pitchFamily="18" charset="0"/>
                <a:ea typeface="Times New Roman" panose="02020603050405020304" pitchFamily="18" charset="0"/>
              </a:rPr>
              <a:t>زوال کلنل</a:t>
            </a:r>
            <a:r>
              <a:rPr lang="cs-CZ" sz="1800" b="1" dirty="0">
                <a:effectLst/>
                <a:latin typeface="Times New Roman" panose="02020603050405020304" pitchFamily="18" charset="0"/>
                <a:ea typeface="Times New Roman" panose="02020603050405020304" pitchFamily="18" charset="0"/>
              </a:rPr>
              <a:t>  (Plukovníkův pád) – </a:t>
            </a:r>
            <a:r>
              <a:rPr lang="cs-CZ" sz="1800" dirty="0">
                <a:effectLst/>
                <a:latin typeface="Times New Roman" panose="02020603050405020304" pitchFamily="18" charset="0"/>
                <a:ea typeface="Times New Roman" panose="02020603050405020304" pitchFamily="18" charset="0"/>
              </a:rPr>
              <a:t>román, vyšel teprve 2009 v němčině. </a:t>
            </a:r>
          </a:p>
          <a:p>
            <a:pPr marL="342900" lvl="0" indent="-342900" rtl="0" fontAlgn="base">
              <a:buFont typeface="Times New Roman" panose="02020603050405020304" pitchFamily="18" charset="0"/>
              <a:buChar char="-"/>
            </a:pPr>
            <a:r>
              <a:rPr lang="cs-CZ" sz="1800" b="1" i="1" dirty="0">
                <a:latin typeface="Times New Roman" panose="02020603050405020304" pitchFamily="18" charset="0"/>
                <a:ea typeface="Times New Roman" panose="02020603050405020304" pitchFamily="18" charset="0"/>
              </a:rPr>
              <a:t> </a:t>
            </a:r>
            <a:r>
              <a:rPr lang="ar-SA" sz="1800" b="1" i="1" dirty="0">
                <a:effectLst/>
                <a:latin typeface="Times New Roman" panose="02020603050405020304" pitchFamily="18" charset="0"/>
                <a:ea typeface="Times New Roman" panose="02020603050405020304" pitchFamily="18" charset="0"/>
              </a:rPr>
              <a:t>طریق بسمل شدن </a:t>
            </a:r>
            <a:r>
              <a:rPr lang="cs-CZ" sz="1800" b="1" i="1" dirty="0">
                <a:effectLst/>
                <a:latin typeface="Times New Roman" panose="02020603050405020304" pitchFamily="18" charset="0"/>
                <a:ea typeface="Times New Roman" panose="02020603050405020304" pitchFamily="18" charset="0"/>
              </a:rPr>
              <a:t>– </a:t>
            </a:r>
            <a:r>
              <a:rPr lang="cs-CZ" sz="1800" i="1" dirty="0" err="1">
                <a:effectLst/>
                <a:latin typeface="Times New Roman" panose="02020603050405020304" pitchFamily="18" charset="0"/>
                <a:ea typeface="Times New Roman" panose="02020603050405020304" pitchFamily="18" charset="0"/>
              </a:rPr>
              <a:t>besmel</a:t>
            </a:r>
            <a:r>
              <a:rPr lang="cs-CZ" sz="1800" i="1" dirty="0">
                <a:effectLst/>
                <a:latin typeface="Times New Roman" panose="02020603050405020304" pitchFamily="18" charset="0"/>
                <a:ea typeface="Times New Roman" panose="02020603050405020304" pitchFamily="18" charset="0"/>
              </a:rPr>
              <a:t> jako </a:t>
            </a:r>
            <a:r>
              <a:rPr lang="cs-CZ" sz="1800" i="1" dirty="0" err="1">
                <a:effectLst/>
                <a:latin typeface="Times New Roman" panose="02020603050405020304" pitchFamily="18" charset="0"/>
                <a:ea typeface="Times New Roman" panose="02020603050405020304" pitchFamily="18" charset="0"/>
              </a:rPr>
              <a:t>besmeláhí</a:t>
            </a:r>
            <a:r>
              <a:rPr lang="cs-CZ" sz="1800" i="1" dirty="0">
                <a:effectLst/>
                <a:latin typeface="Times New Roman" panose="02020603050405020304" pitchFamily="18" charset="0"/>
                <a:ea typeface="Times New Roman" panose="02020603050405020304" pitchFamily="18" charset="0"/>
              </a:rPr>
              <a:t> co se říká před obětováním zvířete….</a:t>
            </a:r>
            <a:r>
              <a:rPr lang="cs-CZ" sz="1800" dirty="0">
                <a:effectLst/>
                <a:latin typeface="Times New Roman" panose="02020603050405020304" pitchFamily="18" charset="0"/>
                <a:ea typeface="Times New Roman" panose="02020603050405020304" pitchFamily="18" charset="0"/>
              </a:rPr>
              <a:t>z doby irácko-íránské války – 8 let čekal na povolení od </a:t>
            </a:r>
            <a:r>
              <a:rPr lang="cs-CZ" sz="1800" dirty="0" err="1">
                <a:effectLst/>
                <a:latin typeface="Times New Roman" panose="02020603050405020304" pitchFamily="18" charset="0"/>
                <a:ea typeface="Times New Roman" panose="02020603050405020304" pitchFamily="18" charset="0"/>
              </a:rPr>
              <a:t>eršádu</a:t>
            </a:r>
            <a:r>
              <a:rPr lang="cs-CZ" sz="1800" dirty="0">
                <a:effectLst/>
                <a:latin typeface="Times New Roman" panose="02020603050405020304" pitchFamily="18" charset="0"/>
                <a:ea typeface="Times New Roman" panose="02020603050405020304" pitchFamily="18" charset="0"/>
              </a:rPr>
              <a:t>, nakonec ho dostal a dílo mohlo vyjít i v Íránu r. 2018. </a:t>
            </a:r>
          </a:p>
          <a:p>
            <a:pPr fontAlgn="base"/>
            <a:endParaRPr lang="cs-CZ" sz="1800" dirty="0">
              <a:effectLst/>
              <a:latin typeface="Times New Roman" panose="02020603050405020304" pitchFamily="18" charset="0"/>
              <a:ea typeface="Times New Roman" panose="02020603050405020304" pitchFamily="18" charset="0"/>
            </a:endParaRPr>
          </a:p>
          <a:p>
            <a:pPr fontAlgn="base"/>
            <a:endParaRPr lang="cs-CZ" sz="1800" dirty="0">
              <a:effectLst/>
              <a:latin typeface="Times New Roman" panose="02020603050405020304" pitchFamily="18" charset="0"/>
              <a:ea typeface="Times New Roman" panose="02020603050405020304" pitchFamily="18" charset="0"/>
            </a:endParaRPr>
          </a:p>
          <a:p>
            <a:pPr marL="342900" lvl="0" indent="-342900" fontAlgn="base">
              <a:buFont typeface="Times New Roman" panose="02020603050405020304" pitchFamily="18" charset="0"/>
              <a:buChar char="-"/>
            </a:pPr>
            <a:endParaRPr lang="cs-CZ" sz="1800" dirty="0">
              <a:effectLst/>
              <a:latin typeface="Times New Roman" panose="02020603050405020304" pitchFamily="18" charset="0"/>
              <a:ea typeface="Times New Roman" panose="02020603050405020304" pitchFamily="18" charset="0"/>
            </a:endParaRPr>
          </a:p>
          <a:p>
            <a:endParaRPr lang="cs-CZ" dirty="0"/>
          </a:p>
        </p:txBody>
      </p:sp>
      <p:pic>
        <p:nvPicPr>
          <p:cNvPr id="5" name="Obrázek 4" descr="Obsah obrázku text&#10;&#10;Popis byl vytvořen automaticky">
            <a:extLst>
              <a:ext uri="{FF2B5EF4-FFF2-40B4-BE49-F238E27FC236}">
                <a16:creationId xmlns:a16="http://schemas.microsoft.com/office/drawing/2014/main" id="{0DD6B346-2AF3-489E-8C98-654C01F1E3DC}"/>
              </a:ext>
            </a:extLst>
          </p:cNvPr>
          <p:cNvPicPr>
            <a:picLocks noChangeAspect="1"/>
          </p:cNvPicPr>
          <p:nvPr/>
        </p:nvPicPr>
        <p:blipFill>
          <a:blip r:embed="rId2"/>
          <a:stretch>
            <a:fillRect/>
          </a:stretch>
        </p:blipFill>
        <p:spPr>
          <a:xfrm>
            <a:off x="8775704" y="534479"/>
            <a:ext cx="1903794" cy="2733654"/>
          </a:xfrm>
          <a:prstGeom prst="rect">
            <a:avLst/>
          </a:prstGeom>
        </p:spPr>
      </p:pic>
      <p:pic>
        <p:nvPicPr>
          <p:cNvPr id="7" name="Obrázek 6" descr="Obsah obrázku osoba, muž, exteriér, hudba&#10;&#10;Popis byl vytvořen automaticky">
            <a:extLst>
              <a:ext uri="{FF2B5EF4-FFF2-40B4-BE49-F238E27FC236}">
                <a16:creationId xmlns:a16="http://schemas.microsoft.com/office/drawing/2014/main" id="{4B630A32-EC93-4343-AD70-D46CBF96A21F}"/>
              </a:ext>
            </a:extLst>
          </p:cNvPr>
          <p:cNvPicPr>
            <a:picLocks noChangeAspect="1"/>
          </p:cNvPicPr>
          <p:nvPr/>
        </p:nvPicPr>
        <p:blipFill>
          <a:blip r:embed="rId3"/>
          <a:stretch>
            <a:fillRect/>
          </a:stretch>
        </p:blipFill>
        <p:spPr>
          <a:xfrm>
            <a:off x="8111045" y="3886199"/>
            <a:ext cx="3217333" cy="2140988"/>
          </a:xfrm>
          <a:prstGeom prst="rect">
            <a:avLst/>
          </a:prstGeom>
        </p:spPr>
      </p:pic>
    </p:spTree>
    <p:extLst>
      <p:ext uri="{BB962C8B-B14F-4D97-AF65-F5344CB8AC3E}">
        <p14:creationId xmlns:p14="http://schemas.microsoft.com/office/powerpoint/2010/main" val="2914602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58F6544-5E2C-AFD9-253C-3DE104F4C64F}"/>
              </a:ext>
            </a:extLst>
          </p:cNvPr>
          <p:cNvPicPr>
            <a:picLocks noChangeAspect="1"/>
          </p:cNvPicPr>
          <p:nvPr/>
        </p:nvPicPr>
        <p:blipFill>
          <a:blip r:embed="rId2"/>
          <a:stretch>
            <a:fillRect/>
          </a:stretch>
        </p:blipFill>
        <p:spPr>
          <a:xfrm>
            <a:off x="1168400" y="0"/>
            <a:ext cx="8572076" cy="6566534"/>
          </a:xfrm>
          <a:prstGeom prst="rect">
            <a:avLst/>
          </a:prstGeom>
        </p:spPr>
      </p:pic>
    </p:spTree>
    <p:extLst>
      <p:ext uri="{BB962C8B-B14F-4D97-AF65-F5344CB8AC3E}">
        <p14:creationId xmlns:p14="http://schemas.microsoft.com/office/powerpoint/2010/main" val="684559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685DAE5-B4F8-C11F-B7A9-69FB520E0B97}"/>
              </a:ext>
            </a:extLst>
          </p:cNvPr>
          <p:cNvSpPr txBox="1"/>
          <p:nvPr/>
        </p:nvSpPr>
        <p:spPr>
          <a:xfrm>
            <a:off x="925285" y="195943"/>
            <a:ext cx="10907485" cy="7017306"/>
          </a:xfrm>
          <a:prstGeom prst="rect">
            <a:avLst/>
          </a:prstGeom>
          <a:noFill/>
        </p:spPr>
        <p:txBody>
          <a:bodyPr wrap="square">
            <a:spAutoFit/>
          </a:bodyPr>
          <a:lstStyle/>
          <a:p>
            <a:r>
              <a:rPr lang="cs-CZ" b="1" dirty="0"/>
              <a:t>Ukázka č. 1  - předznamenání šáhova budoucího pádu. Milani, </a:t>
            </a:r>
            <a:r>
              <a:rPr lang="cs-CZ" b="1" dirty="0" err="1"/>
              <a:t>Abbas</a:t>
            </a:r>
            <a:r>
              <a:rPr lang="cs-CZ" b="1" dirty="0"/>
              <a:t>:  </a:t>
            </a:r>
            <a:r>
              <a:rPr lang="cs-CZ" b="1" dirty="0" err="1"/>
              <a:t>The</a:t>
            </a:r>
            <a:r>
              <a:rPr lang="cs-CZ" b="1" dirty="0"/>
              <a:t> </a:t>
            </a:r>
            <a:r>
              <a:rPr lang="cs-CZ" b="1" dirty="0" err="1"/>
              <a:t>Shah</a:t>
            </a:r>
            <a:endParaRPr lang="cs-CZ" b="1" dirty="0"/>
          </a:p>
          <a:p>
            <a:r>
              <a:rPr lang="cs-CZ" b="1" dirty="0"/>
              <a:t>Šáh již v marockém exilu, po vyhnání z Íránu</a:t>
            </a:r>
            <a:endParaRPr lang="cs-CZ" dirty="0"/>
          </a:p>
          <a:p>
            <a:r>
              <a:rPr lang="cs-CZ" dirty="0"/>
              <a:t>Když Šáh stanul na prostorné verandě Al-</a:t>
            </a:r>
            <a:r>
              <a:rPr lang="cs-CZ" dirty="0" err="1"/>
              <a:t>Džanán</a:t>
            </a:r>
            <a:r>
              <a:rPr lang="cs-CZ" dirty="0"/>
              <a:t>-e </a:t>
            </a:r>
            <a:r>
              <a:rPr lang="cs-CZ" dirty="0" err="1"/>
              <a:t>Kabír</a:t>
            </a:r>
            <a:r>
              <a:rPr lang="cs-CZ" dirty="0"/>
              <a:t>, „Velkolepé zahrady paláce ráje“ a rozhlédl se po městě </a:t>
            </a:r>
            <a:r>
              <a:rPr lang="cs-CZ" dirty="0" err="1"/>
              <a:t>Marakéši</a:t>
            </a:r>
            <a:r>
              <a:rPr lang="cs-CZ" dirty="0"/>
              <a:t>, neviděl ráj, nýbrž očistec. Kdysi mocný Král králů, Světlo </a:t>
            </a:r>
            <a:r>
              <a:rPr lang="cs-CZ" dirty="0" err="1"/>
              <a:t>Árjů</a:t>
            </a:r>
            <a:r>
              <a:rPr lang="cs-CZ" dirty="0"/>
              <a:t>, Mohammad </a:t>
            </a:r>
            <a:r>
              <a:rPr lang="cs-CZ" dirty="0" err="1"/>
              <a:t>Rezá</a:t>
            </a:r>
            <a:r>
              <a:rPr lang="cs-CZ" dirty="0"/>
              <a:t> Šáh </a:t>
            </a:r>
            <a:r>
              <a:rPr lang="cs-CZ" dirty="0" err="1"/>
              <a:t>Pahlaví</a:t>
            </a:r>
            <a:r>
              <a:rPr lang="cs-CZ" dirty="0"/>
              <a:t> byl náhle sám a netušil, kam pojede tentokrát.  Poslední dva roky na něj dotíraly stále zlověstnější zprávy. Zpočátku reagoval na vlnu protestů v Íránu vzdorovitou nedůvěrou. Po čtvrt století se setkával se zástupy lidí, kteří se tvářili jako vděční poddaní. Ekonomické indikátory nezřídka hlásaly skoky ve vývoji, čímž se Írán čas od času zařadil na seznam zemí směřujících k rapidní industrializaci. Stálý zástup patolízalů, domácích i zahraničních, pěl ódy na Šáhovu jedinečnou velkolepost. Roku 1975 ho jeho dvorní ministr a nejbližší důvěrník </a:t>
            </a:r>
            <a:r>
              <a:rPr lang="cs-CZ" dirty="0" err="1"/>
              <a:t>Assadoláh</a:t>
            </a:r>
            <a:r>
              <a:rPr lang="cs-CZ" dirty="0"/>
              <a:t> </a:t>
            </a:r>
            <a:r>
              <a:rPr lang="cs-CZ" dirty="0" err="1"/>
              <a:t>Alam</a:t>
            </a:r>
            <a:r>
              <a:rPr lang="cs-CZ" dirty="0"/>
              <a:t> ujišťoval, že je moudrý jako Prorok a politicky prozíravý jako de </a:t>
            </a:r>
            <a:r>
              <a:rPr lang="cs-CZ" dirty="0" err="1"/>
              <a:t>Gaule</a:t>
            </a:r>
            <a:r>
              <a:rPr lang="cs-CZ" dirty="0"/>
              <a:t>, jenž byl Šáhovým největším ideálem. Ve stejné době přirovnal Nelson Rockefeller Šáha k Alexandru Velikému, a poznamenal: „Musíme vzít Jeho veličenstvo na pár let do Spojených států, aby nás naučil, jak řídit stát.“ Tato chvála dodávala Šáhovi falešný pocit bezpečí a vypěstovala v něm nadutost v přístupu k mnoha západním představitelům. Při jedné příležitosti řekl </a:t>
            </a:r>
            <a:r>
              <a:rPr lang="cs-CZ" dirty="0" err="1"/>
              <a:t>Alam</a:t>
            </a:r>
            <a:r>
              <a:rPr lang="cs-CZ" dirty="0"/>
              <a:t> Šáhovi: „ti ubozí Američané potřebovali od Jeho veličenstva trocha povzbuzení a Váš majestát jim zajisté poskytl, co od něho požadovali.“ Jak </a:t>
            </a:r>
            <a:r>
              <a:rPr lang="cs-CZ" dirty="0" err="1"/>
              <a:t>Alam</a:t>
            </a:r>
            <a:r>
              <a:rPr lang="cs-CZ" dirty="0"/>
              <a:t> napsal, Šáh byl touto poznámkou obzvlášť potěšen. </a:t>
            </a:r>
          </a:p>
          <a:p>
            <a:r>
              <a:rPr lang="cs-CZ" dirty="0"/>
              <a:t>Toto všudypřítomné nekritické pochlebování, ruku v ruce s impozantním ekonomickým rozvojem Íránu v šedesátých a počátku sedmdesátých let, vyvolaly v Šáhovi intenzivní pocit vlastní imperiální velkoleposti, až jakési politické nedotknutelnosti. Ještě roku 1964 jeho země zoufale volala po půjčce 5 milionů dolarů. O jedenáct let později uskutečňoval Šáh něco, co nazvala CIA „půjčkovými orgiemi“, kdy mnoha zemím rozpůjčoval téměř 2 miliardy dolarů. Dokonce i Anglie, kdysi imperiální vládkyně nad Íránem, se tehdy stala příjemkyní královské velkorysosti. S ohledem na tento radikální obrat štěstěny není obtížné pochopit, proč Šáh nedokázal uvěřit, že Íránci, které často hostoval výrazem „mí lidé“, náhle revoltovali. Necelých pět let po půjčkových orgiích se tak, v čirém zoufalství, stal Šáh hostem marockého krále, protože nebyl schopen najít žádnou jinou zemi, která by mu poskytla azyl. </a:t>
            </a:r>
          </a:p>
          <a:p>
            <a:endParaRPr lang="cs-CZ" dirty="0"/>
          </a:p>
        </p:txBody>
      </p:sp>
    </p:spTree>
    <p:extLst>
      <p:ext uri="{BB962C8B-B14F-4D97-AF65-F5344CB8AC3E}">
        <p14:creationId xmlns:p14="http://schemas.microsoft.com/office/powerpoint/2010/main" val="6880497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87D9197-4A85-4276-8FC4-67873E207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3" name="Freeform 10">
            <a:extLst>
              <a:ext uri="{FF2B5EF4-FFF2-40B4-BE49-F238E27FC236}">
                <a16:creationId xmlns:a16="http://schemas.microsoft.com/office/drawing/2014/main" id="{01B5B487-A1DE-47E1-B06D-F13BBCCA7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txBody>
          <a:bodyPr/>
          <a:lstStyle/>
          <a:p>
            <a:endParaRPr lang="cs-CZ"/>
          </a:p>
        </p:txBody>
      </p:sp>
      <p:sp>
        <p:nvSpPr>
          <p:cNvPr id="2" name="Nadpis 1">
            <a:extLst>
              <a:ext uri="{FF2B5EF4-FFF2-40B4-BE49-F238E27FC236}">
                <a16:creationId xmlns:a16="http://schemas.microsoft.com/office/drawing/2014/main" id="{661132CC-6268-4993-BE2B-AD341FC07F24}"/>
              </a:ext>
            </a:extLst>
          </p:cNvPr>
          <p:cNvSpPr>
            <a:spLocks noGrp="1"/>
          </p:cNvSpPr>
          <p:nvPr>
            <p:ph type="title"/>
          </p:nvPr>
        </p:nvSpPr>
        <p:spPr>
          <a:xfrm>
            <a:off x="754145" y="484631"/>
            <a:ext cx="6340518" cy="1090169"/>
          </a:xfrm>
        </p:spPr>
        <p:txBody>
          <a:bodyPr>
            <a:normAutofit fontScale="90000"/>
          </a:bodyPr>
          <a:lstStyle/>
          <a:p>
            <a:r>
              <a:rPr lang="cs-CZ" sz="3600" b="1" dirty="0">
                <a:effectLst/>
                <a:latin typeface="Times New Roman" panose="02020603050405020304" pitchFamily="18" charset="0"/>
                <a:ea typeface="Times New Roman" panose="02020603050405020304" pitchFamily="18" charset="0"/>
              </a:rPr>
              <a:t>Amír Hasan </a:t>
            </a:r>
            <a:r>
              <a:rPr lang="cs-CZ" sz="3600" b="1" dirty="0" err="1">
                <a:effectLst/>
                <a:latin typeface="Times New Roman" panose="02020603050405020304" pitchFamily="18" charset="0"/>
                <a:ea typeface="Times New Roman" panose="02020603050405020304" pitchFamily="18" charset="0"/>
              </a:rPr>
              <a:t>Čeheltan</a:t>
            </a:r>
            <a:r>
              <a:rPr lang="cs-CZ" sz="3600" b="1" dirty="0">
                <a:effectLst/>
                <a:latin typeface="Times New Roman" panose="02020603050405020304" pitchFamily="18" charset="0"/>
                <a:ea typeface="Times New Roman" panose="02020603050405020304" pitchFamily="18" charset="0"/>
              </a:rPr>
              <a:t> - </a:t>
            </a:r>
            <a:r>
              <a:rPr lang="ar-SA" sz="3600" b="1" dirty="0">
                <a:effectLst/>
                <a:latin typeface="Times New Roman" panose="02020603050405020304" pitchFamily="18" charset="0"/>
                <a:ea typeface="Times New Roman" panose="02020603050405020304" pitchFamily="18" charset="0"/>
              </a:rPr>
              <a:t>امیرحسن چهلتن</a:t>
            </a:r>
            <a:r>
              <a:rPr lang="cs-CZ" sz="3600" b="1" dirty="0">
                <a:effectLst/>
                <a:latin typeface="Times New Roman" panose="02020603050405020304" pitchFamily="18" charset="0"/>
                <a:ea typeface="Times New Roman" panose="02020603050405020304" pitchFamily="18" charset="0"/>
              </a:rPr>
              <a:t>  - </a:t>
            </a:r>
            <a:r>
              <a:rPr lang="cs-CZ" sz="3600" b="1" dirty="0">
                <a:latin typeface="Times New Roman" panose="02020603050405020304" pitchFamily="18" charset="0"/>
                <a:ea typeface="Times New Roman" panose="02020603050405020304" pitchFamily="18" charset="0"/>
              </a:rPr>
              <a:t>nar.</a:t>
            </a:r>
            <a:r>
              <a:rPr lang="cs-CZ" sz="3600" b="1" dirty="0">
                <a:effectLst/>
                <a:latin typeface="Times New Roman" panose="02020603050405020304" pitchFamily="18" charset="0"/>
                <a:ea typeface="Times New Roman" panose="02020603050405020304" pitchFamily="18" charset="0"/>
              </a:rPr>
              <a:t> 1956</a:t>
            </a:r>
            <a:br>
              <a:rPr lang="cs-CZ" sz="3600" dirty="0">
                <a:effectLst/>
                <a:latin typeface="Times New Roman" panose="02020603050405020304" pitchFamily="18" charset="0"/>
                <a:ea typeface="Times New Roman" panose="02020603050405020304" pitchFamily="18" charset="0"/>
              </a:rPr>
            </a:br>
            <a:endParaRPr lang="cs-CZ" sz="3600" dirty="0"/>
          </a:p>
        </p:txBody>
      </p:sp>
      <p:sp>
        <p:nvSpPr>
          <p:cNvPr id="75" name="Rectangle 74">
            <a:extLst>
              <a:ext uri="{FF2B5EF4-FFF2-40B4-BE49-F238E27FC236}">
                <a16:creationId xmlns:a16="http://schemas.microsoft.com/office/drawing/2014/main" id="{2E45AF6B-4F42-45F1-A22C-AF0FCA898F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3" name="Zástupný obsah 2">
            <a:extLst>
              <a:ext uri="{FF2B5EF4-FFF2-40B4-BE49-F238E27FC236}">
                <a16:creationId xmlns:a16="http://schemas.microsoft.com/office/drawing/2014/main" id="{7D34550A-2CA7-4B16-9656-1A4C856CB93F}"/>
              </a:ext>
            </a:extLst>
          </p:cNvPr>
          <p:cNvSpPr>
            <a:spLocks noGrp="1"/>
          </p:cNvSpPr>
          <p:nvPr>
            <p:ph idx="1"/>
          </p:nvPr>
        </p:nvSpPr>
        <p:spPr>
          <a:xfrm>
            <a:off x="730843" y="1808480"/>
            <a:ext cx="6340518" cy="4564887"/>
          </a:xfrm>
        </p:spPr>
        <p:txBody>
          <a:bodyPr>
            <a:normAutofit fontScale="25000" lnSpcReduction="20000"/>
          </a:bodyPr>
          <a:lstStyle/>
          <a:p>
            <a:pPr marL="0" lvl="0" indent="0" rtl="0" fontAlgn="base">
              <a:lnSpc>
                <a:spcPct val="100000"/>
              </a:lnSpc>
              <a:buNone/>
            </a:pPr>
            <a:r>
              <a:rPr lang="cs-CZ" sz="1100" dirty="0">
                <a:solidFill>
                  <a:srgbClr val="000000"/>
                </a:solidFill>
                <a:effectLst/>
                <a:latin typeface="Times New Roman" panose="02020603050405020304" pitchFamily="18" charset="0"/>
                <a:ea typeface="Times New Roman" panose="02020603050405020304" pitchFamily="18" charset="0"/>
              </a:rPr>
              <a:t> </a:t>
            </a:r>
            <a:r>
              <a:rPr lang="cs-CZ" sz="7200" dirty="0">
                <a:solidFill>
                  <a:srgbClr val="000000"/>
                </a:solidFill>
                <a:effectLst/>
                <a:latin typeface="Times New Roman" panose="02020603050405020304" pitchFamily="18" charset="0"/>
                <a:ea typeface="Times New Roman" panose="02020603050405020304" pitchFamily="18" charset="0"/>
              </a:rPr>
              <a:t>autor na černé listině</a:t>
            </a:r>
          </a:p>
          <a:p>
            <a:pPr marL="342900" lvl="0" indent="-342900" fontAlgn="base">
              <a:lnSpc>
                <a:spcPct val="100000"/>
              </a:lnSpc>
              <a:buFont typeface="Times New Roman" panose="02020603050405020304" pitchFamily="18" charset="0"/>
              <a:buChar char="-"/>
            </a:pPr>
            <a:r>
              <a:rPr lang="cs-CZ" sz="7200" dirty="0">
                <a:solidFill>
                  <a:srgbClr val="000000"/>
                </a:solidFill>
                <a:effectLst/>
                <a:latin typeface="Times New Roman" panose="02020603050405020304" pitchFamily="18" charset="0"/>
                <a:ea typeface="Times New Roman" panose="02020603050405020304" pitchFamily="18" charset="0"/>
              </a:rPr>
              <a:t> mezi spisovateli v autobuse, kteří měli být zavražděni</a:t>
            </a:r>
          </a:p>
          <a:p>
            <a:pPr marL="342900" lvl="0" indent="-342900" fontAlgn="base">
              <a:lnSpc>
                <a:spcPct val="100000"/>
              </a:lnSpc>
              <a:buFont typeface="Times New Roman" panose="02020603050405020304" pitchFamily="18" charset="0"/>
              <a:buChar char="-"/>
            </a:pPr>
            <a:r>
              <a:rPr lang="cs-CZ" sz="7200" dirty="0">
                <a:solidFill>
                  <a:srgbClr val="000000"/>
                </a:solidFill>
                <a:effectLst/>
                <a:latin typeface="Times New Roman" panose="02020603050405020304" pitchFamily="18" charset="0"/>
                <a:ea typeface="Times New Roman" panose="02020603050405020304" pitchFamily="18" charset="0"/>
              </a:rPr>
              <a:t> vydáván v Německu – tam ho nazývají íránským Balzacem</a:t>
            </a:r>
          </a:p>
          <a:p>
            <a:pPr marL="342900" lvl="0" indent="-342900" fontAlgn="base">
              <a:lnSpc>
                <a:spcPct val="100000"/>
              </a:lnSpc>
              <a:buFont typeface="Times New Roman" panose="02020603050405020304" pitchFamily="18" charset="0"/>
              <a:buChar char="-"/>
            </a:pPr>
            <a:r>
              <a:rPr lang="ar-SA" sz="7200" i="1" dirty="0">
                <a:solidFill>
                  <a:srgbClr val="000000"/>
                </a:solidFill>
                <a:effectLst/>
                <a:latin typeface="Times New Roman" panose="02020603050405020304" pitchFamily="18" charset="0"/>
                <a:ea typeface="Times New Roman" panose="02020603050405020304" pitchFamily="18" charset="0"/>
              </a:rPr>
              <a:t>س‍پ‍ی‍ده‌دم ای‍ران‍ی</a:t>
            </a:r>
            <a:r>
              <a:rPr lang="cs-CZ" sz="7200" b="1" i="1" dirty="0">
                <a:solidFill>
                  <a:srgbClr val="000000"/>
                </a:solidFill>
                <a:effectLst/>
                <a:latin typeface="Times New Roman" panose="02020603050405020304" pitchFamily="18" charset="0"/>
                <a:ea typeface="Times New Roman" panose="02020603050405020304" pitchFamily="18" charset="0"/>
              </a:rPr>
              <a:t>  Íránský úsvit</a:t>
            </a:r>
            <a:r>
              <a:rPr lang="cs-CZ" sz="7200" i="1" dirty="0">
                <a:solidFill>
                  <a:srgbClr val="000000"/>
                </a:solidFill>
                <a:effectLst/>
                <a:latin typeface="Times New Roman" panose="02020603050405020304" pitchFamily="18" charset="0"/>
                <a:ea typeface="Times New Roman" panose="02020603050405020304" pitchFamily="18" charset="0"/>
              </a:rPr>
              <a:t> –  v IR. </a:t>
            </a:r>
            <a:r>
              <a:rPr lang="cs-CZ" sz="7200" i="1" dirty="0">
                <a:solidFill>
                  <a:srgbClr val="000000"/>
                </a:solidFill>
                <a:latin typeface="Times New Roman" panose="02020603050405020304" pitchFamily="18" charset="0"/>
                <a:ea typeface="Times New Roman" panose="02020603050405020304" pitchFamily="18" charset="0"/>
              </a:rPr>
              <a:t>Měl Č.</a:t>
            </a:r>
            <a:r>
              <a:rPr lang="cs-CZ" sz="7200" i="1" dirty="0">
                <a:solidFill>
                  <a:srgbClr val="000000"/>
                </a:solidFill>
                <a:effectLst/>
                <a:latin typeface="Times New Roman" panose="02020603050405020304" pitchFamily="18" charset="0"/>
                <a:ea typeface="Times New Roman" panose="02020603050405020304" pitchFamily="18" charset="0"/>
              </a:rPr>
              <a:t> dostat r. 2007 cenu za knihu roku – </a:t>
            </a:r>
            <a:r>
              <a:rPr lang="cs-CZ" sz="7200" dirty="0">
                <a:solidFill>
                  <a:srgbClr val="000000"/>
                </a:solidFill>
                <a:effectLst/>
                <a:latin typeface="Times New Roman" panose="02020603050405020304" pitchFamily="18" charset="0"/>
                <a:ea typeface="Times New Roman" panose="02020603050405020304" pitchFamily="18" charset="0"/>
              </a:rPr>
              <a:t>chtěl cenu nepřevzít, protestoval proti nesvobodě a cenzuře</a:t>
            </a:r>
          </a:p>
          <a:p>
            <a:pPr marL="342900" lvl="0" indent="-342900" fontAlgn="base">
              <a:lnSpc>
                <a:spcPct val="100000"/>
              </a:lnSpc>
              <a:buFont typeface="Times New Roman" panose="02020603050405020304" pitchFamily="18" charset="0"/>
              <a:buChar char="-"/>
            </a:pPr>
            <a:r>
              <a:rPr lang="cs-CZ" sz="7200" dirty="0">
                <a:solidFill>
                  <a:srgbClr val="000000"/>
                </a:solidFill>
                <a:latin typeface="Times New Roman" panose="02020603050405020304" pitchFamily="18" charset="0"/>
                <a:ea typeface="Times New Roman" panose="02020603050405020304" pitchFamily="18" charset="0"/>
              </a:rPr>
              <a:t>o</a:t>
            </a:r>
            <a:r>
              <a:rPr lang="cs-CZ" sz="7200" dirty="0">
                <a:solidFill>
                  <a:srgbClr val="000000"/>
                </a:solidFill>
                <a:effectLst/>
                <a:latin typeface="Times New Roman" panose="02020603050405020304" pitchFamily="18" charset="0"/>
                <a:ea typeface="Times New Roman" panose="02020603050405020304" pitchFamily="18" charset="0"/>
              </a:rPr>
              <a:t> Íránci, který se po revoluci vrací po 28 letech zpět do země a nachází ji v depresivním stavu</a:t>
            </a:r>
          </a:p>
          <a:p>
            <a:pPr marL="342900" lvl="0" indent="-342900" fontAlgn="base">
              <a:lnSpc>
                <a:spcPct val="100000"/>
              </a:lnSpc>
              <a:buFont typeface="Times New Roman" panose="02020603050405020304" pitchFamily="18" charset="0"/>
              <a:buChar char="-"/>
            </a:pPr>
            <a:r>
              <a:rPr lang="cs-CZ" sz="7200" dirty="0">
                <a:solidFill>
                  <a:srgbClr val="000000"/>
                </a:solidFill>
                <a:effectLst/>
                <a:latin typeface="Times New Roman" panose="02020603050405020304" pitchFamily="18" charset="0"/>
                <a:ea typeface="Times New Roman" panose="02020603050405020304" pitchFamily="18" charset="0"/>
              </a:rPr>
              <a:t>V němčině vyšla také r. 2009  </a:t>
            </a:r>
            <a:r>
              <a:rPr lang="cs-CZ" sz="7200" b="1" dirty="0">
                <a:solidFill>
                  <a:srgbClr val="000000"/>
                </a:solidFill>
                <a:effectLst/>
                <a:latin typeface="Times New Roman" panose="02020603050405020304" pitchFamily="18" charset="0"/>
                <a:ea typeface="Times New Roman" panose="02020603050405020304" pitchFamily="18" charset="0"/>
              </a:rPr>
              <a:t>Teherán, Revoluční ulice </a:t>
            </a:r>
            <a:r>
              <a:rPr lang="ar-SA" sz="7200" b="1" dirty="0">
                <a:solidFill>
                  <a:srgbClr val="000000"/>
                </a:solidFill>
                <a:effectLst/>
                <a:latin typeface="Times New Roman" panose="02020603050405020304" pitchFamily="18" charset="0"/>
                <a:ea typeface="Times New Roman" panose="02020603050405020304" pitchFamily="18" charset="0"/>
              </a:rPr>
              <a:t>تهران، خیابان انقلاب  </a:t>
            </a:r>
            <a:r>
              <a:rPr lang="cs-CZ" sz="7200" dirty="0">
                <a:solidFill>
                  <a:srgbClr val="000000"/>
                </a:solidFill>
                <a:effectLst/>
                <a:latin typeface="Times New Roman" panose="02020603050405020304" pitchFamily="18" charset="0"/>
                <a:ea typeface="Times New Roman" panose="02020603050405020304" pitchFamily="18" charset="0"/>
              </a:rPr>
              <a:t>(která ještě v perštině nevyšla</a:t>
            </a:r>
            <a:endParaRPr lang="cs-CZ" sz="7200" dirty="0">
              <a:solidFill>
                <a:srgbClr val="000000"/>
              </a:solidFill>
              <a:latin typeface="Times New Roman" panose="02020603050405020304" pitchFamily="18" charset="0"/>
              <a:ea typeface="Times New Roman" panose="02020603050405020304" pitchFamily="18" charset="0"/>
            </a:endParaRPr>
          </a:p>
          <a:p>
            <a:pPr marL="342900" lvl="0" indent="-342900" fontAlgn="base">
              <a:lnSpc>
                <a:spcPct val="100000"/>
              </a:lnSpc>
              <a:buFont typeface="Times New Roman" panose="02020603050405020304" pitchFamily="18" charset="0"/>
              <a:buChar char="-"/>
            </a:pPr>
            <a:r>
              <a:rPr lang="cs-CZ" sz="7200" dirty="0">
                <a:solidFill>
                  <a:srgbClr val="000000"/>
                </a:solidFill>
                <a:effectLst/>
                <a:latin typeface="Times New Roman" panose="02020603050405020304" pitchFamily="18" charset="0"/>
                <a:ea typeface="Times New Roman" panose="02020603050405020304" pitchFamily="18" charset="0"/>
              </a:rPr>
              <a:t> </a:t>
            </a:r>
            <a:r>
              <a:rPr lang="cs-CZ" sz="7200" dirty="0" err="1">
                <a:solidFill>
                  <a:srgbClr val="000000"/>
                </a:solidFill>
                <a:effectLst/>
                <a:latin typeface="Times New Roman" panose="02020603050405020304" pitchFamily="18" charset="0"/>
                <a:ea typeface="Times New Roman" panose="02020603050405020304" pitchFamily="18" charset="0"/>
              </a:rPr>
              <a:t>Frankfurter</a:t>
            </a:r>
            <a:r>
              <a:rPr lang="cs-CZ" sz="7200" dirty="0">
                <a:solidFill>
                  <a:srgbClr val="000000"/>
                </a:solidFill>
                <a:effectLst/>
                <a:latin typeface="Times New Roman" panose="02020603050405020304" pitchFamily="18" charset="0"/>
                <a:ea typeface="Times New Roman" panose="02020603050405020304" pitchFamily="18" charset="0"/>
              </a:rPr>
              <a:t> </a:t>
            </a:r>
            <a:r>
              <a:rPr lang="cs-CZ" sz="7200" dirty="0" err="1">
                <a:solidFill>
                  <a:srgbClr val="000000"/>
                </a:solidFill>
                <a:effectLst/>
                <a:latin typeface="Times New Roman" panose="02020603050405020304" pitchFamily="18" charset="0"/>
                <a:ea typeface="Times New Roman" panose="02020603050405020304" pitchFamily="18" charset="0"/>
              </a:rPr>
              <a:t>Allgemeine</a:t>
            </a:r>
            <a:r>
              <a:rPr lang="cs-CZ" sz="7200" dirty="0">
                <a:solidFill>
                  <a:srgbClr val="000000"/>
                </a:solidFill>
                <a:effectLst/>
                <a:latin typeface="Times New Roman" panose="02020603050405020304" pitchFamily="18" charset="0"/>
                <a:ea typeface="Times New Roman" panose="02020603050405020304" pitchFamily="18" charset="0"/>
              </a:rPr>
              <a:t> </a:t>
            </a:r>
            <a:r>
              <a:rPr lang="cs-CZ" sz="7200" dirty="0" err="1">
                <a:solidFill>
                  <a:srgbClr val="000000"/>
                </a:solidFill>
                <a:effectLst/>
                <a:latin typeface="Times New Roman" panose="02020603050405020304" pitchFamily="18" charset="0"/>
                <a:ea typeface="Times New Roman" panose="02020603050405020304" pitchFamily="18" charset="0"/>
              </a:rPr>
              <a:t>Zeitung</a:t>
            </a:r>
            <a:r>
              <a:rPr lang="cs-CZ" sz="7200" dirty="0">
                <a:solidFill>
                  <a:srgbClr val="000000"/>
                </a:solidFill>
                <a:effectLst/>
                <a:latin typeface="Times New Roman" panose="02020603050405020304" pitchFamily="18" charset="0"/>
                <a:ea typeface="Times New Roman" panose="02020603050405020304" pitchFamily="18" charset="0"/>
              </a:rPr>
              <a:t>: „</a:t>
            </a:r>
            <a:r>
              <a:rPr lang="cs-CZ" sz="7200" i="1" dirty="0">
                <a:solidFill>
                  <a:srgbClr val="000000"/>
                </a:solidFill>
                <a:effectLst/>
                <a:latin typeface="Times New Roman" panose="02020603050405020304" pitchFamily="18" charset="0"/>
                <a:ea typeface="Times New Roman" panose="02020603050405020304" pitchFamily="18" charset="0"/>
              </a:rPr>
              <a:t>Pokud by prezident </a:t>
            </a:r>
            <a:r>
              <a:rPr lang="cs-CZ" sz="7200" i="1" dirty="0" err="1">
                <a:solidFill>
                  <a:srgbClr val="000000"/>
                </a:solidFill>
                <a:effectLst/>
                <a:latin typeface="Times New Roman" panose="02020603050405020304" pitchFamily="18" charset="0"/>
                <a:ea typeface="Times New Roman" panose="02020603050405020304" pitchFamily="18" charset="0"/>
              </a:rPr>
              <a:t>Ahmedínežád</a:t>
            </a:r>
            <a:r>
              <a:rPr lang="cs-CZ" sz="7200" i="1" dirty="0">
                <a:solidFill>
                  <a:srgbClr val="000000"/>
                </a:solidFill>
                <a:effectLst/>
                <a:latin typeface="Times New Roman" panose="02020603050405020304" pitchFamily="18" charset="0"/>
                <a:ea typeface="Times New Roman" panose="02020603050405020304" pitchFamily="18" charset="0"/>
              </a:rPr>
              <a:t> myslel vážně, že chce zastavit svévoli a korupci a obnovit skutečnou islámskou morálku v Íránu, musel by okamžitě takovouto knihu vydat. Místo toho se nyní poprvé objevuje v němčině (...) a stalo se součást světové literatury, než stačilo být čímkoliv jiným….. </a:t>
            </a:r>
            <a:r>
              <a:rPr lang="cs-CZ" sz="7200" dirty="0">
                <a:solidFill>
                  <a:srgbClr val="000000"/>
                </a:solidFill>
                <a:effectLst/>
                <a:latin typeface="Times New Roman" panose="02020603050405020304" pitchFamily="18" charset="0"/>
                <a:ea typeface="Times New Roman" panose="02020603050405020304" pitchFamily="18" charset="0"/>
              </a:rPr>
              <a:t>“ </a:t>
            </a:r>
          </a:p>
          <a:p>
            <a:pPr>
              <a:lnSpc>
                <a:spcPct val="100000"/>
              </a:lnSpc>
            </a:pPr>
            <a:endParaRPr lang="cs-CZ" sz="1100" dirty="0">
              <a:solidFill>
                <a:srgbClr val="000000"/>
              </a:solidFill>
            </a:endParaRPr>
          </a:p>
        </p:txBody>
      </p:sp>
      <p:pic>
        <p:nvPicPr>
          <p:cNvPr id="2050" name="Picture 2" descr="HKW | Der Zirkel der Literaturliebhaber">
            <a:extLst>
              <a:ext uri="{FF2B5EF4-FFF2-40B4-BE49-F238E27FC236}">
                <a16:creationId xmlns:a16="http://schemas.microsoft.com/office/drawing/2014/main" id="{B867320B-005F-4D77-B309-6147D7324B1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830236" y="482321"/>
            <a:ext cx="2086774" cy="2785952"/>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descr="Obsah obrázku text&#10;&#10;Popis byl vytvořen automaticky">
            <a:extLst>
              <a:ext uri="{FF2B5EF4-FFF2-40B4-BE49-F238E27FC236}">
                <a16:creationId xmlns:a16="http://schemas.microsoft.com/office/drawing/2014/main" id="{322C9094-7707-4A11-B569-C6BA13934EF3}"/>
              </a:ext>
            </a:extLst>
          </p:cNvPr>
          <p:cNvPicPr>
            <a:picLocks noChangeAspect="1"/>
          </p:cNvPicPr>
          <p:nvPr/>
        </p:nvPicPr>
        <p:blipFill>
          <a:blip r:embed="rId3"/>
          <a:stretch>
            <a:fillRect/>
          </a:stretch>
        </p:blipFill>
        <p:spPr>
          <a:xfrm>
            <a:off x="8938787" y="3429000"/>
            <a:ext cx="1869673" cy="2944367"/>
          </a:xfrm>
          <a:prstGeom prst="rect">
            <a:avLst/>
          </a:prstGeom>
        </p:spPr>
      </p:pic>
    </p:spTree>
    <p:extLst>
      <p:ext uri="{BB962C8B-B14F-4D97-AF65-F5344CB8AC3E}">
        <p14:creationId xmlns:p14="http://schemas.microsoft.com/office/powerpoint/2010/main" val="3201206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F873778-8542-C0A5-C10A-5E1ED2E1428A}"/>
              </a:ext>
            </a:extLst>
          </p:cNvPr>
          <p:cNvSpPr txBox="1"/>
          <p:nvPr/>
        </p:nvSpPr>
        <p:spPr>
          <a:xfrm>
            <a:off x="1099457" y="76200"/>
            <a:ext cx="10635343" cy="7577972"/>
          </a:xfrm>
          <a:prstGeom prst="rect">
            <a:avLst/>
          </a:prstGeom>
          <a:noFill/>
        </p:spPr>
        <p:txBody>
          <a:bodyPr wrap="square">
            <a:spAutoFit/>
          </a:bodyPr>
          <a:lstStyle/>
          <a:p>
            <a:pPr>
              <a:lnSpc>
                <a:spcPct val="150000"/>
              </a:lnSpc>
              <a:spcAft>
                <a:spcPts val="800"/>
              </a:spcAft>
              <a:buNone/>
            </a:pPr>
            <a:r>
              <a:rPr lang="cs-CZ" sz="1600" b="1" u="sng" kern="100" dirty="0" err="1">
                <a:effectLst/>
                <a:latin typeface="Calibri" panose="020F0502020204030204" pitchFamily="34" charset="0"/>
                <a:ea typeface="Calibri" panose="020F0502020204030204" pitchFamily="34" charset="0"/>
                <a:cs typeface="Arial" panose="020B0604020202020204" pitchFamily="34" charset="0"/>
              </a:rPr>
              <a:t>Čeheltan</a:t>
            </a:r>
            <a:r>
              <a:rPr lang="cs-CZ" sz="1600" b="1" u="sng" kern="100" dirty="0">
                <a:effectLst/>
                <a:latin typeface="Calibri" panose="020F0502020204030204" pitchFamily="34" charset="0"/>
                <a:ea typeface="Calibri" panose="020F0502020204030204" pitchFamily="34" charset="0"/>
                <a:cs typeface="Arial" panose="020B0604020202020204" pitchFamily="34" charset="0"/>
              </a:rPr>
              <a:t>: Teherán – revoluční ulice</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indent="449580" algn="just">
              <a:lnSpc>
                <a:spcPct val="150000"/>
              </a:lnSpc>
              <a:buNone/>
            </a:pPr>
            <a:r>
              <a:rPr lang="cs-CZ" sz="1800" dirty="0">
                <a:effectLst/>
                <a:latin typeface="Times New Roman" panose="02020603050405020304" pitchFamily="18" charset="0"/>
                <a:ea typeface="Times New Roman" panose="02020603050405020304" pitchFamily="18" charset="0"/>
              </a:rPr>
              <a:t>Každého, kdo mohl působit problémy, bylo třeba co nejdříve zlikvidovat. Rakovinové žlázy se musely chirurgicky odstranit, pěkně skalpelem. </a:t>
            </a:r>
            <a:r>
              <a:rPr lang="cs-CZ" sz="1800" dirty="0" err="1">
                <a:effectLst/>
                <a:latin typeface="Times New Roman" panose="02020603050405020304" pitchFamily="18" charset="0"/>
                <a:ea typeface="Times New Roman" panose="02020603050405020304" pitchFamily="18" charset="0"/>
              </a:rPr>
              <a:t>Azíz</a:t>
            </a:r>
            <a:r>
              <a:rPr lang="cs-CZ" sz="1800" dirty="0">
                <a:effectLst/>
                <a:latin typeface="Times New Roman" panose="02020603050405020304" pitchFamily="18" charset="0"/>
                <a:ea typeface="Times New Roman" panose="02020603050405020304" pitchFamily="18" charset="0"/>
              </a:rPr>
              <a:t> měl na starosti „zahraniční mise“. Většinu záležitostí za hranicemi Íránu svěřovali právě jemu. Uměl i cizí jazyk, teda aspoň natolik, aby se vysekal z každé patálie. A svou práci zvládal dobře, nezanechával žádné stopy. Týden „objekt“ sledoval, pak udělal, co bylo třeba a do Íránu se vrátil dřív, než se místní policie vzpamatovala. Jeho mise navíc nebyly nákladné. Zahraniční tisk sice zpočátku burcoval na poplach, policie podávala hlášení, všude se přetřásaly nalezené stopy po pachateli, záhy ale pozornost utichla. Írán přece disponuje ropou a má obrovský ekonomický potenciál! Přátele lze najít ve všech koutech světa! </a:t>
            </a:r>
          </a:p>
          <a:p>
            <a:pPr indent="449580" algn="just">
              <a:lnSpc>
                <a:spcPct val="150000"/>
              </a:lnSpc>
              <a:buNone/>
            </a:pPr>
            <a:r>
              <a:rPr lang="cs-CZ" sz="1800" dirty="0">
                <a:effectLst/>
                <a:latin typeface="Times New Roman" panose="02020603050405020304" pitchFamily="18" charset="0"/>
                <a:ea typeface="Times New Roman" panose="02020603050405020304" pitchFamily="18" charset="0"/>
              </a:rPr>
              <a:t>Mezi starými kamarády se občas rozpoutala diskuze, jak nejlíp sprovodit člověka ze světa. Vyvléct na kopec a provrtat kulkami? Nebo pověsit na ocelovým nosníku vysoké konstrukce? Unést a uškrtit v jednom z těch utajených bytů a tělo pohodit na poušti? Anebo za deštivé noci rozdrtit pod koly náklaďáku, který bude náhodou řídit nějaký neopatrný řidič? Či prostě jen zařídit, aby narazil na šílence nebo opilce, co mu v temný noci vymlátí mozek z hlavy železnou tyčí a ukradne peněženku? Fatáh byl v </a:t>
            </a:r>
            <a:r>
              <a:rPr lang="cs-CZ" sz="1800" dirty="0" err="1">
                <a:effectLst/>
                <a:latin typeface="Times New Roman" panose="02020603050405020304" pitchFamily="18" charset="0"/>
                <a:ea typeface="Times New Roman" panose="02020603050405020304" pitchFamily="18" charset="0"/>
              </a:rPr>
              <a:t>takovémhle</a:t>
            </a:r>
            <a:r>
              <a:rPr lang="cs-CZ" sz="1800" dirty="0">
                <a:effectLst/>
                <a:latin typeface="Times New Roman" panose="02020603050405020304" pitchFamily="18" charset="0"/>
                <a:ea typeface="Times New Roman" panose="02020603050405020304" pitchFamily="18" charset="0"/>
              </a:rPr>
              <a:t> plánování obzvlášť důvtipný a vždy se vytasil s nějakým zlepšovákem: injekce alkoholu do paže, srdeční zástava draslíkovými čípky nebo i těmi s nitroglycerínem, ty účinkovaly taky dobře! Touhle metodou navíc nehrozilo prozrazení vpichem jehly. Takové bývaly jeho návrhy a na mnoho lidí fungovaly skvěle. Když se ale oběť měla stát odstrašujícím příkladem pro ostatní, doporučoval rozřezat tělo na kusy a nacpat do mrazáku nebo pohodit pobodané mrtvoly v poušti kolem Teheránu.</a:t>
            </a:r>
          </a:p>
        </p:txBody>
      </p:sp>
    </p:spTree>
    <p:extLst>
      <p:ext uri="{BB962C8B-B14F-4D97-AF65-F5344CB8AC3E}">
        <p14:creationId xmlns:p14="http://schemas.microsoft.com/office/powerpoint/2010/main" val="3933488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87D9197-4A85-4276-8FC4-67873E207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3" name="Freeform 10">
            <a:extLst>
              <a:ext uri="{FF2B5EF4-FFF2-40B4-BE49-F238E27FC236}">
                <a16:creationId xmlns:a16="http://schemas.microsoft.com/office/drawing/2014/main" id="{01B5B487-A1DE-47E1-B06D-F13BBCCA78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txBody>
          <a:bodyPr/>
          <a:lstStyle/>
          <a:p>
            <a:endParaRPr lang="cs-CZ"/>
          </a:p>
        </p:txBody>
      </p:sp>
      <p:sp>
        <p:nvSpPr>
          <p:cNvPr id="2" name="Nadpis 1">
            <a:extLst>
              <a:ext uri="{FF2B5EF4-FFF2-40B4-BE49-F238E27FC236}">
                <a16:creationId xmlns:a16="http://schemas.microsoft.com/office/drawing/2014/main" id="{C16DC021-2515-4919-970C-A2929ADBD499}"/>
              </a:ext>
            </a:extLst>
          </p:cNvPr>
          <p:cNvSpPr>
            <a:spLocks noGrp="1"/>
          </p:cNvSpPr>
          <p:nvPr>
            <p:ph type="title"/>
          </p:nvPr>
        </p:nvSpPr>
        <p:spPr>
          <a:xfrm>
            <a:off x="754144" y="484631"/>
            <a:ext cx="6340519" cy="1638469"/>
          </a:xfrm>
        </p:spPr>
        <p:txBody>
          <a:bodyPr>
            <a:normAutofit/>
          </a:bodyPr>
          <a:lstStyle/>
          <a:p>
            <a:r>
              <a:rPr lang="cs-CZ" sz="3200" err="1">
                <a:effectLst/>
                <a:latin typeface="Times New Roman" panose="02020603050405020304" pitchFamily="18" charset="0"/>
                <a:ea typeface="Times New Roman" panose="02020603050405020304" pitchFamily="18" charset="0"/>
              </a:rPr>
              <a:t>Šahrnúš</a:t>
            </a:r>
            <a:r>
              <a:rPr lang="cs-CZ" sz="3200">
                <a:effectLst/>
                <a:latin typeface="Times New Roman" panose="02020603050405020304" pitchFamily="18" charset="0"/>
                <a:ea typeface="Times New Roman" panose="02020603050405020304" pitchFamily="18" charset="0"/>
              </a:rPr>
              <a:t> </a:t>
            </a:r>
            <a:r>
              <a:rPr lang="cs-CZ" sz="3200" err="1">
                <a:effectLst/>
                <a:latin typeface="Times New Roman" panose="02020603050405020304" pitchFamily="18" charset="0"/>
                <a:ea typeface="Times New Roman" panose="02020603050405020304" pitchFamily="18" charset="0"/>
              </a:rPr>
              <a:t>Pársípúr</a:t>
            </a:r>
            <a:r>
              <a:rPr lang="cs-CZ" sz="3200">
                <a:effectLst/>
                <a:latin typeface="Times New Roman" panose="02020603050405020304" pitchFamily="18" charset="0"/>
                <a:ea typeface="Times New Roman" panose="02020603050405020304" pitchFamily="18" charset="0"/>
              </a:rPr>
              <a:t> - </a:t>
            </a:r>
            <a:r>
              <a:rPr lang="fa-IR" sz="3200">
                <a:effectLst/>
                <a:latin typeface="Times New Roman" panose="02020603050405020304" pitchFamily="18" charset="0"/>
                <a:ea typeface="Times New Roman" panose="02020603050405020304" pitchFamily="18" charset="0"/>
              </a:rPr>
              <a:t>شهرنوش پارسی پور </a:t>
            </a:r>
            <a:r>
              <a:rPr lang="cs-CZ" sz="3200">
                <a:effectLst/>
                <a:latin typeface="Times New Roman" panose="02020603050405020304" pitchFamily="18" charset="0"/>
                <a:ea typeface="Times New Roman" panose="02020603050405020304" pitchFamily="18" charset="0"/>
              </a:rPr>
              <a:t>  nar. 1946</a:t>
            </a:r>
            <a:br>
              <a:rPr lang="cs-CZ" sz="3200">
                <a:effectLst/>
                <a:latin typeface="Times New Roman" panose="02020603050405020304" pitchFamily="18" charset="0"/>
                <a:ea typeface="Times New Roman" panose="02020603050405020304" pitchFamily="18" charset="0"/>
              </a:rPr>
            </a:br>
            <a:endParaRPr lang="cs-CZ" sz="3200"/>
          </a:p>
        </p:txBody>
      </p:sp>
      <p:sp>
        <p:nvSpPr>
          <p:cNvPr id="75" name="Rectangle 74">
            <a:extLst>
              <a:ext uri="{FF2B5EF4-FFF2-40B4-BE49-F238E27FC236}">
                <a16:creationId xmlns:a16="http://schemas.microsoft.com/office/drawing/2014/main" id="{2E45AF6B-4F42-45F1-A22C-AF0FCA898F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3" name="Zástupný obsah 2">
            <a:extLst>
              <a:ext uri="{FF2B5EF4-FFF2-40B4-BE49-F238E27FC236}">
                <a16:creationId xmlns:a16="http://schemas.microsoft.com/office/drawing/2014/main" id="{F4ADDE0A-276E-4CCF-BBDA-149F2B365CEC}"/>
              </a:ext>
            </a:extLst>
          </p:cNvPr>
          <p:cNvSpPr>
            <a:spLocks noGrp="1"/>
          </p:cNvSpPr>
          <p:nvPr>
            <p:ph idx="1"/>
          </p:nvPr>
        </p:nvSpPr>
        <p:spPr>
          <a:xfrm>
            <a:off x="730843" y="1595120"/>
            <a:ext cx="6340518" cy="4778247"/>
          </a:xfrm>
        </p:spPr>
        <p:txBody>
          <a:bodyPr>
            <a:normAutofit lnSpcReduction="10000"/>
          </a:bodyPr>
          <a:lstStyle/>
          <a:p>
            <a:pPr marL="342900" lvl="0" indent="-342900" rtl="0" fontAlgn="base">
              <a:lnSpc>
                <a:spcPct val="100000"/>
              </a:lnSpc>
              <a:buFont typeface="Times New Roman" panose="02020603050405020304" pitchFamily="18" charset="0"/>
              <a:buChar char="-"/>
            </a:pPr>
            <a:r>
              <a:rPr lang="cs-CZ" sz="1800" dirty="0">
                <a:solidFill>
                  <a:srgbClr val="000000"/>
                </a:solidFill>
                <a:effectLst/>
                <a:latin typeface="Times New Roman" panose="02020603050405020304" pitchFamily="18" charset="0"/>
                <a:ea typeface="Times New Roman" panose="02020603050405020304" pitchFamily="18" charset="0"/>
              </a:rPr>
              <a:t>jedna z nejvýznamnějších současných autorek </a:t>
            </a:r>
          </a:p>
          <a:p>
            <a:pPr marL="342900" lvl="0" indent="-342900" fontAlgn="base">
              <a:lnSpc>
                <a:spcPct val="100000"/>
              </a:lnSpc>
              <a:buFont typeface="Times New Roman" panose="02020603050405020304" pitchFamily="18" charset="0"/>
              <a:buChar char="-"/>
            </a:pPr>
            <a:r>
              <a:rPr lang="cs-CZ" sz="1800" dirty="0">
                <a:solidFill>
                  <a:srgbClr val="000000"/>
                </a:solidFill>
                <a:effectLst/>
                <a:latin typeface="Times New Roman" panose="02020603050405020304" pitchFamily="18" charset="0"/>
                <a:ea typeface="Times New Roman" panose="02020603050405020304" pitchFamily="18" charset="0"/>
              </a:rPr>
              <a:t>skoro všechny její knihy jsou v Íránu zakázané</a:t>
            </a:r>
          </a:p>
          <a:p>
            <a:pPr marL="342900" lvl="0" indent="-342900" fontAlgn="base">
              <a:lnSpc>
                <a:spcPct val="100000"/>
              </a:lnSpc>
              <a:buFont typeface="Times New Roman" panose="02020603050405020304" pitchFamily="18" charset="0"/>
              <a:buChar char="-"/>
            </a:pPr>
            <a:r>
              <a:rPr lang="cs-CZ" sz="1800" dirty="0">
                <a:solidFill>
                  <a:srgbClr val="000000"/>
                </a:solidFill>
                <a:effectLst/>
                <a:latin typeface="Times New Roman" panose="02020603050405020304" pitchFamily="18" charset="0"/>
                <a:ea typeface="Times New Roman" panose="02020603050405020304" pitchFamily="18" charset="0"/>
              </a:rPr>
              <a:t> vězněna za šáhova režimu </a:t>
            </a:r>
            <a:r>
              <a:rPr lang="cs-CZ" sz="1800" dirty="0">
                <a:solidFill>
                  <a:srgbClr val="000000"/>
                </a:solidFill>
                <a:latin typeface="Times New Roman" panose="02020603050405020304" pitchFamily="18" charset="0"/>
                <a:ea typeface="Times New Roman" panose="02020603050405020304" pitchFamily="18" charset="0"/>
              </a:rPr>
              <a:t>i za současného </a:t>
            </a:r>
            <a:endParaRPr lang="cs-CZ" sz="1800" dirty="0">
              <a:solidFill>
                <a:srgbClr val="000000"/>
              </a:solidFill>
              <a:effectLst/>
              <a:latin typeface="Times New Roman" panose="02020603050405020304" pitchFamily="18" charset="0"/>
              <a:ea typeface="Times New Roman" panose="02020603050405020304" pitchFamily="18" charset="0"/>
            </a:endParaRPr>
          </a:p>
          <a:p>
            <a:pPr marL="342900" lvl="0" indent="-342900" fontAlgn="base">
              <a:lnSpc>
                <a:spcPct val="100000"/>
              </a:lnSpc>
              <a:buFont typeface="Times New Roman" panose="02020603050405020304" pitchFamily="18" charset="0"/>
              <a:buChar char="-"/>
            </a:pPr>
            <a:r>
              <a:rPr lang="cs-CZ" sz="1800" dirty="0">
                <a:solidFill>
                  <a:srgbClr val="000000"/>
                </a:solidFill>
                <a:effectLst/>
                <a:latin typeface="Times New Roman" panose="02020603050405020304" pitchFamily="18" charset="0"/>
                <a:ea typeface="Times New Roman" panose="02020603050405020304" pitchFamily="18" charset="0"/>
              </a:rPr>
              <a:t>emigrovala do USA</a:t>
            </a:r>
          </a:p>
          <a:p>
            <a:pPr marL="342900" lvl="0" indent="-342900" fontAlgn="base">
              <a:lnSpc>
                <a:spcPct val="100000"/>
              </a:lnSpc>
              <a:buFont typeface="Times New Roman" panose="02020603050405020304" pitchFamily="18" charset="0"/>
              <a:buChar char="-"/>
            </a:pPr>
            <a:r>
              <a:rPr lang="cs-CZ" sz="1800" dirty="0">
                <a:solidFill>
                  <a:srgbClr val="000000"/>
                </a:solidFill>
                <a:effectLst/>
                <a:latin typeface="Times New Roman" panose="02020603050405020304" pitchFamily="18" charset="0"/>
                <a:ea typeface="Times New Roman" panose="02020603050405020304" pitchFamily="18" charset="0"/>
              </a:rPr>
              <a:t>nyní žije v USA, připravuje pořady pro holandské </a:t>
            </a:r>
            <a:r>
              <a:rPr lang="cs-CZ" sz="1800" dirty="0" err="1">
                <a:solidFill>
                  <a:srgbClr val="000000"/>
                </a:solidFill>
                <a:effectLst/>
                <a:latin typeface="Times New Roman" panose="02020603050405020304" pitchFamily="18" charset="0"/>
                <a:ea typeface="Times New Roman" panose="02020603050405020304" pitchFamily="18" charset="0"/>
              </a:rPr>
              <a:t>Radio</a:t>
            </a:r>
            <a:r>
              <a:rPr lang="cs-CZ" sz="1800" dirty="0">
                <a:solidFill>
                  <a:srgbClr val="000000"/>
                </a:solidFill>
                <a:effectLst/>
                <a:latin typeface="Times New Roman" panose="02020603050405020304" pitchFamily="18" charset="0"/>
                <a:ea typeface="Times New Roman" panose="02020603050405020304" pitchFamily="18" charset="0"/>
              </a:rPr>
              <a:t> </a:t>
            </a:r>
            <a:r>
              <a:rPr lang="cs-CZ" sz="1800" dirty="0" err="1">
                <a:solidFill>
                  <a:srgbClr val="000000"/>
                </a:solidFill>
                <a:effectLst/>
                <a:latin typeface="Times New Roman" panose="02020603050405020304" pitchFamily="18" charset="0"/>
                <a:ea typeface="Times New Roman" panose="02020603050405020304" pitchFamily="18" charset="0"/>
              </a:rPr>
              <a:t>Zamáne</a:t>
            </a:r>
            <a:r>
              <a:rPr lang="cs-CZ" sz="1800" dirty="0">
                <a:solidFill>
                  <a:srgbClr val="000000"/>
                </a:solidFill>
                <a:effectLst/>
                <a:latin typeface="Times New Roman" panose="02020603050405020304" pitchFamily="18" charset="0"/>
                <a:ea typeface="Times New Roman" panose="02020603050405020304" pitchFamily="18" charset="0"/>
              </a:rPr>
              <a:t> </a:t>
            </a:r>
          </a:p>
          <a:p>
            <a:pPr marL="342900" lvl="0" indent="-342900" fontAlgn="base">
              <a:lnSpc>
                <a:spcPct val="100000"/>
              </a:lnSpc>
              <a:buFont typeface="Times New Roman" panose="02020603050405020304" pitchFamily="18" charset="0"/>
              <a:buChar char="-"/>
            </a:pPr>
            <a:r>
              <a:rPr lang="cs-CZ" sz="1800" dirty="0">
                <a:solidFill>
                  <a:srgbClr val="000000"/>
                </a:solidFill>
                <a:effectLst/>
                <a:latin typeface="Times New Roman" panose="02020603050405020304" pitchFamily="18" charset="0"/>
                <a:ea typeface="Times New Roman" panose="02020603050405020304" pitchFamily="18" charset="0"/>
              </a:rPr>
              <a:t>1989 – </a:t>
            </a:r>
            <a:r>
              <a:rPr lang="cs-CZ" sz="1800" b="1" dirty="0" err="1">
                <a:solidFill>
                  <a:srgbClr val="000000"/>
                </a:solidFill>
                <a:effectLst/>
                <a:latin typeface="Times New Roman" panose="02020603050405020304" pitchFamily="18" charset="0"/>
                <a:ea typeface="Times New Roman" panose="02020603050405020304" pitchFamily="18" charset="0"/>
              </a:rPr>
              <a:t>Toubá</a:t>
            </a:r>
            <a:r>
              <a:rPr lang="cs-CZ" sz="1800" b="1" dirty="0">
                <a:solidFill>
                  <a:srgbClr val="000000"/>
                </a:solidFill>
                <a:effectLst/>
                <a:latin typeface="Times New Roman" panose="02020603050405020304" pitchFamily="18" charset="0"/>
                <a:ea typeface="Times New Roman" panose="02020603050405020304" pitchFamily="18" charset="0"/>
              </a:rPr>
              <a:t> a smysl tmy - </a:t>
            </a:r>
            <a:r>
              <a:rPr lang="fa-IR" sz="1800" b="1" dirty="0">
                <a:solidFill>
                  <a:srgbClr val="000000"/>
                </a:solidFill>
                <a:effectLst/>
                <a:latin typeface="Times New Roman" panose="02020603050405020304" pitchFamily="18" charset="0"/>
                <a:ea typeface="Times New Roman" panose="02020603050405020304" pitchFamily="18" charset="0"/>
              </a:rPr>
              <a:t>طوبی و معنای شب</a:t>
            </a:r>
            <a:r>
              <a:rPr lang="cs-CZ" sz="1800" dirty="0">
                <a:solidFill>
                  <a:srgbClr val="000000"/>
                </a:solidFill>
                <a:effectLst/>
                <a:latin typeface="Times New Roman" panose="02020603050405020304" pitchFamily="18" charset="0"/>
                <a:ea typeface="Times New Roman" panose="02020603050405020304" pitchFamily="18" charset="0"/>
              </a:rPr>
              <a:t>  - velmi feministické dílo, o ženě, mužích rozvodech, napříč íránskou historií 20. stol. </a:t>
            </a:r>
          </a:p>
          <a:p>
            <a:pPr marL="342900" lvl="0" indent="-342900" fontAlgn="base">
              <a:lnSpc>
                <a:spcPct val="100000"/>
              </a:lnSpc>
              <a:buFont typeface="Times New Roman" panose="02020603050405020304" pitchFamily="18" charset="0"/>
              <a:buChar char="-"/>
            </a:pPr>
            <a:r>
              <a:rPr lang="cs-CZ" sz="1800" b="1" dirty="0">
                <a:solidFill>
                  <a:srgbClr val="000000"/>
                </a:solidFill>
                <a:effectLst/>
                <a:latin typeface="Times New Roman" panose="02020603050405020304" pitchFamily="18" charset="0"/>
                <a:ea typeface="Times New Roman" panose="02020603050405020304" pitchFamily="18" charset="0"/>
              </a:rPr>
              <a:t>1990 – vyšly Ženy bez mužů </a:t>
            </a:r>
            <a:r>
              <a:rPr lang="cs-CZ" sz="1800" b="1" i="1" dirty="0">
                <a:solidFill>
                  <a:srgbClr val="000000"/>
                </a:solidFill>
                <a:effectLst/>
                <a:latin typeface="Times New Roman" panose="02020603050405020304" pitchFamily="18" charset="0"/>
                <a:ea typeface="Times New Roman" panose="02020603050405020304" pitchFamily="18" charset="0"/>
              </a:rPr>
              <a:t>- </a:t>
            </a:r>
            <a:r>
              <a:rPr lang="ar-SA" sz="1800" b="1" i="1" dirty="0">
                <a:solidFill>
                  <a:srgbClr val="000000"/>
                </a:solidFill>
                <a:effectLst/>
                <a:latin typeface="Times New Roman" panose="02020603050405020304" pitchFamily="18" charset="0"/>
                <a:ea typeface="Times New Roman" panose="02020603050405020304" pitchFamily="18" charset="0"/>
              </a:rPr>
              <a:t>زنان بدون مردان </a:t>
            </a:r>
            <a:r>
              <a:rPr lang="cs-CZ" sz="1800" b="1" dirty="0">
                <a:solidFill>
                  <a:srgbClr val="000000"/>
                </a:solidFill>
                <a:effectLst/>
                <a:latin typeface="Times New Roman" panose="02020603050405020304" pitchFamily="18" charset="0"/>
                <a:ea typeface="Times New Roman" panose="02020603050405020304" pitchFamily="18" charset="0"/>
              </a:rPr>
              <a:t>–  </a:t>
            </a:r>
            <a:r>
              <a:rPr lang="cs-CZ" sz="1800" dirty="0">
                <a:solidFill>
                  <a:srgbClr val="000000"/>
                </a:solidFill>
                <a:effectLst/>
                <a:latin typeface="Times New Roman" panose="02020603050405020304" pitchFamily="18" charset="0"/>
                <a:ea typeface="Times New Roman" panose="02020603050405020304" pitchFamily="18" charset="0"/>
              </a:rPr>
              <a:t>krátce na to zakázána a autorka zastrašována. </a:t>
            </a:r>
          </a:p>
          <a:p>
            <a:pPr marL="342900" lvl="0" indent="-342900" fontAlgn="base">
              <a:lnSpc>
                <a:spcPct val="100000"/>
              </a:lnSpc>
              <a:buFont typeface="Times New Roman" panose="02020603050405020304" pitchFamily="18" charset="0"/>
              <a:buChar char="-"/>
            </a:pPr>
            <a:r>
              <a:rPr lang="cs-CZ" sz="1800" dirty="0">
                <a:solidFill>
                  <a:srgbClr val="000000"/>
                </a:solidFill>
                <a:effectLst/>
                <a:latin typeface="Times New Roman" panose="02020603050405020304" pitchFamily="18" charset="0"/>
                <a:ea typeface="Times New Roman" panose="02020603050405020304" pitchFamily="18" charset="0"/>
              </a:rPr>
              <a:t>Knihu proslavila Šírán </a:t>
            </a:r>
            <a:r>
              <a:rPr lang="cs-CZ" sz="1800" dirty="0" err="1">
                <a:solidFill>
                  <a:srgbClr val="000000"/>
                </a:solidFill>
                <a:effectLst/>
                <a:latin typeface="Times New Roman" panose="02020603050405020304" pitchFamily="18" charset="0"/>
                <a:ea typeface="Times New Roman" panose="02020603050405020304" pitchFamily="18" charset="0"/>
              </a:rPr>
              <a:t>Nešat</a:t>
            </a:r>
            <a:r>
              <a:rPr lang="cs-CZ" sz="1800" dirty="0">
                <a:solidFill>
                  <a:srgbClr val="000000"/>
                </a:solidFill>
                <a:effectLst/>
                <a:latin typeface="Times New Roman" panose="02020603050405020304" pitchFamily="18" charset="0"/>
                <a:ea typeface="Times New Roman" panose="02020603050405020304" pitchFamily="18" charset="0"/>
              </a:rPr>
              <a:t> – filmem  </a:t>
            </a:r>
          </a:p>
          <a:p>
            <a:pPr marL="342900" lvl="0" indent="-342900" fontAlgn="base">
              <a:lnSpc>
                <a:spcPct val="100000"/>
              </a:lnSpc>
              <a:buFont typeface="Times New Roman" panose="02020603050405020304" pitchFamily="18" charset="0"/>
              <a:buChar char="-"/>
            </a:pPr>
            <a:r>
              <a:rPr lang="cs-CZ" sz="1800" dirty="0">
                <a:solidFill>
                  <a:srgbClr val="000000"/>
                </a:solidFill>
                <a:effectLst/>
                <a:latin typeface="Times New Roman" panose="02020603050405020304" pitchFamily="18" charset="0"/>
                <a:ea typeface="Times New Roman" panose="02020603050405020304" pitchFamily="18" charset="0"/>
              </a:rPr>
              <a:t>V USA napsala své memoáry z vězení, takřka 500 stran - </a:t>
            </a:r>
            <a:r>
              <a:rPr lang="ar-SA" sz="1800" b="1" dirty="0">
                <a:solidFill>
                  <a:srgbClr val="000000"/>
                </a:solidFill>
                <a:effectLst/>
                <a:latin typeface="Times New Roman" panose="02020603050405020304" pitchFamily="18" charset="0"/>
                <a:ea typeface="Times New Roman" panose="02020603050405020304" pitchFamily="18" charset="0"/>
              </a:rPr>
              <a:t>خاطرات زندان</a:t>
            </a:r>
            <a:endParaRPr lang="cs-CZ" sz="1800" dirty="0">
              <a:solidFill>
                <a:srgbClr val="000000"/>
              </a:solidFill>
              <a:effectLst/>
              <a:latin typeface="Times New Roman" panose="02020603050405020304" pitchFamily="18" charset="0"/>
              <a:ea typeface="Times New Roman" panose="02020603050405020304" pitchFamily="18" charset="0"/>
            </a:endParaRPr>
          </a:p>
          <a:p>
            <a:pPr fontAlgn="base">
              <a:lnSpc>
                <a:spcPct val="100000"/>
              </a:lnSpc>
            </a:pPr>
            <a:r>
              <a:rPr lang="cs-CZ" sz="1800" dirty="0">
                <a:solidFill>
                  <a:srgbClr val="000000"/>
                </a:solidFill>
                <a:latin typeface="Times New Roman" panose="02020603050405020304" pitchFamily="18" charset="0"/>
                <a:ea typeface="Times New Roman" panose="02020603050405020304" pitchFamily="18" charset="0"/>
              </a:rPr>
              <a:t>řada</a:t>
            </a:r>
            <a:r>
              <a:rPr lang="cs-CZ" sz="1800" dirty="0">
                <a:solidFill>
                  <a:srgbClr val="000000"/>
                </a:solidFill>
                <a:effectLst/>
                <a:latin typeface="Times New Roman" panose="02020603050405020304" pitchFamily="18" charset="0"/>
                <a:ea typeface="Times New Roman" panose="02020603050405020304" pitchFamily="18" charset="0"/>
              </a:rPr>
              <a:t> dlouhých románů (v perštině) v USA</a:t>
            </a:r>
          </a:p>
          <a:p>
            <a:pPr>
              <a:lnSpc>
                <a:spcPct val="100000"/>
              </a:lnSpc>
            </a:pPr>
            <a:endParaRPr lang="cs-CZ" sz="1100" dirty="0">
              <a:solidFill>
                <a:srgbClr val="000000"/>
              </a:solidFill>
            </a:endParaRPr>
          </a:p>
        </p:txBody>
      </p:sp>
      <p:pic>
        <p:nvPicPr>
          <p:cNvPr id="5" name="Obrázek 4" descr="Obsah obrázku osoba, hudba, lidé&#10;&#10;Popis byl vytvořen automaticky">
            <a:extLst>
              <a:ext uri="{FF2B5EF4-FFF2-40B4-BE49-F238E27FC236}">
                <a16:creationId xmlns:a16="http://schemas.microsoft.com/office/drawing/2014/main" id="{4414D868-B6BC-4CB2-82A5-7735C86F22E9}"/>
              </a:ext>
            </a:extLst>
          </p:cNvPr>
          <p:cNvPicPr>
            <a:picLocks noChangeAspect="1"/>
          </p:cNvPicPr>
          <p:nvPr/>
        </p:nvPicPr>
        <p:blipFill>
          <a:blip r:embed="rId2"/>
          <a:stretch>
            <a:fillRect/>
          </a:stretch>
        </p:blipFill>
        <p:spPr>
          <a:xfrm>
            <a:off x="8039879" y="689917"/>
            <a:ext cx="3667489" cy="2578355"/>
          </a:xfrm>
          <a:prstGeom prst="rect">
            <a:avLst/>
          </a:prstGeom>
        </p:spPr>
      </p:pic>
      <p:pic>
        <p:nvPicPr>
          <p:cNvPr id="5122" name="Picture 2" descr="زنان بدون مردان - ویکی‌پدیا، دانشنامهٔ آزاد">
            <a:extLst>
              <a:ext uri="{FF2B5EF4-FFF2-40B4-BE49-F238E27FC236}">
                <a16:creationId xmlns:a16="http://schemas.microsoft.com/office/drawing/2014/main" id="{59266CE2-83CD-4BFC-ABD3-3F91C8D367C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68538" y="3118818"/>
            <a:ext cx="2403865" cy="3579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32296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B6C597-9E37-1601-C8D6-0C442ABB6B25}"/>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12F80416-D072-5192-D112-39D4987423E9}"/>
              </a:ext>
            </a:extLst>
          </p:cNvPr>
          <p:cNvSpPr>
            <a:spLocks noGrp="1"/>
          </p:cNvSpPr>
          <p:nvPr>
            <p:ph idx="1"/>
          </p:nvPr>
        </p:nvSpPr>
        <p:spPr/>
        <p:txBody>
          <a:bodyPr>
            <a:normAutofit fontScale="70000" lnSpcReduction="20000"/>
          </a:bodyPr>
          <a:lstStyle/>
          <a:p>
            <a:r>
              <a:rPr lang="cs-CZ" b="1" dirty="0" err="1"/>
              <a:t>Bahram</a:t>
            </a:r>
            <a:r>
              <a:rPr lang="cs-CZ" b="1" dirty="0"/>
              <a:t> </a:t>
            </a:r>
            <a:r>
              <a:rPr lang="cs-CZ" b="1" dirty="0" err="1"/>
              <a:t>Sadeqi</a:t>
            </a:r>
            <a:r>
              <a:rPr lang="cs-CZ" dirty="0"/>
              <a:t> představuje pro výklad nenahraditelný most mezi existencialismem, groteskou, černým humorem a modernistickou zkratkou. Narodil se roku 1937 v </a:t>
            </a:r>
            <a:r>
              <a:rPr lang="cs-CZ" dirty="0" err="1"/>
              <a:t>Nadžafábádu</a:t>
            </a:r>
            <a:r>
              <a:rPr lang="cs-CZ" dirty="0"/>
              <a:t> u Isfahánu, středoškolská léta strávil v isfahánském </a:t>
            </a:r>
            <a:r>
              <a:rPr lang="cs-CZ" i="1" dirty="0" err="1"/>
              <a:t>Adab</a:t>
            </a:r>
            <a:r>
              <a:rPr lang="cs-CZ" dirty="0"/>
              <a:t> gymnáziu, poté odešel studovat medicínu do Teheránu a jeho životní přátelství s </a:t>
            </a:r>
            <a:r>
              <a:rPr lang="cs-CZ" dirty="0" err="1"/>
              <a:t>Golšírím</a:t>
            </a:r>
            <a:r>
              <a:rPr lang="cs-CZ" dirty="0"/>
              <a:t> se promítlo i do vzájemné recepce. Přehledové heslo o moderní próze jej výslovně charakterizuje jako autora soustředěného na úzkosti a tajné duševní agónie postav; po roce 1953 v jeho textech sílí přesvědčení o marnosti sociálního aktivismu a politické rezistence. Tato poloha ale nevede k rezignovanému realismu, nýbrž k ironii, hyperbole, absurditě a zvláštní existenciální komice. Právě tím je </a:t>
            </a:r>
            <a:r>
              <a:rPr lang="cs-CZ" dirty="0" err="1"/>
              <a:t>Sadeqí</a:t>
            </a:r>
            <a:r>
              <a:rPr lang="cs-CZ" dirty="0"/>
              <a:t> pro bakalářský kurz nesmírně plodný: dokáže ukázat, že „politická“ zkušenost nemusí být v próze tematizována přímo, ale může být přítomná jako rozpad smyslu, atmosféra hrozby a nestabilita reality. Základní zdroje: jeho heslo v </a:t>
            </a:r>
            <a:r>
              <a:rPr lang="cs-CZ" dirty="0" err="1"/>
              <a:t>Iranice</a:t>
            </a:r>
            <a:r>
              <a:rPr lang="cs-CZ" dirty="0"/>
              <a:t>, heslo o </a:t>
            </a:r>
            <a:r>
              <a:rPr lang="cs-CZ" i="1" dirty="0" err="1"/>
              <a:t>Malakut</a:t>
            </a:r>
            <a:r>
              <a:rPr lang="cs-CZ" dirty="0"/>
              <a:t> a perské kritické svazky věnované jeho dílu. </a:t>
            </a:r>
          </a:p>
          <a:p>
            <a:r>
              <a:rPr lang="cs-CZ" dirty="0"/>
              <a:t>Zcela zásadní je </a:t>
            </a:r>
            <a:r>
              <a:rPr lang="cs-CZ" dirty="0" err="1"/>
              <a:t>Malakut</a:t>
            </a:r>
            <a:r>
              <a:rPr lang="cs-CZ" dirty="0"/>
              <a:t>. Novela začíná slavnou větou o posednutí pana </a:t>
            </a:r>
            <a:r>
              <a:rPr lang="cs-CZ" dirty="0" err="1"/>
              <a:t>Maveddáta</a:t>
            </a:r>
            <a:r>
              <a:rPr lang="cs-CZ" dirty="0"/>
              <a:t> džinem, je vyprávěna ve třetí osobě, má šest chronologicky se řadících kapitol, ale uvnitř této vnější linearity otevírá hlubokou propast symbolických vrstev, biblických narážek, zrcadlení postav a děsivé nejednoznačnosti. Děj se odehrává mezi dvěma zahradami, kolem doktora </a:t>
            </a:r>
            <a:r>
              <a:rPr lang="cs-CZ" dirty="0" err="1"/>
              <a:t>Hátama</a:t>
            </a:r>
            <a:r>
              <a:rPr lang="cs-CZ" dirty="0"/>
              <a:t>, jehož postava spojuje atributy satana, anděla smrti a démonického moderního vědce. Zvlášť výukově cenná je figura M. L., jenž ve flashbacku píše vlastní torzovitou historii, a týmž gestem rozpojuje realistický rámec. </a:t>
            </a:r>
            <a:r>
              <a:rPr lang="cs-CZ" i="1" dirty="0" err="1"/>
              <a:t>Malakut</a:t>
            </a:r>
            <a:r>
              <a:rPr lang="cs-CZ" dirty="0"/>
              <a:t> je vhodný pro výuku proto, že je krátký, mimořádně hutný a umožňuje na malém rozsahu ukázat vypravěčský čas, symbolickou topografii, práci s groteskní tělesností, psychoanalytickým čtením i problematiku „generačního zklamání“. Doporučil bych analyzovat první dvě kapitoly, úvodní větu, konfiguraci zahrady a kliniky, a závěrečný </a:t>
            </a:r>
            <a:r>
              <a:rPr lang="cs-CZ" dirty="0" err="1"/>
              <a:t>Hátamův</a:t>
            </a:r>
            <a:r>
              <a:rPr lang="cs-CZ" dirty="0"/>
              <a:t> návrat do otevřeného prostoru s oznamováním smrti. Za přesah lze uvést filmovou adaptaci </a:t>
            </a:r>
            <a:r>
              <a:rPr lang="cs-CZ" dirty="0" err="1"/>
              <a:t>Chosrova</a:t>
            </a:r>
            <a:r>
              <a:rPr lang="cs-CZ" dirty="0"/>
              <a:t> </a:t>
            </a:r>
            <a:r>
              <a:rPr lang="cs-CZ" dirty="0" err="1"/>
              <a:t>Haritáše</a:t>
            </a:r>
            <a:r>
              <a:rPr lang="cs-CZ" dirty="0"/>
              <a:t> z roku 1976 a její pozdější intertextové ohlasy. </a:t>
            </a:r>
          </a:p>
          <a:p>
            <a:endParaRPr lang="cs-CZ" dirty="0"/>
          </a:p>
        </p:txBody>
      </p:sp>
    </p:spTree>
    <p:extLst>
      <p:ext uri="{BB962C8B-B14F-4D97-AF65-F5344CB8AC3E}">
        <p14:creationId xmlns:p14="http://schemas.microsoft.com/office/powerpoint/2010/main" val="4076231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5D8C0A-DAE7-9EBC-BF87-1CF5F86DB509}"/>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78582A71-8840-F41C-1CD2-E7DC842440F0}"/>
              </a:ext>
            </a:extLst>
          </p:cNvPr>
          <p:cNvSpPr>
            <a:spLocks noGrp="1"/>
          </p:cNvSpPr>
          <p:nvPr>
            <p:ph idx="1"/>
          </p:nvPr>
        </p:nvSpPr>
        <p:spPr/>
        <p:txBody>
          <a:bodyPr>
            <a:normAutofit fontScale="70000" lnSpcReduction="20000"/>
          </a:bodyPr>
          <a:lstStyle/>
          <a:p>
            <a:r>
              <a:rPr lang="cs-CZ" b="1" dirty="0" err="1"/>
              <a:t>Taqi</a:t>
            </a:r>
            <a:r>
              <a:rPr lang="cs-CZ" b="1" dirty="0"/>
              <a:t> </a:t>
            </a:r>
            <a:r>
              <a:rPr lang="cs-CZ" b="1" dirty="0" err="1"/>
              <a:t>Modarressi</a:t>
            </a:r>
            <a:r>
              <a:rPr lang="cs-CZ" dirty="0"/>
              <a:t> je v českém prostředí často neprávem upozaděn, přestože právě on představuje jednu z nejranějších a nejčistších linií perské existenciálně-symbolické prózy padesátých let. Narodil se v Teheránu roku 1931 do vzdělané rodiny, studoval medicínu, rozvinul se jako psychiatr a jeho badatelský zájem o psychologii jej přivedl i ke studiu </a:t>
            </a:r>
            <a:r>
              <a:rPr lang="cs-CZ" dirty="0" err="1"/>
              <a:t>zār</a:t>
            </a:r>
            <a:r>
              <a:rPr lang="cs-CZ" dirty="0"/>
              <a:t>, tradiční léčebné praxe v oblasti Perského zálivu; později působil ve Spojených státech a založil Center </a:t>
            </a:r>
            <a:r>
              <a:rPr lang="cs-CZ" dirty="0" err="1"/>
              <a:t>for</a:t>
            </a:r>
            <a:r>
              <a:rPr lang="cs-CZ" dirty="0"/>
              <a:t> Infant Study na University </a:t>
            </a:r>
            <a:r>
              <a:rPr lang="cs-CZ" dirty="0" err="1"/>
              <a:t>of</a:t>
            </a:r>
            <a:r>
              <a:rPr lang="cs-CZ" dirty="0"/>
              <a:t> Maryland. Pro vaši přednášku je důležité zdůraznit, že u </a:t>
            </a:r>
            <a:r>
              <a:rPr lang="cs-CZ" dirty="0" err="1"/>
              <a:t>Modarresího</a:t>
            </a:r>
            <a:r>
              <a:rPr lang="cs-CZ" dirty="0"/>
              <a:t> nejde o „odchod od reality“, nýbrž o jiný způsob artikulace moderní osamělosti, viny a rozštěpení subjektu. </a:t>
            </a:r>
            <a:r>
              <a:rPr lang="cs-CZ" dirty="0" err="1"/>
              <a:t>Iranica</a:t>
            </a:r>
            <a:r>
              <a:rPr lang="cs-CZ" dirty="0"/>
              <a:t> opakovaně zdůrazňuje, že jeho základní témata izolace a samoty prostupují jak jeho literaturu, tak jeho psychiatrii. Jako klíčové zdroje doporučuji jeho heslo v </a:t>
            </a:r>
            <a:r>
              <a:rPr lang="cs-CZ" dirty="0" err="1"/>
              <a:t>Iranice</a:t>
            </a:r>
            <a:r>
              <a:rPr lang="cs-CZ" dirty="0"/>
              <a:t> a perské zvláštní čísla časopisů, jež na něj vzpomínala po smrti. </a:t>
            </a:r>
          </a:p>
          <a:p>
            <a:r>
              <a:rPr lang="cs-CZ" dirty="0"/>
              <a:t>Nejdůležitější text pro tento blok je </a:t>
            </a:r>
            <a:r>
              <a:rPr lang="cs-CZ" dirty="0" err="1"/>
              <a:t>Yakolya</a:t>
            </a:r>
            <a:r>
              <a:rPr lang="cs-CZ" dirty="0"/>
              <a:t> </a:t>
            </a:r>
            <a:r>
              <a:rPr lang="cs-CZ" dirty="0" err="1"/>
              <a:t>va</a:t>
            </a:r>
            <a:r>
              <a:rPr lang="cs-CZ" dirty="0"/>
              <a:t> </a:t>
            </a:r>
            <a:r>
              <a:rPr lang="cs-CZ" dirty="0" err="1"/>
              <a:t>tanha'i</a:t>
            </a:r>
            <a:r>
              <a:rPr lang="cs-CZ" dirty="0"/>
              <a:t>-e u. Už v samotné recepci je zřejmé, že šlo o zlom: </a:t>
            </a:r>
            <a:r>
              <a:rPr lang="cs-CZ" dirty="0" err="1"/>
              <a:t>Ehsan</a:t>
            </a:r>
            <a:r>
              <a:rPr lang="cs-CZ" dirty="0"/>
              <a:t> </a:t>
            </a:r>
            <a:r>
              <a:rPr lang="cs-CZ" dirty="0" err="1"/>
              <a:t>Yarshater</a:t>
            </a:r>
            <a:r>
              <a:rPr lang="cs-CZ" dirty="0"/>
              <a:t> i Hasan </a:t>
            </a:r>
            <a:r>
              <a:rPr lang="cs-CZ" dirty="0" err="1"/>
              <a:t>Kamshad</a:t>
            </a:r>
            <a:r>
              <a:rPr lang="cs-CZ" dirty="0"/>
              <a:t> jej vykládali jako neobvykle původní prózu v době, kdy perská beletrie často žila z překladů nebo z opatrného obcházení cenzury. Román čerpá z biblického materiálu a vypráví o vyhnání </a:t>
            </a:r>
            <a:r>
              <a:rPr lang="cs-CZ" dirty="0" err="1"/>
              <a:t>Yakolyi</a:t>
            </a:r>
            <a:r>
              <a:rPr lang="cs-CZ" dirty="0"/>
              <a:t> z Jeruzaléma po její lásce k pastýři; v poušti se setkává se Satanem, který je podán překvapivě komplexně, téměř </a:t>
            </a:r>
            <a:r>
              <a:rPr lang="cs-CZ" dirty="0" err="1"/>
              <a:t>miltonovsky</a:t>
            </a:r>
            <a:r>
              <a:rPr lang="cs-CZ" dirty="0"/>
              <a:t>, a celé vyprávění tematizuje osamělost jako ontologický úděl. Pro bakalářskou výuku je text výtečný proto, že ukáže jiný druh předrevoluční moderny než </a:t>
            </a:r>
            <a:r>
              <a:rPr lang="cs-CZ" dirty="0" err="1"/>
              <a:t>Hedayat</a:t>
            </a:r>
            <a:r>
              <a:rPr lang="cs-CZ" dirty="0"/>
              <a:t>: ne surrealisticko-halucinační, ale střízlivě symbolický, s poetickým jazykem a univerzální otázkou dobra, zla a samoty. Doporučené pasáže jsou </a:t>
            </a:r>
            <a:r>
              <a:rPr lang="cs-CZ" dirty="0" err="1"/>
              <a:t>Yakolyino</a:t>
            </a:r>
            <a:r>
              <a:rPr lang="cs-CZ" dirty="0"/>
              <a:t> vyhnání, setkání se Satanem a místa, kde se ukazuje, jak zvolená „vzdálenost“ biblického rámce umožňuje současně psát o člověku v moderním světě. Jako přesah lze v jednom odstavci připomenout, že po revoluci se </a:t>
            </a:r>
            <a:r>
              <a:rPr lang="cs-CZ" dirty="0" err="1"/>
              <a:t>Modarresí</a:t>
            </a:r>
            <a:r>
              <a:rPr lang="cs-CZ"/>
              <a:t> vrátil ke psaní v exilu a jeho pozdější romány rozvíjejí téma dvojího jazyka a kulturní vykořeněnosti. </a:t>
            </a:r>
          </a:p>
          <a:p>
            <a:endParaRPr lang="cs-CZ"/>
          </a:p>
        </p:txBody>
      </p:sp>
    </p:spTree>
    <p:extLst>
      <p:ext uri="{BB962C8B-B14F-4D97-AF65-F5344CB8AC3E}">
        <p14:creationId xmlns:p14="http://schemas.microsoft.com/office/powerpoint/2010/main" val="3508563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6CB494-62C0-D6CE-7E65-4014850C47A5}"/>
              </a:ext>
            </a:extLst>
          </p:cNvPr>
          <p:cNvSpPr>
            <a:spLocks noGrp="1"/>
          </p:cNvSpPr>
          <p:nvPr>
            <p:ph type="title"/>
          </p:nvPr>
        </p:nvSpPr>
        <p:spPr>
          <a:xfrm>
            <a:off x="805543" y="130629"/>
            <a:ext cx="10907485" cy="827314"/>
          </a:xfrm>
        </p:spPr>
        <p:txBody>
          <a:bodyPr>
            <a:noAutofit/>
          </a:bodyPr>
          <a:lstStyle/>
          <a:p>
            <a:r>
              <a:rPr lang="cs-CZ" sz="2400" dirty="0"/>
              <a:t>Kontinuita státního násilí:  cenzura za </a:t>
            </a:r>
            <a:r>
              <a:rPr lang="cs-CZ" sz="2400" dirty="0" err="1"/>
              <a:t>Pahlaví</a:t>
            </a:r>
            <a:r>
              <a:rPr lang="cs-CZ" sz="2400" dirty="0"/>
              <a:t> a porevoluční represe</a:t>
            </a:r>
          </a:p>
        </p:txBody>
      </p:sp>
      <p:sp>
        <p:nvSpPr>
          <p:cNvPr id="3" name="Zástupný obsah 2">
            <a:extLst>
              <a:ext uri="{FF2B5EF4-FFF2-40B4-BE49-F238E27FC236}">
                <a16:creationId xmlns:a16="http://schemas.microsoft.com/office/drawing/2014/main" id="{354B346D-F620-991D-BDF6-907248D0C7C8}"/>
              </a:ext>
            </a:extLst>
          </p:cNvPr>
          <p:cNvSpPr>
            <a:spLocks noGrp="1"/>
          </p:cNvSpPr>
          <p:nvPr>
            <p:ph idx="1"/>
          </p:nvPr>
        </p:nvSpPr>
        <p:spPr>
          <a:xfrm>
            <a:off x="1077685" y="1055914"/>
            <a:ext cx="10352315" cy="5527765"/>
          </a:xfrm>
        </p:spPr>
        <p:txBody>
          <a:bodyPr>
            <a:normAutofit/>
          </a:bodyPr>
          <a:lstStyle/>
          <a:p>
            <a:r>
              <a:rPr lang="cs-CZ" dirty="0"/>
              <a:t>před rokem 1979: cenzura, věznění, zákaz publikování, tlak na spisovatele -) literární odpověď: alegorie, symbol, náznak, jazyk strachu a duševního rozkladu</a:t>
            </a:r>
          </a:p>
          <a:p>
            <a:r>
              <a:rPr lang="cs-CZ" dirty="0"/>
              <a:t>po roce 1979: represe pokračuje, ale mění se její jazyk a rozsah</a:t>
            </a:r>
          </a:p>
          <a:p>
            <a:r>
              <a:rPr lang="cs-CZ" dirty="0"/>
              <a:t>nový aparát: revoluční ideologie, náboženská legitimace, vězení, mučení, převýchova, izolace</a:t>
            </a:r>
          </a:p>
          <a:p>
            <a:endParaRPr lang="cs-CZ" dirty="0"/>
          </a:p>
          <a:p>
            <a:r>
              <a:rPr lang="cs-CZ" dirty="0" err="1"/>
              <a:t>Minoo</a:t>
            </a:r>
            <a:r>
              <a:rPr lang="cs-CZ" dirty="0"/>
              <a:t> </a:t>
            </a:r>
            <a:r>
              <a:rPr lang="cs-CZ" dirty="0" err="1"/>
              <a:t>Southgate</a:t>
            </a:r>
            <a:r>
              <a:rPr lang="cs-CZ" dirty="0"/>
              <a:t> ve své předmluvě k anglickému vydání </a:t>
            </a:r>
            <a:r>
              <a:rPr lang="cs-CZ" dirty="0" err="1"/>
              <a:t>Fear</a:t>
            </a:r>
            <a:r>
              <a:rPr lang="cs-CZ" dirty="0"/>
              <a:t> and </a:t>
            </a:r>
            <a:r>
              <a:rPr lang="cs-CZ" dirty="0" err="1"/>
              <a:t>Trembling</a:t>
            </a:r>
            <a:r>
              <a:rPr lang="cs-CZ" dirty="0"/>
              <a:t> ukazuje </a:t>
            </a:r>
            <a:r>
              <a:rPr lang="cs-CZ" dirty="0" err="1"/>
              <a:t>Sáedího</a:t>
            </a:r>
            <a:r>
              <a:rPr lang="cs-CZ" dirty="0"/>
              <a:t> jako autora, jehož literatura vyrůstá z prostředí politického tlaku. Cenzura za šáha podle ní neznamenala jen zákaz konkrétních knih. Vytvářela celý způsob psaní: autoři se uchylovali k alegorii, symbolu, náznaku, temným obrazům, k jazyku úzkosti, izolace a dusivého strachu.</a:t>
            </a:r>
          </a:p>
          <a:p>
            <a:r>
              <a:rPr lang="cs-CZ" b="1" dirty="0" err="1"/>
              <a:t>Gholam-Hossein</a:t>
            </a:r>
            <a:r>
              <a:rPr lang="cs-CZ" b="1" dirty="0"/>
              <a:t> </a:t>
            </a:r>
            <a:r>
              <a:rPr lang="cs-CZ" b="1" dirty="0" err="1"/>
              <a:t>Sa’edi</a:t>
            </a:r>
            <a:r>
              <a:rPr lang="cs-CZ" b="1" dirty="0"/>
              <a:t>, </a:t>
            </a:r>
            <a:r>
              <a:rPr lang="cs-CZ" b="1" dirty="0" err="1"/>
              <a:t>Fear</a:t>
            </a:r>
            <a:r>
              <a:rPr lang="cs-CZ" b="1" dirty="0"/>
              <a:t> and </a:t>
            </a:r>
            <a:r>
              <a:rPr lang="cs-CZ" b="1" dirty="0" err="1"/>
              <a:t>Trembling</a:t>
            </a:r>
            <a:r>
              <a:rPr lang="cs-CZ" b="1" dirty="0"/>
              <a:t>. </a:t>
            </a:r>
            <a:r>
              <a:rPr lang="cs-CZ" dirty="0" err="1"/>
              <a:t>Translated</a:t>
            </a:r>
            <a:r>
              <a:rPr lang="cs-CZ" dirty="0"/>
              <a:t>, </a:t>
            </a:r>
            <a:r>
              <a:rPr lang="cs-CZ" dirty="0" err="1"/>
              <a:t>with</a:t>
            </a:r>
            <a:r>
              <a:rPr lang="cs-CZ" dirty="0"/>
              <a:t> </a:t>
            </a:r>
            <a:r>
              <a:rPr lang="cs-CZ" dirty="0" err="1"/>
              <a:t>an</a:t>
            </a:r>
            <a:r>
              <a:rPr lang="cs-CZ" dirty="0"/>
              <a:t> </a:t>
            </a:r>
            <a:r>
              <a:rPr lang="cs-CZ" dirty="0" err="1"/>
              <a:t>Introduction</a:t>
            </a:r>
            <a:r>
              <a:rPr lang="cs-CZ" dirty="0"/>
              <a:t> and </a:t>
            </a:r>
            <a:r>
              <a:rPr lang="cs-CZ" dirty="0" err="1"/>
              <a:t>Bibliography</a:t>
            </a:r>
            <a:r>
              <a:rPr lang="cs-CZ" b="1" dirty="0"/>
              <a:t>, by </a:t>
            </a:r>
            <a:r>
              <a:rPr lang="cs-CZ" b="1" dirty="0" err="1"/>
              <a:t>Minoo</a:t>
            </a:r>
            <a:r>
              <a:rPr lang="cs-CZ" b="1" dirty="0"/>
              <a:t> </a:t>
            </a:r>
            <a:r>
              <a:rPr lang="cs-CZ" b="1" dirty="0" err="1"/>
              <a:t>Southgate</a:t>
            </a:r>
            <a:r>
              <a:rPr lang="cs-CZ" b="1" dirty="0"/>
              <a:t>. Washington, D.C.: </a:t>
            </a:r>
            <a:r>
              <a:rPr lang="cs-CZ" b="1" dirty="0" err="1"/>
              <a:t>Three</a:t>
            </a:r>
            <a:r>
              <a:rPr lang="cs-CZ" b="1" dirty="0"/>
              <a:t> </a:t>
            </a:r>
            <a:r>
              <a:rPr lang="cs-CZ" b="1" dirty="0" err="1"/>
              <a:t>Continents</a:t>
            </a:r>
            <a:r>
              <a:rPr lang="cs-CZ" b="1" dirty="0"/>
              <a:t> </a:t>
            </a:r>
            <a:r>
              <a:rPr lang="cs-CZ" b="1" dirty="0" err="1"/>
              <a:t>Press</a:t>
            </a:r>
            <a:r>
              <a:rPr lang="cs-CZ" b="1" dirty="0"/>
              <a:t>, 1984.</a:t>
            </a:r>
            <a:endParaRPr lang="cs-CZ" dirty="0"/>
          </a:p>
          <a:p>
            <a:pPr marL="0" indent="0">
              <a:buNone/>
            </a:pPr>
            <a:r>
              <a:rPr lang="cs-CZ" b="1" dirty="0"/>
              <a:t>Perský originál: </a:t>
            </a:r>
            <a:r>
              <a:rPr lang="ar-SA" b="1" dirty="0"/>
              <a:t>ترس و لرز</a:t>
            </a:r>
            <a:r>
              <a:rPr lang="cs-CZ" b="1" dirty="0"/>
              <a:t> / </a:t>
            </a:r>
            <a:r>
              <a:rPr lang="cs-CZ" b="1" dirty="0" err="1"/>
              <a:t>Tars</a:t>
            </a:r>
            <a:r>
              <a:rPr lang="cs-CZ" b="1" dirty="0"/>
              <a:t> </a:t>
            </a:r>
            <a:r>
              <a:rPr lang="cs-CZ" b="1" dirty="0" err="1"/>
              <a:t>va</a:t>
            </a:r>
            <a:r>
              <a:rPr lang="cs-CZ" b="1" dirty="0"/>
              <a:t> </a:t>
            </a:r>
            <a:r>
              <a:rPr lang="cs-CZ" b="1" dirty="0" err="1"/>
              <a:t>larz</a:t>
            </a:r>
            <a:r>
              <a:rPr lang="cs-CZ" b="1" dirty="0"/>
              <a:t>, Teherán, 1968.</a:t>
            </a:r>
          </a:p>
          <a:p>
            <a:pPr marL="0" indent="0">
              <a:buNone/>
            </a:pPr>
            <a:r>
              <a:rPr lang="en-US" dirty="0"/>
              <a:t>Milani, Abbas. The Shah: A Political Biography of Mohammad Reza Pahlavi, Shah of Iran. New York: Palgrave Macmillan, 2011.</a:t>
            </a:r>
            <a:endParaRPr lang="cs-CZ" b="1" dirty="0"/>
          </a:p>
          <a:p>
            <a:pPr marL="0" indent="0">
              <a:buNone/>
            </a:pPr>
            <a:endParaRPr lang="cs-CZ" b="1" dirty="0"/>
          </a:p>
          <a:p>
            <a:pPr marL="0" indent="0">
              <a:buNone/>
            </a:pPr>
            <a:endParaRPr lang="cs-CZ" dirty="0"/>
          </a:p>
        </p:txBody>
      </p:sp>
    </p:spTree>
    <p:extLst>
      <p:ext uri="{BB962C8B-B14F-4D97-AF65-F5344CB8AC3E}">
        <p14:creationId xmlns:p14="http://schemas.microsoft.com/office/powerpoint/2010/main" val="3546668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98CAC9F-2DEF-01B2-8B43-7D6DAB097C80}"/>
              </a:ext>
            </a:extLst>
          </p:cNvPr>
          <p:cNvSpPr txBox="1"/>
          <p:nvPr/>
        </p:nvSpPr>
        <p:spPr>
          <a:xfrm>
            <a:off x="870857" y="152400"/>
            <a:ext cx="11114314" cy="11752128"/>
          </a:xfrm>
          <a:prstGeom prst="rect">
            <a:avLst/>
          </a:prstGeom>
          <a:noFill/>
        </p:spPr>
        <p:txBody>
          <a:bodyPr wrap="square">
            <a:spAutoFit/>
          </a:bodyPr>
          <a:lstStyle/>
          <a:p>
            <a:r>
              <a:rPr lang="cs-CZ" sz="1800" kern="100" dirty="0">
                <a:effectLst/>
                <a:latin typeface="Aptos" panose="020B0004020202020204" pitchFamily="34" charset="0"/>
                <a:ea typeface="Aptos" panose="020B0004020202020204" pitchFamily="34" charset="0"/>
                <a:cs typeface="Arial" panose="020B0604020202020204" pitchFamily="34" charset="0"/>
              </a:rPr>
              <a:t>„Stále častěji se mezi námi objevuje určitý typ spisovatele,“ říká E. L. </a:t>
            </a:r>
            <a:r>
              <a:rPr lang="cs-CZ" sz="1800" kern="100" dirty="0" err="1">
                <a:effectLst/>
                <a:latin typeface="Aptos" panose="020B0004020202020204" pitchFamily="34" charset="0"/>
                <a:ea typeface="Aptos" panose="020B0004020202020204" pitchFamily="34" charset="0"/>
                <a:cs typeface="Arial" panose="020B0604020202020204" pitchFamily="34" charset="0"/>
              </a:rPr>
              <a:t>Doctorow</a:t>
            </a:r>
            <a:r>
              <a:rPr lang="cs-CZ" sz="1800" kern="100" dirty="0">
                <a:effectLst/>
                <a:latin typeface="Aptos" panose="020B0004020202020204" pitchFamily="34" charset="0"/>
                <a:ea typeface="Aptos" panose="020B0004020202020204" pitchFamily="34" charset="0"/>
                <a:cs typeface="Arial" panose="020B0604020202020204" pitchFamily="34" charset="0"/>
              </a:rPr>
              <a:t>, „který svědčí o zločinech své vlády proti vlastním krajanům. Rozhodne se zkoumat důvěrné téma vztahu člověka ke státu. Jeho světem je svět vězněných, mučených, znetvořených…“</a:t>
            </a:r>
            <a:r>
              <a:rPr lang="cs-CZ" dirty="0"/>
              <a:t>Největší pohromou angažovaného spisovatele však nebyla ekonomika, nýbrž cenzura. Jak už bylo řečeno, za šáha byla umělecká a intelektuální svoboda ostře omezena. Aby se básníci a spisovatelé cenzuře vyhnuli, uchylovali se k esoterickému psaní, alegorii a symbolismu. Jejich nálada, odrážející se v literatuře, která mluvila o dušení, odcizení, izolaci, osamělosti, temnotě a nicotě, však jasně ukazovala subjektivní terén jejich perspektiv a do jisté míry se stala „substancí nové prózy“.</a:t>
            </a:r>
          </a:p>
          <a:p>
            <a:r>
              <a:rPr lang="cs-CZ" dirty="0"/>
              <a:t>„Cenzura postavila všechny spisovatele ke zdi,“ řekl </a:t>
            </a:r>
            <a:r>
              <a:rPr lang="cs-CZ" dirty="0" err="1"/>
              <a:t>Gholám-Hosejn</a:t>
            </a:r>
            <a:r>
              <a:rPr lang="cs-CZ" dirty="0"/>
              <a:t> </a:t>
            </a:r>
            <a:r>
              <a:rPr lang="cs-CZ" dirty="0" err="1"/>
              <a:t>Sáedí</a:t>
            </a:r>
            <a:r>
              <a:rPr lang="cs-CZ" dirty="0"/>
              <a:t> v rozhovoru s Richardem R. </a:t>
            </a:r>
            <a:r>
              <a:rPr lang="cs-CZ" dirty="0" err="1"/>
              <a:t>Lingemanem</a:t>
            </a:r>
            <a:r>
              <a:rPr lang="cs-CZ" dirty="0"/>
              <a:t> z </a:t>
            </a:r>
            <a:r>
              <a:rPr lang="cs-CZ" b="1" dirty="0" err="1"/>
              <a:t>The</a:t>
            </a:r>
            <a:r>
              <a:rPr lang="cs-CZ" b="1" dirty="0"/>
              <a:t> New York Times</a:t>
            </a:r>
            <a:r>
              <a:rPr lang="cs-CZ" dirty="0"/>
              <a:t>. Hovořil o neutěšené situaci íránských nezávislých spisovatelů, kteří založili spisovatelské sdružení, „aby vedli legální kampaň proti cenzuře a řešili společné profesní problémy“. Sdružení bylo obtěžováno a jeho členové často vězněni. Požadavky Svazu spisovatelů byly prosté: „místo, kde se mohou scházet, právo vydávat časopis, konec cenzury.“</a:t>
            </a:r>
          </a:p>
          <a:p>
            <a:r>
              <a:rPr lang="cs-CZ" dirty="0" err="1"/>
              <a:t>Sáedí</a:t>
            </a:r>
            <a:r>
              <a:rPr lang="cs-CZ" dirty="0"/>
              <a:t> popsal cenzurní systém jako systém „polycentrický“, v němž vláda vytvářela profesní a odborné skupiny, aby zakazovaly díla, jejichž téma spadalo do jejich </a:t>
            </a:r>
          </a:p>
          <a:p>
            <a:r>
              <a:rPr lang="cs-CZ" dirty="0"/>
              <a:t> </a:t>
            </a:r>
          </a:p>
          <a:p>
            <a:r>
              <a:rPr lang="cs-CZ" dirty="0"/>
              <a:t>Možnost, že vám bude odmítnuto povolení k vydání, nebo ještě hůře, že budete uvězněni, proniká nejen do vašich bdělých hodin, ale spolu s dalšími nočními můrami i do spánku. A spisovatel neustále myslí na to, jak by své postavy bránil proti nepodloženým obviněním těchto nemilosrdných žalobců.</a:t>
            </a:r>
          </a:p>
          <a:p>
            <a:r>
              <a:rPr lang="cs-CZ" dirty="0"/>
              <a:t>Ve svých knihách vězeňských básní </a:t>
            </a:r>
            <a:r>
              <a:rPr lang="cs-CZ" b="1" dirty="0"/>
              <a:t>Korunovaní kanibalové</a:t>
            </a:r>
            <a:r>
              <a:rPr lang="cs-CZ" dirty="0"/>
              <a:t> a </a:t>
            </a:r>
            <a:r>
              <a:rPr lang="cs-CZ" b="1" dirty="0"/>
              <a:t>Boží stín</a:t>
            </a:r>
            <a:r>
              <a:rPr lang="cs-CZ" dirty="0"/>
              <a:t> odhaluje básník a literární kritik </a:t>
            </a:r>
            <a:r>
              <a:rPr lang="cs-CZ" dirty="0" err="1"/>
              <a:t>Rezá</a:t>
            </a:r>
            <a:r>
              <a:rPr lang="cs-CZ" dirty="0"/>
              <a:t> </a:t>
            </a:r>
            <a:r>
              <a:rPr lang="cs-CZ" dirty="0" err="1"/>
              <a:t>Baráhení</a:t>
            </a:r>
            <a:r>
              <a:rPr lang="cs-CZ" dirty="0"/>
              <a:t> své zkušenosti ze šáhových věznic a mučíren, kde byl zadržován bez řádného procesu, vyslýchán, bičován a kde mu vyhrožovali, že před jeho očima znásilní jeho ženu a dceru, pokud svým věznitelům neprozradí určité informace.</a:t>
            </a:r>
          </a:p>
          <a:p>
            <a:r>
              <a:rPr lang="cs-CZ" dirty="0"/>
              <a:t>„Máme nahrávku vašeho projevu ve Státech proti šáhovi, máme všechno, co jste řekl o Bílé revoluci, a teď máme i písemný dokument v novinách. Máme také všechny vaše knihy, důkaz, že vaším záměrem je svrhnout šáhovu vládu…“ říká </a:t>
            </a:r>
            <a:r>
              <a:rPr lang="cs-CZ" dirty="0" err="1"/>
              <a:t>Azúdí</a:t>
            </a:r>
            <a:r>
              <a:rPr lang="cs-CZ" dirty="0"/>
              <a:t>, „hlavní kat“, který </a:t>
            </a:r>
            <a:r>
              <a:rPr lang="cs-CZ" dirty="0" err="1"/>
              <a:t>Baráheního</a:t>
            </a:r>
            <a:r>
              <a:rPr lang="cs-CZ" dirty="0"/>
              <a:t> připoutal k železné posteli.</a:t>
            </a:r>
          </a:p>
          <a:p>
            <a:r>
              <a:rPr lang="cs-CZ" dirty="0"/>
              <a:t>„Ale proč mě tedy nepostavíte před soud?“ říká </a:t>
            </a:r>
            <a:r>
              <a:rPr lang="cs-CZ" dirty="0" err="1"/>
              <a:t>Baráhení</a:t>
            </a:r>
            <a:r>
              <a:rPr lang="cs-CZ" dirty="0"/>
              <a:t>. „Nemyslíte, že když máte proti mně všechny tyto dokumenty, můžete mě snadno zavřít?“</a:t>
            </a:r>
          </a:p>
          <a:p>
            <a:r>
              <a:rPr lang="cs-CZ" dirty="0"/>
              <a:t>„Toto je soud. Jiný soud není. Já jsem soudce, porota, soud i kat…“ odpovídá </a:t>
            </a:r>
            <a:r>
              <a:rPr lang="cs-CZ" dirty="0" err="1"/>
              <a:t>Azúdí</a:t>
            </a:r>
            <a:r>
              <a:rPr lang="cs-CZ" dirty="0"/>
              <a:t>.</a:t>
            </a:r>
          </a:p>
          <a:p>
            <a:r>
              <a:rPr lang="cs-CZ" dirty="0"/>
              <a:t>Později mu vyhrožuje: „Vytrhnu ti jazyk z úst a zlámu ti prsty jeden po druhém, abys už nemohl nic psát ani nic říkat.“</a:t>
            </a:r>
          </a:p>
          <a:p>
            <a:r>
              <a:rPr lang="cs-CZ" dirty="0"/>
              <a:t>Když to říká, zlomí </a:t>
            </a:r>
            <a:r>
              <a:rPr lang="cs-CZ" dirty="0" err="1"/>
              <a:t>Baráhenímu</a:t>
            </a:r>
            <a:r>
              <a:rPr lang="cs-CZ" dirty="0"/>
              <a:t> malíček levé ruky.</a:t>
            </a:r>
          </a:p>
          <a:p>
            <a:r>
              <a:rPr lang="cs-CZ" dirty="0"/>
              <a:t>Za šáha byla většina angažovaných spisovatelů alespoň jednou uvězněna. Není proto překvapivé, že ke konci šáhovy vlády výrazně poklesl počet vydávaných vážných literárních knih.</a:t>
            </a:r>
          </a:p>
          <a:p>
            <a:r>
              <a:rPr lang="cs-CZ" dirty="0"/>
              <a:t>Po revoluci roku 1979 se situace jen zhoršila. Většina spisovatelů, kteří byli za šáhovy vlády donuceni odejít do exilu, se vrátila do Íránu, jen aby zjistila, že nový režim je brutálnější než šáhův. Někteří byli uvězněni, někteří z Íránu odešli, jiní přešli do ilegality. Zklamány odešly ze země také tisíce intelektuálů a studentů. Fanatičtí </a:t>
            </a:r>
            <a:r>
              <a:rPr lang="cs-CZ" dirty="0" err="1"/>
              <a:t>mulláhové</a:t>
            </a:r>
            <a:r>
              <a:rPr lang="cs-CZ" dirty="0"/>
              <a:t> vyžadují jednotnost a konformitu. Vše, co se jim nelíbí, označují za </a:t>
            </a:r>
            <a:r>
              <a:rPr lang="cs-CZ" b="1" dirty="0" err="1"/>
              <a:t>tághútí</a:t>
            </a:r>
            <a:r>
              <a:rPr lang="cs-CZ" dirty="0"/>
              <a:t>, koránský výraz znamenající „svedený z pravé cesty“, a nemilosrdně to potlačují. Šáh občas propustil uvězněné spisovatele pod tlakem západních organizací na ochranu lidských práv; </a:t>
            </a:r>
            <a:r>
              <a:rPr lang="cs-CZ" dirty="0" err="1"/>
              <a:t>mulláhové</a:t>
            </a:r>
            <a:r>
              <a:rPr lang="cs-CZ" dirty="0"/>
              <a:t> se ukázali být vůči jakémukoli tlaku imunní.</a:t>
            </a:r>
          </a:p>
          <a:p>
            <a:r>
              <a:rPr lang="cs-CZ" dirty="0"/>
              <a:t>V současnosti se knižní vydavatelství v Íránu omezuje na politické, historické a náboženské materiály, jejichž účelem je bojovat proti veškerým západním vlivům a ospravedlňovat režim. Ve státem kontrolovaných novinách </a:t>
            </a:r>
            <a:r>
              <a:rPr lang="cs-CZ" dirty="0" err="1"/>
              <a:t>mulláhové</a:t>
            </a:r>
            <a:r>
              <a:rPr lang="cs-CZ" dirty="0"/>
              <a:t> vyzývají věřící k pomstě a mučednictví; jejich odpudivá arabizovaná rétorická próza páchne krví a masakrem.</a:t>
            </a:r>
          </a:p>
          <a:p>
            <a:pPr>
              <a:lnSpc>
                <a:spcPct val="115000"/>
              </a:lnSpc>
              <a:spcAft>
                <a:spcPts val="800"/>
              </a:spcAft>
              <a:buNone/>
            </a:pPr>
            <a:endParaRPr lang="cs-CZ" sz="1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932055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668DE9-D0D8-AF3D-84E1-C6C84C48E3FB}"/>
              </a:ext>
            </a:extLst>
          </p:cNvPr>
          <p:cNvSpPr>
            <a:spLocks noGrp="1"/>
          </p:cNvSpPr>
          <p:nvPr>
            <p:ph type="title"/>
          </p:nvPr>
        </p:nvSpPr>
        <p:spPr>
          <a:xfrm>
            <a:off x="1251678" y="382385"/>
            <a:ext cx="10178322" cy="596023"/>
          </a:xfrm>
        </p:spPr>
        <p:txBody>
          <a:bodyPr>
            <a:normAutofit/>
          </a:bodyPr>
          <a:lstStyle/>
          <a:p>
            <a:r>
              <a:rPr lang="cs-CZ" sz="2400" dirty="0"/>
              <a:t>VĚZEŇSKÉ SVĚDECTVÍ JAKO ARCHIV REPRESÍ</a:t>
            </a:r>
          </a:p>
        </p:txBody>
      </p:sp>
      <p:sp>
        <p:nvSpPr>
          <p:cNvPr id="3" name="Zástupný obsah 2">
            <a:extLst>
              <a:ext uri="{FF2B5EF4-FFF2-40B4-BE49-F238E27FC236}">
                <a16:creationId xmlns:a16="http://schemas.microsoft.com/office/drawing/2014/main" id="{47EA9FCB-B0CB-03E0-31EA-78379250257B}"/>
              </a:ext>
            </a:extLst>
          </p:cNvPr>
          <p:cNvSpPr>
            <a:spLocks noGrp="1"/>
          </p:cNvSpPr>
          <p:nvPr>
            <p:ph idx="1"/>
          </p:nvPr>
        </p:nvSpPr>
        <p:spPr>
          <a:xfrm>
            <a:off x="1251678" y="772160"/>
            <a:ext cx="10178322" cy="6085840"/>
          </a:xfrm>
        </p:spPr>
        <p:txBody>
          <a:bodyPr>
            <a:normAutofit fontScale="92500" lnSpcReduction="20000"/>
          </a:bodyPr>
          <a:lstStyle/>
          <a:p>
            <a:r>
              <a:rPr lang="cs-CZ" dirty="0"/>
              <a:t>•Online archiv memoárů</a:t>
            </a:r>
            <a:r>
              <a:rPr lang="cs-CZ" b="1" dirty="0"/>
              <a:t>:  </a:t>
            </a:r>
            <a:r>
              <a:rPr lang="cs-CZ" b="1" dirty="0" err="1"/>
              <a:t>Abdorrahman</a:t>
            </a:r>
            <a:r>
              <a:rPr lang="cs-CZ" b="1" dirty="0"/>
              <a:t> </a:t>
            </a:r>
            <a:r>
              <a:rPr lang="cs-CZ" b="1" dirty="0" err="1"/>
              <a:t>Boroumand</a:t>
            </a:r>
            <a:r>
              <a:rPr lang="cs-CZ" b="1" dirty="0"/>
              <a:t> Center </a:t>
            </a:r>
            <a:r>
              <a:rPr lang="cs-CZ" sz="1400" dirty="0">
                <a:hlinkClick r:id="rId2"/>
              </a:rPr>
              <a:t>https://www.iranrights.org/</a:t>
            </a:r>
            <a:endParaRPr lang="cs-CZ" b="1" dirty="0"/>
          </a:p>
          <a:p>
            <a:r>
              <a:rPr lang="cs-CZ" dirty="0"/>
              <a:t>zdroj </a:t>
            </a:r>
            <a:r>
              <a:rPr lang="cs-CZ" b="1" dirty="0"/>
              <a:t>vězen. memoárů v PER i ANJ</a:t>
            </a:r>
            <a:r>
              <a:rPr lang="cs-CZ" dirty="0"/>
              <a:t>, včetně memoárů z </a:t>
            </a:r>
            <a:r>
              <a:rPr lang="cs-CZ" dirty="0" err="1"/>
              <a:t>Evínu</a:t>
            </a:r>
            <a:r>
              <a:rPr lang="cs-CZ" dirty="0"/>
              <a:t>, Šírázu, ženských věznic a svědectví k roku 1988.   Filtry jako „</a:t>
            </a:r>
            <a:r>
              <a:rPr lang="cs-CZ" dirty="0" err="1"/>
              <a:t>coerced</a:t>
            </a:r>
            <a:r>
              <a:rPr lang="cs-CZ" dirty="0"/>
              <a:t> </a:t>
            </a:r>
            <a:r>
              <a:rPr lang="cs-CZ" dirty="0" err="1"/>
              <a:t>confession</a:t>
            </a:r>
            <a:r>
              <a:rPr lang="cs-CZ" dirty="0"/>
              <a:t>“, „</a:t>
            </a:r>
            <a:r>
              <a:rPr lang="cs-CZ" dirty="0" err="1"/>
              <a:t>flogging</a:t>
            </a:r>
            <a:r>
              <a:rPr lang="cs-CZ" dirty="0"/>
              <a:t>/</a:t>
            </a:r>
            <a:r>
              <a:rPr lang="cs-CZ" dirty="0" err="1"/>
              <a:t>beating</a:t>
            </a:r>
            <a:r>
              <a:rPr lang="cs-CZ" dirty="0"/>
              <a:t>“, „</a:t>
            </a:r>
            <a:r>
              <a:rPr lang="cs-CZ" dirty="0" err="1"/>
              <a:t>execution</a:t>
            </a:r>
            <a:r>
              <a:rPr lang="cs-CZ" dirty="0"/>
              <a:t>“, „</a:t>
            </a:r>
            <a:r>
              <a:rPr lang="cs-CZ" dirty="0" err="1"/>
              <a:t>solitary</a:t>
            </a:r>
            <a:r>
              <a:rPr lang="cs-CZ" dirty="0"/>
              <a:t> </a:t>
            </a:r>
            <a:r>
              <a:rPr lang="cs-CZ" dirty="0" err="1"/>
              <a:t>confinement</a:t>
            </a:r>
            <a:r>
              <a:rPr lang="cs-CZ" dirty="0"/>
              <a:t>/</a:t>
            </a:r>
            <a:r>
              <a:rPr lang="cs-CZ" dirty="0" err="1"/>
              <a:t>coffin</a:t>
            </a:r>
            <a:r>
              <a:rPr lang="cs-CZ" dirty="0"/>
              <a:t>“, „</a:t>
            </a:r>
            <a:r>
              <a:rPr lang="cs-CZ" dirty="0" err="1"/>
              <a:t>torture</a:t>
            </a:r>
            <a:r>
              <a:rPr lang="cs-CZ" dirty="0"/>
              <a:t>“, „</a:t>
            </a:r>
            <a:r>
              <a:rPr lang="cs-CZ" dirty="0" err="1"/>
              <a:t>Islamic</a:t>
            </a:r>
            <a:r>
              <a:rPr lang="cs-CZ" dirty="0"/>
              <a:t> </a:t>
            </a:r>
            <a:r>
              <a:rPr lang="cs-CZ" dirty="0" err="1"/>
              <a:t>Revolutionary</a:t>
            </a:r>
            <a:r>
              <a:rPr lang="cs-CZ" dirty="0"/>
              <a:t> </a:t>
            </a:r>
            <a:r>
              <a:rPr lang="cs-CZ" dirty="0" err="1"/>
              <a:t>Tribunal</a:t>
            </a:r>
            <a:r>
              <a:rPr lang="cs-CZ" dirty="0"/>
              <a:t>“ apod.</a:t>
            </a:r>
          </a:p>
          <a:p>
            <a:r>
              <a:rPr lang="cs-CZ" dirty="0"/>
              <a:t>O popravě </a:t>
            </a:r>
            <a:r>
              <a:rPr lang="cs-CZ" dirty="0" err="1"/>
              <a:t>Qotbzadeho</a:t>
            </a:r>
            <a:r>
              <a:rPr lang="cs-CZ" dirty="0"/>
              <a:t>: </a:t>
            </a:r>
            <a:r>
              <a:rPr lang="cs-CZ" dirty="0">
                <a:hlinkClick r:id="rId3"/>
              </a:rPr>
              <a:t>https://www.iranrights.org/library/document/94/the-execution-of-sadeq-qotbzadeh</a:t>
            </a:r>
            <a:endParaRPr lang="cs-CZ" dirty="0"/>
          </a:p>
          <a:p>
            <a:pPr marL="0" indent="0">
              <a:buNone/>
            </a:pPr>
            <a:r>
              <a:rPr lang="cs-CZ" dirty="0"/>
              <a:t> </a:t>
            </a:r>
            <a:r>
              <a:rPr lang="cs-CZ" b="1" dirty="0" err="1"/>
              <a:t>Narges</a:t>
            </a:r>
            <a:r>
              <a:rPr lang="cs-CZ" b="1" dirty="0"/>
              <a:t> Mohammadi, </a:t>
            </a:r>
            <a:r>
              <a:rPr lang="cs-CZ" b="1" i="1" dirty="0" err="1"/>
              <a:t>White</a:t>
            </a:r>
            <a:r>
              <a:rPr lang="cs-CZ" b="1" i="1" dirty="0"/>
              <a:t> </a:t>
            </a:r>
            <a:r>
              <a:rPr lang="cs-CZ" b="1" i="1" dirty="0" err="1"/>
              <a:t>Torture</a:t>
            </a:r>
            <a:r>
              <a:rPr lang="cs-CZ" b="1" i="1" dirty="0"/>
              <a:t>: </a:t>
            </a:r>
            <a:r>
              <a:rPr lang="cs-CZ" b="1" i="1" dirty="0" err="1"/>
              <a:t>Interviews</a:t>
            </a:r>
            <a:r>
              <a:rPr lang="cs-CZ" b="1" i="1" dirty="0"/>
              <a:t> </a:t>
            </a:r>
            <a:r>
              <a:rPr lang="cs-CZ" b="1" i="1" dirty="0" err="1"/>
              <a:t>with</a:t>
            </a:r>
            <a:r>
              <a:rPr lang="cs-CZ" b="1" i="1" dirty="0"/>
              <a:t> </a:t>
            </a:r>
            <a:r>
              <a:rPr lang="cs-CZ" b="1" i="1" dirty="0" err="1"/>
              <a:t>Iranian</a:t>
            </a:r>
            <a:r>
              <a:rPr lang="cs-CZ" b="1" i="1" dirty="0"/>
              <a:t> </a:t>
            </a:r>
            <a:r>
              <a:rPr lang="cs-CZ" b="1" i="1" dirty="0" err="1"/>
              <a:t>Women</a:t>
            </a:r>
            <a:r>
              <a:rPr lang="cs-CZ" b="1" i="1" dirty="0"/>
              <a:t> </a:t>
            </a:r>
            <a:r>
              <a:rPr lang="cs-CZ" b="1" i="1" dirty="0" err="1"/>
              <a:t>Prisoners</a:t>
            </a:r>
            <a:r>
              <a:rPr lang="cs-CZ" dirty="0"/>
              <a:t> — první perské vydání jako </a:t>
            </a:r>
            <a:r>
              <a:rPr lang="ar-OM" b="1" dirty="0"/>
              <a:t>شکنجه سفید</a:t>
            </a:r>
            <a:r>
              <a:rPr lang="ar-OM" dirty="0"/>
              <a:t> </a:t>
            </a:r>
            <a:r>
              <a:rPr lang="cs-CZ" dirty="0"/>
              <a:t>vyšlo u Baran ve Švédsku v roce </a:t>
            </a:r>
            <a:r>
              <a:rPr lang="cs-CZ" b="1" dirty="0"/>
              <a:t>2020</a:t>
            </a:r>
            <a:r>
              <a:rPr lang="cs-CZ" dirty="0"/>
              <a:t>; anglické vydání </a:t>
            </a:r>
            <a:r>
              <a:rPr lang="cs-CZ" dirty="0" err="1"/>
              <a:t>Oneworld</a:t>
            </a:r>
            <a:r>
              <a:rPr lang="cs-CZ" dirty="0"/>
              <a:t> / S&amp;S je </a:t>
            </a:r>
            <a:r>
              <a:rPr lang="cs-CZ" b="1" dirty="0"/>
              <a:t>2022/2024 podle edice</a:t>
            </a:r>
            <a:r>
              <a:rPr lang="cs-CZ" dirty="0"/>
              <a:t>. Současné ženské vězeňské svědectví, předmluva </a:t>
            </a:r>
            <a:r>
              <a:rPr lang="cs-CZ" dirty="0" err="1"/>
              <a:t>Širín</a:t>
            </a:r>
            <a:r>
              <a:rPr lang="cs-CZ" dirty="0"/>
              <a:t> </a:t>
            </a:r>
            <a:r>
              <a:rPr lang="cs-CZ" dirty="0" err="1"/>
              <a:t>Ebadi</a:t>
            </a:r>
            <a:r>
              <a:rPr lang="cs-CZ" dirty="0"/>
              <a:t>, velmi citovatelné.</a:t>
            </a:r>
          </a:p>
          <a:p>
            <a:pPr marL="0" indent="0">
              <a:buNone/>
            </a:pPr>
            <a:r>
              <a:rPr lang="cs-CZ" dirty="0"/>
              <a:t>• </a:t>
            </a:r>
            <a:r>
              <a:rPr lang="cs-CZ" b="1" dirty="0" err="1"/>
              <a:t>Nasser</a:t>
            </a:r>
            <a:r>
              <a:rPr lang="cs-CZ" b="1" dirty="0"/>
              <a:t> </a:t>
            </a:r>
            <a:r>
              <a:rPr lang="cs-CZ" b="1" dirty="0" err="1"/>
              <a:t>Mohajer</a:t>
            </a:r>
            <a:r>
              <a:rPr lang="cs-CZ" b="1" dirty="0"/>
              <a:t>, </a:t>
            </a:r>
            <a:r>
              <a:rPr lang="cs-CZ" b="1" dirty="0" err="1"/>
              <a:t>ed</a:t>
            </a:r>
            <a:r>
              <a:rPr lang="cs-CZ" b="1" dirty="0"/>
              <a:t>., </a:t>
            </a:r>
            <a:r>
              <a:rPr lang="cs-CZ" b="1" i="1" dirty="0" err="1"/>
              <a:t>The</a:t>
            </a:r>
            <a:r>
              <a:rPr lang="cs-CZ" b="1" i="1" dirty="0"/>
              <a:t> </a:t>
            </a:r>
            <a:r>
              <a:rPr lang="cs-CZ" b="1" i="1" dirty="0" err="1"/>
              <a:t>Book</a:t>
            </a:r>
            <a:r>
              <a:rPr lang="cs-CZ" b="1" i="1" dirty="0"/>
              <a:t> </a:t>
            </a:r>
            <a:r>
              <a:rPr lang="cs-CZ" b="1" i="1" dirty="0" err="1"/>
              <a:t>of</a:t>
            </a:r>
            <a:r>
              <a:rPr lang="cs-CZ" b="1" i="1" dirty="0"/>
              <a:t> </a:t>
            </a:r>
            <a:r>
              <a:rPr lang="cs-CZ" b="1" i="1" dirty="0" err="1"/>
              <a:t>Prison</a:t>
            </a:r>
            <a:r>
              <a:rPr lang="cs-CZ" b="1" i="1" dirty="0"/>
              <a:t>: An </a:t>
            </a:r>
            <a:r>
              <a:rPr lang="cs-CZ" b="1" i="1" dirty="0" err="1"/>
              <a:t>Anthology</a:t>
            </a:r>
            <a:r>
              <a:rPr lang="cs-CZ" b="1" i="1" dirty="0"/>
              <a:t> </a:t>
            </a:r>
            <a:r>
              <a:rPr lang="cs-CZ" b="1" i="1" dirty="0" err="1"/>
              <a:t>of</a:t>
            </a:r>
            <a:r>
              <a:rPr lang="cs-CZ" b="1" i="1" dirty="0"/>
              <a:t> </a:t>
            </a:r>
            <a:r>
              <a:rPr lang="cs-CZ" b="1" i="1" dirty="0" err="1"/>
              <a:t>Prison</a:t>
            </a:r>
            <a:r>
              <a:rPr lang="cs-CZ" b="1" i="1" dirty="0"/>
              <a:t> </a:t>
            </a:r>
            <a:r>
              <a:rPr lang="cs-CZ" b="1" i="1" dirty="0" err="1"/>
              <a:t>Life</a:t>
            </a:r>
            <a:r>
              <a:rPr lang="cs-CZ" b="1" i="1" dirty="0"/>
              <a:t> in </a:t>
            </a:r>
            <a:r>
              <a:rPr lang="cs-CZ" b="1" i="1" dirty="0" err="1"/>
              <a:t>the</a:t>
            </a:r>
            <a:r>
              <a:rPr lang="cs-CZ" b="1" i="1" dirty="0"/>
              <a:t> </a:t>
            </a:r>
            <a:r>
              <a:rPr lang="cs-CZ" b="1" i="1" dirty="0" err="1"/>
              <a:t>Islamic</a:t>
            </a:r>
            <a:r>
              <a:rPr lang="cs-CZ" b="1" i="1" dirty="0"/>
              <a:t> Republic </a:t>
            </a:r>
            <a:r>
              <a:rPr lang="cs-CZ" b="1" i="1" dirty="0" err="1"/>
              <a:t>of</a:t>
            </a:r>
            <a:r>
              <a:rPr lang="cs-CZ" b="1" i="1" dirty="0"/>
              <a:t> </a:t>
            </a:r>
            <a:r>
              <a:rPr lang="cs-CZ" b="1" i="1" dirty="0" err="1"/>
              <a:t>Iran</a:t>
            </a:r>
            <a:r>
              <a:rPr lang="cs-CZ" dirty="0"/>
              <a:t> — dvousvazková antologie; </a:t>
            </a:r>
            <a:r>
              <a:rPr lang="cs-CZ" b="1" dirty="0"/>
              <a:t>1. svazek 1998</a:t>
            </a:r>
            <a:r>
              <a:rPr lang="cs-CZ" dirty="0"/>
              <a:t>, kompletní / často citované dvousvazkové vydání </a:t>
            </a:r>
            <a:r>
              <a:rPr lang="cs-CZ" b="1" dirty="0"/>
              <a:t>2001</a:t>
            </a:r>
            <a:r>
              <a:rPr lang="cs-CZ" dirty="0"/>
              <a:t>, </a:t>
            </a:r>
            <a:r>
              <a:rPr lang="cs-CZ" dirty="0" err="1"/>
              <a:t>Noghteh</a:t>
            </a:r>
            <a:r>
              <a:rPr lang="cs-CZ" dirty="0"/>
              <a:t> </a:t>
            </a:r>
            <a:r>
              <a:rPr lang="cs-CZ" dirty="0" err="1"/>
              <a:t>Books</a:t>
            </a:r>
            <a:r>
              <a:rPr lang="cs-CZ" dirty="0"/>
              <a:t>. Perská antologie vězeňské zkušenosti Islámské republiky, historicky nejširší.</a:t>
            </a:r>
          </a:p>
          <a:p>
            <a:pPr marL="0" indent="0">
              <a:buNone/>
            </a:pPr>
            <a:r>
              <a:rPr lang="cs-CZ" dirty="0"/>
              <a:t>• </a:t>
            </a:r>
            <a:r>
              <a:rPr lang="cs-CZ" b="1" dirty="0"/>
              <a:t>Marina </a:t>
            </a:r>
            <a:r>
              <a:rPr lang="cs-CZ" b="1" dirty="0" err="1"/>
              <a:t>Nemat</a:t>
            </a:r>
            <a:r>
              <a:rPr lang="cs-CZ" b="1" dirty="0"/>
              <a:t>, </a:t>
            </a:r>
            <a:r>
              <a:rPr lang="cs-CZ" b="1" i="1" dirty="0" err="1"/>
              <a:t>Prisoner</a:t>
            </a:r>
            <a:r>
              <a:rPr lang="cs-CZ" b="1" i="1" dirty="0"/>
              <a:t> </a:t>
            </a:r>
            <a:r>
              <a:rPr lang="cs-CZ" b="1" i="1" dirty="0" err="1"/>
              <a:t>of</a:t>
            </a:r>
            <a:r>
              <a:rPr lang="cs-CZ" b="1" i="1" dirty="0"/>
              <a:t> </a:t>
            </a:r>
            <a:r>
              <a:rPr lang="cs-CZ" b="1" i="1" dirty="0" err="1"/>
              <a:t>Tehran</a:t>
            </a:r>
            <a:r>
              <a:rPr lang="cs-CZ" b="1" dirty="0"/>
              <a:t> / česky </a:t>
            </a:r>
            <a:r>
              <a:rPr lang="cs-CZ" b="1" i="1" dirty="0"/>
              <a:t>Vězeňkyně z Teheránu</a:t>
            </a:r>
            <a:r>
              <a:rPr lang="cs-CZ" dirty="0"/>
              <a:t> — první anglické vydání </a:t>
            </a:r>
            <a:r>
              <a:rPr lang="cs-CZ" b="1" dirty="0"/>
              <a:t>2007</a:t>
            </a:r>
            <a:r>
              <a:rPr lang="cs-CZ" dirty="0"/>
              <a:t>; české vydání </a:t>
            </a:r>
            <a:r>
              <a:rPr lang="cs-CZ" b="1" dirty="0"/>
              <a:t>Jota, 2007</a:t>
            </a:r>
            <a:r>
              <a:rPr lang="cs-CZ" dirty="0"/>
              <a:t>. Narativní memoár raných osmdesátých let; autorka je íránská křesťanka, zatčená jako šestnáctiletá.</a:t>
            </a:r>
          </a:p>
          <a:p>
            <a:pPr marL="0" indent="0">
              <a:buNone/>
            </a:pPr>
            <a:r>
              <a:rPr lang="cs-CZ" dirty="0"/>
              <a:t>• </a:t>
            </a:r>
            <a:r>
              <a:rPr lang="cs-CZ" b="1" dirty="0" err="1"/>
              <a:t>Sepideh</a:t>
            </a:r>
            <a:r>
              <a:rPr lang="cs-CZ" b="1" dirty="0"/>
              <a:t> </a:t>
            </a:r>
            <a:r>
              <a:rPr lang="cs-CZ" b="1" dirty="0" err="1"/>
              <a:t>Gholian</a:t>
            </a:r>
            <a:r>
              <a:rPr lang="cs-CZ" b="1" dirty="0"/>
              <a:t>, </a:t>
            </a:r>
            <a:r>
              <a:rPr lang="cs-CZ" b="1" i="1" dirty="0" err="1"/>
              <a:t>The</a:t>
            </a:r>
            <a:r>
              <a:rPr lang="cs-CZ" b="1" i="1" dirty="0"/>
              <a:t> Evin </a:t>
            </a:r>
            <a:r>
              <a:rPr lang="cs-CZ" b="1" i="1" dirty="0" err="1"/>
              <a:t>Prison</a:t>
            </a:r>
            <a:r>
              <a:rPr lang="cs-CZ" b="1" i="1" dirty="0"/>
              <a:t> </a:t>
            </a:r>
            <a:r>
              <a:rPr lang="cs-CZ" b="1" i="1" dirty="0" err="1"/>
              <a:t>Bakers</a:t>
            </a:r>
            <a:r>
              <a:rPr lang="cs-CZ" b="1" i="1" dirty="0"/>
              <a:t>’ Club: </a:t>
            </a:r>
            <a:r>
              <a:rPr lang="cs-CZ" b="1" i="1" dirty="0" err="1"/>
              <a:t>Surviving</a:t>
            </a:r>
            <a:r>
              <a:rPr lang="cs-CZ" b="1" i="1" dirty="0"/>
              <a:t> </a:t>
            </a:r>
            <a:r>
              <a:rPr lang="cs-CZ" b="1" i="1" dirty="0" err="1"/>
              <a:t>Iran’s</a:t>
            </a:r>
            <a:r>
              <a:rPr lang="cs-CZ" b="1" i="1" dirty="0"/>
              <a:t> Most </a:t>
            </a:r>
            <a:r>
              <a:rPr lang="cs-CZ" b="1" i="1" dirty="0" err="1"/>
              <a:t>Notorious</a:t>
            </a:r>
            <a:r>
              <a:rPr lang="cs-CZ" b="1" i="1" dirty="0"/>
              <a:t> </a:t>
            </a:r>
            <a:r>
              <a:rPr lang="cs-CZ" b="1" i="1" dirty="0" err="1"/>
              <a:t>Prisons</a:t>
            </a:r>
            <a:r>
              <a:rPr lang="cs-CZ" b="1" i="1" dirty="0"/>
              <a:t> in 16 </a:t>
            </a:r>
            <a:r>
              <a:rPr lang="cs-CZ" b="1" i="1" dirty="0" err="1"/>
              <a:t>Recipes</a:t>
            </a:r>
            <a:r>
              <a:rPr lang="cs-CZ" dirty="0"/>
              <a:t> — anglické vydání </a:t>
            </a:r>
            <a:r>
              <a:rPr lang="cs-CZ" b="1" dirty="0"/>
              <a:t>2025</a:t>
            </a:r>
            <a:r>
              <a:rPr lang="cs-CZ" dirty="0"/>
              <a:t>, </a:t>
            </a:r>
            <a:r>
              <a:rPr lang="cs-CZ" dirty="0" err="1"/>
              <a:t>Oneworld</a:t>
            </a:r>
            <a:r>
              <a:rPr lang="cs-CZ" dirty="0"/>
              <a:t> </a:t>
            </a:r>
            <a:r>
              <a:rPr lang="cs-CZ" dirty="0" err="1"/>
              <a:t>Publications</a:t>
            </a:r>
            <a:r>
              <a:rPr lang="cs-CZ" dirty="0"/>
              <a:t>. Nejnovější typ vězeňského svědectví: ženská solidarita, každodennost, tělo, ponižování, odpor.</a:t>
            </a:r>
          </a:p>
          <a:p>
            <a:pPr marL="0" indent="0">
              <a:buNone/>
            </a:pPr>
            <a:endParaRPr lang="cs-CZ" dirty="0"/>
          </a:p>
        </p:txBody>
      </p:sp>
    </p:spTree>
    <p:extLst>
      <p:ext uri="{BB962C8B-B14F-4D97-AF65-F5344CB8AC3E}">
        <p14:creationId xmlns:p14="http://schemas.microsoft.com/office/powerpoint/2010/main" val="3577641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EEAA6D-A0EE-4CB9-97D2-DEF86869075C}"/>
              </a:ext>
            </a:extLst>
          </p:cNvPr>
          <p:cNvSpPr>
            <a:spLocks noGrp="1"/>
          </p:cNvSpPr>
          <p:nvPr>
            <p:ph type="title"/>
          </p:nvPr>
        </p:nvSpPr>
        <p:spPr>
          <a:xfrm>
            <a:off x="1251679" y="645107"/>
            <a:ext cx="3384329" cy="1640894"/>
          </a:xfrm>
        </p:spPr>
        <p:txBody>
          <a:bodyPr anchor="t">
            <a:normAutofit/>
          </a:bodyPr>
          <a:lstStyle/>
          <a:p>
            <a:r>
              <a:rPr lang="cs-CZ" sz="2800">
                <a:effectLst/>
                <a:latin typeface="Calibri" panose="020F0502020204030204" pitchFamily="34" charset="0"/>
                <a:ea typeface="Calibri" panose="020F0502020204030204" pitchFamily="34" charset="0"/>
                <a:cs typeface="Arial" panose="020B0604020202020204" pitchFamily="34" charset="0"/>
              </a:rPr>
              <a:t>Na vývoj porevoluční literatury vliv:</a:t>
            </a:r>
            <a:endParaRPr lang="cs-CZ" sz="2800"/>
          </a:p>
        </p:txBody>
      </p:sp>
      <p:sp>
        <p:nvSpPr>
          <p:cNvPr id="3" name="Zástupný obsah 2">
            <a:extLst>
              <a:ext uri="{FF2B5EF4-FFF2-40B4-BE49-F238E27FC236}">
                <a16:creationId xmlns:a16="http://schemas.microsoft.com/office/drawing/2014/main" id="{E01E6974-EB69-4728-943C-76E535776480}"/>
              </a:ext>
            </a:extLst>
          </p:cNvPr>
          <p:cNvSpPr>
            <a:spLocks noGrp="1"/>
          </p:cNvSpPr>
          <p:nvPr>
            <p:ph idx="1"/>
          </p:nvPr>
        </p:nvSpPr>
        <p:spPr>
          <a:xfrm>
            <a:off x="1158240" y="1930400"/>
            <a:ext cx="3477769" cy="4296445"/>
          </a:xfrm>
        </p:spPr>
        <p:txBody>
          <a:bodyPr>
            <a:normAutofit fontScale="92500" lnSpcReduction="20000"/>
          </a:bodyPr>
          <a:lstStyle/>
          <a:p>
            <a:pPr>
              <a:spcAft>
                <a:spcPts val="800"/>
              </a:spcAft>
            </a:pPr>
            <a:endParaRPr lang="cs-CZ"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mj-lt"/>
              <a:buAutoNum type="arabicParenR"/>
            </a:pPr>
            <a:r>
              <a:rPr lang="cs-CZ" dirty="0">
                <a:effectLst/>
                <a:latin typeface="Calibri" panose="020F0502020204030204" pitchFamily="34" charset="0"/>
                <a:ea typeface="Calibri" panose="020F0502020204030204" pitchFamily="34" charset="0"/>
                <a:cs typeface="Arial" panose="020B0604020202020204" pitchFamily="34" charset="0"/>
              </a:rPr>
              <a:t>Válka s Irákem – literatura </a:t>
            </a:r>
            <a:r>
              <a:rPr lang="ar-SA" b="1" dirty="0">
                <a:effectLst/>
                <a:latin typeface="Calibri" panose="020F0502020204030204" pitchFamily="34" charset="0"/>
                <a:ea typeface="Calibri" panose="020F0502020204030204" pitchFamily="34" charset="0"/>
                <a:cs typeface="Arial" panose="020B0604020202020204" pitchFamily="34" charset="0"/>
              </a:rPr>
              <a:t>دفاع مقدس</a:t>
            </a:r>
            <a:r>
              <a:rPr lang="ar-SA" dirty="0">
                <a:effectLst/>
                <a:latin typeface="Calibri" panose="020F0502020204030204" pitchFamily="34" charset="0"/>
                <a:ea typeface="Calibri" panose="020F0502020204030204" pitchFamily="34" charset="0"/>
                <a:cs typeface="Arial" panose="020B0604020202020204" pitchFamily="34" charset="0"/>
              </a:rPr>
              <a:t> </a:t>
            </a:r>
            <a:r>
              <a:rPr lang="cs-CZ" dirty="0">
                <a:effectLst/>
                <a:latin typeface="Calibri" panose="020F0502020204030204" pitchFamily="34" charset="0"/>
                <a:ea typeface="Calibri" panose="020F0502020204030204" pitchFamily="34" charset="0"/>
                <a:cs typeface="Arial" panose="020B0604020202020204" pitchFamily="34" charset="0"/>
              </a:rPr>
              <a:t> </a:t>
            </a:r>
          </a:p>
          <a:p>
            <a:pPr marL="342900" lvl="0" indent="-342900">
              <a:buFont typeface="+mj-lt"/>
              <a:buAutoNum type="arabicParenR"/>
            </a:pPr>
            <a:r>
              <a:rPr lang="cs-CZ" dirty="0">
                <a:effectLst/>
                <a:latin typeface="Calibri" panose="020F0502020204030204" pitchFamily="34" charset="0"/>
                <a:ea typeface="Calibri" panose="020F0502020204030204" pitchFamily="34" charset="0"/>
                <a:cs typeface="Arial" panose="020B0604020202020204" pitchFamily="34" charset="0"/>
              </a:rPr>
              <a:t>Kulturní revoluce – od r. </a:t>
            </a:r>
            <a:r>
              <a:rPr lang="cs-CZ" b="1" dirty="0">
                <a:effectLst/>
                <a:latin typeface="Calibri" panose="020F0502020204030204" pitchFamily="34" charset="0"/>
                <a:ea typeface="Calibri" panose="020F0502020204030204" pitchFamily="34" charset="0"/>
                <a:cs typeface="Arial" panose="020B0604020202020204" pitchFamily="34" charset="0"/>
              </a:rPr>
              <a:t>1980</a:t>
            </a:r>
            <a:r>
              <a:rPr lang="cs-CZ" dirty="0">
                <a:effectLst/>
                <a:latin typeface="Calibri" panose="020F0502020204030204" pitchFamily="34" charset="0"/>
                <a:ea typeface="Calibri" panose="020F0502020204030204" pitchFamily="34" charset="0"/>
                <a:cs typeface="Arial" panose="020B0604020202020204" pitchFamily="34" charset="0"/>
              </a:rPr>
              <a:t>  - 3 roky - čistky v akademickém prostředí, persekuce novinářů a autorů, kteří vyznávaly „škodlivé hodnoty“</a:t>
            </a:r>
          </a:p>
          <a:p>
            <a:pPr marL="342900" lvl="0" indent="-342900">
              <a:buFont typeface="+mj-lt"/>
              <a:buAutoNum type="arabicParenR"/>
            </a:pPr>
            <a:r>
              <a:rPr lang="cs-CZ" dirty="0">
                <a:effectLst/>
                <a:latin typeface="Calibri" panose="020F0502020204030204" pitchFamily="34" charset="0"/>
                <a:ea typeface="Calibri" panose="020F0502020204030204" pitchFamily="34" charset="0"/>
                <a:cs typeface="Arial" panose="020B0604020202020204" pitchFamily="34" charset="0"/>
              </a:rPr>
              <a:t>Odliv mozků - </a:t>
            </a:r>
            <a:r>
              <a:rPr lang="fa-IR" b="1" dirty="0"/>
              <a:t>فرار مغزها از ایران</a:t>
            </a:r>
            <a:endParaRPr lang="cs-CZ"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buFont typeface="+mj-lt"/>
              <a:buAutoNum type="arabicParenR"/>
            </a:pPr>
            <a:r>
              <a:rPr lang="cs-CZ" dirty="0">
                <a:latin typeface="Calibri" panose="020F0502020204030204" pitchFamily="34" charset="0"/>
                <a:ea typeface="Calibri" panose="020F0502020204030204" pitchFamily="34" charset="0"/>
                <a:cs typeface="Arial" panose="020B0604020202020204" pitchFamily="34" charset="0"/>
              </a:rPr>
              <a:t>Cenzura</a:t>
            </a:r>
          </a:p>
          <a:p>
            <a:pPr marL="0" lvl="0" indent="0">
              <a:buNone/>
            </a:pPr>
            <a:r>
              <a:rPr lang="cs-CZ" dirty="0">
                <a:effectLst/>
                <a:latin typeface="Calibri" panose="020F0502020204030204" pitchFamily="34" charset="0"/>
                <a:ea typeface="Calibri" panose="020F0502020204030204" pitchFamily="34" charset="0"/>
                <a:cs typeface="Arial" panose="020B0604020202020204" pitchFamily="34" charset="0"/>
              </a:rPr>
              <a:t>X obrovský boom literatury psané ženami od pol. 90. let</a:t>
            </a:r>
          </a:p>
          <a:p>
            <a:pPr marL="342900" lvl="0" indent="-342900">
              <a:buFont typeface="+mj-lt"/>
              <a:buAutoNum type="arabicParenR"/>
            </a:pPr>
            <a:endParaRPr lang="cs-CZ" dirty="0"/>
          </a:p>
        </p:txBody>
      </p:sp>
      <p:pic>
        <p:nvPicPr>
          <p:cNvPr id="5" name="Obrázek 4">
            <a:extLst>
              <a:ext uri="{FF2B5EF4-FFF2-40B4-BE49-F238E27FC236}">
                <a16:creationId xmlns:a16="http://schemas.microsoft.com/office/drawing/2014/main" id="{B1BF9833-A747-4850-B016-47865C230F37}"/>
              </a:ext>
            </a:extLst>
          </p:cNvPr>
          <p:cNvPicPr>
            <a:picLocks noChangeAspect="1"/>
          </p:cNvPicPr>
          <p:nvPr/>
        </p:nvPicPr>
        <p:blipFill rotWithShape="1">
          <a:blip r:embed="rId2"/>
          <a:srcRect r="3274"/>
          <a:stretch/>
        </p:blipFill>
        <p:spPr>
          <a:xfrm>
            <a:off x="5279472" y="355601"/>
            <a:ext cx="5995465" cy="5883554"/>
          </a:xfrm>
          <a:prstGeom prst="rect">
            <a:avLst/>
          </a:prstGeom>
        </p:spPr>
      </p:pic>
    </p:spTree>
    <p:extLst>
      <p:ext uri="{BB962C8B-B14F-4D97-AF65-F5344CB8AC3E}">
        <p14:creationId xmlns:p14="http://schemas.microsoft.com/office/powerpoint/2010/main" val="2476668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4915B1-BA37-4519-B198-0BBBDA7C5814}"/>
              </a:ext>
            </a:extLst>
          </p:cNvPr>
          <p:cNvSpPr>
            <a:spLocks noGrp="1"/>
          </p:cNvSpPr>
          <p:nvPr>
            <p:ph type="title"/>
          </p:nvPr>
        </p:nvSpPr>
        <p:spPr>
          <a:xfrm>
            <a:off x="1251678" y="382385"/>
            <a:ext cx="10178322" cy="596023"/>
          </a:xfrm>
        </p:spPr>
        <p:txBody>
          <a:bodyPr>
            <a:normAutofit/>
          </a:bodyPr>
          <a:lstStyle/>
          <a:p>
            <a:r>
              <a:rPr lang="cs-CZ" sz="3200" dirty="0"/>
              <a:t>Institucionalizace cenzury po roce 1979</a:t>
            </a:r>
          </a:p>
        </p:txBody>
      </p:sp>
      <p:sp>
        <p:nvSpPr>
          <p:cNvPr id="3" name="Zástupný obsah 2">
            <a:extLst>
              <a:ext uri="{FF2B5EF4-FFF2-40B4-BE49-F238E27FC236}">
                <a16:creationId xmlns:a16="http://schemas.microsoft.com/office/drawing/2014/main" id="{247606C3-855C-428F-906D-C3E25472F530}"/>
              </a:ext>
            </a:extLst>
          </p:cNvPr>
          <p:cNvSpPr>
            <a:spLocks noGrp="1"/>
          </p:cNvSpPr>
          <p:nvPr>
            <p:ph idx="1"/>
          </p:nvPr>
        </p:nvSpPr>
        <p:spPr>
          <a:xfrm>
            <a:off x="1132114" y="1132114"/>
            <a:ext cx="10668000" cy="5508172"/>
          </a:xfrm>
        </p:spPr>
        <p:txBody>
          <a:bodyPr/>
          <a:lstStyle/>
          <a:p>
            <a:pPr marL="0" indent="0">
              <a:buNone/>
            </a:pPr>
            <a:r>
              <a:rPr lang="cs-CZ" sz="2400" b="1" dirty="0">
                <a:effectLst/>
                <a:latin typeface="Times New Roman" panose="02020603050405020304" pitchFamily="18" charset="0"/>
                <a:ea typeface="Times New Roman" panose="02020603050405020304" pitchFamily="18" charset="0"/>
              </a:rPr>
              <a:t>Nejvyšší výbor kulturní revoluce -</a:t>
            </a:r>
            <a:r>
              <a:rPr lang="cs-CZ" sz="2400" b="1" i="1" dirty="0">
                <a:effectLst/>
                <a:latin typeface="Times New Roman" panose="02020603050405020304" pitchFamily="18" charset="0"/>
                <a:ea typeface="Times New Roman" panose="02020603050405020304" pitchFamily="18" charset="0"/>
              </a:rPr>
              <a:t> </a:t>
            </a:r>
            <a:r>
              <a:rPr lang="cs-CZ" sz="2400" b="1" i="1" dirty="0" err="1">
                <a:effectLst/>
                <a:latin typeface="Times New Roman" panose="02020603050405020304" pitchFamily="18" charset="0"/>
                <a:ea typeface="Times New Roman" panose="02020603050405020304" pitchFamily="18" charset="0"/>
              </a:rPr>
              <a:t>شورای</a:t>
            </a:r>
            <a:r>
              <a:rPr lang="cs-CZ" sz="2400" b="1" i="1" dirty="0">
                <a:effectLst/>
                <a:latin typeface="Times New Roman" panose="02020603050405020304" pitchFamily="18" charset="0"/>
                <a:ea typeface="Times New Roman" panose="02020603050405020304" pitchFamily="18" charset="0"/>
              </a:rPr>
              <a:t> </a:t>
            </a:r>
            <a:r>
              <a:rPr lang="cs-CZ" sz="2400" b="1" i="1" dirty="0" err="1">
                <a:effectLst/>
                <a:latin typeface="Times New Roman" panose="02020603050405020304" pitchFamily="18" charset="0"/>
                <a:ea typeface="Times New Roman" panose="02020603050405020304" pitchFamily="18" charset="0"/>
              </a:rPr>
              <a:t>عالی</a:t>
            </a:r>
            <a:r>
              <a:rPr lang="cs-CZ" sz="2400" b="1" i="1" dirty="0">
                <a:effectLst/>
                <a:latin typeface="Times New Roman" panose="02020603050405020304" pitchFamily="18" charset="0"/>
                <a:ea typeface="Times New Roman" panose="02020603050405020304" pitchFamily="18" charset="0"/>
              </a:rPr>
              <a:t> </a:t>
            </a:r>
            <a:r>
              <a:rPr lang="cs-CZ" sz="2400" b="1" i="1" dirty="0" err="1">
                <a:effectLst/>
                <a:latin typeface="Times New Roman" panose="02020603050405020304" pitchFamily="18" charset="0"/>
                <a:ea typeface="Times New Roman" panose="02020603050405020304" pitchFamily="18" charset="0"/>
              </a:rPr>
              <a:t>انقلاب</a:t>
            </a:r>
            <a:r>
              <a:rPr lang="cs-CZ" sz="2400" b="1" i="1" dirty="0">
                <a:effectLst/>
                <a:latin typeface="Times New Roman" panose="02020603050405020304" pitchFamily="18" charset="0"/>
                <a:ea typeface="Times New Roman" panose="02020603050405020304" pitchFamily="18" charset="0"/>
              </a:rPr>
              <a:t> </a:t>
            </a:r>
            <a:r>
              <a:rPr lang="cs-CZ" sz="2400" b="1" i="1" dirty="0" err="1">
                <a:effectLst/>
                <a:latin typeface="Times New Roman" panose="02020603050405020304" pitchFamily="18" charset="0"/>
                <a:ea typeface="Times New Roman" panose="02020603050405020304" pitchFamily="18" charset="0"/>
              </a:rPr>
              <a:t>فرهنگی</a:t>
            </a:r>
            <a:r>
              <a:rPr lang="fa-IR" sz="2400" b="1" i="1" dirty="0">
                <a:effectLst/>
                <a:latin typeface="Times New Roman" panose="02020603050405020304" pitchFamily="18" charset="0"/>
                <a:ea typeface="Times New Roman" panose="02020603050405020304" pitchFamily="18" charset="0"/>
              </a:rPr>
              <a:t> </a:t>
            </a:r>
            <a:r>
              <a:rPr lang="cs-CZ" sz="2400" b="1" i="1" dirty="0">
                <a:effectLst/>
                <a:latin typeface="Times New Roman" panose="02020603050405020304" pitchFamily="18" charset="0"/>
                <a:ea typeface="Times New Roman" panose="02020603050405020304" pitchFamily="18" charset="0"/>
              </a:rPr>
              <a:t>   </a:t>
            </a:r>
            <a:r>
              <a:rPr lang="cs-CZ" sz="2400" i="1" dirty="0">
                <a:effectLst/>
                <a:latin typeface="Times New Roman" panose="02020603050405020304" pitchFamily="18" charset="0"/>
                <a:ea typeface="Times New Roman" panose="02020603050405020304" pitchFamily="18" charset="0"/>
              </a:rPr>
              <a:t>- rozhodnutí týkající se kulturních, vzdělávacích a výzkumných aktivit I. R. I. </a:t>
            </a:r>
          </a:p>
          <a:p>
            <a:pPr marL="0" lvl="0" indent="0" rtl="0" fontAlgn="base">
              <a:buNone/>
            </a:pPr>
            <a:r>
              <a:rPr lang="cs-CZ" sz="2400" dirty="0">
                <a:effectLst/>
                <a:latin typeface="Times New Roman" panose="02020603050405020304" pitchFamily="18" charset="0"/>
                <a:ea typeface="Times New Roman" panose="02020603050405020304" pitchFamily="18" charset="0"/>
              </a:rPr>
              <a:t> </a:t>
            </a:r>
            <a:r>
              <a:rPr lang="cs-CZ" sz="2400" b="1" dirty="0">
                <a:effectLst/>
                <a:latin typeface="Times New Roman" panose="02020603050405020304" pitchFamily="18" charset="0"/>
                <a:ea typeface="Times New Roman" panose="02020603050405020304" pitchFamily="18" charset="0"/>
              </a:rPr>
              <a:t>Ministerstvo kultury a islámského dohledu,  </a:t>
            </a:r>
            <a:r>
              <a:rPr lang="fa-IR" sz="2400" b="1" dirty="0">
                <a:effectLst/>
                <a:latin typeface="Times New Roman" panose="02020603050405020304" pitchFamily="18" charset="0"/>
                <a:ea typeface="Times New Roman" panose="02020603050405020304" pitchFamily="18" charset="0"/>
              </a:rPr>
              <a:t>وزارت فرهنگ و ارشاد اسلامی</a:t>
            </a:r>
            <a:r>
              <a:rPr lang="cs-CZ" sz="2400" b="1" dirty="0">
                <a:effectLst/>
                <a:latin typeface="Times New Roman" panose="02020603050405020304" pitchFamily="18" charset="0"/>
                <a:ea typeface="Times New Roman" panose="02020603050405020304" pitchFamily="18" charset="0"/>
              </a:rPr>
              <a:t> kontroluje obsah knih před i po jejich vydání – </a:t>
            </a:r>
          </a:p>
          <a:p>
            <a:pPr marL="0" lvl="0" indent="0" rtl="0" fontAlgn="base">
              <a:buNone/>
            </a:pPr>
            <a:r>
              <a:rPr lang="cs-CZ" sz="2400" b="1" dirty="0">
                <a:effectLst/>
                <a:latin typeface="Times New Roman" panose="02020603050405020304" pitchFamily="18" charset="0"/>
                <a:ea typeface="Times New Roman" panose="02020603050405020304" pitchFamily="18" charset="0"/>
              </a:rPr>
              <a:t>- </a:t>
            </a:r>
            <a:r>
              <a:rPr lang="cs-CZ" sz="2400" b="1" dirty="0">
                <a:latin typeface="Times New Roman" panose="02020603050405020304" pitchFamily="18" charset="0"/>
                <a:ea typeface="Times New Roman" panose="02020603050405020304" pitchFamily="18" charset="0"/>
              </a:rPr>
              <a:t>o</a:t>
            </a:r>
            <a:r>
              <a:rPr lang="cs-CZ" sz="2400" b="1" dirty="0">
                <a:effectLst/>
                <a:latin typeface="Times New Roman" panose="02020603050405020304" pitchFamily="18" charset="0"/>
                <a:ea typeface="Times New Roman" panose="02020603050405020304" pitchFamily="18" charset="0"/>
              </a:rPr>
              <a:t>d roku 1983 - všichni nakladatelé - platná licence ke své činnosti</a:t>
            </a:r>
          </a:p>
          <a:p>
            <a:r>
              <a:rPr lang="cs-CZ" sz="2400" b="1" dirty="0">
                <a:effectLst/>
                <a:latin typeface="Times New Roman" panose="02020603050405020304" pitchFamily="18" charset="0"/>
                <a:ea typeface="Times New Roman" panose="02020603050405020304" pitchFamily="18" charset="0"/>
              </a:rPr>
              <a:t> neprovádí se cenzura (per. </a:t>
            </a:r>
            <a:r>
              <a:rPr lang="cs-CZ" sz="2400" b="1" i="1" dirty="0" err="1">
                <a:effectLst/>
                <a:latin typeface="Times New Roman" panose="02020603050405020304" pitchFamily="18" charset="0"/>
                <a:ea typeface="Times New Roman" panose="02020603050405020304" pitchFamily="18" charset="0"/>
              </a:rPr>
              <a:t>sánsúr</a:t>
            </a:r>
            <a:r>
              <a:rPr lang="cs-CZ" sz="2400" b="1" dirty="0">
                <a:effectLst/>
                <a:latin typeface="Times New Roman" panose="02020603050405020304" pitchFamily="18" charset="0"/>
                <a:ea typeface="Times New Roman" panose="02020603050405020304" pitchFamily="18" charset="0"/>
              </a:rPr>
              <a:t> </a:t>
            </a:r>
            <a:r>
              <a:rPr lang="cs-CZ" sz="2400" b="1" dirty="0" err="1">
                <a:effectLst/>
                <a:latin typeface="Times New Roman" panose="02020603050405020304" pitchFamily="18" charset="0"/>
                <a:ea typeface="Times New Roman" panose="02020603050405020304" pitchFamily="18" charset="0"/>
              </a:rPr>
              <a:t>سانسور</a:t>
            </a:r>
            <a:r>
              <a:rPr lang="cs-CZ" sz="2400" b="1" dirty="0">
                <a:effectLst/>
                <a:latin typeface="Times New Roman" panose="02020603050405020304" pitchFamily="18" charset="0"/>
                <a:ea typeface="Times New Roman" panose="02020603050405020304" pitchFamily="18" charset="0"/>
              </a:rPr>
              <a:t>), nýbrž audit (per. </a:t>
            </a:r>
            <a:r>
              <a:rPr lang="cs-CZ" sz="2400" b="1" i="1" dirty="0" err="1">
                <a:effectLst/>
                <a:latin typeface="Times New Roman" panose="02020603050405020304" pitchFamily="18" charset="0"/>
                <a:ea typeface="Times New Roman" panose="02020603050405020304" pitchFamily="18" charset="0"/>
              </a:rPr>
              <a:t>momajezí</a:t>
            </a:r>
            <a:r>
              <a:rPr lang="cs-CZ" sz="2400" b="1" dirty="0">
                <a:effectLst/>
                <a:latin typeface="Times New Roman" panose="02020603050405020304" pitchFamily="18" charset="0"/>
                <a:ea typeface="Times New Roman" panose="02020603050405020304" pitchFamily="18" charset="0"/>
              </a:rPr>
              <a:t> </a:t>
            </a:r>
            <a:r>
              <a:rPr lang="cs-CZ" sz="2400" b="1" dirty="0" err="1">
                <a:effectLst/>
                <a:latin typeface="Times New Roman" panose="02020603050405020304" pitchFamily="18" charset="0"/>
                <a:ea typeface="Times New Roman" panose="02020603050405020304" pitchFamily="18" charset="0"/>
              </a:rPr>
              <a:t>ممیزی</a:t>
            </a:r>
            <a:r>
              <a:rPr lang="cs-CZ" sz="2400" b="1" dirty="0">
                <a:effectLst/>
                <a:latin typeface="Times New Roman" panose="02020603050405020304" pitchFamily="18" charset="0"/>
                <a:ea typeface="Times New Roman" panose="02020603050405020304" pitchFamily="18" charset="0"/>
              </a:rPr>
              <a:t> – šetření, kontrola, revize).</a:t>
            </a:r>
          </a:p>
          <a:p>
            <a:pPr marL="342900" lvl="0" indent="-342900" rtl="0" fontAlgn="base">
              <a:lnSpc>
                <a:spcPct val="107000"/>
              </a:lnSpc>
              <a:buFont typeface="Times New Roman" panose="02020603050405020304" pitchFamily="18" charset="0"/>
              <a:buChar char="-"/>
            </a:pPr>
            <a:r>
              <a:rPr lang="cs-CZ" sz="2400" dirty="0">
                <a:effectLst/>
                <a:latin typeface="Times New Roman" panose="02020603050405020304" pitchFamily="18" charset="0"/>
                <a:ea typeface="Times New Roman" panose="02020603050405020304" pitchFamily="18" charset="0"/>
                <a:cs typeface="Arial" panose="020B0604020202020204" pitchFamily="34" charset="0"/>
              </a:rPr>
              <a:t>rezoluce „</a:t>
            </a:r>
            <a:r>
              <a:rPr lang="cs-CZ" sz="2400" b="1" dirty="0">
                <a:effectLst/>
                <a:latin typeface="Times New Roman" panose="02020603050405020304" pitchFamily="18" charset="0"/>
                <a:ea typeface="Times New Roman" panose="02020603050405020304" pitchFamily="18" charset="0"/>
                <a:cs typeface="Arial" panose="020B0604020202020204" pitchFamily="34" charset="0"/>
              </a:rPr>
              <a:t>Cíle, strategie a kritéria pro vydávání knih“ </a:t>
            </a:r>
            <a:r>
              <a:rPr lang="cs-CZ" sz="2400" b="1" i="1"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400" b="1" i="1" dirty="0">
                <a:effectLst/>
                <a:latin typeface="Times New Roman" panose="02020603050405020304" pitchFamily="18" charset="0"/>
                <a:ea typeface="Times New Roman" panose="02020603050405020304" pitchFamily="18" charset="0"/>
                <a:cs typeface="Arial" panose="020B0604020202020204" pitchFamily="34" charset="0"/>
              </a:rPr>
              <a:t>اهداف سیاستها و ضوابط نشر کتاب</a:t>
            </a:r>
            <a:r>
              <a:rPr lang="cs-CZ" sz="2400" dirty="0">
                <a:effectLst/>
                <a:latin typeface="Times New Roman" panose="02020603050405020304" pitchFamily="18" charset="0"/>
                <a:ea typeface="Times New Roman" panose="02020603050405020304" pitchFamily="18" charset="0"/>
                <a:cs typeface="Arial" panose="020B0604020202020204" pitchFamily="34" charset="0"/>
              </a:rPr>
              <a:t>)  -  </a:t>
            </a:r>
            <a:r>
              <a:rPr lang="cs-CZ" sz="2400" b="1" dirty="0">
                <a:effectLst/>
                <a:latin typeface="Times New Roman" panose="02020603050405020304" pitchFamily="18" charset="0"/>
                <a:ea typeface="Times New Roman" panose="02020603050405020304" pitchFamily="18" charset="0"/>
                <a:cs typeface="Arial" panose="020B0604020202020204" pitchFamily="34" charset="0"/>
              </a:rPr>
              <a:t>7 bodů</a:t>
            </a:r>
            <a:r>
              <a:rPr lang="cs-CZ" sz="2400" dirty="0">
                <a:effectLst/>
                <a:latin typeface="Times New Roman" panose="02020603050405020304" pitchFamily="18" charset="0"/>
                <a:ea typeface="Times New Roman" panose="02020603050405020304" pitchFamily="18" charset="0"/>
                <a:cs typeface="Arial" panose="020B0604020202020204" pitchFamily="34" charset="0"/>
              </a:rPr>
              <a:t> jako hlavní vodítko pro cenzory  </a:t>
            </a:r>
            <a:endParaRPr lang="cs-CZ" sz="2400" dirty="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fontAlgn="base">
              <a:lnSpc>
                <a:spcPct val="107000"/>
              </a:lnSpc>
              <a:spcAft>
                <a:spcPts val="800"/>
              </a:spcAft>
              <a:buFont typeface="Times New Roman" panose="02020603050405020304" pitchFamily="18" charset="0"/>
              <a:buChar char="-"/>
            </a:pPr>
            <a:r>
              <a:rPr lang="cs-CZ" sz="2400" dirty="0">
                <a:latin typeface="Times New Roman" panose="02020603050405020304" pitchFamily="18" charset="0"/>
                <a:ea typeface="Times New Roman" panose="02020603050405020304" pitchFamily="18" charset="0"/>
                <a:cs typeface="Arial" panose="020B0604020202020204" pitchFamily="34" charset="0"/>
              </a:rPr>
              <a:t>specifikace</a:t>
            </a:r>
            <a:r>
              <a:rPr lang="cs-CZ" sz="2400" dirty="0">
                <a:effectLst/>
                <a:latin typeface="Times New Roman" panose="02020603050405020304" pitchFamily="18" charset="0"/>
                <a:ea typeface="Times New Roman" panose="02020603050405020304" pitchFamily="18" charset="0"/>
                <a:cs typeface="Arial" panose="020B0604020202020204" pitchFamily="34" charset="0"/>
              </a:rPr>
              <a:t> principů, jež „propagují intelektuální zvrácenost a rozvracejí společenský řád“ </a:t>
            </a:r>
            <a:endParaRPr lang="cs-CZ" sz="2400" dirty="0">
              <a:effectLst/>
              <a:latin typeface="Calibri" panose="020F0502020204030204" pitchFamily="34" charset="0"/>
              <a:ea typeface="Times New Roman" panose="02020603050405020304" pitchFamily="18" charset="0"/>
              <a:cs typeface="Arial" panose="020B0604020202020204" pitchFamily="34" charset="0"/>
            </a:endParaRPr>
          </a:p>
          <a:p>
            <a:endParaRPr lang="cs-CZ" dirty="0"/>
          </a:p>
        </p:txBody>
      </p:sp>
    </p:spTree>
    <p:extLst>
      <p:ext uri="{BB962C8B-B14F-4D97-AF65-F5344CB8AC3E}">
        <p14:creationId xmlns:p14="http://schemas.microsoft.com/office/powerpoint/2010/main" val="1289387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6C57C2-6A29-474E-AAA1-AF0EA9120EEB}"/>
              </a:ext>
            </a:extLst>
          </p:cNvPr>
          <p:cNvSpPr>
            <a:spLocks noGrp="1"/>
          </p:cNvSpPr>
          <p:nvPr>
            <p:ph type="title"/>
          </p:nvPr>
        </p:nvSpPr>
        <p:spPr>
          <a:xfrm>
            <a:off x="1036320" y="382385"/>
            <a:ext cx="10393680" cy="420255"/>
          </a:xfrm>
        </p:spPr>
        <p:txBody>
          <a:bodyPr>
            <a:noAutofit/>
          </a:bodyPr>
          <a:lstStyle/>
          <a:p>
            <a:r>
              <a:rPr lang="cs-CZ" sz="2000" b="1" dirty="0">
                <a:effectLst/>
                <a:latin typeface="Times New Roman" panose="02020603050405020304" pitchFamily="18" charset="0"/>
                <a:ea typeface="Times New Roman" panose="02020603050405020304" pitchFamily="18" charset="0"/>
                <a:cs typeface="Arial" panose="020B0604020202020204" pitchFamily="34" charset="0"/>
              </a:rPr>
              <a:t>Cíle, strategie a kritéria pro vydávání knih“ </a:t>
            </a:r>
            <a:r>
              <a:rPr lang="cs-CZ" sz="2000" b="1" i="1" dirty="0">
                <a:effectLst/>
                <a:latin typeface="Times New Roman" panose="02020603050405020304" pitchFamily="18" charset="0"/>
                <a:ea typeface="Times New Roman" panose="02020603050405020304" pitchFamily="18" charset="0"/>
                <a:cs typeface="Arial" panose="020B0604020202020204" pitchFamily="34" charset="0"/>
              </a:rPr>
              <a:t> </a:t>
            </a:r>
            <a:r>
              <a:rPr lang="ar-SA" sz="2000" b="1" i="1" dirty="0">
                <a:effectLst/>
                <a:latin typeface="Times New Roman" panose="02020603050405020304" pitchFamily="18" charset="0"/>
                <a:ea typeface="Times New Roman" panose="02020603050405020304" pitchFamily="18" charset="0"/>
                <a:cs typeface="Arial" panose="020B0604020202020204" pitchFamily="34" charset="0"/>
              </a:rPr>
              <a:t>اهداف سیاستها و ضوابط نشر کتاب</a:t>
            </a:r>
            <a:r>
              <a:rPr lang="cs-CZ" sz="2000" dirty="0">
                <a:effectLst/>
                <a:latin typeface="Times New Roman" panose="02020603050405020304" pitchFamily="18" charset="0"/>
                <a:ea typeface="Times New Roman" panose="02020603050405020304" pitchFamily="18" charset="0"/>
                <a:cs typeface="Arial" panose="020B0604020202020204" pitchFamily="34" charset="0"/>
              </a:rPr>
              <a:t>)  -  </a:t>
            </a:r>
            <a:r>
              <a:rPr lang="cs-CZ" sz="2000" b="1" dirty="0">
                <a:effectLst/>
                <a:latin typeface="Times New Roman" panose="02020603050405020304" pitchFamily="18" charset="0"/>
                <a:ea typeface="Times New Roman" panose="02020603050405020304" pitchFamily="18" charset="0"/>
                <a:cs typeface="Arial" panose="020B0604020202020204" pitchFamily="34" charset="0"/>
              </a:rPr>
              <a:t>7 bodů</a:t>
            </a:r>
            <a:endParaRPr lang="cs-CZ" sz="2000" dirty="0"/>
          </a:p>
        </p:txBody>
      </p:sp>
      <p:sp>
        <p:nvSpPr>
          <p:cNvPr id="3" name="Zástupný obsah 2">
            <a:extLst>
              <a:ext uri="{FF2B5EF4-FFF2-40B4-BE49-F238E27FC236}">
                <a16:creationId xmlns:a16="http://schemas.microsoft.com/office/drawing/2014/main" id="{8A0443F5-C782-4417-B7D7-0BC9B1F10CF3}"/>
              </a:ext>
            </a:extLst>
          </p:cNvPr>
          <p:cNvSpPr>
            <a:spLocks noGrp="1"/>
          </p:cNvSpPr>
          <p:nvPr>
            <p:ph idx="1"/>
          </p:nvPr>
        </p:nvSpPr>
        <p:spPr>
          <a:xfrm>
            <a:off x="1178560" y="1117600"/>
            <a:ext cx="10251440" cy="5740399"/>
          </a:xfrm>
        </p:spPr>
        <p:txBody>
          <a:bodyPr>
            <a:normAutofit fontScale="92500" lnSpcReduction="10000"/>
          </a:bodyPr>
          <a:lstStyle/>
          <a:p>
            <a:pPr marL="0" lvl="0" indent="0" rtl="0" fontAlgn="base">
              <a:lnSpc>
                <a:spcPct val="107000"/>
              </a:lnSpc>
              <a:spcAft>
                <a:spcPts val="800"/>
              </a:spcAft>
              <a:buNone/>
              <a:tabLst>
                <a:tab pos="457200" algn="l"/>
              </a:tabLst>
            </a:pPr>
            <a:r>
              <a:rPr lang="cs-CZ" dirty="0">
                <a:effectLst/>
                <a:latin typeface="Times New Roman" panose="02020603050405020304" pitchFamily="18" charset="0"/>
                <a:ea typeface="Times New Roman" panose="02020603050405020304" pitchFamily="18" charset="0"/>
                <a:cs typeface="Arial" panose="020B0604020202020204" pitchFamily="34" charset="0"/>
              </a:rPr>
              <a:t>1. Knihy, které propagují ateismus a podkopávají náboženské principy; </a:t>
            </a:r>
            <a:endParaRPr lang="cs-CZ"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fontAlgn="base">
              <a:lnSpc>
                <a:spcPct val="107000"/>
              </a:lnSpc>
              <a:spcAft>
                <a:spcPts val="800"/>
              </a:spcAft>
              <a:buFont typeface="+mj-lt"/>
              <a:buAutoNum type="arabicPeriod" startAt="2"/>
              <a:tabLst>
                <a:tab pos="457200" algn="l"/>
              </a:tabLst>
            </a:pPr>
            <a:r>
              <a:rPr lang="cs-CZ" dirty="0">
                <a:effectLst/>
                <a:latin typeface="Times New Roman" panose="02020603050405020304" pitchFamily="18" charset="0"/>
                <a:ea typeface="Times New Roman" panose="02020603050405020304" pitchFamily="18" charset="0"/>
                <a:cs typeface="Arial" panose="020B0604020202020204" pitchFamily="34" charset="0"/>
              </a:rPr>
              <a:t>propagují prostituci a morální zkaženost; </a:t>
            </a:r>
            <a:endParaRPr lang="cs-CZ"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fontAlgn="base">
              <a:lnSpc>
                <a:spcPct val="107000"/>
              </a:lnSpc>
              <a:spcAft>
                <a:spcPts val="800"/>
              </a:spcAft>
              <a:buFont typeface="+mj-lt"/>
              <a:buAutoNum type="arabicPeriod" startAt="3"/>
              <a:tabLst>
                <a:tab pos="678815" algn="l"/>
              </a:tabLst>
            </a:pPr>
            <a:r>
              <a:rPr lang="cs-CZ" dirty="0">
                <a:effectLst/>
                <a:latin typeface="Times New Roman" panose="02020603050405020304" pitchFamily="18" charset="0"/>
                <a:ea typeface="Times New Roman" panose="02020603050405020304" pitchFamily="18" charset="0"/>
                <a:cs typeface="Arial" panose="020B0604020202020204" pitchFamily="34" charset="0"/>
              </a:rPr>
              <a:t>navádějí k rozvracení řádu Íránské islámské republiky a staví se proti němu; </a:t>
            </a:r>
            <a:endParaRPr lang="cs-CZ"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fontAlgn="base">
              <a:lnSpc>
                <a:spcPct val="107000"/>
              </a:lnSpc>
              <a:spcAft>
                <a:spcPts val="800"/>
              </a:spcAft>
              <a:buFont typeface="+mj-lt"/>
              <a:buAutoNum type="arabicPeriod" startAt="4"/>
              <a:tabLst>
                <a:tab pos="457200" algn="l"/>
              </a:tabLst>
            </a:pPr>
            <a:r>
              <a:rPr lang="cs-CZ" dirty="0">
                <a:effectLst/>
                <a:latin typeface="Times New Roman" panose="02020603050405020304" pitchFamily="18" charset="0"/>
                <a:ea typeface="Times New Roman" panose="02020603050405020304" pitchFamily="18" charset="0"/>
                <a:cs typeface="Arial" panose="020B0604020202020204" pitchFamily="34" charset="0"/>
              </a:rPr>
              <a:t>propagují záměry podvratných a nezákonných skupin a pochybných frakcí, které šíří monarchistické, diktátorské a imperialistické ideje; </a:t>
            </a:r>
            <a:endParaRPr lang="cs-CZ"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fontAlgn="base">
              <a:lnSpc>
                <a:spcPct val="107000"/>
              </a:lnSpc>
              <a:spcAft>
                <a:spcPts val="800"/>
              </a:spcAft>
              <a:buFont typeface="+mj-lt"/>
              <a:buAutoNum type="arabicPeriod" startAt="5"/>
              <a:tabLst>
                <a:tab pos="457200" algn="l"/>
              </a:tabLst>
            </a:pPr>
            <a:r>
              <a:rPr lang="cs-CZ" dirty="0">
                <a:effectLst/>
                <a:latin typeface="Times New Roman" panose="02020603050405020304" pitchFamily="18" charset="0"/>
                <a:ea typeface="Times New Roman" panose="02020603050405020304" pitchFamily="18" charset="0"/>
                <a:cs typeface="Arial" panose="020B0604020202020204" pitchFamily="34" charset="0"/>
              </a:rPr>
              <a:t>podněcují k rozbrojům a rozkolu mezi etnickými a náboženskými skupinami, podkopávají národní jednotu a teritoriální integritu; </a:t>
            </a:r>
            <a:endParaRPr lang="cs-CZ"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fontAlgn="base">
              <a:lnSpc>
                <a:spcPct val="107000"/>
              </a:lnSpc>
              <a:spcAft>
                <a:spcPts val="800"/>
              </a:spcAft>
              <a:buFont typeface="+mj-lt"/>
              <a:buAutoNum type="arabicPeriod" startAt="6"/>
              <a:tabLst>
                <a:tab pos="457200" algn="l"/>
              </a:tabLst>
            </a:pPr>
            <a:r>
              <a:rPr lang="cs-CZ" dirty="0">
                <a:effectLst/>
                <a:latin typeface="Times New Roman" panose="02020603050405020304" pitchFamily="18" charset="0"/>
                <a:ea typeface="Times New Roman" panose="02020603050405020304" pitchFamily="18" charset="0"/>
                <a:cs typeface="Arial" panose="020B0604020202020204" pitchFamily="34" charset="0"/>
              </a:rPr>
              <a:t>zesměšňují a podrývají národní hrdost a vlasteneckého ducha a podlamují sebevědomí národa před kulturami, civilizacemi a pořádky imperialistických režimů Východu i Západu; </a:t>
            </a:r>
            <a:endParaRPr lang="cs-CZ"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fontAlgn="base">
              <a:lnSpc>
                <a:spcPct val="107000"/>
              </a:lnSpc>
              <a:spcAft>
                <a:spcPts val="800"/>
              </a:spcAft>
              <a:buFont typeface="+mj-lt"/>
              <a:buAutoNum type="arabicPeriod" startAt="7"/>
              <a:tabLst>
                <a:tab pos="457200" algn="l"/>
              </a:tabLst>
            </a:pPr>
            <a:r>
              <a:rPr lang="cs-CZ" dirty="0">
                <a:effectLst/>
                <a:latin typeface="Times New Roman" panose="02020603050405020304" pitchFamily="18" charset="0"/>
                <a:ea typeface="Times New Roman" panose="02020603050405020304" pitchFamily="18" charset="0"/>
                <a:cs typeface="Arial" panose="020B0604020202020204" pitchFamily="34" charset="0"/>
              </a:rPr>
              <a:t>podněcují závislost na globálních mocnostech a vyhraňují se vůči politice hájení nezávislosti země.</a:t>
            </a:r>
          </a:p>
          <a:p>
            <a:pPr marL="342900" lvl="0" indent="-342900" fontAlgn="base">
              <a:lnSpc>
                <a:spcPct val="107000"/>
              </a:lnSpc>
              <a:spcAft>
                <a:spcPts val="800"/>
              </a:spcAft>
              <a:buFont typeface="+mj-lt"/>
              <a:buAutoNum type="arabicPeriod" startAt="7"/>
              <a:tabLst>
                <a:tab pos="457200" algn="l"/>
              </a:tabLst>
            </a:pPr>
            <a:endParaRPr lang="cs-CZ" dirty="0">
              <a:latin typeface="Times New Roman" panose="02020603050405020304" pitchFamily="18" charset="0"/>
              <a:ea typeface="Times New Roman" panose="02020603050405020304" pitchFamily="18" charset="0"/>
              <a:cs typeface="Arial" panose="020B0604020202020204" pitchFamily="34" charset="0"/>
            </a:endParaRPr>
          </a:p>
          <a:p>
            <a:pPr marL="0" lvl="0" indent="0" fontAlgn="base">
              <a:lnSpc>
                <a:spcPct val="107000"/>
              </a:lnSpc>
              <a:spcAft>
                <a:spcPts val="800"/>
              </a:spcAft>
              <a:buNone/>
              <a:tabLst>
                <a:tab pos="457200" algn="l"/>
              </a:tabLst>
            </a:pPr>
            <a:r>
              <a:rPr lang="en-US" b="1" dirty="0"/>
              <a:t>Alireza </a:t>
            </a:r>
            <a:r>
              <a:rPr lang="en-US" b="1" dirty="0" err="1"/>
              <a:t>Abiz</a:t>
            </a:r>
            <a:r>
              <a:rPr lang="en-US" b="1" dirty="0"/>
              <a:t>: </a:t>
            </a:r>
            <a:r>
              <a:rPr lang="en-US" b="1" i="1" dirty="0"/>
              <a:t>Censorship of Literature in Post-Revolutionary Iran: Politics and Culture since 1979</a:t>
            </a:r>
            <a:r>
              <a:rPr lang="cs-CZ" b="1" dirty="0">
                <a:effectLst/>
                <a:latin typeface="Times New Roman" panose="02020603050405020304" pitchFamily="18" charset="0"/>
                <a:ea typeface="Times New Roman" panose="02020603050405020304" pitchFamily="18" charset="0"/>
                <a:cs typeface="Arial" panose="020B0604020202020204" pitchFamily="34" charset="0"/>
              </a:rPr>
              <a:t> </a:t>
            </a:r>
            <a:endParaRPr lang="cs-CZ" b="1" dirty="0">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cs-CZ" dirty="0"/>
          </a:p>
        </p:txBody>
      </p:sp>
    </p:spTree>
    <p:extLst>
      <p:ext uri="{BB962C8B-B14F-4D97-AF65-F5344CB8AC3E}">
        <p14:creationId xmlns:p14="http://schemas.microsoft.com/office/powerpoint/2010/main" val="2293078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FB7574F-99BC-9219-A1A5-7E876B86E875}"/>
              </a:ext>
            </a:extLst>
          </p:cNvPr>
          <p:cNvSpPr txBox="1"/>
          <p:nvPr/>
        </p:nvSpPr>
        <p:spPr>
          <a:xfrm>
            <a:off x="1480457" y="337457"/>
            <a:ext cx="10112829" cy="7359194"/>
          </a:xfrm>
          <a:prstGeom prst="rect">
            <a:avLst/>
          </a:prstGeom>
          <a:noFill/>
        </p:spPr>
        <p:txBody>
          <a:bodyPr wrap="square">
            <a:spAutoFit/>
          </a:bodyPr>
          <a:lstStyle/>
          <a:p>
            <a:pPr lvl="0" rtl="0">
              <a:lnSpc>
                <a:spcPct val="115000"/>
              </a:lnSpc>
              <a:spcAft>
                <a:spcPts val="1000"/>
              </a:spcAft>
            </a:pPr>
            <a:r>
              <a:rPr lang="cs-CZ" sz="1800" b="1" dirty="0">
                <a:effectLst/>
                <a:latin typeface="Times New Roman" panose="02020603050405020304" pitchFamily="18" charset="0"/>
                <a:ea typeface="Calibri" panose="020F0502020204030204" pitchFamily="34" charset="0"/>
                <a:cs typeface="Arial" panose="020B0604020202020204" pitchFamily="34" charset="0"/>
              </a:rPr>
              <a:t>A. </a:t>
            </a:r>
            <a:r>
              <a:rPr lang="cs-CZ" sz="1800" b="1" dirty="0" err="1">
                <a:effectLst/>
                <a:latin typeface="Times New Roman" panose="02020603050405020304" pitchFamily="18" charset="0"/>
                <a:ea typeface="Calibri" panose="020F0502020204030204" pitchFamily="34" charset="0"/>
                <a:cs typeface="Arial" panose="020B0604020202020204" pitchFamily="34" charset="0"/>
              </a:rPr>
              <a:t>Abíz</a:t>
            </a:r>
            <a:r>
              <a:rPr lang="cs-CZ" sz="1800" b="1" dirty="0">
                <a:effectLst/>
                <a:latin typeface="Times New Roman" panose="02020603050405020304" pitchFamily="18" charset="0"/>
                <a:ea typeface="Calibri" panose="020F0502020204030204" pitchFamily="34" charset="0"/>
                <a:cs typeface="Arial" panose="020B0604020202020204" pitchFamily="34" charset="0"/>
              </a:rPr>
              <a:t>: Ochránce víry</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Vyskočil jsem zpoza skály, vlítl před něj, zakřičel jsem: Stůj! Ruce vzhůru!</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Prohrabal mu všechny kapsy, nic nenašel, zakřičel jsem: Stůj! Ruce vzhůru!</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Přivlek´ jsem ho, svalil na zem, převrátil ho, o zeď fláknul</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Prohrabal mu boty, </a:t>
            </a:r>
            <a:r>
              <a:rPr lang="cs-CZ" sz="1800" kern="100" dirty="0" err="1">
                <a:effectLst/>
                <a:latin typeface="Times New Roman" panose="02020603050405020304" pitchFamily="18" charset="0"/>
                <a:ea typeface="Calibri" panose="020F0502020204030204" pitchFamily="34" charset="0"/>
                <a:cs typeface="Arial" panose="020B0604020202020204" pitchFamily="34" charset="0"/>
              </a:rPr>
              <a:t>fusky</a:t>
            </a:r>
            <a:r>
              <a:rPr lang="cs-CZ" sz="1800" kern="100" dirty="0">
                <a:effectLst/>
                <a:latin typeface="Times New Roman" panose="02020603050405020304" pitchFamily="18" charset="0"/>
                <a:ea typeface="Calibri" panose="020F0502020204030204" pitchFamily="34" charset="0"/>
                <a:cs typeface="Arial" panose="020B0604020202020204" pitchFamily="34" charset="0"/>
              </a:rPr>
              <a:t>, nic nenašel, zakřičel jsem: Stůj! Ruce vzhůru!</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Horem dolem šacoval jsem ho i spodem, do trenek mu hrábnul</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err="1">
                <a:effectLst/>
                <a:latin typeface="Times New Roman" panose="02020603050405020304" pitchFamily="18" charset="0"/>
                <a:ea typeface="Calibri" panose="020F0502020204030204" pitchFamily="34" charset="0"/>
                <a:cs typeface="Arial" panose="020B0604020202020204" pitchFamily="34" charset="0"/>
              </a:rPr>
              <a:t>Protáh</a:t>
            </a:r>
            <a:r>
              <a:rPr lang="cs-CZ" sz="1800" kern="100" dirty="0">
                <a:effectLst/>
                <a:latin typeface="Times New Roman" panose="02020603050405020304" pitchFamily="18" charset="0"/>
                <a:ea typeface="Calibri" panose="020F0502020204030204" pitchFamily="34" charset="0"/>
                <a:cs typeface="Arial" panose="020B0604020202020204" pitchFamily="34" charset="0"/>
              </a:rPr>
              <a:t>´ jsem mu patro huby, oční koutek, i prdele díru</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Krev mu vysál ze žil, svalům vytáhl tkáně</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Z mozku šedou kůru, z nervů neurony</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err="1">
                <a:effectLst/>
                <a:latin typeface="Times New Roman" panose="02020603050405020304" pitchFamily="18" charset="0"/>
                <a:ea typeface="Calibri" panose="020F0502020204030204" pitchFamily="34" charset="0"/>
                <a:cs typeface="Arial" panose="020B0604020202020204" pitchFamily="34" charset="0"/>
              </a:rPr>
              <a:t>Uříz</a:t>
            </a:r>
            <a:r>
              <a:rPr lang="cs-CZ" sz="1800" kern="100" dirty="0">
                <a:effectLst/>
                <a:latin typeface="Times New Roman" panose="02020603050405020304" pitchFamily="18" charset="0"/>
                <a:ea typeface="Calibri" panose="020F0502020204030204" pitchFamily="34" charset="0"/>
                <a:cs typeface="Arial" panose="020B0604020202020204" pitchFamily="34" charset="0"/>
              </a:rPr>
              <a:t>´ jsem mu koule, na pánev je mrsknul</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S lupou slídil v koutech mysli – nenašel jsem nic </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Kam to svoje svinstvo schoval, kacíř!</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Nad hlavou? Těsně u těla?</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V tý auře, co jsem </a:t>
            </a:r>
            <a:r>
              <a:rPr lang="cs-CZ" sz="1800" kern="100" dirty="0" err="1">
                <a:effectLst/>
                <a:latin typeface="Times New Roman" panose="02020603050405020304" pitchFamily="18" charset="0"/>
                <a:ea typeface="Calibri" panose="020F0502020204030204" pitchFamily="34" charset="0"/>
                <a:cs typeface="Arial" panose="020B0604020202020204" pitchFamily="34" charset="0"/>
              </a:rPr>
              <a:t>zahlíd</a:t>
            </a:r>
            <a:r>
              <a:rPr lang="cs-CZ" sz="1800" kern="100" dirty="0">
                <a:effectLst/>
                <a:latin typeface="Times New Roman" panose="02020603050405020304" pitchFamily="18" charset="0"/>
                <a:ea typeface="Calibri" panose="020F0502020204030204" pitchFamily="34" charset="0"/>
                <a:cs typeface="Arial" panose="020B0604020202020204" pitchFamily="34" charset="0"/>
              </a:rPr>
              <a:t>? Nebo </a:t>
            </a:r>
            <a:r>
              <a:rPr lang="cs-CZ" sz="1800" kern="100" dirty="0" err="1">
                <a:effectLst/>
                <a:latin typeface="Times New Roman" panose="02020603050405020304" pitchFamily="18" charset="0"/>
                <a:ea typeface="Calibri" panose="020F0502020204030204" pitchFamily="34" charset="0"/>
                <a:cs typeface="Arial" panose="020B0604020202020204" pitchFamily="34" charset="0"/>
              </a:rPr>
              <a:t>nezahlíd</a:t>
            </a:r>
            <a:r>
              <a:rPr lang="cs-CZ" sz="1800" kern="100" dirty="0">
                <a:effectLst/>
                <a:latin typeface="Times New Roman" panose="02020603050405020304" pitchFamily="18" charset="0"/>
                <a:ea typeface="Calibri" panose="020F0502020204030204" pitchFamily="34" charset="0"/>
                <a:cs typeface="Arial" panose="020B0604020202020204" pitchFamily="34" charset="0"/>
              </a:rPr>
              <a:t>?</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Podíval se na mě – zašklebil se. A pak zmizel</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A já tam zůstal trčet – Já, ochránce víry</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a:p>
            <a:pPr>
              <a:buNone/>
            </a:pPr>
            <a:br>
              <a:rPr lang="cs-CZ" sz="1800" dirty="0">
                <a:effectLst/>
                <a:latin typeface="Times New Roman" panose="02020603050405020304" pitchFamily="18" charset="0"/>
                <a:ea typeface="Calibri" panose="020F0502020204030204" pitchFamily="34" charset="0"/>
              </a:rPr>
            </a:br>
            <a:endParaRPr lang="cs-CZ" dirty="0">
              <a:effectLst/>
            </a:endParaRPr>
          </a:p>
          <a:p>
            <a:pPr>
              <a:lnSpc>
                <a:spcPct val="107000"/>
              </a:lnSpc>
              <a:spcAft>
                <a:spcPts val="800"/>
              </a:spcAft>
              <a:buNone/>
            </a:pPr>
            <a:r>
              <a:rPr lang="cs-CZ" sz="1800" kern="100" dirty="0">
                <a:effectLst/>
                <a:latin typeface="Times New Roman" panose="02020603050405020304" pitchFamily="18" charset="0"/>
                <a:ea typeface="Calibri" panose="020F0502020204030204" pitchFamily="34" charset="0"/>
                <a:cs typeface="Arial" panose="020B0604020202020204" pitchFamily="34" charset="0"/>
              </a:rPr>
              <a:t> </a:t>
            </a:r>
            <a:endParaRPr lang="cs-CZ" sz="16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14351327"/>
      </p:ext>
    </p:extLst>
  </p:cSld>
  <p:clrMapOvr>
    <a:masterClrMapping/>
  </p:clrMapOvr>
</p:sld>
</file>

<file path=ppt/theme/theme1.xml><?xml version="1.0" encoding="utf-8"?>
<a:theme xmlns:a="http://schemas.openxmlformats.org/drawingml/2006/main" name="Odznáček">
  <a:themeElements>
    <a:clrScheme name="Badge">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docProps/app.xml><?xml version="1.0" encoding="utf-8"?>
<Properties xmlns="http://schemas.openxmlformats.org/officeDocument/2006/extended-properties" xmlns:vt="http://schemas.openxmlformats.org/officeDocument/2006/docPropsVTypes">
  <TotalTime>1396</TotalTime>
  <Words>6517</Words>
  <Application>Microsoft Office PowerPoint</Application>
  <PresentationFormat>Širokoúhlá obrazovka</PresentationFormat>
  <Paragraphs>231</Paragraphs>
  <Slides>24</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24</vt:i4>
      </vt:variant>
    </vt:vector>
  </HeadingPairs>
  <TitlesOfParts>
    <vt:vector size="31" baseType="lpstr">
      <vt:lpstr>Aptos</vt:lpstr>
      <vt:lpstr>Arial</vt:lpstr>
      <vt:lpstr>Calibri</vt:lpstr>
      <vt:lpstr>Gill Sans MT</vt:lpstr>
      <vt:lpstr>Impact</vt:lpstr>
      <vt:lpstr>Times New Roman</vt:lpstr>
      <vt:lpstr>Odznáček</vt:lpstr>
      <vt:lpstr>Porevoluční literatura II </vt:lpstr>
      <vt:lpstr>Prezentace aplikace PowerPoint</vt:lpstr>
      <vt:lpstr>Kontinuita státního násilí:  cenzura za Pahlaví a porevoluční represe</vt:lpstr>
      <vt:lpstr>Prezentace aplikace PowerPoint</vt:lpstr>
      <vt:lpstr>VĚZEŇSKÉ SVĚDECTVÍ JAKO ARCHIV REPRESÍ</vt:lpstr>
      <vt:lpstr>Na vývoj porevoluční literatury vliv:</vt:lpstr>
      <vt:lpstr>Institucionalizace cenzury po roce 1979</vt:lpstr>
      <vt:lpstr>Cíle, strategie a kritéria pro vydávání knih“  اهداف سیاستها و ضوابط نشر کتاب)  -  7 bodů</vt:lpstr>
      <vt:lpstr>Prezentace aplikace PowerPoint</vt:lpstr>
      <vt:lpstr>Prezentace aplikace PowerPoint</vt:lpstr>
      <vt:lpstr>Organizace íránských spisovatelů - Kánún-e nevísandegán-e írání کانون نویسندگان ایرانی </vt:lpstr>
      <vt:lpstr>ماجرای اتوبوس ارمنستان</vt:lpstr>
      <vt:lpstr>Gholám Hosejn Sá´edí - غلامحسین ساعدی  (1936-85)  </vt:lpstr>
      <vt:lpstr>Prezentace aplikace PowerPoint</vt:lpstr>
      <vt:lpstr>Rezá Baráhení – رضا براهنی – nar. 1935 </vt:lpstr>
      <vt:lpstr>Prezentace aplikace PowerPoint</vt:lpstr>
      <vt:lpstr>Íradž Pezeškzád ایرج پزشکزاد (1928-2022) </vt:lpstr>
      <vt:lpstr>Mahmúd Daulatábádí - محمود دولت‌آبادی nar. 1940 </vt:lpstr>
      <vt:lpstr>Prezentace aplikace PowerPoint</vt:lpstr>
      <vt:lpstr>Amír Hasan Čeheltan - امیرحسن چهلتن  - nar. 1956 </vt:lpstr>
      <vt:lpstr>Prezentace aplikace PowerPoint</vt:lpstr>
      <vt:lpstr>Šahrnúš Pársípúr - شهرنوش پارسی پور   nar. 1946 </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Porevoluční literatura II</dc:title>
  <dc:creator>Zuzana Kříhová</dc:creator>
  <cp:lastModifiedBy>Zuzana Kříhová</cp:lastModifiedBy>
  <cp:revision>4</cp:revision>
  <dcterms:created xsi:type="dcterms:W3CDTF">2021-01-07T06:31:34Z</dcterms:created>
  <dcterms:modified xsi:type="dcterms:W3CDTF">2026-05-14T05:46:28Z</dcterms:modified>
</cp:coreProperties>
</file>