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381D9D-9778-4D36-B4C6-87EB654EF475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Vnitřní struktura odborného textu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JMB 002		</a:t>
            </a:r>
            <a:r>
              <a:rPr lang="cs-CZ">
                <a:solidFill>
                  <a:schemeClr val="tx1"/>
                </a:solidFill>
              </a:rPr>
              <a:t>Nikola Karasová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Modality sdělování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Sdělení disponují komunikační (</a:t>
            </a:r>
            <a:r>
              <a:rPr lang="cs-CZ" dirty="0" err="1"/>
              <a:t>ilokuční</a:t>
            </a:r>
            <a:r>
              <a:rPr lang="cs-CZ" dirty="0"/>
              <a:t>) funkcí:</a:t>
            </a:r>
          </a:p>
          <a:p>
            <a:pPr>
              <a:buNone/>
            </a:pPr>
            <a:r>
              <a:rPr lang="cs-CZ" dirty="0"/>
              <a:t>Co autor říká, jak to říká a proč to říká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ve vědeckých textech povětšinou prostě sdělovací funkce, nebo-li formulační: přesné a podrobné zachycení komplikovaného myšlení</a:t>
            </a:r>
          </a:p>
          <a:p>
            <a:pPr>
              <a:buNone/>
            </a:pPr>
            <a:r>
              <a:rPr lang="cs-CZ" dirty="0"/>
              <a:t>nebo interakční: reakce na něčí názor – pozitivní či negativní</a:t>
            </a:r>
          </a:p>
          <a:p>
            <a:r>
              <a:rPr lang="cs-CZ" dirty="0"/>
              <a:t>funkce tázací: napomáhá propojit čtenáře s textem, smyslem však není skutečně se tázat, ale nadnést problém, formulace výzkumných otázek</a:t>
            </a:r>
          </a:p>
          <a:p>
            <a:pPr>
              <a:buNone/>
            </a:pPr>
            <a:r>
              <a:rPr lang="cs-CZ" dirty="0"/>
              <a:t>otázky mívají často funkci nadpisů, titulků článků, názvů knih, nebo</a:t>
            </a:r>
          </a:p>
          <a:p>
            <a:pPr>
              <a:buNone/>
            </a:pPr>
            <a:r>
              <a:rPr lang="cs-CZ" dirty="0"/>
              <a:t>Řečnické, nebo </a:t>
            </a:r>
            <a:r>
              <a:rPr lang="cs-CZ" dirty="0" err="1"/>
              <a:t>rozvažovací</a:t>
            </a:r>
            <a:r>
              <a:rPr lang="cs-CZ" dirty="0"/>
              <a:t> otázky oživují text</a:t>
            </a:r>
          </a:p>
          <a:p>
            <a:r>
              <a:rPr lang="cs-CZ" dirty="0"/>
              <a:t>Výzvová funkce – návrh, doporučení, </a:t>
            </a:r>
          </a:p>
          <a:p>
            <a:pPr>
              <a:buNone/>
            </a:pPr>
            <a:r>
              <a:rPr lang="cs-CZ" dirty="0"/>
              <a:t>použití imperativu v experimentálních oborech</a:t>
            </a:r>
          </a:p>
          <a:p>
            <a:pPr>
              <a:buNone/>
            </a:pPr>
            <a:r>
              <a:rPr lang="cs-CZ" i="1" dirty="0"/>
              <a:t>Mějme konečný počet objektů…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Modality sdělování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Ideální vědecké sdělení by mělo předkládat jednoznačná tvrzení ve smyslu „objektivní vědy“</a:t>
            </a:r>
          </a:p>
          <a:p>
            <a:r>
              <a:rPr lang="cs-CZ" dirty="0"/>
              <a:t>Úlohu hrají subjektivní faktory, vztah badatele/mluvčího vůči skutečnosti a příjemci sdělení = modalita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Epistemická (jistotní, asertivní) - stupeň „pravdivosti“, nebývá explicitně vyjádřena (čtenář považuje výroky za platné),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err="1"/>
              <a:t>Hedging</a:t>
            </a:r>
            <a:r>
              <a:rPr lang="cs-CZ" dirty="0"/>
              <a:t>: epistemická opatrnost, přítomna v českém prostředí, vyrovnávána vlivem anglosaského stylu </a:t>
            </a:r>
          </a:p>
          <a:p>
            <a:r>
              <a:rPr lang="cs-CZ" dirty="0"/>
              <a:t>Subjektivita – preferenční postoje, evaluativní postoje (hodnocení z etického hlediska, transpozice emocí do textu)</a:t>
            </a:r>
          </a:p>
          <a:p>
            <a:r>
              <a:rPr lang="cs-CZ" dirty="0"/>
              <a:t>Deontická (</a:t>
            </a:r>
            <a:r>
              <a:rPr lang="cs-CZ" dirty="0" err="1"/>
              <a:t>voluntativní</a:t>
            </a:r>
            <a:r>
              <a:rPr lang="cs-CZ" dirty="0"/>
              <a:t>) – podává návrhy, rady, pokyny, možnost či nutnost, záměr, úmysl záhodnost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Modality sdělování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Zásadním kritériem tvorby je srozumitelnost</a:t>
            </a:r>
          </a:p>
          <a:p>
            <a:endParaRPr lang="cs-CZ" dirty="0"/>
          </a:p>
          <a:p>
            <a:r>
              <a:rPr lang="cs-CZ" dirty="0"/>
              <a:t>úspornost x rozvitost</a:t>
            </a:r>
          </a:p>
          <a:p>
            <a:r>
              <a:rPr lang="cs-CZ" dirty="0"/>
              <a:t>explicitnost x implicitnost</a:t>
            </a:r>
          </a:p>
          <a:p>
            <a:r>
              <a:rPr lang="cs-CZ" dirty="0"/>
              <a:t>zhuštěnost x rozvolněnost</a:t>
            </a:r>
          </a:p>
          <a:p>
            <a:endParaRPr lang="cs-CZ" dirty="0"/>
          </a:p>
          <a:p>
            <a:r>
              <a:rPr lang="cs-CZ" dirty="0"/>
              <a:t>Při práci s odbornou terminologií je třeba definovat pojmy nejednoznačné, či méně známé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Donald Murray: „proces už nelze z výsledného produktu inferovat, stejně jako nelze inferovat prase ze salámu.“</a:t>
            </a:r>
          </a:p>
          <a:p>
            <a:r>
              <a:rPr lang="cs-CZ" dirty="0"/>
              <a:t>Příjemce zajímá produkt</a:t>
            </a:r>
          </a:p>
          <a:p>
            <a:r>
              <a:rPr lang="cs-CZ" dirty="0"/>
              <a:t>Proces je však zcela zásadní pro autora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Model Problém – Řešení</a:t>
            </a:r>
          </a:p>
          <a:p>
            <a:r>
              <a:rPr lang="cs-CZ" dirty="0"/>
              <a:t>Česká stylistika upravuje základní strukturu na úvod, stať, závěr</a:t>
            </a:r>
          </a:p>
          <a:p>
            <a:r>
              <a:rPr lang="cs-CZ" dirty="0"/>
              <a:t>Dynamičtější schéma: </a:t>
            </a:r>
          </a:p>
          <a:p>
            <a:pPr>
              <a:buNone/>
            </a:pPr>
            <a:r>
              <a:rPr lang="cs-CZ" dirty="0"/>
              <a:t>Dogma-Nesoulad-Krize-Hledání-Nový model.</a:t>
            </a:r>
          </a:p>
          <a:p>
            <a:r>
              <a:rPr lang="cs-CZ" dirty="0"/>
              <a:t>Je chronologický, poskytuje autorskou volnost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Model IMRAD: </a:t>
            </a:r>
            <a:r>
              <a:rPr lang="cs-CZ" dirty="0" err="1"/>
              <a:t>Introduction</a:t>
            </a:r>
            <a:r>
              <a:rPr lang="cs-CZ" dirty="0"/>
              <a:t>, </a:t>
            </a:r>
            <a:r>
              <a:rPr lang="cs-CZ" dirty="0" err="1"/>
              <a:t>Methods</a:t>
            </a:r>
            <a:r>
              <a:rPr lang="cs-CZ" dirty="0"/>
              <a:t> (</a:t>
            </a:r>
            <a:r>
              <a:rPr lang="cs-CZ" dirty="0" err="1"/>
              <a:t>Materials</a:t>
            </a:r>
            <a:r>
              <a:rPr lang="cs-CZ" dirty="0"/>
              <a:t>), </a:t>
            </a:r>
            <a:r>
              <a:rPr lang="cs-CZ" dirty="0" err="1"/>
              <a:t>Results</a:t>
            </a:r>
            <a:r>
              <a:rPr lang="cs-CZ" dirty="0"/>
              <a:t>, </a:t>
            </a:r>
            <a:r>
              <a:rPr lang="cs-CZ" dirty="0" err="1"/>
              <a:t>Discussion</a:t>
            </a:r>
            <a:endParaRPr lang="cs-CZ" dirty="0"/>
          </a:p>
          <a:p>
            <a:r>
              <a:rPr lang="cs-CZ" dirty="0" err="1"/>
              <a:t>Introduction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dirty="0"/>
              <a:t>CARS – </a:t>
            </a:r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(vytyčení teritoria, vymezení místa, zaujetí místa) – přírodní vědy</a:t>
            </a:r>
          </a:p>
          <a:p>
            <a:pPr>
              <a:buNone/>
            </a:pPr>
            <a:r>
              <a:rPr lang="cs-CZ" dirty="0"/>
              <a:t>Komplexní úvod – podstata problému, zhodnocení literatury, metoda výzkumu, základní výsledky výzkumu, konstatování závěrů</a:t>
            </a:r>
          </a:p>
          <a:p>
            <a:r>
              <a:rPr lang="cs-CZ" dirty="0" err="1"/>
              <a:t>Methods</a:t>
            </a:r>
            <a:r>
              <a:rPr lang="cs-CZ" dirty="0"/>
              <a:t> (</a:t>
            </a:r>
            <a:r>
              <a:rPr lang="cs-CZ" dirty="0" err="1"/>
              <a:t>Materials</a:t>
            </a:r>
            <a:r>
              <a:rPr lang="cs-CZ" dirty="0"/>
              <a:t>) – proces shromažďování dat, průběh a způsob empirického výzkumu, jeho zpracování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r>
              <a:rPr lang="cs-CZ" dirty="0"/>
              <a:t>: výběrová prezentace, prezentují se výsledky, které přinášejí nový poznatek, často pouhá konstatování</a:t>
            </a:r>
          </a:p>
          <a:p>
            <a:r>
              <a:rPr lang="cs-CZ" dirty="0" err="1"/>
              <a:t>Discussion</a:t>
            </a:r>
            <a:r>
              <a:rPr lang="cs-CZ" dirty="0"/>
              <a:t>: zobecnění výsledků, konstatování výjimek, chybějících článků, nejasných bodů, porovnání nově získaných výsledků, rozebrání teoretických implikací, praktických aplikací, jasné formulování závěrů, shromáždění důkazů pro závěry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Kompoziční Struktury Vědeckých textů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Segmentace textu:</a:t>
            </a:r>
          </a:p>
          <a:p>
            <a:pPr>
              <a:buNone/>
            </a:pPr>
            <a:r>
              <a:rPr lang="cs-CZ" dirty="0"/>
              <a:t>Odstavce – dodržují jednotu tématu, </a:t>
            </a:r>
          </a:p>
          <a:p>
            <a:pPr>
              <a:buNone/>
            </a:pPr>
            <a:r>
              <a:rPr lang="cs-CZ" dirty="0"/>
              <a:t>úvodní odstavce, vnitřní, koncové odstavce (strohé-vyčerpávající x uvozující-sumarizující)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Lineární segmentace:</a:t>
            </a:r>
          </a:p>
          <a:p>
            <a:pPr>
              <a:buNone/>
            </a:pPr>
            <a:r>
              <a:rPr lang="cs-CZ" dirty="0"/>
              <a:t>Oddíly-kapitoly-</a:t>
            </a:r>
            <a:r>
              <a:rPr lang="cs-CZ" dirty="0" err="1"/>
              <a:t>subkapitoly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- Hierarchie číslování (Úvod má 0)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Kompoziční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Makrofunkce</a:t>
            </a:r>
            <a:r>
              <a:rPr lang="cs-CZ" dirty="0"/>
              <a:t> – vnitřní struktura textu</a:t>
            </a:r>
          </a:p>
          <a:p>
            <a:r>
              <a:rPr lang="cs-CZ" dirty="0" err="1"/>
              <a:t>Mikrofunkce</a:t>
            </a:r>
            <a:r>
              <a:rPr lang="cs-CZ" dirty="0"/>
              <a:t> – rétorické, obsahové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dirty="0"/>
              <a:t>kompoziční (</a:t>
            </a:r>
            <a:r>
              <a:rPr lang="cs-CZ" dirty="0" err="1"/>
              <a:t>mikro</a:t>
            </a:r>
            <a:r>
              <a:rPr lang="cs-CZ" dirty="0"/>
              <a:t>)funkce: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sdělení nebo formulace: </a:t>
            </a:r>
          </a:p>
          <a:p>
            <a:pPr>
              <a:buNone/>
            </a:pPr>
            <a:r>
              <a:rPr lang="cs-CZ" dirty="0"/>
              <a:t>	nabývá různých modifikací – teze, antiteze, argument v polemice nebo diskusi, hypotéza, nebo domněnka   </a:t>
            </a:r>
          </a:p>
          <a:p>
            <a:r>
              <a:rPr lang="cs-CZ" dirty="0"/>
              <a:t>Je třeba zcela jednoznačně odlišit vlastní autorskou výpověď a reference výpovědí jiných autorů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Kompoziční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Vlastní autorská tvrzení:</a:t>
            </a:r>
          </a:p>
          <a:p>
            <a:pPr>
              <a:buNone/>
            </a:pPr>
            <a:r>
              <a:rPr lang="cs-CZ" dirty="0"/>
              <a:t>modulována různou míru jistoty, pravděpodobnosti či přesvědčivosti, od absolutních tvrzení po neschopnost s jistotou odpovědět na danou otázku</a:t>
            </a:r>
          </a:p>
          <a:p>
            <a:r>
              <a:rPr lang="cs-CZ" dirty="0"/>
              <a:t>kritická reflexe ostatních, vyjadřování pochybností a nejistot, prezentace pozorování, diskusní rozbory, vyjádření předpokladů, vysvětlování, vyvozování závěrů</a:t>
            </a:r>
          </a:p>
          <a:p>
            <a:r>
              <a:rPr lang="cs-CZ" dirty="0"/>
              <a:t>Specifikace (vymezení), </a:t>
            </a:r>
            <a:r>
              <a:rPr lang="cs-CZ" dirty="0" err="1"/>
              <a:t>atribuce</a:t>
            </a:r>
            <a:r>
              <a:rPr lang="cs-CZ" dirty="0"/>
              <a:t> (připsání vlastností), partikularizace (členění celku na složky), generalizace, exemplifikace (uvádění příkladů), uvádění výčtů, klasifikace, srovnávání, rektifikace (oprava), hodnocení, shrnutí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Kompoziční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Neutrální </a:t>
            </a:r>
          </a:p>
          <a:p>
            <a:pPr>
              <a:buNone/>
            </a:pPr>
            <a:r>
              <a:rPr lang="cs-CZ" dirty="0"/>
              <a:t>věcná informace:</a:t>
            </a:r>
          </a:p>
          <a:p>
            <a:pPr>
              <a:buNone/>
            </a:pPr>
            <a:r>
              <a:rPr lang="cs-CZ" i="1" dirty="0"/>
              <a:t>V tabulce č.4 je uvedena statistika účasti ve volbách. </a:t>
            </a:r>
          </a:p>
          <a:p>
            <a:pPr>
              <a:buNone/>
            </a:pPr>
            <a:r>
              <a:rPr lang="cs-CZ" dirty="0" err="1"/>
              <a:t>uvození</a:t>
            </a:r>
            <a:r>
              <a:rPr lang="cs-CZ" dirty="0"/>
              <a:t> tématu:</a:t>
            </a:r>
          </a:p>
          <a:p>
            <a:pPr>
              <a:buNone/>
            </a:pPr>
            <a:r>
              <a:rPr lang="cs-CZ" i="1" dirty="0"/>
              <a:t>V tomto článku posoudíme jeden z přístupů k…</a:t>
            </a:r>
          </a:p>
          <a:p>
            <a:pPr>
              <a:buNone/>
            </a:pPr>
            <a:r>
              <a:rPr lang="cs-CZ" dirty="0"/>
              <a:t>definice:</a:t>
            </a:r>
          </a:p>
          <a:p>
            <a:pPr>
              <a:buNone/>
            </a:pPr>
            <a:r>
              <a:rPr lang="cs-CZ" i="1" dirty="0"/>
              <a:t>Sociální dynamikou máme na mysli změny sociálních pozic jednotlivců nebo malých skupin v sociální struktuře.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1039</TotalTime>
  <Words>625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Arkýř</vt:lpstr>
      <vt:lpstr>Vnitřní struktura odborného textu</vt:lpstr>
      <vt:lpstr>Kompoziční Struktury Vědeckých článků</vt:lpstr>
      <vt:lpstr>Kompoziční Struktury Vědeckých článků</vt:lpstr>
      <vt:lpstr>Kompoziční Struktury Vědeckých článků</vt:lpstr>
      <vt:lpstr>Kompoziční Struktury Vědeckých článků</vt:lpstr>
      <vt:lpstr>Kompoziční Struktury Vědeckých textů</vt:lpstr>
      <vt:lpstr>Kompoziční funkce</vt:lpstr>
      <vt:lpstr>Kompoziční funkce</vt:lpstr>
      <vt:lpstr>Kompoziční funkce</vt:lpstr>
      <vt:lpstr>Modality sdělování</vt:lpstr>
      <vt:lpstr>Modality sdělování</vt:lpstr>
      <vt:lpstr>Modality sdělování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struktura odborného textu</dc:title>
  <dc:creator>Jirka</dc:creator>
  <cp:lastModifiedBy>Nikola Karasová</cp:lastModifiedBy>
  <cp:revision>11</cp:revision>
  <dcterms:created xsi:type="dcterms:W3CDTF">2013-11-20T11:09:21Z</dcterms:created>
  <dcterms:modified xsi:type="dcterms:W3CDTF">2017-11-24T16:39:03Z</dcterms:modified>
</cp:coreProperties>
</file>