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428" r:id="rId3"/>
    <p:sldId id="257" r:id="rId4"/>
    <p:sldId id="258" r:id="rId5"/>
    <p:sldId id="259" r:id="rId6"/>
    <p:sldId id="429" r:id="rId7"/>
    <p:sldId id="442" r:id="rId8"/>
    <p:sldId id="367" r:id="rId9"/>
    <p:sldId id="439" r:id="rId10"/>
    <p:sldId id="430" r:id="rId11"/>
    <p:sldId id="441" r:id="rId12"/>
    <p:sldId id="440" r:id="rId13"/>
    <p:sldId id="443" r:id="rId14"/>
    <p:sldId id="444" r:id="rId15"/>
    <p:sldId id="263" r:id="rId16"/>
    <p:sldId id="264" r:id="rId17"/>
    <p:sldId id="288" r:id="rId18"/>
    <p:sldId id="368" r:id="rId19"/>
    <p:sldId id="394" r:id="rId20"/>
    <p:sldId id="395" r:id="rId21"/>
    <p:sldId id="402" r:id="rId22"/>
    <p:sldId id="403" r:id="rId23"/>
    <p:sldId id="404" r:id="rId24"/>
    <p:sldId id="384" r:id="rId25"/>
    <p:sldId id="379" r:id="rId26"/>
    <p:sldId id="387" r:id="rId27"/>
    <p:sldId id="405" r:id="rId28"/>
    <p:sldId id="406" r:id="rId29"/>
    <p:sldId id="438" r:id="rId30"/>
    <p:sldId id="407" r:id="rId31"/>
    <p:sldId id="391" r:id="rId32"/>
    <p:sldId id="388" r:id="rId33"/>
    <p:sldId id="427" r:id="rId34"/>
    <p:sldId id="411" r:id="rId35"/>
    <p:sldId id="445" r:id="rId36"/>
    <p:sldId id="446" r:id="rId37"/>
    <p:sldId id="332" r:id="rId38"/>
    <p:sldId id="413" r:id="rId39"/>
    <p:sldId id="335" r:id="rId40"/>
    <p:sldId id="417" r:id="rId41"/>
    <p:sldId id="418" r:id="rId42"/>
    <p:sldId id="423" r:id="rId43"/>
    <p:sldId id="337" r:id="rId44"/>
    <p:sldId id="420" r:id="rId45"/>
    <p:sldId id="447" r:id="rId46"/>
    <p:sldId id="408" r:id="rId47"/>
    <p:sldId id="339" r:id="rId48"/>
    <p:sldId id="338" r:id="rId49"/>
    <p:sldId id="425" r:id="rId50"/>
    <p:sldId id="340" r:id="rId51"/>
    <p:sldId id="426" r:id="rId52"/>
    <p:sldId id="265" r:id="rId53"/>
    <p:sldId id="266" r:id="rId54"/>
    <p:sldId id="267" r:id="rId55"/>
    <p:sldId id="268" r:id="rId56"/>
    <p:sldId id="270" r:id="rId57"/>
    <p:sldId id="271" r:id="rId58"/>
    <p:sldId id="272" r:id="rId59"/>
    <p:sldId id="274" r:id="rId60"/>
    <p:sldId id="262" r:id="rId61"/>
  </p:sldIdLst>
  <p:sldSz cx="9144000" cy="6858000" type="screen4x3"/>
  <p:notesSz cx="6858000" cy="9144000"/>
  <p:custDataLst>
    <p:tags r:id="rId63"/>
  </p:custDataLst>
  <p:defaultTextStyle>
    <a:defPPr>
      <a:defRPr lang="cs-CZ"/>
    </a:defPPr>
    <a:lvl1pPr algn="l" rtl="0" eaLnBrk="0" fontAlgn="base" hangingPunct="0">
      <a:spcBef>
        <a:spcPct val="0"/>
      </a:spcBef>
      <a:spcAft>
        <a:spcPct val="0"/>
      </a:spcAft>
      <a:defRPr sz="2800" kern="1200">
        <a:solidFill>
          <a:srgbClr val="FFFF00"/>
        </a:solidFill>
        <a:latin typeface="Arial" panose="020B0604020202020204" pitchFamily="34" charset="0"/>
        <a:ea typeface="+mn-ea"/>
        <a:cs typeface="+mn-cs"/>
      </a:defRPr>
    </a:lvl1pPr>
    <a:lvl2pPr marL="457200" algn="l" rtl="0" eaLnBrk="0" fontAlgn="base" hangingPunct="0">
      <a:spcBef>
        <a:spcPct val="0"/>
      </a:spcBef>
      <a:spcAft>
        <a:spcPct val="0"/>
      </a:spcAft>
      <a:defRPr sz="2800" kern="1200">
        <a:solidFill>
          <a:srgbClr val="FFFF00"/>
        </a:solidFill>
        <a:latin typeface="Arial" panose="020B0604020202020204" pitchFamily="34" charset="0"/>
        <a:ea typeface="+mn-ea"/>
        <a:cs typeface="+mn-cs"/>
      </a:defRPr>
    </a:lvl2pPr>
    <a:lvl3pPr marL="914400" algn="l" rtl="0" eaLnBrk="0" fontAlgn="base" hangingPunct="0">
      <a:spcBef>
        <a:spcPct val="0"/>
      </a:spcBef>
      <a:spcAft>
        <a:spcPct val="0"/>
      </a:spcAft>
      <a:defRPr sz="2800" kern="1200">
        <a:solidFill>
          <a:srgbClr val="FFFF00"/>
        </a:solidFill>
        <a:latin typeface="Arial" panose="020B0604020202020204" pitchFamily="34" charset="0"/>
        <a:ea typeface="+mn-ea"/>
        <a:cs typeface="+mn-cs"/>
      </a:defRPr>
    </a:lvl3pPr>
    <a:lvl4pPr marL="1371600" algn="l" rtl="0" eaLnBrk="0" fontAlgn="base" hangingPunct="0">
      <a:spcBef>
        <a:spcPct val="0"/>
      </a:spcBef>
      <a:spcAft>
        <a:spcPct val="0"/>
      </a:spcAft>
      <a:defRPr sz="2800" kern="1200">
        <a:solidFill>
          <a:srgbClr val="FFFF00"/>
        </a:solidFill>
        <a:latin typeface="Arial" panose="020B0604020202020204" pitchFamily="34" charset="0"/>
        <a:ea typeface="+mn-ea"/>
        <a:cs typeface="+mn-cs"/>
      </a:defRPr>
    </a:lvl4pPr>
    <a:lvl5pPr marL="1828800" algn="l" rtl="0" eaLnBrk="0" fontAlgn="base" hangingPunct="0">
      <a:spcBef>
        <a:spcPct val="0"/>
      </a:spcBef>
      <a:spcAft>
        <a:spcPct val="0"/>
      </a:spcAft>
      <a:defRPr sz="2800" kern="1200">
        <a:solidFill>
          <a:srgbClr val="FFFF00"/>
        </a:solidFill>
        <a:latin typeface="Arial" panose="020B0604020202020204" pitchFamily="34" charset="0"/>
        <a:ea typeface="+mn-ea"/>
        <a:cs typeface="+mn-cs"/>
      </a:defRPr>
    </a:lvl5pPr>
    <a:lvl6pPr marL="2286000" algn="l" defTabSz="914400" rtl="0" eaLnBrk="1" latinLnBrk="0" hangingPunct="1">
      <a:defRPr sz="2800" kern="1200">
        <a:solidFill>
          <a:srgbClr val="FFFF00"/>
        </a:solidFill>
        <a:latin typeface="Arial" panose="020B0604020202020204" pitchFamily="34" charset="0"/>
        <a:ea typeface="+mn-ea"/>
        <a:cs typeface="+mn-cs"/>
      </a:defRPr>
    </a:lvl6pPr>
    <a:lvl7pPr marL="2743200" algn="l" defTabSz="914400" rtl="0" eaLnBrk="1" latinLnBrk="0" hangingPunct="1">
      <a:defRPr sz="2800" kern="1200">
        <a:solidFill>
          <a:srgbClr val="FFFF00"/>
        </a:solidFill>
        <a:latin typeface="Arial" panose="020B0604020202020204" pitchFamily="34" charset="0"/>
        <a:ea typeface="+mn-ea"/>
        <a:cs typeface="+mn-cs"/>
      </a:defRPr>
    </a:lvl7pPr>
    <a:lvl8pPr marL="3200400" algn="l" defTabSz="914400" rtl="0" eaLnBrk="1" latinLnBrk="0" hangingPunct="1">
      <a:defRPr sz="2800" kern="1200">
        <a:solidFill>
          <a:srgbClr val="FFFF00"/>
        </a:solidFill>
        <a:latin typeface="Arial" panose="020B0604020202020204" pitchFamily="34" charset="0"/>
        <a:ea typeface="+mn-ea"/>
        <a:cs typeface="+mn-cs"/>
      </a:defRPr>
    </a:lvl8pPr>
    <a:lvl9pPr marL="3657600" algn="l" defTabSz="914400" rtl="0" eaLnBrk="1" latinLnBrk="0" hangingPunct="1">
      <a:defRPr sz="2800" kern="1200">
        <a:solidFill>
          <a:srgbClr val="FFFF00"/>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F86B"/>
    <a:srgbClr val="FFFFFF"/>
    <a:srgbClr val="000099"/>
    <a:srgbClr val="CCECFF"/>
    <a:srgbClr val="66FFFF"/>
    <a:srgbClr val="FF3399"/>
    <a:srgbClr val="F95123"/>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2828" autoAdjust="0"/>
    <p:restoredTop sz="94660"/>
  </p:normalViewPr>
  <p:slideViewPr>
    <p:cSldViewPr>
      <p:cViewPr varScale="1">
        <p:scale>
          <a:sx n="113" d="100"/>
          <a:sy n="113" d="100"/>
        </p:scale>
        <p:origin x="225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2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image" Target="../media/image7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a:solidFill>
                  <a:schemeClr val="tx1"/>
                </a:solidFill>
                <a:latin typeface="Arial" pitchFamily="34" charset="0"/>
              </a:defRPr>
            </a:lvl1pPr>
          </a:lstStyle>
          <a:p>
            <a:pPr>
              <a:defRPr/>
            </a:pPr>
            <a:endParaRPr lang="cs-CZ"/>
          </a:p>
        </p:txBody>
      </p:sp>
      <p:sp>
        <p:nvSpPr>
          <p:cNvPr id="7171" name="Rectangle 3">
            <a:extLst>
              <a:ext uri="{FF2B5EF4-FFF2-40B4-BE49-F238E27FC236}"/>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Arial" pitchFamily="34" charset="0"/>
              </a:defRPr>
            </a:lvl1pPr>
          </a:lstStyle>
          <a:p>
            <a:pPr>
              <a:defRPr/>
            </a:pPr>
            <a:endParaRPr lang="cs-CZ"/>
          </a:p>
        </p:txBody>
      </p:sp>
      <p:sp>
        <p:nvSpPr>
          <p:cNvPr id="6349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a:extLst>
              <a:ext uri="{FF2B5EF4-FFF2-40B4-BE49-F238E27FC236}"/>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7174" name="Rectangle 6">
            <a:extLst>
              <a:ext uri="{FF2B5EF4-FFF2-40B4-BE49-F238E27FC236}"/>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Arial" pitchFamily="34" charset="0"/>
              </a:defRPr>
            </a:lvl1pPr>
          </a:lstStyle>
          <a:p>
            <a:pPr>
              <a:defRPr/>
            </a:pPr>
            <a:endParaRPr lang="cs-CZ"/>
          </a:p>
        </p:txBody>
      </p:sp>
      <p:sp>
        <p:nvSpPr>
          <p:cNvPr id="7175" name="Rectangle 7">
            <a:extLst>
              <a:ext uri="{FF2B5EF4-FFF2-40B4-BE49-F238E27FC236}"/>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fld id="{B5C4EB46-40E1-4D8B-9DD6-0F0B6795D895}" type="slidenum">
              <a:rPr lang="cs-CZ" altLang="cs-CZ"/>
              <a:pPr/>
              <a:t>‹#›</a:t>
            </a:fld>
            <a:endParaRPr lang="cs-CZ" altLang="cs-CZ"/>
          </a:p>
        </p:txBody>
      </p:sp>
    </p:spTree>
    <p:extLst>
      <p:ext uri="{BB962C8B-B14F-4D97-AF65-F5344CB8AC3E}">
        <p14:creationId xmlns:p14="http://schemas.microsoft.com/office/powerpoint/2010/main" val="13140168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EFAA9B1-82DC-4BC6-9A9E-63B469803E3C}" type="slidenum">
              <a:rPr lang="cs-CZ" altLang="cs-CZ"/>
              <a:pPr>
                <a:spcBef>
                  <a:spcPct val="0"/>
                </a:spcBef>
              </a:pPr>
              <a:t>1</a:t>
            </a:fld>
            <a:endParaRPr lang="cs-CZ" altLang="cs-CZ"/>
          </a:p>
        </p:txBody>
      </p:sp>
      <p:sp>
        <p:nvSpPr>
          <p:cNvPr id="64515" name="Rectangle 2"/>
          <p:cNvSpPr>
            <a:spLocks noRo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cs-CZ" altLang="cs-CZ" smtClean="0"/>
          </a:p>
        </p:txBody>
      </p:sp>
    </p:spTree>
    <p:extLst>
      <p:ext uri="{BB962C8B-B14F-4D97-AF65-F5344CB8AC3E}">
        <p14:creationId xmlns:p14="http://schemas.microsoft.com/office/powerpoint/2010/main" val="3666915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A5E4344-744A-41C2-9E82-A05BC86CA1E0}" type="slidenum">
              <a:rPr lang="cs-CZ" altLang="cs-CZ"/>
              <a:pPr>
                <a:spcBef>
                  <a:spcPct val="0"/>
                </a:spcBef>
              </a:pPr>
              <a:t>22</a:t>
            </a:fld>
            <a:endParaRPr lang="cs-CZ" altLang="cs-CZ"/>
          </a:p>
        </p:txBody>
      </p:sp>
      <p:sp>
        <p:nvSpPr>
          <p:cNvPr id="65539" name="Rectangle 2"/>
          <p:cNvSpPr>
            <a:spLocks noChangeArrowheads="1" noTextEdit="1"/>
          </p:cNvSpPr>
          <p:nvPr>
            <p:ph type="sldImg"/>
          </p:nvPr>
        </p:nvSpPr>
        <p:spPr>
          <a:xfrm>
            <a:off x="1150938" y="692150"/>
            <a:ext cx="4556125" cy="3416300"/>
          </a:xfrm>
          <a:noFill/>
          <a:ln w="12700" cap="flat">
            <a:solidFill>
              <a:schemeClr val="tx1"/>
            </a:solidFill>
          </a:ln>
        </p:spPr>
      </p:sp>
      <p:sp>
        <p:nvSpPr>
          <p:cNvPr id="65540" name="Rectangle 3"/>
          <p:cNvSpPr>
            <a:spLocks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endParaRPr lang="cs-CZ" altLang="cs-CZ" smtClean="0"/>
          </a:p>
        </p:txBody>
      </p:sp>
    </p:spTree>
    <p:extLst>
      <p:ext uri="{BB962C8B-B14F-4D97-AF65-F5344CB8AC3E}">
        <p14:creationId xmlns:p14="http://schemas.microsoft.com/office/powerpoint/2010/main" val="3005821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EE7684A-239B-4A83-9588-09266B845B7D}" type="slidenum">
              <a:rPr lang="cs-CZ" altLang="cs-CZ"/>
              <a:pPr>
                <a:spcBef>
                  <a:spcPct val="0"/>
                </a:spcBef>
              </a:pPr>
              <a:t>24</a:t>
            </a:fld>
            <a:endParaRPr lang="cs-CZ" altLang="cs-CZ"/>
          </a:p>
        </p:txBody>
      </p:sp>
      <p:sp>
        <p:nvSpPr>
          <p:cNvPr id="66563" name="Rectangle 2"/>
          <p:cNvSpPr>
            <a:spLocks noRot="1" noChangeArrowheads="1" noTextEdit="1"/>
          </p:cNvSpPr>
          <p:nvPr>
            <p:ph type="sldImg"/>
          </p:nvPr>
        </p:nvSpPr>
        <p:spPr>
          <a:xfrm>
            <a:off x="1150938" y="692150"/>
            <a:ext cx="4556125" cy="3416300"/>
          </a:xfrm>
          <a:ln w="12700" cap="flat">
            <a:solidFill>
              <a:schemeClr val="tx1"/>
            </a:solidFill>
          </a:ln>
        </p:spPr>
      </p:sp>
      <p:sp>
        <p:nvSpPr>
          <p:cNvPr id="66564" name="Rectangle 3"/>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endParaRPr lang="cs-CZ" altLang="cs-CZ" smtClean="0"/>
          </a:p>
        </p:txBody>
      </p:sp>
    </p:spTree>
    <p:extLst>
      <p:ext uri="{BB962C8B-B14F-4D97-AF65-F5344CB8AC3E}">
        <p14:creationId xmlns:p14="http://schemas.microsoft.com/office/powerpoint/2010/main" val="2521335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Kliknutím lze upravit styl předlohy.</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fld id="{92B4C46F-7FAB-42C1-AA34-41D97D65249F}" type="slidenum">
              <a:rPr lang="cs-CZ" altLang="cs-CZ"/>
              <a:pPr/>
              <a:t>‹#›</a:t>
            </a:fld>
            <a:endParaRPr lang="cs-CZ" altLang="cs-CZ"/>
          </a:p>
        </p:txBody>
      </p:sp>
    </p:spTree>
    <p:extLst>
      <p:ext uri="{BB962C8B-B14F-4D97-AF65-F5344CB8AC3E}">
        <p14:creationId xmlns:p14="http://schemas.microsoft.com/office/powerpoint/2010/main" val="3414478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fld id="{5FDAF5DB-1EC9-4826-8668-038AB4576021}" type="slidenum">
              <a:rPr lang="cs-CZ" altLang="cs-CZ"/>
              <a:pPr/>
              <a:t>‹#›</a:t>
            </a:fld>
            <a:endParaRPr lang="cs-CZ" altLang="cs-CZ"/>
          </a:p>
        </p:txBody>
      </p:sp>
    </p:spTree>
    <p:extLst>
      <p:ext uri="{BB962C8B-B14F-4D97-AF65-F5344CB8AC3E}">
        <p14:creationId xmlns:p14="http://schemas.microsoft.com/office/powerpoint/2010/main" val="2950767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fld id="{F50689F3-B83B-4154-B1AD-F617BCA597B1}" type="slidenum">
              <a:rPr lang="cs-CZ" altLang="cs-CZ"/>
              <a:pPr/>
              <a:t>‹#›</a:t>
            </a:fld>
            <a:endParaRPr lang="cs-CZ" altLang="cs-CZ"/>
          </a:p>
        </p:txBody>
      </p:sp>
    </p:spTree>
    <p:extLst>
      <p:ext uri="{BB962C8B-B14F-4D97-AF65-F5344CB8AC3E}">
        <p14:creationId xmlns:p14="http://schemas.microsoft.com/office/powerpoint/2010/main" val="2197854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Kliknutím lze upravit styl.</a:t>
            </a:r>
          </a:p>
        </p:txBody>
      </p:sp>
      <p:sp>
        <p:nvSpPr>
          <p:cNvPr id="3" name="Zástupný symbol pro tabulku 2"/>
          <p:cNvSpPr>
            <a:spLocks noGrp="1"/>
          </p:cNvSpPr>
          <p:nvPr>
            <p:ph type="tbl" idx="1"/>
          </p:nvPr>
        </p:nvSpPr>
        <p:spPr>
          <a:xfrm>
            <a:off x="457200" y="1600200"/>
            <a:ext cx="8229600" cy="4525963"/>
          </a:xfrm>
        </p:spPr>
        <p:txBody>
          <a:bodyPr/>
          <a:lstStyle/>
          <a:p>
            <a:pPr lvl="0"/>
            <a:endParaRPr lang="cs-CZ" noProof="0"/>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fld id="{CB045ED5-E647-4D68-8B8D-EB1029E13BD1}" type="slidenum">
              <a:rPr lang="cs-CZ" altLang="cs-CZ"/>
              <a:pPr/>
              <a:t>‹#›</a:t>
            </a:fld>
            <a:endParaRPr lang="cs-CZ" altLang="cs-CZ"/>
          </a:p>
        </p:txBody>
      </p:sp>
    </p:spTree>
    <p:extLst>
      <p:ext uri="{BB962C8B-B14F-4D97-AF65-F5344CB8AC3E}">
        <p14:creationId xmlns:p14="http://schemas.microsoft.com/office/powerpoint/2010/main" val="1868266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extLst>
          </p:cNvPr>
          <p:cNvSpPr>
            <a:spLocks noGrp="1" noChangeArrowheads="1"/>
          </p:cNvSpPr>
          <p:nvPr>
            <p:ph type="sldNum" sz="quarter" idx="12"/>
          </p:nvPr>
        </p:nvSpPr>
        <p:spPr>
          <a:ln/>
        </p:spPr>
        <p:txBody>
          <a:bodyPr/>
          <a:lstStyle>
            <a:lvl1pPr>
              <a:defRPr/>
            </a:lvl1pPr>
          </a:lstStyle>
          <a:p>
            <a:fld id="{EE967AC9-CE13-4C7A-97AC-3252AED08E72}" type="slidenum">
              <a:rPr lang="cs-CZ" altLang="cs-CZ"/>
              <a:pPr/>
              <a:t>‹#›</a:t>
            </a:fld>
            <a:endParaRPr lang="cs-CZ" altLang="cs-CZ"/>
          </a:p>
        </p:txBody>
      </p:sp>
    </p:spTree>
    <p:extLst>
      <p:ext uri="{BB962C8B-B14F-4D97-AF65-F5344CB8AC3E}">
        <p14:creationId xmlns:p14="http://schemas.microsoft.com/office/powerpoint/2010/main" val="2372528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6">
            <a:extLst>
              <a:ext uri="{FF2B5EF4-FFF2-40B4-BE49-F238E27FC236}"/>
            </a:extLst>
          </p:cNvPr>
          <p:cNvSpPr>
            <a:spLocks noGrp="1" noChangeArrowheads="1"/>
          </p:cNvSpPr>
          <p:nvPr>
            <p:ph type="sldNum" sz="quarter" idx="12"/>
          </p:nvPr>
        </p:nvSpPr>
        <p:spPr>
          <a:ln/>
        </p:spPr>
        <p:txBody>
          <a:bodyPr/>
          <a:lstStyle>
            <a:lvl1pPr>
              <a:defRPr/>
            </a:lvl1pPr>
          </a:lstStyle>
          <a:p>
            <a:fld id="{1B488DE9-AE4A-4F4A-A6E8-2D5AE39AB135}" type="slidenum">
              <a:rPr lang="cs-CZ" altLang="cs-CZ"/>
              <a:pPr/>
              <a:t>‹#›</a:t>
            </a:fld>
            <a:endParaRPr lang="cs-CZ" altLang="cs-CZ"/>
          </a:p>
        </p:txBody>
      </p:sp>
    </p:spTree>
    <p:extLst>
      <p:ext uri="{BB962C8B-B14F-4D97-AF65-F5344CB8AC3E}">
        <p14:creationId xmlns:p14="http://schemas.microsoft.com/office/powerpoint/2010/main" val="1244797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277813"/>
            <a:ext cx="8229600" cy="1139825"/>
          </a:xfrm>
        </p:spPr>
        <p:txBody>
          <a:bodyPr/>
          <a:lstStyle/>
          <a:p>
            <a:r>
              <a:rPr lang="cs-CZ"/>
              <a:t>Kliknutím lze upravit styl.</a:t>
            </a:r>
          </a:p>
        </p:txBody>
      </p:sp>
      <p:sp>
        <p:nvSpPr>
          <p:cNvPr id="3" name="Zástupný symbol pro obsah 2"/>
          <p:cNvSpPr>
            <a:spLocks noGrp="1"/>
          </p:cNvSpPr>
          <p:nvPr>
            <p:ph sz="quarter" idx="1"/>
          </p:nvPr>
        </p:nvSpPr>
        <p:spPr>
          <a:xfrm>
            <a:off x="457200" y="1600200"/>
            <a:ext cx="40386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57200" y="3938588"/>
            <a:ext cx="40386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4648200" y="3938588"/>
            <a:ext cx="40386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extLst>
          </p:cNvPr>
          <p:cNvSpPr>
            <a:spLocks noGrp="1" noChangeArrowheads="1"/>
          </p:cNvSpPr>
          <p:nvPr>
            <p:ph type="sldNum" sz="quarter" idx="12"/>
          </p:nvPr>
        </p:nvSpPr>
        <p:spPr>
          <a:ln/>
        </p:spPr>
        <p:txBody>
          <a:bodyPr/>
          <a:lstStyle>
            <a:lvl1pPr>
              <a:defRPr/>
            </a:lvl1pPr>
          </a:lstStyle>
          <a:p>
            <a:fld id="{CC5D757B-D7A8-46CC-B172-1FCF79E6161E}" type="slidenum">
              <a:rPr lang="cs-CZ" altLang="cs-CZ"/>
              <a:pPr/>
              <a:t>‹#›</a:t>
            </a:fld>
            <a:endParaRPr lang="cs-CZ" altLang="cs-CZ"/>
          </a:p>
        </p:txBody>
      </p:sp>
    </p:spTree>
    <p:extLst>
      <p:ext uri="{BB962C8B-B14F-4D97-AF65-F5344CB8AC3E}">
        <p14:creationId xmlns:p14="http://schemas.microsoft.com/office/powerpoint/2010/main" val="1206511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Kliknutím lze upravit styl.</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extLst>
          </p:cNvPr>
          <p:cNvSpPr>
            <a:spLocks noGrp="1" noChangeArrowheads="1"/>
          </p:cNvSpPr>
          <p:nvPr>
            <p:ph type="sldNum" sz="quarter" idx="12"/>
          </p:nvPr>
        </p:nvSpPr>
        <p:spPr>
          <a:ln/>
        </p:spPr>
        <p:txBody>
          <a:bodyPr/>
          <a:lstStyle>
            <a:lvl1pPr>
              <a:defRPr/>
            </a:lvl1pPr>
          </a:lstStyle>
          <a:p>
            <a:fld id="{9D83B52C-0F7A-428D-B931-A5F17C6AF2B6}" type="slidenum">
              <a:rPr lang="cs-CZ" altLang="cs-CZ"/>
              <a:pPr/>
              <a:t>‹#›</a:t>
            </a:fld>
            <a:endParaRPr lang="cs-CZ" altLang="cs-CZ"/>
          </a:p>
        </p:txBody>
      </p:sp>
    </p:spTree>
    <p:extLst>
      <p:ext uri="{BB962C8B-B14F-4D97-AF65-F5344CB8AC3E}">
        <p14:creationId xmlns:p14="http://schemas.microsoft.com/office/powerpoint/2010/main" val="661999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fld id="{B5303D9A-D0FF-499A-998E-B527720BBF38}" type="slidenum">
              <a:rPr lang="cs-CZ" altLang="cs-CZ"/>
              <a:pPr/>
              <a:t>‹#›</a:t>
            </a:fld>
            <a:endParaRPr lang="cs-CZ" altLang="cs-CZ"/>
          </a:p>
        </p:txBody>
      </p:sp>
    </p:spTree>
    <p:extLst>
      <p:ext uri="{BB962C8B-B14F-4D97-AF65-F5344CB8AC3E}">
        <p14:creationId xmlns:p14="http://schemas.microsoft.com/office/powerpoint/2010/main" val="570307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fld id="{F32260F9-34AA-418E-A1E2-05BDD2248220}" type="slidenum">
              <a:rPr lang="cs-CZ" altLang="cs-CZ"/>
              <a:pPr/>
              <a:t>‹#›</a:t>
            </a:fld>
            <a:endParaRPr lang="cs-CZ" altLang="cs-CZ"/>
          </a:p>
        </p:txBody>
      </p:sp>
    </p:spTree>
    <p:extLst>
      <p:ext uri="{BB962C8B-B14F-4D97-AF65-F5344CB8AC3E}">
        <p14:creationId xmlns:p14="http://schemas.microsoft.com/office/powerpoint/2010/main" val="2483232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fld id="{4AF4F53A-6023-4539-805E-FC505F6367AC}" type="slidenum">
              <a:rPr lang="cs-CZ" altLang="cs-CZ"/>
              <a:pPr/>
              <a:t>‹#›</a:t>
            </a:fld>
            <a:endParaRPr lang="cs-CZ" altLang="cs-CZ"/>
          </a:p>
        </p:txBody>
      </p:sp>
    </p:spTree>
    <p:extLst>
      <p:ext uri="{BB962C8B-B14F-4D97-AF65-F5344CB8AC3E}">
        <p14:creationId xmlns:p14="http://schemas.microsoft.com/office/powerpoint/2010/main" val="557562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extLst>
          </p:cNvPr>
          <p:cNvSpPr>
            <a:spLocks noGrp="1" noChangeArrowheads="1"/>
          </p:cNvSpPr>
          <p:nvPr>
            <p:ph type="sldNum" sz="quarter" idx="12"/>
          </p:nvPr>
        </p:nvSpPr>
        <p:spPr>
          <a:ln/>
        </p:spPr>
        <p:txBody>
          <a:bodyPr/>
          <a:lstStyle>
            <a:lvl1pPr>
              <a:defRPr/>
            </a:lvl1pPr>
          </a:lstStyle>
          <a:p>
            <a:fld id="{0E672314-4AF2-4DBA-BC6A-83E0CE2743A7}" type="slidenum">
              <a:rPr lang="cs-CZ" altLang="cs-CZ"/>
              <a:pPr/>
              <a:t>‹#›</a:t>
            </a:fld>
            <a:endParaRPr lang="cs-CZ" altLang="cs-CZ"/>
          </a:p>
        </p:txBody>
      </p:sp>
    </p:spTree>
    <p:extLst>
      <p:ext uri="{BB962C8B-B14F-4D97-AF65-F5344CB8AC3E}">
        <p14:creationId xmlns:p14="http://schemas.microsoft.com/office/powerpoint/2010/main" val="2429077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6">
            <a:extLst>
              <a:ext uri="{FF2B5EF4-FFF2-40B4-BE49-F238E27FC236}"/>
            </a:extLst>
          </p:cNvPr>
          <p:cNvSpPr>
            <a:spLocks noGrp="1" noChangeArrowheads="1"/>
          </p:cNvSpPr>
          <p:nvPr>
            <p:ph type="sldNum" sz="quarter" idx="12"/>
          </p:nvPr>
        </p:nvSpPr>
        <p:spPr>
          <a:ln/>
        </p:spPr>
        <p:txBody>
          <a:bodyPr/>
          <a:lstStyle>
            <a:lvl1pPr>
              <a:defRPr/>
            </a:lvl1pPr>
          </a:lstStyle>
          <a:p>
            <a:fld id="{DF7B7931-EDD7-4384-80D5-295AB3D7E138}" type="slidenum">
              <a:rPr lang="cs-CZ" altLang="cs-CZ"/>
              <a:pPr/>
              <a:t>‹#›</a:t>
            </a:fld>
            <a:endParaRPr lang="cs-CZ" altLang="cs-CZ"/>
          </a:p>
        </p:txBody>
      </p:sp>
    </p:spTree>
    <p:extLst>
      <p:ext uri="{BB962C8B-B14F-4D97-AF65-F5344CB8AC3E}">
        <p14:creationId xmlns:p14="http://schemas.microsoft.com/office/powerpoint/2010/main" val="2096849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cs-CZ"/>
          </a:p>
        </p:txBody>
      </p:sp>
      <p:sp>
        <p:nvSpPr>
          <p:cNvPr id="3"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cs-CZ"/>
          </a:p>
        </p:txBody>
      </p:sp>
      <p:sp>
        <p:nvSpPr>
          <p:cNvPr id="4" name="Rectangle 6">
            <a:extLst>
              <a:ext uri="{FF2B5EF4-FFF2-40B4-BE49-F238E27FC236}"/>
            </a:extLst>
          </p:cNvPr>
          <p:cNvSpPr>
            <a:spLocks noGrp="1" noChangeArrowheads="1"/>
          </p:cNvSpPr>
          <p:nvPr>
            <p:ph type="sldNum" sz="quarter" idx="12"/>
          </p:nvPr>
        </p:nvSpPr>
        <p:spPr>
          <a:ln/>
        </p:spPr>
        <p:txBody>
          <a:bodyPr/>
          <a:lstStyle>
            <a:lvl1pPr>
              <a:defRPr/>
            </a:lvl1pPr>
          </a:lstStyle>
          <a:p>
            <a:fld id="{8FBBA326-71C0-4997-966A-7757B9F8CFC5}" type="slidenum">
              <a:rPr lang="cs-CZ" altLang="cs-CZ"/>
              <a:pPr/>
              <a:t>‹#›</a:t>
            </a:fld>
            <a:endParaRPr lang="cs-CZ" altLang="cs-CZ"/>
          </a:p>
        </p:txBody>
      </p:sp>
    </p:spTree>
    <p:extLst>
      <p:ext uri="{BB962C8B-B14F-4D97-AF65-F5344CB8AC3E}">
        <p14:creationId xmlns:p14="http://schemas.microsoft.com/office/powerpoint/2010/main" val="4147334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fld id="{1ED76325-C97A-4080-945D-6E67B4EEF3A2}" type="slidenum">
              <a:rPr lang="cs-CZ" altLang="cs-CZ"/>
              <a:pPr/>
              <a:t>‹#›</a:t>
            </a:fld>
            <a:endParaRPr lang="cs-CZ" altLang="cs-CZ"/>
          </a:p>
        </p:txBody>
      </p:sp>
    </p:spTree>
    <p:extLst>
      <p:ext uri="{BB962C8B-B14F-4D97-AF65-F5344CB8AC3E}">
        <p14:creationId xmlns:p14="http://schemas.microsoft.com/office/powerpoint/2010/main" val="1872123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fld id="{405C2A3C-0419-43A0-84F7-0BA28052BF20}" type="slidenum">
              <a:rPr lang="cs-CZ" altLang="cs-CZ"/>
              <a:pPr/>
              <a:t>‹#›</a:t>
            </a:fld>
            <a:endParaRPr lang="cs-CZ" altLang="cs-CZ"/>
          </a:p>
        </p:txBody>
      </p:sp>
    </p:spTree>
    <p:extLst>
      <p:ext uri="{BB962C8B-B14F-4D97-AF65-F5344CB8AC3E}">
        <p14:creationId xmlns:p14="http://schemas.microsoft.com/office/powerpoint/2010/main" val="3337338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a:extLst>
              <a:ext uri="{FF2B5EF4-FFF2-40B4-BE49-F238E27FC236}"/>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latin typeface="Arial" pitchFamily="34" charset="0"/>
              </a:defRPr>
            </a:lvl1pPr>
          </a:lstStyle>
          <a:p>
            <a:pPr>
              <a:defRPr/>
            </a:pPr>
            <a:endParaRPr lang="cs-CZ"/>
          </a:p>
        </p:txBody>
      </p:sp>
      <p:sp>
        <p:nvSpPr>
          <p:cNvPr id="1029" name="Rectangle 5">
            <a:extLst>
              <a:ext uri="{FF2B5EF4-FFF2-40B4-BE49-F238E27FC236}"/>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Arial" pitchFamily="34" charset="0"/>
              </a:defRPr>
            </a:lvl1pPr>
          </a:lstStyle>
          <a:p>
            <a:pPr>
              <a:defRPr/>
            </a:pPr>
            <a:endParaRPr lang="cs-CZ"/>
          </a:p>
        </p:txBody>
      </p:sp>
      <p:sp>
        <p:nvSpPr>
          <p:cNvPr id="1030" name="Rectangle 6">
            <a:extLst>
              <a:ext uri="{FF2B5EF4-FFF2-40B4-BE49-F238E27FC236}"/>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fld id="{A83D695E-EB5E-485B-AB75-A5703FA72976}"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pn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62.jpe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8.xml"/><Relationship Id="rId5" Type="http://schemas.openxmlformats.org/officeDocument/2006/relationships/image" Target="../media/image66.jpeg"/><Relationship Id="rId4" Type="http://schemas.openxmlformats.org/officeDocument/2006/relationships/image" Target="../media/image65.jpeg"/></Relationships>
</file>

<file path=ppt/slides/_rels/slide22.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5.xml"/><Relationship Id="rId5" Type="http://schemas.openxmlformats.org/officeDocument/2006/relationships/image" Target="../media/image72.jpeg"/><Relationship Id="rId4" Type="http://schemas.openxmlformats.org/officeDocument/2006/relationships/image" Target="../media/image71.jpe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5.xml"/><Relationship Id="rId1" Type="http://schemas.openxmlformats.org/officeDocument/2006/relationships/vmlDrawing" Target="../drawings/vmlDrawing2.vml"/><Relationship Id="rId5" Type="http://schemas.openxmlformats.org/officeDocument/2006/relationships/image" Target="../media/image74.jpe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5.xml"/><Relationship Id="rId1" Type="http://schemas.openxmlformats.org/officeDocument/2006/relationships/vmlDrawing" Target="../drawings/vmlDrawing3.vml"/><Relationship Id="rId6" Type="http://schemas.openxmlformats.org/officeDocument/2006/relationships/image" Target="../media/image78.png"/><Relationship Id="rId5" Type="http://schemas.openxmlformats.org/officeDocument/2006/relationships/oleObject" Target="../embeddings/oleObject4.bin"/><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jpe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hyperlink" Target="http://www.roche.com/" TargetMode="External"/><Relationship Id="rId2" Type="http://schemas.openxmlformats.org/officeDocument/2006/relationships/hyperlink" Target="http://www.abcam.com/"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3.xml"/><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Zástupný symbol pro číslo snímku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1D6A864-8A14-460D-A1B2-D4864B00342F}" type="slidenum">
              <a:rPr lang="cs-CZ" altLang="cs-CZ" sz="1400"/>
              <a:pPr>
                <a:spcBef>
                  <a:spcPct val="0"/>
                </a:spcBef>
                <a:buFontTx/>
                <a:buNone/>
              </a:pPr>
              <a:t>1</a:t>
            </a:fld>
            <a:endParaRPr lang="cs-CZ" altLang="cs-CZ" sz="1400"/>
          </a:p>
        </p:txBody>
      </p:sp>
      <p:sp>
        <p:nvSpPr>
          <p:cNvPr id="2051" name="Rectangle 3"/>
          <p:cNvSpPr>
            <a:spLocks noGrp="1" noChangeArrowheads="1"/>
          </p:cNvSpPr>
          <p:nvPr>
            <p:ph type="subTitle" idx="1"/>
          </p:nvPr>
        </p:nvSpPr>
        <p:spPr>
          <a:xfrm>
            <a:off x="250825" y="4221163"/>
            <a:ext cx="8642350" cy="360362"/>
          </a:xfrm>
          <a:effectLst>
            <a:outerShdw dist="35921" dir="2700000" algn="ctr" rotWithShape="0">
              <a:srgbClr val="333333"/>
            </a:outerShdw>
          </a:effectLst>
        </p:spPr>
        <p:txBody>
          <a:bodyPr/>
          <a:lstStyle/>
          <a:p>
            <a:pPr eaLnBrk="1" hangingPunct="1">
              <a:lnSpc>
                <a:spcPct val="80000"/>
              </a:lnSpc>
            </a:pPr>
            <a:r>
              <a:rPr lang="cs-CZ" altLang="cs-CZ" sz="2000" smtClean="0">
                <a:solidFill>
                  <a:srgbClr val="F95123"/>
                </a:solidFill>
              </a:rPr>
              <a:t>(LABORATORY TECHNIQUES)</a:t>
            </a:r>
          </a:p>
        </p:txBody>
      </p:sp>
      <p:sp>
        <p:nvSpPr>
          <p:cNvPr id="2052" name="Text Box 5"/>
          <p:cNvSpPr txBox="1">
            <a:spLocks noChangeArrowheads="1"/>
          </p:cNvSpPr>
          <p:nvPr/>
        </p:nvSpPr>
        <p:spPr bwMode="auto">
          <a:xfrm>
            <a:off x="179388" y="5661025"/>
            <a:ext cx="8964612"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1600" b="1">
                <a:solidFill>
                  <a:srgbClr val="24F86B"/>
                </a:solidFill>
              </a:rPr>
              <a:t>Authors: MUDr. Emil PAVLÍK, CSc., MUDr. Gabriela SMĚLÁ, Mgr. Linda MATOUŠOVÁ, RNDr. Běla POTUŽNÍKOVÁ, MUDr. Miluše KREIDLOVÁ, RNDr. Jan BOBEK </a:t>
            </a:r>
          </a:p>
          <a:p>
            <a:pPr algn="ctr" eaLnBrk="1" hangingPunct="1">
              <a:spcBef>
                <a:spcPct val="0"/>
              </a:spcBef>
              <a:buFontTx/>
              <a:buNone/>
            </a:pPr>
            <a:r>
              <a:rPr lang="cs-CZ" altLang="cs-CZ" sz="1600" b="1">
                <a:solidFill>
                  <a:srgbClr val="24F86B"/>
                </a:solidFill>
              </a:rPr>
              <a:t>Subject: B-80035 MICROBIOLOGY 1</a:t>
            </a:r>
          </a:p>
          <a:p>
            <a:pPr algn="ctr" eaLnBrk="1" hangingPunct="1">
              <a:spcBef>
                <a:spcPct val="0"/>
              </a:spcBef>
              <a:buFontTx/>
              <a:buNone/>
            </a:pPr>
            <a:r>
              <a:rPr lang="cs-CZ" altLang="cs-CZ" sz="1600" b="1">
                <a:solidFill>
                  <a:srgbClr val="24F86B"/>
                </a:solidFill>
              </a:rPr>
              <a:t>Date: 23.3.2020</a:t>
            </a:r>
          </a:p>
        </p:txBody>
      </p:sp>
      <p:pic>
        <p:nvPicPr>
          <p:cNvPr id="2053" name="Picture 8" descr="logo3_bile_ce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575" y="1557338"/>
            <a:ext cx="126682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Rectangle 13"/>
          <p:cNvSpPr>
            <a:spLocks noChangeArrowheads="1"/>
          </p:cNvSpPr>
          <p:nvPr/>
        </p:nvSpPr>
        <p:spPr bwMode="auto">
          <a:xfrm>
            <a:off x="1331913" y="981075"/>
            <a:ext cx="65198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1800">
                <a:solidFill>
                  <a:schemeClr val="bg1"/>
                </a:solidFill>
              </a:rPr>
              <a:t>Charles University in Prague – First Faculty of Medicine</a:t>
            </a:r>
          </a:p>
        </p:txBody>
      </p:sp>
      <p:sp>
        <p:nvSpPr>
          <p:cNvPr id="2055" name="Rectangle 16"/>
          <p:cNvSpPr>
            <a:spLocks noGrp="1" noChangeArrowheads="1"/>
          </p:cNvSpPr>
          <p:nvPr>
            <p:ph type="ctrTitle"/>
          </p:nvPr>
        </p:nvSpPr>
        <p:spPr>
          <a:xfrm>
            <a:off x="179388" y="3141663"/>
            <a:ext cx="8785225" cy="792162"/>
          </a:xfrm>
          <a:effectLst>
            <a:outerShdw dist="45791" dir="2021404" algn="ctr" rotWithShape="0">
              <a:srgbClr val="333333"/>
            </a:outerShdw>
          </a:effectLst>
        </p:spPr>
        <p:txBody>
          <a:bodyPr/>
          <a:lstStyle/>
          <a:p>
            <a:pPr eaLnBrk="1" hangingPunct="1"/>
            <a:r>
              <a:rPr lang="cs-CZ" altLang="cs-CZ" sz="4000" b="1" smtClean="0">
                <a:solidFill>
                  <a:srgbClr val="FFFF00"/>
                </a:solidFill>
              </a:rPr>
              <a:t>IDENTIFICATION TECHNIQUES FOR MICROBES</a:t>
            </a:r>
          </a:p>
        </p:txBody>
      </p:sp>
      <p:sp>
        <p:nvSpPr>
          <p:cNvPr id="2056" name="Text Box 17"/>
          <p:cNvSpPr txBox="1">
            <a:spLocks noChangeArrowheads="1"/>
          </p:cNvSpPr>
          <p:nvPr/>
        </p:nvSpPr>
        <p:spPr bwMode="auto">
          <a:xfrm>
            <a:off x="146050" y="4652963"/>
            <a:ext cx="90185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400" b="1">
                <a:solidFill>
                  <a:srgbClr val="7E809A"/>
                </a:solidFill>
              </a:rPr>
              <a:t>Institute of immunology and microbiology</a:t>
            </a:r>
          </a:p>
          <a:p>
            <a:pPr algn="ctr" eaLnBrk="1" hangingPunct="1">
              <a:spcBef>
                <a:spcPct val="0"/>
              </a:spcBef>
              <a:buFontTx/>
              <a:buNone/>
            </a:pPr>
            <a:r>
              <a:rPr lang="cs-CZ" altLang="cs-CZ" sz="2400" b="1">
                <a:solidFill>
                  <a:srgbClr val="7E809A"/>
                </a:solidFill>
              </a:rPr>
              <a:t>Institute of medical biochemistry and laboratory diagnostics</a:t>
            </a:r>
          </a:p>
          <a:p>
            <a:pPr algn="ctr" eaLnBrk="1" hangingPunct="1">
              <a:spcBef>
                <a:spcPct val="0"/>
              </a:spcBef>
              <a:buFontTx/>
              <a:buNone/>
            </a:pPr>
            <a:r>
              <a:rPr lang="cs-CZ" altLang="cs-CZ" sz="2400" b="1">
                <a:solidFill>
                  <a:srgbClr val="7E809A"/>
                </a:solidFill>
              </a:rPr>
              <a:t>  </a:t>
            </a:r>
          </a:p>
        </p:txBody>
      </p:sp>
      <p:pic>
        <p:nvPicPr>
          <p:cNvPr id="2057" name="Picture 27" descr="Logo_LF_svet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1509713"/>
            <a:ext cx="134302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p:cNvSpPr>
            <a:spLocks noGrp="1" noChangeArrowheads="1"/>
          </p:cNvSpPr>
          <p:nvPr>
            <p:ph type="title"/>
          </p:nvPr>
        </p:nvSpPr>
        <p:spPr/>
        <p:txBody>
          <a:bodyPr/>
          <a:lstStyle/>
          <a:p>
            <a:r>
              <a:rPr lang="cs-CZ" altLang="cs-CZ" sz="4000" b="1" smtClean="0">
                <a:solidFill>
                  <a:srgbClr val="FF0000"/>
                </a:solidFill>
              </a:rPr>
              <a:t>SUPER-RESOLVED FLUORESCENCE MICROSCOPY</a:t>
            </a:r>
          </a:p>
        </p:txBody>
      </p:sp>
      <p:sp>
        <p:nvSpPr>
          <p:cNvPr id="3" name="Zástupný obsah 2">
            <a:extLst>
              <a:ext uri="{FF2B5EF4-FFF2-40B4-BE49-F238E27FC236}"/>
            </a:extLst>
          </p:cNvPr>
          <p:cNvSpPr>
            <a:spLocks noGrp="1"/>
          </p:cNvSpPr>
          <p:nvPr>
            <p:ph sz="half" idx="1"/>
          </p:nvPr>
        </p:nvSpPr>
        <p:spPr>
          <a:xfrm>
            <a:off x="179388" y="1566863"/>
            <a:ext cx="4679950" cy="4525962"/>
          </a:xfrm>
        </p:spPr>
        <p:txBody>
          <a:bodyPr/>
          <a:lstStyle/>
          <a:p>
            <a:pPr>
              <a:defRPr/>
            </a:pPr>
            <a:r>
              <a:rPr lang="cs-CZ" sz="2400" b="1" dirty="0">
                <a:solidFill>
                  <a:srgbClr val="24F86B"/>
                </a:solidFill>
              </a:rPr>
              <a:t>2014 Nobel </a:t>
            </a:r>
            <a:r>
              <a:rPr lang="cs-CZ" sz="2400" b="1" dirty="0" err="1">
                <a:solidFill>
                  <a:srgbClr val="24F86B"/>
                </a:solidFill>
              </a:rPr>
              <a:t>Prize</a:t>
            </a:r>
            <a:r>
              <a:rPr lang="cs-CZ" sz="2400" b="1" dirty="0">
                <a:solidFill>
                  <a:srgbClr val="24F86B"/>
                </a:solidFill>
              </a:rPr>
              <a:t> </a:t>
            </a:r>
            <a:r>
              <a:rPr lang="cs-CZ" sz="2400" b="1" dirty="0" err="1">
                <a:solidFill>
                  <a:srgbClr val="24F86B"/>
                </a:solidFill>
              </a:rPr>
              <a:t>for</a:t>
            </a:r>
            <a:r>
              <a:rPr lang="cs-CZ" sz="2400" b="1" dirty="0">
                <a:solidFill>
                  <a:srgbClr val="24F86B"/>
                </a:solidFill>
              </a:rPr>
              <a:t> </a:t>
            </a:r>
            <a:r>
              <a:rPr lang="cs-CZ" sz="2400" b="1" dirty="0" err="1">
                <a:solidFill>
                  <a:srgbClr val="24F86B"/>
                </a:solidFill>
              </a:rPr>
              <a:t>Chemistry</a:t>
            </a:r>
            <a:endParaRPr lang="cs-CZ" sz="2400" b="1" dirty="0">
              <a:solidFill>
                <a:srgbClr val="24F86B"/>
              </a:solidFill>
            </a:endParaRPr>
          </a:p>
          <a:p>
            <a:pPr>
              <a:defRPr/>
            </a:pPr>
            <a:r>
              <a:rPr lang="cs-CZ" sz="2400" b="1" dirty="0" err="1">
                <a:solidFill>
                  <a:srgbClr val="24F86B"/>
                </a:solidFill>
              </a:rPr>
              <a:t>Inventors</a:t>
            </a:r>
            <a:r>
              <a:rPr lang="cs-CZ" sz="2400" b="1" dirty="0">
                <a:solidFill>
                  <a:srgbClr val="24F86B"/>
                </a:solidFill>
              </a:rPr>
              <a:t>:</a:t>
            </a:r>
          </a:p>
          <a:p>
            <a:pPr>
              <a:defRPr/>
            </a:pPr>
            <a:r>
              <a:rPr lang="cs-CZ" sz="2400" b="1" dirty="0">
                <a:solidFill>
                  <a:srgbClr val="FFFF00"/>
                </a:solidFill>
              </a:rPr>
              <a:t>Eric BETZIG, </a:t>
            </a:r>
            <a:r>
              <a:rPr lang="cs-CZ" sz="2400" dirty="0">
                <a:solidFill>
                  <a:schemeClr val="bg1"/>
                </a:solidFill>
              </a:rPr>
              <a:t>Howard</a:t>
            </a:r>
          </a:p>
          <a:p>
            <a:pPr marL="0" indent="0">
              <a:buFontTx/>
              <a:buNone/>
              <a:defRPr/>
            </a:pPr>
            <a:r>
              <a:rPr lang="cs-CZ" sz="2400" dirty="0">
                <a:solidFill>
                  <a:schemeClr val="bg1"/>
                </a:solidFill>
              </a:rPr>
              <a:t>    </a:t>
            </a:r>
            <a:r>
              <a:rPr lang="cs-CZ" sz="2400" dirty="0" err="1">
                <a:solidFill>
                  <a:schemeClr val="bg1"/>
                </a:solidFill>
              </a:rPr>
              <a:t>Hughes</a:t>
            </a:r>
            <a:r>
              <a:rPr lang="cs-CZ" sz="2400" dirty="0">
                <a:solidFill>
                  <a:schemeClr val="bg1"/>
                </a:solidFill>
              </a:rPr>
              <a:t> </a:t>
            </a:r>
            <a:r>
              <a:rPr lang="cs-CZ" sz="2400" dirty="0" err="1">
                <a:solidFill>
                  <a:schemeClr val="bg1"/>
                </a:solidFill>
              </a:rPr>
              <a:t>Medical</a:t>
            </a:r>
            <a:r>
              <a:rPr lang="cs-CZ" sz="2400" dirty="0">
                <a:solidFill>
                  <a:schemeClr val="bg1"/>
                </a:solidFill>
              </a:rPr>
              <a:t> Institute</a:t>
            </a:r>
          </a:p>
          <a:p>
            <a:pPr marL="0" indent="0">
              <a:buFontTx/>
              <a:buNone/>
              <a:defRPr/>
            </a:pPr>
            <a:r>
              <a:rPr lang="cs-CZ" sz="2400" dirty="0">
                <a:solidFill>
                  <a:schemeClr val="bg1"/>
                </a:solidFill>
              </a:rPr>
              <a:t>    </a:t>
            </a:r>
            <a:r>
              <a:rPr lang="cs-CZ" sz="2400" dirty="0" err="1">
                <a:solidFill>
                  <a:schemeClr val="bg1"/>
                </a:solidFill>
              </a:rPr>
              <a:t>Ashburn</a:t>
            </a:r>
            <a:r>
              <a:rPr lang="cs-CZ" sz="2400" dirty="0">
                <a:solidFill>
                  <a:schemeClr val="bg1"/>
                </a:solidFill>
              </a:rPr>
              <a:t>, </a:t>
            </a:r>
            <a:r>
              <a:rPr lang="cs-CZ" sz="2400" dirty="0" err="1">
                <a:solidFill>
                  <a:schemeClr val="bg1"/>
                </a:solidFill>
              </a:rPr>
              <a:t>Va</a:t>
            </a:r>
            <a:r>
              <a:rPr lang="cs-CZ" sz="2400" dirty="0">
                <a:solidFill>
                  <a:schemeClr val="bg1"/>
                </a:solidFill>
              </a:rPr>
              <a:t>. USA</a:t>
            </a:r>
          </a:p>
          <a:p>
            <a:pPr>
              <a:defRPr/>
            </a:pPr>
            <a:r>
              <a:rPr lang="cs-CZ" sz="2400" b="1" dirty="0">
                <a:solidFill>
                  <a:srgbClr val="FFC000"/>
                </a:solidFill>
              </a:rPr>
              <a:t>Stefan W. HELL</a:t>
            </a:r>
            <a:r>
              <a:rPr lang="cs-CZ" sz="2400" b="1" dirty="0">
                <a:solidFill>
                  <a:schemeClr val="bg1"/>
                </a:solidFill>
              </a:rPr>
              <a:t>, </a:t>
            </a:r>
            <a:r>
              <a:rPr lang="cs-CZ" sz="2400" dirty="0">
                <a:solidFill>
                  <a:schemeClr val="bg1"/>
                </a:solidFill>
              </a:rPr>
              <a:t>Max-Planck Institute Göttingen, Germany</a:t>
            </a:r>
          </a:p>
          <a:p>
            <a:pPr>
              <a:defRPr/>
            </a:pPr>
            <a:r>
              <a:rPr lang="cs-CZ" sz="2400" b="1" dirty="0">
                <a:solidFill>
                  <a:srgbClr val="FFFF00"/>
                </a:solidFill>
              </a:rPr>
              <a:t>William E. MORENER</a:t>
            </a:r>
            <a:r>
              <a:rPr lang="cs-CZ" sz="2400" b="1" dirty="0">
                <a:solidFill>
                  <a:schemeClr val="bg1"/>
                </a:solidFill>
              </a:rPr>
              <a:t>, </a:t>
            </a:r>
            <a:r>
              <a:rPr lang="cs-CZ" sz="2400" dirty="0">
                <a:solidFill>
                  <a:schemeClr val="bg1"/>
                </a:solidFill>
              </a:rPr>
              <a:t>Stanford University, Ca. USA</a:t>
            </a:r>
          </a:p>
        </p:txBody>
      </p:sp>
      <p:sp>
        <p:nvSpPr>
          <p:cNvPr id="11268" name="Zástupný obsah 3"/>
          <p:cNvSpPr>
            <a:spLocks noGrp="1" noChangeArrowheads="1"/>
          </p:cNvSpPr>
          <p:nvPr>
            <p:ph sz="quarter" idx="2"/>
          </p:nvPr>
        </p:nvSpPr>
        <p:spPr>
          <a:xfrm>
            <a:off x="4716463" y="1571625"/>
            <a:ext cx="4268787" cy="4184650"/>
          </a:xfrm>
        </p:spPr>
        <p:txBody>
          <a:bodyPr/>
          <a:lstStyle/>
          <a:p>
            <a:pPr marL="0" indent="0">
              <a:buFontTx/>
              <a:buNone/>
            </a:pPr>
            <a:r>
              <a:rPr lang="en-US" altLang="cs-CZ" sz="2000" smtClean="0">
                <a:solidFill>
                  <a:schemeClr val="bg1"/>
                </a:solidFill>
              </a:rPr>
              <a:t>The Fluorescence Microscopy technique solves the problem of diffraction limits in regular optical microscopy. When we try to visualize individual nano</a:t>
            </a:r>
            <a:r>
              <a:rPr lang="cs-CZ" altLang="cs-CZ" sz="2000" smtClean="0">
                <a:solidFill>
                  <a:schemeClr val="bg1"/>
                </a:solidFill>
              </a:rPr>
              <a:t>-</a:t>
            </a:r>
            <a:r>
              <a:rPr lang="en-US" altLang="cs-CZ" sz="2000" smtClean="0">
                <a:solidFill>
                  <a:schemeClr val="bg1"/>
                </a:solidFill>
              </a:rPr>
              <a:t>scale molecules, such as proteins, through optical microscopy, light from each light source diffracts and overlaps to form a diffused image. We need the subject we are observing to be of a significantly lower resolution (fewer and more sparse light sources on the molecule)  for the diffraction of light to play a negligible role in resolution.</a:t>
            </a:r>
            <a:endParaRPr lang="cs-CZ" altLang="cs-CZ" sz="2000" smtClean="0">
              <a:solidFill>
                <a:schemeClr val="bg1"/>
              </a:solidFill>
            </a:endParaRPr>
          </a:p>
        </p:txBody>
      </p:sp>
      <p:sp>
        <p:nvSpPr>
          <p:cNvPr id="11269" name="Zástupný obsah 4"/>
          <p:cNvSpPr>
            <a:spLocks noGrp="1" noChangeArrowheads="1"/>
          </p:cNvSpPr>
          <p:nvPr>
            <p:ph sz="quarter" idx="3"/>
          </p:nvPr>
        </p:nvSpPr>
        <p:spPr>
          <a:xfrm>
            <a:off x="1116013" y="6021388"/>
            <a:ext cx="3240087" cy="561975"/>
          </a:xfrm>
        </p:spPr>
        <p:txBody>
          <a:bodyPr/>
          <a:lstStyle/>
          <a:p>
            <a:pPr marL="0" indent="0">
              <a:buFontTx/>
              <a:buNone/>
            </a:pPr>
            <a:r>
              <a:rPr lang="cs-CZ" altLang="cs-CZ" sz="2000" b="1" smtClean="0"/>
              <a:t>Resolution limit:  10 nm</a:t>
            </a:r>
          </a:p>
        </p:txBody>
      </p:sp>
      <p:sp>
        <p:nvSpPr>
          <p:cNvPr id="11270" name="Zástupný symbol pro číslo snímku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A42FB3F-AD94-4998-90D2-CE1EE847493E}" type="slidenum">
              <a:rPr lang="cs-CZ" altLang="cs-CZ" sz="1400"/>
              <a:pPr>
                <a:spcBef>
                  <a:spcPct val="0"/>
                </a:spcBef>
                <a:buFontTx/>
                <a:buNone/>
              </a:pPr>
              <a:t>10</a:t>
            </a:fld>
            <a:endParaRPr lang="cs-CZ" altLang="cs-CZ" sz="1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noChangeArrowheads="1"/>
          </p:cNvSpPr>
          <p:nvPr>
            <p:ph type="title"/>
          </p:nvPr>
        </p:nvSpPr>
        <p:spPr>
          <a:xfrm>
            <a:off x="0" y="274638"/>
            <a:ext cx="9144000" cy="993775"/>
          </a:xfrm>
        </p:spPr>
        <p:txBody>
          <a:bodyPr/>
          <a:lstStyle/>
          <a:p>
            <a:r>
              <a:rPr lang="cs-CZ" altLang="cs-CZ" sz="3600" b="1" smtClean="0">
                <a:solidFill>
                  <a:srgbClr val="FF0000"/>
                </a:solidFill>
              </a:rPr>
              <a:t>CULTIVATION ON SOLID MEDIA (AGARS)</a:t>
            </a:r>
          </a:p>
        </p:txBody>
      </p:sp>
      <p:sp>
        <p:nvSpPr>
          <p:cNvPr id="12291" name="Zástupný obsah 3"/>
          <p:cNvSpPr>
            <a:spLocks noGrp="1" noChangeArrowheads="1"/>
          </p:cNvSpPr>
          <p:nvPr>
            <p:ph sz="quarter" idx="2"/>
          </p:nvPr>
        </p:nvSpPr>
        <p:spPr>
          <a:xfrm>
            <a:off x="4716463" y="1258888"/>
            <a:ext cx="4248150" cy="1962150"/>
          </a:xfrm>
        </p:spPr>
        <p:txBody>
          <a:bodyPr/>
          <a:lstStyle/>
          <a:p>
            <a:r>
              <a:rPr lang="cs-CZ" altLang="cs-CZ" b="1" smtClean="0">
                <a:solidFill>
                  <a:srgbClr val="FF0000"/>
                </a:solidFill>
              </a:rPr>
              <a:t>AGARS:</a:t>
            </a:r>
          </a:p>
          <a:p>
            <a:r>
              <a:rPr lang="cs-CZ" altLang="cs-CZ" sz="2000" smtClean="0">
                <a:solidFill>
                  <a:schemeClr val="bg1"/>
                </a:solidFill>
              </a:rPr>
              <a:t>Diagnostic (blood, nutrient …)</a:t>
            </a:r>
          </a:p>
          <a:p>
            <a:r>
              <a:rPr lang="cs-CZ" altLang="cs-CZ" sz="2000" smtClean="0">
                <a:solidFill>
                  <a:schemeClr val="bg1"/>
                </a:solidFill>
              </a:rPr>
              <a:t>Elective (Endo, DC, Mc Conkey)</a:t>
            </a:r>
          </a:p>
          <a:p>
            <a:r>
              <a:rPr lang="cs-CZ" altLang="cs-CZ" sz="2000" smtClean="0">
                <a:solidFill>
                  <a:schemeClr val="bg1"/>
                </a:solidFill>
              </a:rPr>
              <a:t>Selective (Sabouraud, Löwen- stein-Jensen, bile-aesculin…. )</a:t>
            </a:r>
          </a:p>
        </p:txBody>
      </p:sp>
      <p:sp>
        <p:nvSpPr>
          <p:cNvPr id="12292" name="Zástupný obsah 4"/>
          <p:cNvSpPr>
            <a:spLocks noGrp="1" noChangeArrowheads="1"/>
          </p:cNvSpPr>
          <p:nvPr>
            <p:ph sz="quarter" idx="3"/>
          </p:nvPr>
        </p:nvSpPr>
        <p:spPr>
          <a:xfrm>
            <a:off x="7262813" y="908050"/>
            <a:ext cx="2227262" cy="2312988"/>
          </a:xfrm>
        </p:spPr>
        <p:txBody>
          <a:bodyPr/>
          <a:lstStyle/>
          <a:p>
            <a:r>
              <a:rPr lang="cs-CZ" altLang="cs-CZ" sz="2400" b="1" smtClean="0"/>
              <a:t>Bacteria</a:t>
            </a:r>
          </a:p>
          <a:p>
            <a:r>
              <a:rPr lang="cs-CZ" altLang="cs-CZ" sz="2400" b="1" smtClean="0"/>
              <a:t>Fungi</a:t>
            </a:r>
          </a:p>
        </p:txBody>
      </p:sp>
      <p:sp>
        <p:nvSpPr>
          <p:cNvPr id="12293" name="Zástupný symbol pro číslo snímku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56DF0FA-9CEE-4B87-BFD0-7EA746D3069B}" type="slidenum">
              <a:rPr lang="cs-CZ" altLang="cs-CZ" sz="1400"/>
              <a:pPr>
                <a:spcBef>
                  <a:spcPct val="0"/>
                </a:spcBef>
                <a:buFontTx/>
                <a:buNone/>
              </a:pPr>
              <a:t>11</a:t>
            </a:fld>
            <a:endParaRPr lang="cs-CZ" altLang="cs-CZ" sz="1400"/>
          </a:p>
        </p:txBody>
      </p:sp>
      <p:pic>
        <p:nvPicPr>
          <p:cNvPr id="12294" name="Picture 4" descr="GO VCAT aga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4000" y="1608138"/>
            <a:ext cx="1608138" cy="1636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5" name="Picture 5" descr="mtbcolon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4875213"/>
            <a:ext cx="23749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0" y="4238625"/>
            <a:ext cx="1592263"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4" descr="mavi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3260725"/>
            <a:ext cx="23749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1050" y="1620838"/>
            <a:ext cx="160972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9"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000" y="3365500"/>
            <a:ext cx="1608138"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450" y="5076825"/>
            <a:ext cx="1592263"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8" descr="Obraze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1050" y="3376613"/>
            <a:ext cx="1627188"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82800" y="5110163"/>
            <a:ext cx="1603375" cy="15557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8"/>
          <p:cNvSpPr>
            <a:spLocks noGrp="1" noChangeArrowheads="1"/>
          </p:cNvSpPr>
          <p:nvPr>
            <p:ph type="title"/>
          </p:nvPr>
        </p:nvSpPr>
        <p:spPr>
          <a:xfrm>
            <a:off x="0" y="274638"/>
            <a:ext cx="9144000" cy="1143000"/>
          </a:xfrm>
        </p:spPr>
        <p:txBody>
          <a:bodyPr/>
          <a:lstStyle/>
          <a:p>
            <a:r>
              <a:rPr lang="cs-CZ" altLang="cs-CZ" sz="4000" b="1" smtClean="0">
                <a:solidFill>
                  <a:srgbClr val="FF0000"/>
                </a:solidFill>
              </a:rPr>
              <a:t>CULTIVATION  ON LIQUID MEDIA (BROTHS, BOUILLONS</a:t>
            </a:r>
            <a:r>
              <a:rPr lang="cs-CZ" altLang="cs-CZ" b="1" smtClean="0">
                <a:solidFill>
                  <a:srgbClr val="FF0000"/>
                </a:solidFill>
              </a:rPr>
              <a:t>)</a:t>
            </a:r>
          </a:p>
        </p:txBody>
      </p:sp>
      <p:sp>
        <p:nvSpPr>
          <p:cNvPr id="13315" name="Zástupný obsah 9"/>
          <p:cNvSpPr>
            <a:spLocks noGrp="1" noChangeArrowheads="1"/>
          </p:cNvSpPr>
          <p:nvPr>
            <p:ph sz="half" idx="1"/>
          </p:nvPr>
        </p:nvSpPr>
        <p:spPr>
          <a:xfrm>
            <a:off x="6443663" y="4076700"/>
            <a:ext cx="2243137" cy="2135188"/>
          </a:xfrm>
        </p:spPr>
        <p:txBody>
          <a:bodyPr/>
          <a:lstStyle/>
          <a:p>
            <a:r>
              <a:rPr lang="cs-CZ" altLang="cs-CZ" smtClean="0"/>
              <a:t> </a:t>
            </a:r>
          </a:p>
        </p:txBody>
      </p:sp>
      <p:pic>
        <p:nvPicPr>
          <p:cNvPr id="13316" name="Zástupný obsah 1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1188" y="1685925"/>
            <a:ext cx="2551112" cy="2144713"/>
          </a:xfrm>
        </p:spPr>
      </p:pic>
      <p:sp>
        <p:nvSpPr>
          <p:cNvPr id="13317" name="Zástupný symbol pro číslo snímku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2884465-AA92-4340-A5A0-96DAB997C15F}" type="slidenum">
              <a:rPr lang="cs-CZ" altLang="cs-CZ" sz="1400"/>
              <a:pPr>
                <a:spcBef>
                  <a:spcPct val="0"/>
                </a:spcBef>
                <a:buFontTx/>
                <a:buNone/>
              </a:pPr>
              <a:t>12</a:t>
            </a:fld>
            <a:endParaRPr lang="cs-CZ" altLang="cs-CZ" sz="1400"/>
          </a:p>
        </p:txBody>
      </p:sp>
      <p:pic>
        <p:nvPicPr>
          <p:cNvPr id="13318" name="Obrázek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4013200"/>
            <a:ext cx="25495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Obrázek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6450" y="1685925"/>
            <a:ext cx="2635250"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Obrázek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0738" y="4013200"/>
            <a:ext cx="2647950"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Obrázek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7438" y="1685925"/>
            <a:ext cx="2549525"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p:cNvSpPr>
            <a:spLocks noGrp="1" noChangeArrowheads="1"/>
          </p:cNvSpPr>
          <p:nvPr>
            <p:ph type="title"/>
          </p:nvPr>
        </p:nvSpPr>
        <p:spPr>
          <a:xfrm>
            <a:off x="107950" y="306388"/>
            <a:ext cx="8928100" cy="476250"/>
          </a:xfrm>
        </p:spPr>
        <p:txBody>
          <a:bodyPr/>
          <a:lstStyle/>
          <a:p>
            <a:r>
              <a:rPr lang="cs-CZ" altLang="cs-CZ" b="1" smtClean="0">
                <a:solidFill>
                  <a:srgbClr val="FF0000"/>
                </a:solidFill>
              </a:rPr>
              <a:t>ADDITIONAL TESTS</a:t>
            </a:r>
          </a:p>
        </p:txBody>
      </p:sp>
      <p:pic>
        <p:nvPicPr>
          <p:cNvPr id="14339" name="Zástupný obsah 6"/>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23850" y="1066800"/>
            <a:ext cx="3816350" cy="2867025"/>
          </a:xfrm>
        </p:spPr>
      </p:pic>
      <p:pic>
        <p:nvPicPr>
          <p:cNvPr id="14340" name="Zástupný obsah 8"/>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23850" y="3590925"/>
            <a:ext cx="3816350" cy="3076575"/>
          </a:xfrm>
        </p:spPr>
      </p:pic>
      <p:sp>
        <p:nvSpPr>
          <p:cNvPr id="14341" name="Zástupný symbol pro číslo snímku 4"/>
          <p:cNvSpPr>
            <a:spLocks noGrp="1"/>
          </p:cNvSpPr>
          <p:nvPr>
            <p:ph type="sldNum" sz="quarter" idx="12"/>
          </p:nvPr>
        </p:nvSpPr>
        <p:spPr>
          <a:xfrm>
            <a:off x="6588125" y="6096000"/>
            <a:ext cx="2133600" cy="47625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A2F720A-97EB-4F0C-B0F9-3CD7F47287AD}" type="slidenum">
              <a:rPr lang="cs-CZ" altLang="cs-CZ" sz="1400"/>
              <a:pPr>
                <a:spcBef>
                  <a:spcPct val="0"/>
                </a:spcBef>
                <a:buFontTx/>
                <a:buNone/>
              </a:pPr>
              <a:t>13</a:t>
            </a:fld>
            <a:endParaRPr lang="cs-CZ" altLang="cs-CZ" sz="1400"/>
          </a:p>
        </p:txBody>
      </p:sp>
      <p:pic>
        <p:nvPicPr>
          <p:cNvPr id="14342" name="Obrázek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1066800"/>
            <a:ext cx="4103688"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Obrázek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8250" y="4221163"/>
            <a:ext cx="3411538"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p:cNvSpPr>
            <a:spLocks noGrp="1" noChangeArrowheads="1"/>
          </p:cNvSpPr>
          <p:nvPr>
            <p:ph type="title"/>
          </p:nvPr>
        </p:nvSpPr>
        <p:spPr>
          <a:xfrm>
            <a:off x="0" y="274638"/>
            <a:ext cx="9251950" cy="1143000"/>
          </a:xfrm>
        </p:spPr>
        <p:txBody>
          <a:bodyPr/>
          <a:lstStyle/>
          <a:p>
            <a:r>
              <a:rPr lang="cs-CZ" altLang="cs-CZ" b="1" smtClean="0">
                <a:solidFill>
                  <a:srgbClr val="FF0000"/>
                </a:solidFill>
              </a:rPr>
              <a:t>CULTIVATION OF ANAEROBES</a:t>
            </a:r>
          </a:p>
        </p:txBody>
      </p:sp>
      <p:pic>
        <p:nvPicPr>
          <p:cNvPr id="15363" name="Zástupný obsah 8"/>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2075" y="1600200"/>
            <a:ext cx="4264025" cy="3319463"/>
          </a:xfrm>
        </p:spPr>
      </p:pic>
      <p:pic>
        <p:nvPicPr>
          <p:cNvPr id="15364" name="Zástupný obsah 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284663" y="1600200"/>
            <a:ext cx="4767262" cy="3319463"/>
          </a:xfrm>
        </p:spPr>
      </p:pic>
      <p:sp>
        <p:nvSpPr>
          <p:cNvPr id="15365" name="Zástupný symbol pro číslo snímku 4"/>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3D4773E-F63D-452F-B954-26294335B640}" type="slidenum">
              <a:rPr lang="cs-CZ" altLang="cs-CZ" sz="1400"/>
              <a:pPr>
                <a:spcBef>
                  <a:spcPct val="0"/>
                </a:spcBef>
                <a:buFontTx/>
                <a:buNone/>
              </a:pPr>
              <a:t>14</a:t>
            </a:fld>
            <a:endParaRPr lang="cs-CZ" altLang="cs-CZ" sz="1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323850" y="260350"/>
            <a:ext cx="8424863" cy="490538"/>
          </a:xfrm>
        </p:spPr>
        <p:txBody>
          <a:bodyPr/>
          <a:lstStyle/>
          <a:p>
            <a:pPr eaLnBrk="1" hangingPunct="1"/>
            <a:r>
              <a:rPr lang="cs-CZ" altLang="cs-CZ" sz="4000" b="1" smtClean="0">
                <a:solidFill>
                  <a:srgbClr val="F95123"/>
                </a:solidFill>
              </a:rPr>
              <a:t>CULTIVATION OF VIRUSES</a:t>
            </a:r>
          </a:p>
        </p:txBody>
      </p:sp>
      <p:sp>
        <p:nvSpPr>
          <p:cNvPr id="16387" name="Rectangle 4"/>
          <p:cNvSpPr>
            <a:spLocks noChangeArrowheads="1"/>
          </p:cNvSpPr>
          <p:nvPr/>
        </p:nvSpPr>
        <p:spPr bwMode="auto">
          <a:xfrm>
            <a:off x="468313" y="4437063"/>
            <a:ext cx="4103687"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1200">
              <a:latin typeface="Times New Roman" panose="02020603050405020304" pitchFamily="18" charset="0"/>
            </a:endParaRPr>
          </a:p>
        </p:txBody>
      </p:sp>
      <p:pic>
        <p:nvPicPr>
          <p:cNvPr id="1638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3429000"/>
            <a:ext cx="149701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6"/>
          <p:cNvSpPr>
            <a:spLocks noChangeArrowheads="1"/>
          </p:cNvSpPr>
          <p:nvPr/>
        </p:nvSpPr>
        <p:spPr bwMode="auto">
          <a:xfrm>
            <a:off x="4859338" y="4868863"/>
            <a:ext cx="3744912"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FontTx/>
              <a:buNone/>
            </a:pPr>
            <a:r>
              <a:rPr lang="cs-CZ" altLang="cs-CZ" sz="1000" b="1" u="sng">
                <a:solidFill>
                  <a:schemeClr val="accent2"/>
                </a:solidFill>
                <a:latin typeface="Times New Roman" panose="02020603050405020304" pitchFamily="18" charset="0"/>
              </a:rPr>
              <a:t> </a:t>
            </a:r>
            <a:r>
              <a:rPr lang="cs-CZ" altLang="cs-CZ" sz="1400" b="1" u="sng">
                <a:solidFill>
                  <a:schemeClr val="accent2"/>
                </a:solidFill>
              </a:rPr>
              <a:t>CELL CULTURES</a:t>
            </a:r>
          </a:p>
          <a:p>
            <a:pPr eaLnBrk="1" hangingPunct="1">
              <a:lnSpc>
                <a:spcPct val="90000"/>
              </a:lnSpc>
              <a:buFontTx/>
              <a:buNone/>
            </a:pPr>
            <a:r>
              <a:rPr lang="cs-CZ" altLang="cs-CZ" sz="1400" b="1" u="sng">
                <a:solidFill>
                  <a:schemeClr val="accent2"/>
                </a:solidFill>
                <a:latin typeface="Times New Roman" panose="02020603050405020304" pitchFamily="18" charset="0"/>
              </a:rPr>
              <a:t>prim</a:t>
            </a:r>
            <a:r>
              <a:rPr lang="cs-CZ" altLang="cs-CZ" sz="1400" b="1" u="sng">
                <a:solidFill>
                  <a:schemeClr val="accent2"/>
                </a:solidFill>
              </a:rPr>
              <a:t>ary</a:t>
            </a:r>
            <a:r>
              <a:rPr lang="cs-CZ" altLang="cs-CZ" sz="1400" b="1" u="sng">
                <a:solidFill>
                  <a:schemeClr val="accent2"/>
                </a:solidFill>
                <a:latin typeface="Times New Roman" panose="02020603050405020304" pitchFamily="18" charset="0"/>
              </a:rPr>
              <a:t> </a:t>
            </a:r>
            <a:r>
              <a:rPr lang="cs-CZ" altLang="cs-CZ" sz="1400">
                <a:latin typeface="Times New Roman" panose="02020603050405020304" pitchFamily="18" charset="0"/>
              </a:rPr>
              <a:t>– </a:t>
            </a:r>
            <a:r>
              <a:rPr lang="cs-CZ" altLang="cs-CZ" sz="1400"/>
              <a:t>cells taken directly from organism</a:t>
            </a:r>
            <a:r>
              <a:rPr lang="cs-CZ" altLang="cs-CZ" sz="1400">
                <a:latin typeface="Times New Roman" panose="02020603050405020304" pitchFamily="18" charset="0"/>
              </a:rPr>
              <a:t> </a:t>
            </a:r>
          </a:p>
          <a:p>
            <a:pPr eaLnBrk="1" hangingPunct="1">
              <a:lnSpc>
                <a:spcPct val="90000"/>
              </a:lnSpc>
              <a:buFontTx/>
              <a:buNone/>
            </a:pPr>
            <a:r>
              <a:rPr lang="cs-CZ" altLang="cs-CZ" sz="1400" b="1" u="sng">
                <a:solidFill>
                  <a:schemeClr val="accent2"/>
                </a:solidFill>
              </a:rPr>
              <a:t>s</a:t>
            </a:r>
            <a:r>
              <a:rPr lang="cs-CZ" altLang="cs-CZ" sz="1400" b="1" u="sng">
                <a:solidFill>
                  <a:schemeClr val="accent2"/>
                </a:solidFill>
                <a:latin typeface="Times New Roman" panose="02020603050405020304" pitchFamily="18" charset="0"/>
              </a:rPr>
              <a:t>e</a:t>
            </a:r>
            <a:r>
              <a:rPr lang="cs-CZ" altLang="cs-CZ" sz="1400" b="1" u="sng">
                <a:solidFill>
                  <a:schemeClr val="accent2"/>
                </a:solidFill>
              </a:rPr>
              <a:t>condary </a:t>
            </a:r>
            <a:r>
              <a:rPr lang="cs-CZ" altLang="cs-CZ" sz="1400" b="1" u="sng">
                <a:solidFill>
                  <a:schemeClr val="accent2"/>
                </a:solidFill>
                <a:latin typeface="Times New Roman" panose="02020603050405020304" pitchFamily="18" charset="0"/>
              </a:rPr>
              <a:t>lin</a:t>
            </a:r>
            <a:r>
              <a:rPr lang="cs-CZ" altLang="cs-CZ" sz="1400" b="1" u="sng">
                <a:solidFill>
                  <a:schemeClr val="accent2"/>
                </a:solidFill>
              </a:rPr>
              <a:t>es</a:t>
            </a:r>
            <a:r>
              <a:rPr lang="cs-CZ" altLang="cs-CZ" sz="1400">
                <a:latin typeface="Times New Roman" panose="02020603050405020304" pitchFamily="18" charset="0"/>
              </a:rPr>
              <a:t>- </a:t>
            </a:r>
            <a:r>
              <a:rPr lang="cs-CZ" altLang="cs-CZ" sz="1400"/>
              <a:t>cells tranfered from organism</a:t>
            </a:r>
            <a:r>
              <a:rPr lang="cs-CZ" altLang="cs-CZ" sz="1400">
                <a:latin typeface="Times New Roman" panose="02020603050405020304" pitchFamily="18" charset="0"/>
              </a:rPr>
              <a:t> </a:t>
            </a:r>
            <a:r>
              <a:rPr lang="cs-CZ" altLang="cs-CZ" sz="1400"/>
              <a:t>into culture flask in which they are cultured by process called passaging</a:t>
            </a:r>
            <a:endParaRPr lang="cs-CZ" altLang="cs-CZ" sz="1400">
              <a:latin typeface="Times New Roman" panose="02020603050405020304" pitchFamily="18" charset="0"/>
            </a:endParaRPr>
          </a:p>
          <a:p>
            <a:pPr eaLnBrk="1" hangingPunct="1">
              <a:lnSpc>
                <a:spcPct val="90000"/>
              </a:lnSpc>
              <a:buFontTx/>
              <a:buNone/>
            </a:pPr>
            <a:r>
              <a:rPr lang="cs-CZ" altLang="cs-CZ" sz="1400" b="1" u="sng">
                <a:solidFill>
                  <a:schemeClr val="accent2"/>
                </a:solidFill>
              </a:rPr>
              <a:t>Permanent cell lines</a:t>
            </a:r>
            <a:r>
              <a:rPr lang="cs-CZ" altLang="cs-CZ" sz="1400">
                <a:latin typeface="Times New Roman" panose="02020603050405020304" pitchFamily="18" charset="0"/>
              </a:rPr>
              <a:t> – </a:t>
            </a:r>
            <a:r>
              <a:rPr lang="cs-CZ" altLang="cs-CZ" sz="1400"/>
              <a:t>cells passaged for a number of years</a:t>
            </a:r>
            <a:r>
              <a:rPr lang="cs-CZ" altLang="cs-CZ" sz="1400">
                <a:latin typeface="Times New Roman" panose="02020603050405020304" pitchFamily="18" charset="0"/>
              </a:rPr>
              <a:t> (</a:t>
            </a:r>
            <a:r>
              <a:rPr lang="cs-CZ" altLang="cs-CZ" sz="1400"/>
              <a:t>decades</a:t>
            </a:r>
            <a:r>
              <a:rPr lang="cs-CZ" altLang="cs-CZ" sz="1400">
                <a:latin typeface="Times New Roman" panose="02020603050405020304" pitchFamily="18" charset="0"/>
              </a:rPr>
              <a:t>)</a:t>
            </a:r>
          </a:p>
        </p:txBody>
      </p:sp>
      <p:pic>
        <p:nvPicPr>
          <p:cNvPr id="1639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1196975"/>
            <a:ext cx="12255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1341438"/>
            <a:ext cx="67786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2" descr="http://www.volny.cz/domvzd/children/krece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908050"/>
            <a:ext cx="647700"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4" descr="http://www.volny.cz/akdub/index_soubory/Pras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8850" y="2205038"/>
            <a:ext cx="1079500"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6" descr="http://www.triplov.com/zoo_ilogico/darwin/thumbnails/df_macacus_andama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9700" y="1844675"/>
            <a:ext cx="11414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8" descr="http://barbora.euweb.cz/kur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9563" y="2492375"/>
            <a:ext cx="4683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2088" y="981075"/>
            <a:ext cx="585787"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7" name="Rectangle 20"/>
          <p:cNvSpPr>
            <a:spLocks noChangeArrowheads="1"/>
          </p:cNvSpPr>
          <p:nvPr/>
        </p:nvSpPr>
        <p:spPr bwMode="auto">
          <a:xfrm>
            <a:off x="4859338" y="836613"/>
            <a:ext cx="3744912" cy="2447925"/>
          </a:xfrm>
          <a:prstGeom prst="rect">
            <a:avLst/>
          </a:prstGeom>
          <a:noFill/>
          <a:ln w="28575" algn="ctr">
            <a:solidFill>
              <a:srgbClr val="C7C7C7"/>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1200">
              <a:solidFill>
                <a:schemeClr val="tx2"/>
              </a:solidFill>
              <a:latin typeface="Times New Roman" panose="02020603050405020304" pitchFamily="18" charset="0"/>
            </a:endParaRPr>
          </a:p>
        </p:txBody>
      </p:sp>
      <p:sp>
        <p:nvSpPr>
          <p:cNvPr id="16398" name="Rectangle 21"/>
          <p:cNvSpPr>
            <a:spLocks noChangeArrowheads="1"/>
          </p:cNvSpPr>
          <p:nvPr/>
        </p:nvSpPr>
        <p:spPr bwMode="auto">
          <a:xfrm>
            <a:off x="4859338" y="4868863"/>
            <a:ext cx="3744912" cy="1655762"/>
          </a:xfrm>
          <a:prstGeom prst="rect">
            <a:avLst/>
          </a:prstGeom>
          <a:noFill/>
          <a:ln w="38100" algn="ctr">
            <a:solidFill>
              <a:srgbClr val="C7C7C7"/>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1200">
              <a:solidFill>
                <a:schemeClr val="tx2"/>
              </a:solidFill>
              <a:latin typeface="Times New Roman" panose="02020603050405020304" pitchFamily="18" charset="0"/>
            </a:endParaRPr>
          </a:p>
        </p:txBody>
      </p:sp>
      <p:sp>
        <p:nvSpPr>
          <p:cNvPr id="16399" name="Rectangle 22"/>
          <p:cNvSpPr>
            <a:spLocks noChangeArrowheads="1"/>
          </p:cNvSpPr>
          <p:nvPr/>
        </p:nvSpPr>
        <p:spPr bwMode="auto">
          <a:xfrm>
            <a:off x="4859338" y="3357563"/>
            <a:ext cx="3744912" cy="1439862"/>
          </a:xfrm>
          <a:prstGeom prst="rect">
            <a:avLst/>
          </a:prstGeom>
          <a:noFill/>
          <a:ln w="38100" algn="ctr">
            <a:solidFill>
              <a:srgbClr val="C7C7C7"/>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1200">
              <a:solidFill>
                <a:schemeClr val="tx2"/>
              </a:solidFill>
              <a:latin typeface="Times New Roman" panose="02020603050405020304" pitchFamily="18" charset="0"/>
            </a:endParaRPr>
          </a:p>
        </p:txBody>
      </p:sp>
      <p:sp>
        <p:nvSpPr>
          <p:cNvPr id="16400" name="Text Box 20"/>
          <p:cNvSpPr txBox="1">
            <a:spLocks noChangeArrowheads="1"/>
          </p:cNvSpPr>
          <p:nvPr/>
        </p:nvSpPr>
        <p:spPr bwMode="auto">
          <a:xfrm>
            <a:off x="468313" y="876300"/>
            <a:ext cx="41036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2800" b="1">
              <a:solidFill>
                <a:srgbClr val="FFFF00"/>
              </a:solidFill>
            </a:endParaRPr>
          </a:p>
        </p:txBody>
      </p:sp>
      <p:sp>
        <p:nvSpPr>
          <p:cNvPr id="16401" name="Text Box 21"/>
          <p:cNvSpPr txBox="1">
            <a:spLocks noChangeArrowheads="1"/>
          </p:cNvSpPr>
          <p:nvPr/>
        </p:nvSpPr>
        <p:spPr bwMode="auto">
          <a:xfrm>
            <a:off x="179388" y="908050"/>
            <a:ext cx="4537075" cy="264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1400" b="1">
                <a:solidFill>
                  <a:srgbClr val="FFFF00"/>
                </a:solidFill>
              </a:rPr>
              <a:t>VIRUSES ARE OBLIGATORY INTRACELLULAR PARASITES.</a:t>
            </a:r>
          </a:p>
          <a:p>
            <a:pPr algn="ctr" eaLnBrk="1" hangingPunct="1">
              <a:spcBef>
                <a:spcPct val="50000"/>
              </a:spcBef>
              <a:buFontTx/>
              <a:buNone/>
            </a:pPr>
            <a:r>
              <a:rPr lang="cs-CZ" altLang="cs-CZ" sz="1400" b="1">
                <a:solidFill>
                  <a:srgbClr val="FFFF00"/>
                </a:solidFill>
              </a:rPr>
              <a:t>FOR THEIR REPLICATION THEY USE THE HOST CELL ANT ITS MECHANISMS</a:t>
            </a:r>
          </a:p>
          <a:p>
            <a:pPr algn="ctr" eaLnBrk="1" hangingPunct="1">
              <a:spcBef>
                <a:spcPct val="50000"/>
              </a:spcBef>
              <a:buFontTx/>
              <a:buNone/>
            </a:pPr>
            <a:r>
              <a:rPr lang="cs-CZ" altLang="cs-CZ" sz="1400" b="1">
                <a:solidFill>
                  <a:srgbClr val="FFFF00"/>
                </a:solidFill>
              </a:rPr>
              <a:t>THEREFOR IT IS POSSIBLE TO CULTURE THEM IN SENSITIVE EXPERIMENTAL ANIMALS,</a:t>
            </a:r>
          </a:p>
          <a:p>
            <a:pPr algn="ctr" eaLnBrk="1" hangingPunct="1">
              <a:spcBef>
                <a:spcPct val="50000"/>
              </a:spcBef>
              <a:buFontTx/>
              <a:buNone/>
            </a:pPr>
            <a:r>
              <a:rPr lang="cs-CZ" altLang="cs-CZ" sz="1400" b="1">
                <a:solidFill>
                  <a:srgbClr val="FFFF00"/>
                </a:solidFill>
              </a:rPr>
              <a:t>IN AMNION, ALLANTOIC SAC OR CHORIOALLANTOID MEMBRANE OF CHICKEN EMBRYOS,</a:t>
            </a:r>
          </a:p>
          <a:p>
            <a:pPr algn="ctr" eaLnBrk="1" hangingPunct="1">
              <a:spcBef>
                <a:spcPct val="50000"/>
              </a:spcBef>
              <a:buFontTx/>
              <a:buNone/>
            </a:pPr>
            <a:r>
              <a:rPr lang="cs-CZ" altLang="cs-CZ" sz="1400" b="1">
                <a:solidFill>
                  <a:srgbClr val="FFFF00"/>
                </a:solidFill>
              </a:rPr>
              <a:t>OR ON CELL (TISSUE) CULTURES</a:t>
            </a:r>
          </a:p>
        </p:txBody>
      </p:sp>
      <p:pic>
        <p:nvPicPr>
          <p:cNvPr id="16402" name="Picture 5" descr="jod"/>
          <p:cNvPicPr>
            <a:picLocks noChangeAspect="1" noChangeArrowheads="1"/>
          </p:cNvPicPr>
          <p:nvPr/>
        </p:nvPicPr>
        <p:blipFill>
          <a:blip r:embed="rId10">
            <a:lum contrast="20000"/>
            <a:extLst>
              <a:ext uri="{28A0092B-C50C-407E-A947-70E740481C1C}">
                <a14:useLocalDpi xmlns:a14="http://schemas.microsoft.com/office/drawing/2010/main" val="0"/>
              </a:ext>
            </a:extLst>
          </a:blip>
          <a:srcRect/>
          <a:stretch>
            <a:fillRect/>
          </a:stretch>
        </p:blipFill>
        <p:spPr bwMode="auto">
          <a:xfrm>
            <a:off x="323850" y="3860800"/>
            <a:ext cx="4319588"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dpis 1"/>
          <p:cNvSpPr>
            <a:spLocks noGrp="1" noChangeArrowheads="1"/>
          </p:cNvSpPr>
          <p:nvPr>
            <p:ph type="title" idx="4294967295"/>
          </p:nvPr>
        </p:nvSpPr>
        <p:spPr>
          <a:xfrm>
            <a:off x="179388" y="274638"/>
            <a:ext cx="8713787" cy="1143000"/>
          </a:xfrm>
        </p:spPr>
        <p:txBody>
          <a:bodyPr/>
          <a:lstStyle/>
          <a:p>
            <a:r>
              <a:rPr lang="cs-CZ" altLang="cs-CZ" b="1" smtClean="0">
                <a:solidFill>
                  <a:srgbClr val="FF0000"/>
                </a:solidFill>
              </a:rPr>
              <a:t> CELL (TISSUE) CULTURES</a:t>
            </a:r>
          </a:p>
        </p:txBody>
      </p:sp>
      <p:sp>
        <p:nvSpPr>
          <p:cNvPr id="17411" name="Zástupný symbol pro číslo snímku 3"/>
          <p:cNvSpPr txBox="1">
            <a:spLocks noGrp="1"/>
          </p:cNvSpPr>
          <p:nvPr/>
        </p:nvSpPr>
        <p:spPr bwMode="auto">
          <a:xfrm>
            <a:off x="5160963" y="6245225"/>
            <a:ext cx="35877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CE924DD6-5453-44FF-8773-C0F288BAA30C}" type="slidenum">
              <a:rPr lang="cs-CZ" altLang="cs-CZ" sz="1400"/>
              <a:pPr algn="r" eaLnBrk="1" hangingPunct="1">
                <a:spcBef>
                  <a:spcPct val="0"/>
                </a:spcBef>
                <a:buFontTx/>
                <a:buNone/>
              </a:pPr>
              <a:t>16</a:t>
            </a:fld>
            <a:endParaRPr lang="cs-CZ" altLang="cs-CZ" sz="1400"/>
          </a:p>
        </p:txBody>
      </p:sp>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1450975"/>
            <a:ext cx="3168650" cy="482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3" name="Text Box 6"/>
          <p:cNvSpPr txBox="1">
            <a:spLocks noChangeArrowheads="1"/>
          </p:cNvSpPr>
          <p:nvPr/>
        </p:nvSpPr>
        <p:spPr bwMode="auto">
          <a:xfrm>
            <a:off x="3563938" y="1412875"/>
            <a:ext cx="5472112"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400">
                <a:solidFill>
                  <a:srgbClr val="FFFF00"/>
                </a:solidFill>
              </a:rPr>
              <a:t>Cell suspension is placed to sterile culture flask, in which appropri- ate volume of minimum culture medium (containing nutrients essential for cell metabolism and indicator for necessary change of                                                                                                                                              medium based on colour change when metabolite concentration reapproaches critical value) is added. The flask is sterily closed and incubated at temperature optimal for growth of respective cells (usual 37°C). Colour change indicates need of cell growth control and medium exchange. If the cells form monolayer on the flask wall, culture is ready for infection</a:t>
            </a:r>
            <a:r>
              <a:rPr lang="cs-CZ" altLang="cs-CZ" sz="1600">
                <a:solidFill>
                  <a:srgbClr val="FFFF00"/>
                </a:solidFill>
              </a:rPr>
              <a:t> (picture left)</a:t>
            </a:r>
          </a:p>
        </p:txBody>
      </p:sp>
      <p:sp>
        <p:nvSpPr>
          <p:cNvPr id="17414" name="TextovéPole 2"/>
          <p:cNvSpPr txBox="1">
            <a:spLocks noChangeArrowheads="1"/>
          </p:cNvSpPr>
          <p:nvPr/>
        </p:nvSpPr>
        <p:spPr bwMode="auto">
          <a:xfrm>
            <a:off x="3563938" y="3475038"/>
            <a:ext cx="532923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400">
                <a:solidFill>
                  <a:srgbClr val="24F86B"/>
                </a:solidFill>
              </a:rPr>
              <a:t>Inoculum is applied directly on cell monolayer without medium in order to ease the virions adhesion on the cell surface. After a short incubation medium is added, flask closed and transferred into incubator. Incubation time depends on the cultured virus and its pathogenesis (usualy takes several days).</a:t>
            </a:r>
          </a:p>
          <a:p>
            <a:pPr eaLnBrk="1" hangingPunct="1">
              <a:spcBef>
                <a:spcPct val="0"/>
              </a:spcBef>
              <a:buFontTx/>
              <a:buNone/>
            </a:pPr>
            <a:endParaRPr lang="cs-CZ" altLang="cs-CZ" sz="1400">
              <a:solidFill>
                <a:srgbClr val="FFFF00"/>
              </a:solidFill>
            </a:endParaRPr>
          </a:p>
          <a:p>
            <a:pPr eaLnBrk="1" hangingPunct="1">
              <a:spcBef>
                <a:spcPct val="0"/>
              </a:spcBef>
              <a:buFontTx/>
              <a:buNone/>
            </a:pPr>
            <a:r>
              <a:rPr lang="cs-CZ" altLang="cs-CZ" sz="1400">
                <a:solidFill>
                  <a:srgbClr val="FFFF00"/>
                </a:solidFill>
              </a:rPr>
              <a:t>Virus replication generates in infective cell observable virus- characteristic changes –</a:t>
            </a:r>
            <a:r>
              <a:rPr lang="cs-CZ" altLang="cs-CZ" sz="1400" b="1">
                <a:solidFill>
                  <a:srgbClr val="FFFF00"/>
                </a:solidFill>
              </a:rPr>
              <a:t>cytopatic effect – CPE</a:t>
            </a:r>
            <a:r>
              <a:rPr lang="cs-CZ" altLang="cs-CZ" sz="1400">
                <a:solidFill>
                  <a:srgbClr val="FFFF00"/>
                </a:solidFill>
              </a:rPr>
              <a:t>.</a:t>
            </a:r>
          </a:p>
          <a:p>
            <a:pPr eaLnBrk="1" hangingPunct="1">
              <a:spcBef>
                <a:spcPct val="0"/>
              </a:spcBef>
              <a:buFontTx/>
              <a:buNone/>
            </a:pPr>
            <a:r>
              <a:rPr lang="cs-CZ" altLang="cs-CZ" sz="1400">
                <a:solidFill>
                  <a:srgbClr val="FFFF00"/>
                </a:solidFill>
              </a:rPr>
              <a:t>In case of cytolysis (lytic infection by Herpes simplex virus), the cells may completely disappear and in invesion microscope we observe liting spots to vast lightig areas.(picture bottom left).</a:t>
            </a:r>
          </a:p>
          <a:p>
            <a:pPr eaLnBrk="1" hangingPunct="1">
              <a:spcBef>
                <a:spcPct val="0"/>
              </a:spcBef>
              <a:buFontTx/>
              <a:buNone/>
            </a:pPr>
            <a:r>
              <a:rPr lang="cs-CZ" altLang="cs-CZ" sz="1400" b="1">
                <a:solidFill>
                  <a:srgbClr val="FF0000"/>
                </a:solidFill>
              </a:rPr>
              <a:t>Medium contains maturated newly synthetised virions and therefor is highly infectious!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457200" y="274638"/>
            <a:ext cx="8229600" cy="777875"/>
          </a:xfrm>
        </p:spPr>
        <p:txBody>
          <a:bodyPr/>
          <a:lstStyle/>
          <a:p>
            <a:pPr eaLnBrk="1" hangingPunct="1"/>
            <a:r>
              <a:rPr lang="cs-CZ" altLang="cs-CZ" sz="2800" b="1" smtClean="0">
                <a:solidFill>
                  <a:srgbClr val="FF0000"/>
                </a:solidFill>
              </a:rPr>
              <a:t>COMPARISON BY SIZE OF SELECTED VIRUSES BACTERIA ANDIÍ A HEPATOCYTE</a:t>
            </a:r>
            <a:endParaRPr lang="cs-CZ" altLang="cs-CZ" sz="2800" smtClean="0">
              <a:solidFill>
                <a:srgbClr val="FF0000"/>
              </a:solidFill>
            </a:endParaRPr>
          </a:p>
        </p:txBody>
      </p:sp>
      <p:sp>
        <p:nvSpPr>
          <p:cNvPr id="18435" name="Rectangle 3"/>
          <p:cNvSpPr>
            <a:spLocks noGrp="1" noChangeArrowheads="1"/>
          </p:cNvSpPr>
          <p:nvPr>
            <p:ph type="body" idx="4294967295"/>
          </p:nvPr>
        </p:nvSpPr>
        <p:spPr>
          <a:xfrm>
            <a:off x="457200" y="1268413"/>
            <a:ext cx="8686800" cy="4857750"/>
          </a:xfrm>
        </p:spPr>
        <p:txBody>
          <a:bodyPr/>
          <a:lstStyle/>
          <a:p>
            <a:pPr eaLnBrk="1" hangingPunct="1"/>
            <a:r>
              <a:rPr lang="cs-CZ" altLang="cs-CZ" smtClean="0">
                <a:solidFill>
                  <a:schemeClr val="bg1"/>
                </a:solidFill>
              </a:rPr>
              <a:t>BIGGEST(poxvirus) 300x100 nm </a:t>
            </a:r>
          </a:p>
          <a:p>
            <a:pPr eaLnBrk="1" hangingPunct="1"/>
            <a:r>
              <a:rPr lang="cs-CZ" altLang="cs-CZ" smtClean="0">
                <a:solidFill>
                  <a:schemeClr val="bg1"/>
                </a:solidFill>
              </a:rPr>
              <a:t>SMALLEST (parvovirus) 20 nm </a:t>
            </a:r>
          </a:p>
          <a:p>
            <a:pPr eaLnBrk="1" hangingPunct="1"/>
            <a:endParaRPr lang="cs-CZ" altLang="cs-CZ" smtClean="0">
              <a:solidFill>
                <a:schemeClr val="bg1"/>
              </a:solidFill>
            </a:endParaRPr>
          </a:p>
          <a:p>
            <a:pPr eaLnBrk="1" hangingPunct="1"/>
            <a:endParaRPr lang="cs-CZ" altLang="cs-CZ" smtClean="0">
              <a:solidFill>
                <a:schemeClr val="bg1"/>
              </a:solidFill>
            </a:endParaRPr>
          </a:p>
        </p:txBody>
      </p:sp>
      <p:pic>
        <p:nvPicPr>
          <p:cNvPr id="184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92425"/>
            <a:ext cx="9144000"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p:cNvSpPr>
            <a:spLocks noGrp="1" noChangeArrowheads="1"/>
          </p:cNvSpPr>
          <p:nvPr>
            <p:ph type="title"/>
          </p:nvPr>
        </p:nvSpPr>
        <p:spPr/>
        <p:txBody>
          <a:bodyPr/>
          <a:lstStyle/>
          <a:p>
            <a:r>
              <a:rPr lang="cs-CZ" altLang="cs-CZ" sz="3200" b="1" smtClean="0">
                <a:solidFill>
                  <a:srgbClr val="FF0000"/>
                </a:solidFill>
              </a:rPr>
              <a:t>DETECTION OF VIRAL ANTIGENE  USING SPECIFIC ANTIBODY (antiserum)</a:t>
            </a:r>
          </a:p>
        </p:txBody>
      </p:sp>
      <p:sp>
        <p:nvSpPr>
          <p:cNvPr id="19459" name="Zástupný symbol pro obsah 2"/>
          <p:cNvSpPr>
            <a:spLocks noGrp="1" noChangeArrowheads="1"/>
          </p:cNvSpPr>
          <p:nvPr>
            <p:ph sz="half" idx="1"/>
          </p:nvPr>
        </p:nvSpPr>
        <p:spPr>
          <a:xfrm>
            <a:off x="-11113" y="1412875"/>
            <a:ext cx="4006851" cy="4525963"/>
          </a:xfrm>
        </p:spPr>
        <p:txBody>
          <a:bodyPr/>
          <a:lstStyle/>
          <a:p>
            <a:r>
              <a:rPr lang="cs-CZ" altLang="cs-CZ" sz="1400" b="1" smtClean="0">
                <a:solidFill>
                  <a:srgbClr val="FFFF00"/>
                </a:solidFill>
              </a:rPr>
              <a:t>EARLY PHASE OF VIRAL REPLICATION IN THE HOST CELL IS CHARACTERISED BY UNCOATING OF NUCLEIC ACID AND INTEGRATION OF VIRAL SURFACE ANTIGENES TO RESPECTIVE STRUCTURES OF THE HOST CELL  (cell membrane, endosome or nuclear mem- brane …) – see picture right</a:t>
            </a:r>
          </a:p>
          <a:p>
            <a:r>
              <a:rPr lang="cs-CZ" altLang="cs-CZ" sz="1400" b="1" smtClean="0">
                <a:solidFill>
                  <a:srgbClr val="FFFF00"/>
                </a:solidFill>
              </a:rPr>
              <a:t>THIS CAN BE USED FOR DIAGNOSTICS BY DIRECT IMMUNOFLUORESCENCE TECHNIQUE, when sample containing  infected cells is fixed to a glass slide, then incubated with labeled anti-serum  in a wet chambre in order to bind virus- specific antibodies labeled by FITC on antigene determinants in the host cell.  After washing by buffer and contra-stain by  1:20 000 000 Evans Blue dilution and TRIS mounting of cover slide, observing in polarised light of immunufluorescent microscope follows.</a:t>
            </a:r>
            <a:r>
              <a:rPr lang="cs-CZ" altLang="cs-CZ" sz="1400" b="1" smtClean="0">
                <a:solidFill>
                  <a:srgbClr val="7030A0"/>
                </a:solidFill>
              </a:rPr>
              <a:t>. Cell structures with integrated viral antigens light by apple-   green fluorescence. See Photo right.</a:t>
            </a:r>
          </a:p>
        </p:txBody>
      </p:sp>
      <p:pic>
        <p:nvPicPr>
          <p:cNvPr id="19460" name="Zástupný symbol pro obsah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924300" y="1341438"/>
            <a:ext cx="5111750" cy="3194050"/>
          </a:xfrm>
        </p:spPr>
      </p:pic>
      <p:sp>
        <p:nvSpPr>
          <p:cNvPr id="19461" name="Zástupný symbol pro číslo snímku 1"/>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4EB5C48-D803-4AA3-AFF7-BF467EA1B7B5}" type="slidenum">
              <a:rPr lang="cs-CZ" altLang="cs-CZ" sz="1400"/>
              <a:pPr>
                <a:spcBef>
                  <a:spcPct val="0"/>
                </a:spcBef>
                <a:buFontTx/>
                <a:buNone/>
              </a:pPr>
              <a:t>18</a:t>
            </a:fld>
            <a:endParaRPr lang="cs-CZ" altLang="cs-CZ" sz="1400"/>
          </a:p>
        </p:txBody>
      </p:sp>
      <p:pic>
        <p:nvPicPr>
          <p:cNvPr id="194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4602163"/>
            <a:ext cx="2519363"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3" name="TextovéPole 6"/>
          <p:cNvSpPr txBox="1">
            <a:spLocks noChangeArrowheads="1"/>
          </p:cNvSpPr>
          <p:nvPr/>
        </p:nvSpPr>
        <p:spPr bwMode="auto">
          <a:xfrm>
            <a:off x="6419850" y="4602163"/>
            <a:ext cx="2724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200"/>
              <a:t>Flint S.J. et al.: Principles of Virology</a:t>
            </a:r>
          </a:p>
          <a:p>
            <a:pPr eaLnBrk="1" hangingPunct="1">
              <a:spcBef>
                <a:spcPct val="0"/>
              </a:spcBef>
              <a:buFontTx/>
              <a:buNone/>
            </a:pPr>
            <a:r>
              <a:rPr lang="cs-CZ" altLang="cs-CZ" sz="1200"/>
              <a:t>ASM 2005 Figure 5.3</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333375"/>
            <a:ext cx="9144000" cy="1079500"/>
          </a:xfrm>
        </p:spPr>
        <p:txBody>
          <a:bodyPr/>
          <a:lstStyle/>
          <a:p>
            <a:r>
              <a:rPr lang="cs-CZ" altLang="cs-CZ" sz="2800" b="1" smtClean="0">
                <a:solidFill>
                  <a:srgbClr val="FF0000"/>
                </a:solidFill>
              </a:rPr>
              <a:t>Molecular Biology Viral Diagnostics Detection Principle: Specific Sequence of Nucleic Acid (target)</a:t>
            </a:r>
          </a:p>
        </p:txBody>
      </p:sp>
      <p:sp>
        <p:nvSpPr>
          <p:cNvPr id="20483" name="Rectangle 3"/>
          <p:cNvSpPr>
            <a:spLocks noGrp="1" noChangeArrowheads="1"/>
          </p:cNvSpPr>
          <p:nvPr>
            <p:ph type="body" idx="1"/>
          </p:nvPr>
        </p:nvSpPr>
        <p:spPr>
          <a:xfrm flipH="1" flipV="1">
            <a:off x="8686800" y="6126163"/>
            <a:ext cx="133350" cy="111125"/>
          </a:xfrm>
        </p:spPr>
        <p:txBody>
          <a:bodyPr/>
          <a:lstStyle/>
          <a:p>
            <a:pPr>
              <a:lnSpc>
                <a:spcPct val="80000"/>
              </a:lnSpc>
            </a:pPr>
            <a:endParaRPr lang="cs-CZ" altLang="cs-CZ" sz="800" smtClean="0"/>
          </a:p>
        </p:txBody>
      </p:sp>
      <p:pic>
        <p:nvPicPr>
          <p:cNvPr id="20484" name="Picture 4" descr="Targ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484313"/>
            <a:ext cx="8280400"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6"/>
          <p:cNvSpPr txBox="1">
            <a:spLocks noChangeArrowheads="1"/>
          </p:cNvSpPr>
          <p:nvPr/>
        </p:nvSpPr>
        <p:spPr bwMode="auto">
          <a:xfrm>
            <a:off x="6156325" y="6165850"/>
            <a:ext cx="2592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cs-CZ" altLang="cs-CZ" sz="1400">
              <a:solidFill>
                <a:srgbClr val="FFFF00"/>
              </a:solidFill>
            </a:endParaRPr>
          </a:p>
        </p:txBody>
      </p:sp>
      <p:sp>
        <p:nvSpPr>
          <p:cNvPr id="20486" name="Text Box 7"/>
          <p:cNvSpPr txBox="1">
            <a:spLocks noChangeArrowheads="1"/>
          </p:cNvSpPr>
          <p:nvPr/>
        </p:nvSpPr>
        <p:spPr bwMode="auto">
          <a:xfrm>
            <a:off x="5867400" y="6021388"/>
            <a:ext cx="2867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400">
                <a:solidFill>
                  <a:srgbClr val="FFFF00"/>
                </a:solidFill>
              </a:rPr>
              <a:t>Slide: Roche PCR Academy 1993</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Nadpis 1"/>
          <p:cNvSpPr>
            <a:spLocks noGrp="1" noChangeArrowheads="1"/>
          </p:cNvSpPr>
          <p:nvPr>
            <p:ph type="title"/>
          </p:nvPr>
        </p:nvSpPr>
        <p:spPr>
          <a:xfrm>
            <a:off x="0" y="274638"/>
            <a:ext cx="9144000" cy="1143000"/>
          </a:xfrm>
        </p:spPr>
        <p:txBody>
          <a:bodyPr/>
          <a:lstStyle/>
          <a:p>
            <a:r>
              <a:rPr lang="cs-CZ" altLang="cs-CZ" b="1" smtClean="0">
                <a:solidFill>
                  <a:srgbClr val="FF0000"/>
                </a:solidFill>
              </a:rPr>
              <a:t>GOOD LABORATORY PRACTICE</a:t>
            </a:r>
          </a:p>
        </p:txBody>
      </p:sp>
      <p:sp>
        <p:nvSpPr>
          <p:cNvPr id="3" name="Zástupný obsah 2">
            <a:extLst>
              <a:ext uri="{FF2B5EF4-FFF2-40B4-BE49-F238E27FC236}"/>
            </a:extLst>
          </p:cNvPr>
          <p:cNvSpPr>
            <a:spLocks noGrp="1"/>
          </p:cNvSpPr>
          <p:nvPr>
            <p:ph idx="1"/>
          </p:nvPr>
        </p:nvSpPr>
        <p:spPr>
          <a:extLst/>
        </p:spPr>
        <p:txBody>
          <a:bodyPr/>
          <a:lstStyle/>
          <a:p>
            <a:pPr>
              <a:defRPr/>
            </a:pPr>
            <a:r>
              <a:rPr lang="cs-CZ" b="1" dirty="0">
                <a:solidFill>
                  <a:srgbClr val="24F86B"/>
                </a:solidFill>
              </a:rPr>
              <a:t>ISO EN  15189</a:t>
            </a:r>
          </a:p>
          <a:p>
            <a:pPr>
              <a:defRPr/>
            </a:pPr>
            <a:r>
              <a:rPr lang="cs-CZ" b="1" dirty="0">
                <a:solidFill>
                  <a:srgbClr val="00B0F0"/>
                </a:solidFill>
                <a:highlight>
                  <a:srgbClr val="FFFF00"/>
                </a:highlight>
              </a:rPr>
              <a:t>ISO EN  17025</a:t>
            </a:r>
          </a:p>
          <a:p>
            <a:pPr>
              <a:defRPr/>
            </a:pPr>
            <a:r>
              <a:rPr lang="cs-CZ" b="1" dirty="0">
                <a:solidFill>
                  <a:schemeClr val="bg1"/>
                </a:solidFill>
              </a:rPr>
              <a:t>ECDC GUIDELINES</a:t>
            </a:r>
          </a:p>
          <a:p>
            <a:pPr>
              <a:defRPr/>
            </a:pPr>
            <a:r>
              <a:rPr lang="cs-CZ" b="1" dirty="0">
                <a:solidFill>
                  <a:schemeClr val="bg1"/>
                </a:solidFill>
              </a:rPr>
              <a:t>US CDC GUIDELINES</a:t>
            </a:r>
          </a:p>
          <a:p>
            <a:pPr>
              <a:defRPr/>
            </a:pPr>
            <a:r>
              <a:rPr lang="cs-CZ" b="1" dirty="0">
                <a:solidFill>
                  <a:schemeClr val="bg1"/>
                </a:solidFill>
              </a:rPr>
              <a:t>GB NIPH STANDARDS</a:t>
            </a:r>
          </a:p>
          <a:p>
            <a:pPr>
              <a:defRPr/>
            </a:pPr>
            <a:r>
              <a:rPr lang="cs-CZ" b="1" dirty="0">
                <a:solidFill>
                  <a:schemeClr val="bg1"/>
                </a:solidFill>
              </a:rPr>
              <a:t>LOCAL GUIDELINES </a:t>
            </a:r>
          </a:p>
          <a:p>
            <a:pPr>
              <a:defRPr/>
            </a:pPr>
            <a:r>
              <a:rPr lang="cs-CZ" b="1" dirty="0">
                <a:solidFill>
                  <a:srgbClr val="002060"/>
                </a:solidFill>
              </a:rPr>
              <a:t>INTERNATIONAL AND NATIONAL LAB. QUALITY CONTROL BODIES</a:t>
            </a:r>
          </a:p>
        </p:txBody>
      </p:sp>
      <p:sp>
        <p:nvSpPr>
          <p:cNvPr id="3076" name="Zástupný symbol pro číslo snímku 3"/>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3D22787-DB38-459E-841E-1314DEC9B74D}" type="slidenum">
              <a:rPr lang="cs-CZ" altLang="cs-CZ" sz="1400"/>
              <a:pPr>
                <a:spcBef>
                  <a:spcPct val="0"/>
                </a:spcBef>
                <a:buFontTx/>
                <a:buNone/>
              </a:pPr>
              <a:t>2</a:t>
            </a:fld>
            <a:endParaRPr lang="cs-CZ" altLang="cs-CZ" sz="1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p:cNvGraphicFramePr>
            <a:graphicFrameLocks noChangeAspect="1"/>
          </p:cNvGraphicFramePr>
          <p:nvPr/>
        </p:nvGraphicFramePr>
        <p:xfrm>
          <a:off x="5076825" y="260350"/>
          <a:ext cx="3816350" cy="6372225"/>
        </p:xfrm>
        <a:graphic>
          <a:graphicData uri="http://schemas.openxmlformats.org/presentationml/2006/ole">
            <mc:AlternateContent xmlns:mc="http://schemas.openxmlformats.org/markup-compatibility/2006">
              <mc:Choice xmlns:v="urn:schemas-microsoft-com:vml" Requires="v">
                <p:oleObj spid="_x0000_s21512" name="602Photo" r:id="rId3" imgW="9802593" imgH="13114286" progId="602Photo.Image">
                  <p:embed/>
                </p:oleObj>
              </mc:Choice>
              <mc:Fallback>
                <p:oleObj name="602Photo" r:id="rId3" imgW="9802593" imgH="13114286" progId="602Photo.Imag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260350"/>
                        <a:ext cx="3816350" cy="637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07" name="Nadpis 1"/>
          <p:cNvSpPr>
            <a:spLocks noGrp="1" noChangeArrowheads="1"/>
          </p:cNvSpPr>
          <p:nvPr>
            <p:ph type="title"/>
          </p:nvPr>
        </p:nvSpPr>
        <p:spPr>
          <a:xfrm>
            <a:off x="250825" y="188913"/>
            <a:ext cx="3513138" cy="1295400"/>
          </a:xfrm>
        </p:spPr>
        <p:txBody>
          <a:bodyPr/>
          <a:lstStyle/>
          <a:p>
            <a:r>
              <a:rPr lang="cs-CZ" altLang="cs-CZ" sz="2800" smtClean="0">
                <a:solidFill>
                  <a:srgbClr val="FF0000"/>
                </a:solidFill>
              </a:rPr>
              <a:t>FUNCTION OF HYBRIDISATION PROBES</a:t>
            </a:r>
          </a:p>
        </p:txBody>
      </p:sp>
      <p:sp>
        <p:nvSpPr>
          <p:cNvPr id="21508" name="Zástupný symbol pro obsah 2"/>
          <p:cNvSpPr>
            <a:spLocks noGrp="1" noChangeArrowheads="1"/>
          </p:cNvSpPr>
          <p:nvPr>
            <p:ph idx="1"/>
          </p:nvPr>
        </p:nvSpPr>
        <p:spPr>
          <a:xfrm>
            <a:off x="9540875" y="0"/>
            <a:ext cx="215900" cy="549275"/>
          </a:xfrm>
        </p:spPr>
        <p:txBody>
          <a:bodyPr/>
          <a:lstStyle/>
          <a:p>
            <a:endParaRPr lang="cs-CZ" altLang="cs-CZ" smtClean="0"/>
          </a:p>
        </p:txBody>
      </p:sp>
      <p:sp>
        <p:nvSpPr>
          <p:cNvPr id="21509" name="Zástupný symbol pro text 3"/>
          <p:cNvSpPr>
            <a:spLocks noGrp="1" noChangeArrowheads="1"/>
          </p:cNvSpPr>
          <p:nvPr>
            <p:ph type="body" sz="half" idx="2"/>
          </p:nvPr>
        </p:nvSpPr>
        <p:spPr>
          <a:xfrm>
            <a:off x="179388" y="1484313"/>
            <a:ext cx="3744912" cy="5113337"/>
          </a:xfrm>
        </p:spPr>
        <p:txBody>
          <a:bodyPr/>
          <a:lstStyle/>
          <a:p>
            <a:r>
              <a:rPr lang="cs-CZ" altLang="cs-CZ" sz="1800" b="1" smtClean="0">
                <a:solidFill>
                  <a:srgbClr val="FFFF00"/>
                </a:solidFill>
              </a:rPr>
              <a:t>COMPLEMENTARITY OF PURINE AND PYRIMIDINE BASES</a:t>
            </a:r>
          </a:p>
          <a:p>
            <a:endParaRPr lang="cs-CZ" altLang="cs-CZ" sz="1800" b="1" smtClean="0">
              <a:solidFill>
                <a:srgbClr val="FFFF00"/>
              </a:solidFill>
            </a:endParaRPr>
          </a:p>
          <a:p>
            <a:endParaRPr lang="cs-CZ" altLang="cs-CZ" sz="1800" b="1" smtClean="0">
              <a:solidFill>
                <a:srgbClr val="FFFF00"/>
              </a:solidFill>
            </a:endParaRPr>
          </a:p>
          <a:p>
            <a:endParaRPr lang="cs-CZ" altLang="cs-CZ" sz="1800" b="1" smtClean="0">
              <a:solidFill>
                <a:srgbClr val="FFFF00"/>
              </a:solidFill>
            </a:endParaRPr>
          </a:p>
          <a:p>
            <a:endParaRPr lang="cs-CZ" altLang="cs-CZ" sz="1800" b="1" smtClean="0">
              <a:solidFill>
                <a:srgbClr val="FFFF00"/>
              </a:solidFill>
            </a:endParaRPr>
          </a:p>
          <a:p>
            <a:endParaRPr lang="cs-CZ" altLang="cs-CZ" sz="1800" b="1" smtClean="0">
              <a:solidFill>
                <a:srgbClr val="FFFF00"/>
              </a:solidFill>
            </a:endParaRPr>
          </a:p>
          <a:p>
            <a:endParaRPr lang="cs-CZ" altLang="cs-CZ" sz="1800" b="1" smtClean="0">
              <a:solidFill>
                <a:srgbClr val="FFFF00"/>
              </a:solidFill>
            </a:endParaRPr>
          </a:p>
          <a:p>
            <a:endParaRPr lang="cs-CZ" altLang="cs-CZ" sz="1800" b="1" smtClean="0">
              <a:solidFill>
                <a:srgbClr val="FFFF00"/>
              </a:solidFill>
            </a:endParaRPr>
          </a:p>
          <a:p>
            <a:endParaRPr lang="cs-CZ" altLang="cs-CZ" sz="1800" b="1" smtClean="0">
              <a:solidFill>
                <a:srgbClr val="FFFF00"/>
              </a:solidFill>
            </a:endParaRPr>
          </a:p>
          <a:p>
            <a:endParaRPr lang="cs-CZ" altLang="cs-CZ" sz="1800" b="1" smtClean="0">
              <a:solidFill>
                <a:srgbClr val="FFFF00"/>
              </a:solidFill>
            </a:endParaRPr>
          </a:p>
          <a:p>
            <a:r>
              <a:rPr lang="cs-CZ" altLang="cs-CZ" sz="1800" b="1" smtClean="0">
                <a:solidFill>
                  <a:srgbClr val="FFFF00"/>
                </a:solidFill>
              </a:rPr>
              <a:t>The probe does not necessarily need a sugar backbone. Also  N-(2-aminoethyl) glycinpolyamide can be used</a:t>
            </a:r>
          </a:p>
        </p:txBody>
      </p:sp>
      <p:pic>
        <p:nvPicPr>
          <p:cNvPr id="21510" name="Picture 9" descr="Struktura 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636838"/>
            <a:ext cx="4537075" cy="254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1" name="Picture 9" descr="Struktura 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636838"/>
            <a:ext cx="4537075" cy="254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adpis 1"/>
          <p:cNvSpPr>
            <a:spLocks noGrp="1" noChangeArrowheads="1"/>
          </p:cNvSpPr>
          <p:nvPr>
            <p:ph type="title"/>
          </p:nvPr>
        </p:nvSpPr>
        <p:spPr/>
        <p:txBody>
          <a:bodyPr/>
          <a:lstStyle/>
          <a:p>
            <a:r>
              <a:rPr lang="cs-CZ" altLang="cs-CZ" sz="2800" smtClean="0">
                <a:solidFill>
                  <a:srgbClr val="FF0000"/>
                </a:solidFill>
              </a:rPr>
              <a:t>AMPLIFICATIONTECHNIQUES</a:t>
            </a:r>
          </a:p>
        </p:txBody>
      </p:sp>
      <p:sp>
        <p:nvSpPr>
          <p:cNvPr id="22531" name="Zástupný symbol pro text 3"/>
          <p:cNvSpPr>
            <a:spLocks noGrp="1" noChangeArrowheads="1"/>
          </p:cNvSpPr>
          <p:nvPr>
            <p:ph type="body" sz="half" idx="2"/>
          </p:nvPr>
        </p:nvSpPr>
        <p:spPr/>
        <p:txBody>
          <a:bodyPr/>
          <a:lstStyle/>
          <a:p>
            <a:pPr>
              <a:lnSpc>
                <a:spcPct val="90000"/>
              </a:lnSpc>
            </a:pPr>
            <a:r>
              <a:rPr lang="cs-CZ" altLang="cs-CZ" b="1" smtClean="0">
                <a:solidFill>
                  <a:srgbClr val="FFFF00"/>
                </a:solidFill>
              </a:rPr>
              <a:t>COMPLEMENTARITY OF NUCLEOTIDES GUARRANTIES  </a:t>
            </a:r>
            <a:r>
              <a:rPr lang="cs-CZ" altLang="cs-CZ" b="1" smtClean="0">
                <a:solidFill>
                  <a:srgbClr val="24F86B"/>
                </a:solidFill>
              </a:rPr>
              <a:t>HIGH SPECIFICITY </a:t>
            </a:r>
            <a:r>
              <a:rPr lang="cs-CZ" altLang="cs-CZ" b="1" smtClean="0">
                <a:solidFill>
                  <a:srgbClr val="FFFF00"/>
                </a:solidFill>
              </a:rPr>
              <a:t>OF VIRAL NUCLEIC ACID DETECTION. PROBLEM MAY BE IN HYBRIDI- SATION </a:t>
            </a:r>
            <a:r>
              <a:rPr lang="cs-CZ" altLang="cs-CZ" b="1" smtClean="0">
                <a:solidFill>
                  <a:srgbClr val="24F86B"/>
                </a:solidFill>
              </a:rPr>
              <a:t>SENSITIVITY</a:t>
            </a:r>
            <a:r>
              <a:rPr lang="cs-CZ" altLang="cs-CZ" b="1" smtClean="0">
                <a:solidFill>
                  <a:srgbClr val="FFFF00"/>
                </a:solidFill>
              </a:rPr>
              <a:t>, IF VIRAL NUCLEIC ACID MOLECULES NUMBER  IN 1 ml OF SAMMPLE DOES NOT REACH 10000.</a:t>
            </a:r>
          </a:p>
          <a:p>
            <a:pPr>
              <a:lnSpc>
                <a:spcPct val="90000"/>
              </a:lnSpc>
            </a:pPr>
            <a:r>
              <a:rPr lang="cs-CZ" altLang="cs-CZ" b="1" smtClean="0">
                <a:solidFill>
                  <a:srgbClr val="FFFF00"/>
                </a:solidFill>
              </a:rPr>
              <a:t>THEREFOR  </a:t>
            </a:r>
            <a:r>
              <a:rPr lang="cs-CZ" altLang="cs-CZ" b="1" smtClean="0">
                <a:solidFill>
                  <a:srgbClr val="24F86B"/>
                </a:solidFill>
              </a:rPr>
              <a:t>AMPLIFICATION TECHNIQUES, </a:t>
            </a:r>
            <a:r>
              <a:rPr lang="cs-CZ" altLang="cs-CZ" b="1" smtClean="0">
                <a:solidFill>
                  <a:srgbClr val="FFFF00"/>
                </a:solidFill>
              </a:rPr>
              <a:t>ABLE TO AMPLIFY ISOLATED NUCLEIC ACID IN VITRO, WERE DEVELOPED. </a:t>
            </a:r>
          </a:p>
          <a:p>
            <a:pPr>
              <a:lnSpc>
                <a:spcPct val="90000"/>
              </a:lnSpc>
            </a:pPr>
            <a:r>
              <a:rPr lang="cs-CZ" altLang="cs-CZ" b="1" smtClean="0">
                <a:solidFill>
                  <a:srgbClr val="FFFF00"/>
                </a:solidFill>
              </a:rPr>
              <a:t>The oldest technique is  </a:t>
            </a:r>
            <a:r>
              <a:rPr lang="cs-CZ" altLang="cs-CZ" b="1" smtClean="0">
                <a:solidFill>
                  <a:srgbClr val="24F86B"/>
                </a:solidFill>
              </a:rPr>
              <a:t>PCR </a:t>
            </a:r>
            <a:r>
              <a:rPr lang="cs-CZ" altLang="cs-CZ" b="1" smtClean="0">
                <a:solidFill>
                  <a:srgbClr val="FFFF00"/>
                </a:solidFill>
              </a:rPr>
              <a:t>– polymerase chain reaction (developed by Cetus Inc., Alameda, CA 1984, published 1987, protected by 17 worldwide patents)</a:t>
            </a:r>
          </a:p>
        </p:txBody>
      </p:sp>
      <p:sp>
        <p:nvSpPr>
          <p:cNvPr id="22532" name="Zástupný symbol pro číslo snímku 4"/>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EEF021D-6F46-42D9-A11A-EAC13C705AA2}" type="slidenum">
              <a:rPr lang="cs-CZ" altLang="cs-CZ" sz="1400"/>
              <a:pPr>
                <a:spcBef>
                  <a:spcPct val="0"/>
                </a:spcBef>
                <a:buFontTx/>
                <a:buNone/>
              </a:pPr>
              <a:t>21</a:t>
            </a:fld>
            <a:endParaRPr lang="cs-CZ" altLang="cs-CZ" sz="1400"/>
          </a:p>
        </p:txBody>
      </p:sp>
      <p:pic>
        <p:nvPicPr>
          <p:cNvPr id="22533" name="Picture 12" descr="GEJZÍR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0613" y="236538"/>
            <a:ext cx="5026025" cy="3984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4" name="Picture 9" descr="Snímek"/>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635375" y="4076700"/>
            <a:ext cx="1609725" cy="172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5" name="Picture 11" descr="Ehrli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700" y="4076700"/>
            <a:ext cx="1611313" cy="172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6" name="Picture 16" descr="Saikk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6913" y="4076700"/>
            <a:ext cx="160972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ovéPole 11"/>
          <p:cNvSpPr txBox="1">
            <a:spLocks noChangeArrowheads="1"/>
          </p:cNvSpPr>
          <p:nvPr/>
        </p:nvSpPr>
        <p:spPr bwMode="auto">
          <a:xfrm>
            <a:off x="3630613" y="5803900"/>
            <a:ext cx="5189537"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200">
                <a:solidFill>
                  <a:srgbClr val="FF0000"/>
                </a:solidFill>
              </a:rPr>
              <a:t>        Kary Mullis                    Henry Ehrlich                  Randall Saiki</a:t>
            </a:r>
          </a:p>
          <a:p>
            <a:pPr eaLnBrk="1" hangingPunct="1">
              <a:spcBef>
                <a:spcPct val="0"/>
              </a:spcBef>
              <a:buFontTx/>
              <a:buNone/>
            </a:pPr>
            <a:r>
              <a:rPr lang="cs-CZ" altLang="cs-CZ" sz="1200">
                <a:solidFill>
                  <a:srgbClr val="FF0000"/>
                </a:solidFill>
              </a:rPr>
              <a:t>          INVENTORS OF THE POLYMERASE CHAIN REACTION</a:t>
            </a:r>
          </a:p>
          <a:p>
            <a:pPr eaLnBrk="1" hangingPunct="1">
              <a:spcBef>
                <a:spcPct val="0"/>
              </a:spcBef>
              <a:buFontTx/>
              <a:buNone/>
            </a:pPr>
            <a:r>
              <a:rPr lang="cs-CZ" altLang="cs-CZ" sz="1200"/>
              <a:t>                           Source: Roche Molecular Systems Inc.</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15913" y="279400"/>
            <a:ext cx="8602662" cy="6858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cs-CZ" altLang="cs-CZ" sz="3600" b="1" smtClean="0">
                <a:solidFill>
                  <a:srgbClr val="FF3300"/>
                </a:solidFill>
              </a:rPr>
              <a:t>Amplification by PCR technique</a:t>
            </a:r>
          </a:p>
        </p:txBody>
      </p:sp>
      <p:sp>
        <p:nvSpPr>
          <p:cNvPr id="23555" name="Rectangle 3"/>
          <p:cNvSpPr>
            <a:spLocks noChangeArrowheads="1"/>
          </p:cNvSpPr>
          <p:nvPr/>
        </p:nvSpPr>
        <p:spPr bwMode="auto">
          <a:xfrm>
            <a:off x="5676900" y="1700213"/>
            <a:ext cx="3467100" cy="513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800">
                <a:solidFill>
                  <a:srgbClr val="081D58"/>
                </a:solidFill>
              </a:rPr>
              <a:t>Cycle    Amplicon</a:t>
            </a:r>
          </a:p>
          <a:p>
            <a:pPr algn="ctr">
              <a:spcBef>
                <a:spcPct val="0"/>
              </a:spcBef>
              <a:buFontTx/>
              <a:buNone/>
            </a:pPr>
            <a:r>
              <a:rPr lang="cs-CZ" altLang="cs-CZ" sz="1800">
                <a:solidFill>
                  <a:srgbClr val="081D58"/>
                </a:solidFill>
              </a:rPr>
              <a:t>    No.    (copy) No. </a:t>
            </a:r>
          </a:p>
          <a:p>
            <a:pPr algn="ctr">
              <a:spcBef>
                <a:spcPct val="0"/>
              </a:spcBef>
              <a:buFontTx/>
              <a:buNone/>
            </a:pPr>
            <a:r>
              <a:rPr lang="cs-CZ" altLang="cs-CZ" sz="1800">
                <a:solidFill>
                  <a:srgbClr val="081D58"/>
                </a:solidFill>
              </a:rPr>
              <a:t>.</a:t>
            </a:r>
          </a:p>
          <a:p>
            <a:pPr algn="ctr">
              <a:spcBef>
                <a:spcPct val="0"/>
              </a:spcBef>
              <a:buFontTx/>
              <a:buNone/>
            </a:pPr>
            <a:r>
              <a:rPr lang="cs-CZ" altLang="cs-CZ" sz="1800">
                <a:solidFill>
                  <a:srgbClr val="081D58"/>
                </a:solidFill>
              </a:rPr>
              <a:t>1	2</a:t>
            </a:r>
          </a:p>
          <a:p>
            <a:pPr algn="ctr">
              <a:lnSpc>
                <a:spcPct val="180000"/>
              </a:lnSpc>
              <a:spcBef>
                <a:spcPct val="0"/>
              </a:spcBef>
              <a:buFontTx/>
              <a:buNone/>
            </a:pPr>
            <a:r>
              <a:rPr lang="cs-CZ" altLang="cs-CZ" sz="1800">
                <a:solidFill>
                  <a:srgbClr val="081D58"/>
                </a:solidFill>
              </a:rPr>
              <a:t>2	4</a:t>
            </a:r>
          </a:p>
          <a:p>
            <a:pPr algn="ctr">
              <a:lnSpc>
                <a:spcPct val="180000"/>
              </a:lnSpc>
              <a:spcBef>
                <a:spcPct val="0"/>
              </a:spcBef>
              <a:buFontTx/>
              <a:buNone/>
            </a:pPr>
            <a:r>
              <a:rPr lang="cs-CZ" altLang="cs-CZ" sz="1800">
                <a:solidFill>
                  <a:srgbClr val="081D58"/>
                </a:solidFill>
              </a:rPr>
              <a:t>3	8</a:t>
            </a:r>
          </a:p>
          <a:p>
            <a:pPr algn="ctr">
              <a:lnSpc>
                <a:spcPct val="180000"/>
              </a:lnSpc>
              <a:spcBef>
                <a:spcPct val="0"/>
              </a:spcBef>
              <a:buFontTx/>
              <a:buNone/>
            </a:pPr>
            <a:r>
              <a:rPr lang="cs-CZ" altLang="cs-CZ" sz="1800">
                <a:solidFill>
                  <a:srgbClr val="081D58"/>
                </a:solidFill>
              </a:rPr>
              <a:t>4	16</a:t>
            </a:r>
          </a:p>
          <a:p>
            <a:pPr algn="ctr">
              <a:lnSpc>
                <a:spcPct val="180000"/>
              </a:lnSpc>
              <a:spcBef>
                <a:spcPct val="0"/>
              </a:spcBef>
              <a:buFontTx/>
              <a:buNone/>
            </a:pPr>
            <a:r>
              <a:rPr lang="cs-CZ" altLang="cs-CZ" sz="1800">
                <a:solidFill>
                  <a:srgbClr val="081D58"/>
                </a:solidFill>
              </a:rPr>
              <a:t>5	32</a:t>
            </a:r>
          </a:p>
          <a:p>
            <a:pPr algn="ctr">
              <a:lnSpc>
                <a:spcPct val="180000"/>
              </a:lnSpc>
              <a:spcBef>
                <a:spcPct val="0"/>
              </a:spcBef>
              <a:buFontTx/>
              <a:buNone/>
            </a:pPr>
            <a:r>
              <a:rPr lang="cs-CZ" altLang="cs-CZ" sz="1800">
                <a:solidFill>
                  <a:srgbClr val="081D58"/>
                </a:solidFill>
              </a:rPr>
              <a:t>6	64</a:t>
            </a:r>
          </a:p>
          <a:p>
            <a:pPr algn="ctr">
              <a:lnSpc>
                <a:spcPct val="180000"/>
              </a:lnSpc>
              <a:spcBef>
                <a:spcPct val="0"/>
              </a:spcBef>
              <a:buFontTx/>
              <a:buNone/>
            </a:pPr>
            <a:r>
              <a:rPr lang="cs-CZ" altLang="cs-CZ" sz="1800">
                <a:solidFill>
                  <a:srgbClr val="081D58"/>
                </a:solidFill>
              </a:rPr>
              <a:t>    20	1,048,576 </a:t>
            </a:r>
          </a:p>
          <a:p>
            <a:pPr algn="ctr">
              <a:lnSpc>
                <a:spcPct val="180000"/>
              </a:lnSpc>
              <a:spcBef>
                <a:spcPct val="0"/>
              </a:spcBef>
              <a:buFontTx/>
              <a:buNone/>
            </a:pPr>
            <a:r>
              <a:rPr lang="cs-CZ" altLang="cs-CZ" sz="1800">
                <a:solidFill>
                  <a:srgbClr val="081D58"/>
                </a:solidFill>
              </a:rPr>
              <a:t>           30      1,073,741,824</a:t>
            </a:r>
          </a:p>
          <a:p>
            <a:pPr algn="ctr">
              <a:lnSpc>
                <a:spcPct val="180000"/>
              </a:lnSpc>
              <a:spcBef>
                <a:spcPct val="0"/>
              </a:spcBef>
              <a:buFontTx/>
              <a:buNone/>
            </a:pPr>
            <a:r>
              <a:rPr lang="cs-CZ" altLang="cs-CZ" sz="1800">
                <a:solidFill>
                  <a:srgbClr val="081D58"/>
                </a:solidFill>
              </a:rPr>
              <a:t>	</a:t>
            </a:r>
          </a:p>
        </p:txBody>
      </p:sp>
      <p:pic>
        <p:nvPicPr>
          <p:cNvPr id="23556"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863" y="908050"/>
            <a:ext cx="4549775" cy="558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7" name="Rectangle 5"/>
          <p:cNvSpPr>
            <a:spLocks noChangeArrowheads="1"/>
          </p:cNvSpPr>
          <p:nvPr/>
        </p:nvSpPr>
        <p:spPr bwMode="auto">
          <a:xfrm>
            <a:off x="1965325" y="1995488"/>
            <a:ext cx="13525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800">
                <a:solidFill>
                  <a:srgbClr val="081D58"/>
                </a:solidFill>
              </a:rPr>
              <a:t>2 cycles = 4 Amplicons</a:t>
            </a:r>
          </a:p>
        </p:txBody>
      </p:sp>
      <p:sp>
        <p:nvSpPr>
          <p:cNvPr id="23558" name="Rectangle 6"/>
          <p:cNvSpPr>
            <a:spLocks noChangeArrowheads="1"/>
          </p:cNvSpPr>
          <p:nvPr/>
        </p:nvSpPr>
        <p:spPr bwMode="auto">
          <a:xfrm>
            <a:off x="971550" y="2420938"/>
            <a:ext cx="332740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000">
                <a:solidFill>
                  <a:srgbClr val="081D58"/>
                </a:solidFill>
              </a:rPr>
              <a:t>3 cycles= 8 Amplicons</a:t>
            </a:r>
          </a:p>
        </p:txBody>
      </p:sp>
      <p:sp>
        <p:nvSpPr>
          <p:cNvPr id="23559" name="Rectangle 7"/>
          <p:cNvSpPr>
            <a:spLocks noChangeArrowheads="1"/>
          </p:cNvSpPr>
          <p:nvPr/>
        </p:nvSpPr>
        <p:spPr bwMode="auto">
          <a:xfrm>
            <a:off x="396875" y="2722563"/>
            <a:ext cx="4524375"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200">
                <a:solidFill>
                  <a:srgbClr val="081D58"/>
                </a:solidFill>
              </a:rPr>
              <a:t>3</a:t>
            </a:r>
          </a:p>
        </p:txBody>
      </p:sp>
      <p:sp>
        <p:nvSpPr>
          <p:cNvPr id="23560" name="Rectangle 8"/>
          <p:cNvSpPr>
            <a:spLocks noChangeArrowheads="1"/>
          </p:cNvSpPr>
          <p:nvPr/>
        </p:nvSpPr>
        <p:spPr bwMode="auto">
          <a:xfrm>
            <a:off x="374650" y="4267200"/>
            <a:ext cx="45466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800">
                <a:solidFill>
                  <a:srgbClr val="081D58"/>
                </a:solidFill>
              </a:rPr>
              <a:t>     6 cycles = 64 amplicons</a:t>
            </a:r>
          </a:p>
        </p:txBody>
      </p:sp>
      <p:sp>
        <p:nvSpPr>
          <p:cNvPr id="23561" name="Rectangle 9"/>
          <p:cNvSpPr>
            <a:spLocks noChangeArrowheads="1"/>
          </p:cNvSpPr>
          <p:nvPr/>
        </p:nvSpPr>
        <p:spPr bwMode="auto">
          <a:xfrm>
            <a:off x="374650" y="5105400"/>
            <a:ext cx="45339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2000">
                <a:solidFill>
                  <a:srgbClr val="081D58"/>
                </a:solidFill>
              </a:rPr>
              <a:t>7 cycles = 128 amplicons</a:t>
            </a:r>
          </a:p>
        </p:txBody>
      </p:sp>
      <p:sp>
        <p:nvSpPr>
          <p:cNvPr id="23562" name="Line 10"/>
          <p:cNvSpPr>
            <a:spLocks noChangeShapeType="1"/>
          </p:cNvSpPr>
          <p:nvPr/>
        </p:nvSpPr>
        <p:spPr bwMode="auto">
          <a:xfrm>
            <a:off x="7308850" y="1700213"/>
            <a:ext cx="0" cy="4621212"/>
          </a:xfrm>
          <a:prstGeom prst="line">
            <a:avLst/>
          </a:prstGeom>
          <a:noFill/>
          <a:ln w="12700">
            <a:solidFill>
              <a:srgbClr val="EF91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563" name="Line 11"/>
          <p:cNvSpPr>
            <a:spLocks noChangeShapeType="1"/>
          </p:cNvSpPr>
          <p:nvPr/>
        </p:nvSpPr>
        <p:spPr bwMode="auto">
          <a:xfrm>
            <a:off x="6361113" y="3395663"/>
            <a:ext cx="2413000" cy="0"/>
          </a:xfrm>
          <a:prstGeom prst="line">
            <a:avLst/>
          </a:prstGeom>
          <a:noFill/>
          <a:ln w="12700">
            <a:solidFill>
              <a:srgbClr val="EF91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564" name="Line 12"/>
          <p:cNvSpPr>
            <a:spLocks noChangeShapeType="1"/>
          </p:cNvSpPr>
          <p:nvPr/>
        </p:nvSpPr>
        <p:spPr bwMode="auto">
          <a:xfrm>
            <a:off x="6372225" y="3860800"/>
            <a:ext cx="2413000" cy="0"/>
          </a:xfrm>
          <a:prstGeom prst="line">
            <a:avLst/>
          </a:prstGeom>
          <a:noFill/>
          <a:ln w="12700">
            <a:solidFill>
              <a:srgbClr val="EF91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565" name="Line 13"/>
          <p:cNvSpPr>
            <a:spLocks noChangeShapeType="1"/>
          </p:cNvSpPr>
          <p:nvPr/>
        </p:nvSpPr>
        <p:spPr bwMode="auto">
          <a:xfrm>
            <a:off x="6361113" y="4330700"/>
            <a:ext cx="2413000" cy="0"/>
          </a:xfrm>
          <a:prstGeom prst="line">
            <a:avLst/>
          </a:prstGeom>
          <a:noFill/>
          <a:ln w="12700">
            <a:solidFill>
              <a:srgbClr val="EF91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566" name="Line 14"/>
          <p:cNvSpPr>
            <a:spLocks noChangeShapeType="1"/>
          </p:cNvSpPr>
          <p:nvPr/>
        </p:nvSpPr>
        <p:spPr bwMode="auto">
          <a:xfrm>
            <a:off x="6373813" y="4876800"/>
            <a:ext cx="2414587" cy="0"/>
          </a:xfrm>
          <a:prstGeom prst="line">
            <a:avLst/>
          </a:prstGeom>
          <a:noFill/>
          <a:ln w="12700">
            <a:solidFill>
              <a:srgbClr val="EF91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567" name="Line 15"/>
          <p:cNvSpPr>
            <a:spLocks noChangeShapeType="1"/>
          </p:cNvSpPr>
          <p:nvPr/>
        </p:nvSpPr>
        <p:spPr bwMode="auto">
          <a:xfrm>
            <a:off x="6359525" y="5394325"/>
            <a:ext cx="2414588" cy="0"/>
          </a:xfrm>
          <a:prstGeom prst="line">
            <a:avLst/>
          </a:prstGeom>
          <a:noFill/>
          <a:ln w="12700">
            <a:solidFill>
              <a:srgbClr val="EF91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568" name="Line 16"/>
          <p:cNvSpPr>
            <a:spLocks noChangeShapeType="1"/>
          </p:cNvSpPr>
          <p:nvPr/>
        </p:nvSpPr>
        <p:spPr bwMode="auto">
          <a:xfrm>
            <a:off x="6373813" y="5951538"/>
            <a:ext cx="2414587" cy="0"/>
          </a:xfrm>
          <a:prstGeom prst="line">
            <a:avLst/>
          </a:prstGeom>
          <a:noFill/>
          <a:ln w="12700">
            <a:solidFill>
              <a:srgbClr val="EF91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569" name="Line 17"/>
          <p:cNvSpPr>
            <a:spLocks noChangeShapeType="1"/>
          </p:cNvSpPr>
          <p:nvPr/>
        </p:nvSpPr>
        <p:spPr bwMode="auto">
          <a:xfrm>
            <a:off x="6373813" y="1512888"/>
            <a:ext cx="2401887" cy="0"/>
          </a:xfrm>
          <a:prstGeom prst="line">
            <a:avLst/>
          </a:prstGeom>
          <a:noFill/>
          <a:ln w="25400">
            <a:solidFill>
              <a:srgbClr val="081D5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570" name="Line 18"/>
          <p:cNvSpPr>
            <a:spLocks noChangeShapeType="1"/>
          </p:cNvSpPr>
          <p:nvPr/>
        </p:nvSpPr>
        <p:spPr bwMode="auto">
          <a:xfrm>
            <a:off x="6372225" y="2438400"/>
            <a:ext cx="2403475" cy="0"/>
          </a:xfrm>
          <a:prstGeom prst="line">
            <a:avLst/>
          </a:prstGeom>
          <a:noFill/>
          <a:ln w="25400">
            <a:solidFill>
              <a:srgbClr val="081D5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571" name="Line 19"/>
          <p:cNvSpPr>
            <a:spLocks noChangeShapeType="1"/>
          </p:cNvSpPr>
          <p:nvPr/>
        </p:nvSpPr>
        <p:spPr bwMode="auto">
          <a:xfrm>
            <a:off x="6361113" y="2903538"/>
            <a:ext cx="2414587" cy="0"/>
          </a:xfrm>
          <a:prstGeom prst="line">
            <a:avLst/>
          </a:prstGeom>
          <a:noFill/>
          <a:ln w="12700">
            <a:solidFill>
              <a:srgbClr val="EF91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572" name="Line 20"/>
          <p:cNvSpPr>
            <a:spLocks noChangeShapeType="1"/>
          </p:cNvSpPr>
          <p:nvPr/>
        </p:nvSpPr>
        <p:spPr bwMode="auto">
          <a:xfrm>
            <a:off x="6373813" y="6400800"/>
            <a:ext cx="2414587" cy="0"/>
          </a:xfrm>
          <a:prstGeom prst="line">
            <a:avLst/>
          </a:prstGeom>
          <a:noFill/>
          <a:ln w="12700">
            <a:solidFill>
              <a:srgbClr val="EF91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3573" name="Rectangle 21"/>
          <p:cNvSpPr>
            <a:spLocks noGrp="1" noChangeArrowheads="1"/>
          </p:cNvSpPr>
          <p:nvPr>
            <p:ph type="body" idx="1"/>
          </p:nvPr>
        </p:nvSpPr>
        <p:spPr>
          <a:xfrm flipH="1" flipV="1">
            <a:off x="-381000" y="0"/>
            <a:ext cx="152400" cy="76200"/>
          </a:xfrm>
        </p:spPr>
        <p:txBody>
          <a:bodyPr/>
          <a:lstStyle/>
          <a:p>
            <a:pPr>
              <a:lnSpc>
                <a:spcPct val="90000"/>
              </a:lnSpc>
            </a:pPr>
            <a:endParaRPr lang="cs-CZ" altLang="cs-CZ" sz="2800" smtClean="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1"/>
          <p:cNvSpPr>
            <a:spLocks noGrp="1" noChangeArrowheads="1"/>
          </p:cNvSpPr>
          <p:nvPr>
            <p:ph type="title"/>
          </p:nvPr>
        </p:nvSpPr>
        <p:spPr>
          <a:xfrm>
            <a:off x="250825" y="260350"/>
            <a:ext cx="8229600" cy="720725"/>
          </a:xfrm>
        </p:spPr>
        <p:txBody>
          <a:bodyPr/>
          <a:lstStyle/>
          <a:p>
            <a:r>
              <a:rPr lang="cs-CZ" altLang="cs-CZ" sz="2800" b="1" smtClean="0">
                <a:solidFill>
                  <a:srgbClr val="FF0000"/>
                </a:solidFill>
              </a:rPr>
              <a:t>Pitfuls and Disorders in PCR and  their solution</a:t>
            </a:r>
          </a:p>
        </p:txBody>
      </p:sp>
      <p:graphicFrame>
        <p:nvGraphicFramePr>
          <p:cNvPr id="15404" name="Group 44">
            <a:extLst>
              <a:ext uri="{FF2B5EF4-FFF2-40B4-BE49-F238E27FC236}"/>
            </a:extLst>
          </p:cNvPr>
          <p:cNvGraphicFramePr>
            <a:graphicFrameLocks noGrp="1"/>
          </p:cNvGraphicFramePr>
          <p:nvPr>
            <p:ph idx="1"/>
          </p:nvPr>
        </p:nvGraphicFramePr>
        <p:xfrm>
          <a:off x="250825" y="1125538"/>
          <a:ext cx="8713788" cy="5592762"/>
        </p:xfrm>
        <a:graphic>
          <a:graphicData uri="http://schemas.openxmlformats.org/drawingml/2006/table">
            <a:tbl>
              <a:tblPr/>
              <a:tblGrid>
                <a:gridCol w="4357688">
                  <a:extLst>
                    <a:ext uri="{9D8B030D-6E8A-4147-A177-3AD203B41FA5}"/>
                  </a:extLst>
                </a:gridCol>
                <a:gridCol w="4356100">
                  <a:extLst>
                    <a:ext uri="{9D8B030D-6E8A-4147-A177-3AD203B41FA5}"/>
                  </a:extLst>
                </a:gridCol>
              </a:tblGrid>
              <a:tr h="3666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a:ln>
                            <a:noFill/>
                          </a:ln>
                          <a:solidFill>
                            <a:srgbClr val="FFFFFF"/>
                          </a:solidFill>
                          <a:effectLst/>
                          <a:latin typeface="Arial" charset="0"/>
                        </a:rPr>
                        <a:t>Disorder</a:t>
                      </a:r>
                    </a:p>
                  </a:txBody>
                  <a:tcPr marL="91449" marR="91449"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a:ln>
                            <a:noFill/>
                          </a:ln>
                          <a:solidFill>
                            <a:srgbClr val="FFFFFF"/>
                          </a:solidFill>
                          <a:effectLst/>
                          <a:latin typeface="Arial" charset="0"/>
                        </a:rPr>
                        <a:t>Solution</a:t>
                      </a:r>
                    </a:p>
                  </a:txBody>
                  <a:tcPr marL="91449" marR="91449"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extLst>
              </a:tr>
              <a:tr h="20116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rgbClr val="000000"/>
                          </a:solidFill>
                          <a:effectLst/>
                          <a:latin typeface="Arial" charset="0"/>
                        </a:rPr>
                        <a:t>High production of amplicons during PCR reaction means high risk of contamination for the laboratory area by droplets when pipetting, resulting in possible contamination of specimens for testing by previously synthetised nucleic acid making results false positive</a:t>
                      </a:r>
                    </a:p>
                  </a:txBody>
                  <a:tcPr marL="91449" marR="91449"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cs-CZ" sz="1800" b="0" i="0" u="none" strike="noStrike" cap="none" normalizeH="0" baseline="0">
                          <a:ln>
                            <a:noFill/>
                          </a:ln>
                          <a:solidFill>
                            <a:srgbClr val="FF0000"/>
                          </a:solidFill>
                          <a:effectLst/>
                          <a:latin typeface="Arial" charset="0"/>
                        </a:rPr>
                        <a:t>Positive Displacement Pipets</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cs-CZ" sz="1800" b="0" i="0" u="none" strike="noStrike" cap="none" normalizeH="0" baseline="0">
                          <a:ln>
                            <a:noFill/>
                          </a:ln>
                          <a:solidFill>
                            <a:srgbClr val="000000"/>
                          </a:solidFill>
                          <a:effectLst/>
                          <a:latin typeface="Arial" charset="0"/>
                        </a:rPr>
                        <a:t>One-way Roaf Traffic in the Lab  (to prevent meeting of samples to be tested with amplified ones)</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cs-CZ" sz="1800" b="0" i="0" u="sng" strike="noStrike" cap="none" normalizeH="0" baseline="0">
                          <a:ln>
                            <a:noFill/>
                          </a:ln>
                          <a:solidFill>
                            <a:srgbClr val="000000"/>
                          </a:solidFill>
                          <a:effectLst/>
                          <a:latin typeface="Arial" charset="0"/>
                        </a:rPr>
                        <a:t>Patent-pendant system of selective amplification AmpErase</a:t>
                      </a:r>
                    </a:p>
                  </a:txBody>
                  <a:tcPr marL="91449" marR="91449"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extLst>
              </a:tr>
              <a:tr h="9143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rgbClr val="000000"/>
                          </a:solidFill>
                          <a:effectLst/>
                          <a:latin typeface="Arial" charset="0"/>
                        </a:rPr>
                        <a:t>Only DNA, not RNA amplified</a:t>
                      </a:r>
                    </a:p>
                  </a:txBody>
                  <a:tcPr marL="91449" marR="91449"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rgbClr val="000000"/>
                          </a:solidFill>
                          <a:effectLst/>
                          <a:latin typeface="Arial" charset="0"/>
                        </a:rPr>
                        <a:t>Recombinantní polymerase rTth</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1" u="none" strike="noStrike" cap="none" normalizeH="0" baseline="0">
                          <a:ln>
                            <a:noFill/>
                          </a:ln>
                          <a:solidFill>
                            <a:srgbClr val="000000"/>
                          </a:solidFill>
                          <a:effectLst/>
                          <a:latin typeface="Arial" charset="0"/>
                        </a:rPr>
                        <a:t>Thermus thermophilus </a:t>
                      </a:r>
                      <a:r>
                        <a:rPr kumimoji="0" lang="cs-CZ" sz="1800" b="0" i="0" u="none" strike="noStrike" cap="none" normalizeH="0" baseline="0">
                          <a:ln>
                            <a:noFill/>
                          </a:ln>
                          <a:solidFill>
                            <a:srgbClr val="000000"/>
                          </a:solidFill>
                          <a:effectLst/>
                          <a:latin typeface="Arial" charset="0"/>
                        </a:rPr>
                        <a:t>functioning as reverse transcriptase enabled RT-PCR </a:t>
                      </a:r>
                    </a:p>
                  </a:txBody>
                  <a:tcPr marL="91449" marR="91449"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extLst>
              </a:tr>
              <a:tr h="9143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rgbClr val="000000"/>
                          </a:solidFill>
                          <a:effectLst/>
                          <a:latin typeface="Arial" charset="0"/>
                        </a:rPr>
                        <a:t>Existence of numerous polymerase inhibitors means risk of false negative results due to inhibition</a:t>
                      </a:r>
                    </a:p>
                  </a:txBody>
                  <a:tcPr marL="91449" marR="91449"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sng" strike="noStrike" cap="none" normalizeH="0" baseline="0">
                          <a:ln>
                            <a:noFill/>
                          </a:ln>
                          <a:solidFill>
                            <a:srgbClr val="000000"/>
                          </a:solidFill>
                          <a:effectLst/>
                          <a:latin typeface="Arial" charset="0"/>
                        </a:rPr>
                        <a:t>Implementing of internal control on co- amplification principle (control of proper polymerase function</a:t>
                      </a:r>
                    </a:p>
                  </a:txBody>
                  <a:tcPr marL="91449" marR="91449"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extLst>
              </a:tr>
              <a:tr h="13856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rgbClr val="000000"/>
                          </a:solidFill>
                          <a:effectLst/>
                          <a:latin typeface="Arial" charset="0"/>
                        </a:rPr>
                        <a:t>Qualitative Results only</a:t>
                      </a:r>
                    </a:p>
                  </a:txBody>
                  <a:tcPr marL="91449" marR="91449"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cs-CZ" sz="1800" b="0" i="0" u="none" strike="noStrike" cap="none" normalizeH="0" baseline="0">
                          <a:ln>
                            <a:noFill/>
                          </a:ln>
                          <a:solidFill>
                            <a:srgbClr val="000000"/>
                          </a:solidFill>
                          <a:effectLst/>
                          <a:latin typeface="Arial" charset="0"/>
                        </a:rPr>
                        <a:t>Implementing quantification on co- amplification principle with quantation calibrator –Roche Amplicor Monitor</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cs-CZ" sz="1800" b="0" i="0" u="sng" strike="noStrike" cap="none" normalizeH="0" baseline="0">
                          <a:ln>
                            <a:noFill/>
                          </a:ln>
                          <a:solidFill>
                            <a:srgbClr val="000000"/>
                          </a:solidFill>
                          <a:effectLst/>
                          <a:latin typeface="Arial" charset="0"/>
                        </a:rPr>
                        <a:t>Implementing Real-time PCR</a:t>
                      </a:r>
                    </a:p>
                  </a:txBody>
                  <a:tcPr marL="91449" marR="91449"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extLst>
              </a:tr>
            </a:tbl>
          </a:graphicData>
        </a:graphic>
      </p:graphicFrame>
      <p:sp>
        <p:nvSpPr>
          <p:cNvPr id="24599" name="Zástupný symbol pro číslo snímku 3"/>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16BC91D-7079-42FB-9F22-43949F65D0C0}" type="slidenum">
              <a:rPr lang="cs-CZ" altLang="cs-CZ" sz="1400"/>
              <a:pPr>
                <a:spcBef>
                  <a:spcPct val="0"/>
                </a:spcBef>
                <a:buFontTx/>
                <a:buNone/>
              </a:pPr>
              <a:t>23</a:t>
            </a:fld>
            <a:endParaRPr lang="cs-CZ" altLang="cs-CZ" sz="140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 y="812800"/>
            <a:ext cx="8139113" cy="604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Rectangle 3"/>
          <p:cNvSpPr>
            <a:spLocks noGrp="1" noChangeArrowheads="1"/>
          </p:cNvSpPr>
          <p:nvPr>
            <p:ph type="title"/>
          </p:nvPr>
        </p:nvSpPr>
        <p:spPr>
          <a:xfrm>
            <a:off x="315913" y="292100"/>
            <a:ext cx="8602662" cy="6858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cs-CZ" altLang="cs-CZ" sz="3200" b="1" smtClean="0">
                <a:solidFill>
                  <a:srgbClr val="FF3300"/>
                </a:solidFill>
              </a:rPr>
              <a:t>Selective Amplification AmpErase</a:t>
            </a:r>
            <a:r>
              <a:rPr lang="cs-CZ" altLang="cs-CZ" sz="3200" b="1" smtClean="0">
                <a:solidFill>
                  <a:srgbClr val="FF0000"/>
                </a:solidFill>
              </a:rPr>
              <a:t>®</a:t>
            </a:r>
            <a:r>
              <a:rPr lang="cs-CZ" altLang="cs-CZ" sz="3200" b="1" smtClean="0">
                <a:solidFill>
                  <a:srgbClr val="081D58"/>
                </a:solidFill>
              </a:rPr>
              <a:t/>
            </a:r>
            <a:br>
              <a:rPr lang="cs-CZ" altLang="cs-CZ" sz="3200" b="1" smtClean="0">
                <a:solidFill>
                  <a:srgbClr val="081D58"/>
                </a:solidFill>
              </a:rPr>
            </a:br>
            <a:endParaRPr lang="cs-CZ" altLang="cs-CZ" sz="3200" b="1" smtClean="0">
              <a:solidFill>
                <a:srgbClr val="FF3300"/>
              </a:solidFill>
            </a:endParaRPr>
          </a:p>
        </p:txBody>
      </p:sp>
      <p:sp>
        <p:nvSpPr>
          <p:cNvPr id="25604" name="Rectangle 4"/>
          <p:cNvSpPr>
            <a:spLocks noChangeArrowheads="1"/>
          </p:cNvSpPr>
          <p:nvPr/>
        </p:nvSpPr>
        <p:spPr bwMode="auto">
          <a:xfrm>
            <a:off x="1504950" y="1035050"/>
            <a:ext cx="193992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600">
                <a:solidFill>
                  <a:srgbClr val="081D58"/>
                </a:solidFill>
              </a:rPr>
              <a:t>SampleTarget DNA</a:t>
            </a:r>
          </a:p>
        </p:txBody>
      </p:sp>
      <p:sp>
        <p:nvSpPr>
          <p:cNvPr id="25605" name="Rectangle 5"/>
          <p:cNvSpPr>
            <a:spLocks noChangeArrowheads="1"/>
          </p:cNvSpPr>
          <p:nvPr/>
        </p:nvSpPr>
        <p:spPr bwMode="auto">
          <a:xfrm>
            <a:off x="4419600" y="1066800"/>
            <a:ext cx="3910013"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600">
                <a:solidFill>
                  <a:srgbClr val="081D58"/>
                </a:solidFill>
              </a:rPr>
              <a:t>       Unaffected SampleTarget DNA</a:t>
            </a:r>
          </a:p>
        </p:txBody>
      </p:sp>
      <p:sp>
        <p:nvSpPr>
          <p:cNvPr id="25606" name="Rectangle 6"/>
          <p:cNvSpPr>
            <a:spLocks noChangeArrowheads="1"/>
          </p:cNvSpPr>
          <p:nvPr/>
        </p:nvSpPr>
        <p:spPr bwMode="auto">
          <a:xfrm>
            <a:off x="-228600" y="3352800"/>
            <a:ext cx="5087938"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600">
                <a:solidFill>
                  <a:srgbClr val="081D58"/>
                </a:solidFill>
              </a:rPr>
              <a:t>contaminating DNA from amplicon</a:t>
            </a:r>
          </a:p>
        </p:txBody>
      </p:sp>
      <p:sp>
        <p:nvSpPr>
          <p:cNvPr id="25607" name="Rectangle 8"/>
          <p:cNvSpPr>
            <a:spLocks noChangeArrowheads="1"/>
          </p:cNvSpPr>
          <p:nvPr/>
        </p:nvSpPr>
        <p:spPr bwMode="auto">
          <a:xfrm>
            <a:off x="4230688" y="3181350"/>
            <a:ext cx="769937"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900">
                <a:solidFill>
                  <a:srgbClr val="081D58"/>
                </a:solidFill>
              </a:rPr>
              <a:t>AmpErase</a:t>
            </a:r>
            <a:r>
              <a:rPr lang="cs-CZ" altLang="cs-CZ" sz="900" baseline="50000">
                <a:solidFill>
                  <a:srgbClr val="081D58"/>
                </a:solidFill>
              </a:rPr>
              <a:t>®</a:t>
            </a:r>
          </a:p>
        </p:txBody>
      </p:sp>
      <p:sp>
        <p:nvSpPr>
          <p:cNvPr id="25608" name="Rectangle 9"/>
          <p:cNvSpPr>
            <a:spLocks noChangeArrowheads="1"/>
          </p:cNvSpPr>
          <p:nvPr/>
        </p:nvSpPr>
        <p:spPr bwMode="auto">
          <a:xfrm>
            <a:off x="2679700" y="3886200"/>
            <a:ext cx="390842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600">
                <a:solidFill>
                  <a:srgbClr val="081D58"/>
                </a:solidFill>
              </a:rPr>
              <a:t>Unaffected  Sample Target DNA</a:t>
            </a:r>
          </a:p>
        </p:txBody>
      </p:sp>
      <p:sp>
        <p:nvSpPr>
          <p:cNvPr id="25609" name="Rectangle 10"/>
          <p:cNvSpPr>
            <a:spLocks noChangeArrowheads="1"/>
          </p:cNvSpPr>
          <p:nvPr/>
        </p:nvSpPr>
        <p:spPr bwMode="auto">
          <a:xfrm>
            <a:off x="2692400" y="6307138"/>
            <a:ext cx="3836988"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600">
                <a:solidFill>
                  <a:srgbClr val="081D58"/>
                </a:solidFill>
              </a:rPr>
              <a:t>Inactivated contaminating amplicon DNA</a:t>
            </a:r>
          </a:p>
        </p:txBody>
      </p:sp>
      <p:sp>
        <p:nvSpPr>
          <p:cNvPr id="25610" name="Rectangle 11"/>
          <p:cNvSpPr>
            <a:spLocks noChangeArrowheads="1"/>
          </p:cNvSpPr>
          <p:nvPr/>
        </p:nvSpPr>
        <p:spPr bwMode="auto">
          <a:xfrm>
            <a:off x="7261225" y="4273550"/>
            <a:ext cx="6762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600">
                <a:solidFill>
                  <a:srgbClr val="FF0000"/>
                </a:solidFill>
              </a:rPr>
              <a:t>Heat,</a:t>
            </a:r>
          </a:p>
          <a:p>
            <a:pPr algn="ctr">
              <a:spcBef>
                <a:spcPct val="0"/>
              </a:spcBef>
              <a:buFontTx/>
              <a:buNone/>
            </a:pPr>
            <a:r>
              <a:rPr lang="cs-CZ" altLang="cs-CZ" sz="1600">
                <a:solidFill>
                  <a:srgbClr val="FF0000"/>
                </a:solidFill>
              </a:rPr>
              <a:t>Basic</a:t>
            </a:r>
          </a:p>
          <a:p>
            <a:pPr algn="ctr">
              <a:spcBef>
                <a:spcPct val="0"/>
              </a:spcBef>
              <a:buFontTx/>
              <a:buNone/>
            </a:pPr>
            <a:r>
              <a:rPr lang="cs-CZ" altLang="cs-CZ" sz="1600">
                <a:solidFill>
                  <a:srgbClr val="FF0000"/>
                </a:solidFill>
              </a:rPr>
              <a:t>pH</a:t>
            </a:r>
          </a:p>
        </p:txBody>
      </p:sp>
      <p:sp>
        <p:nvSpPr>
          <p:cNvPr id="25611" name="Rectangle 12"/>
          <p:cNvSpPr>
            <a:spLocks noChangeArrowheads="1"/>
          </p:cNvSpPr>
          <p:nvPr/>
        </p:nvSpPr>
        <p:spPr bwMode="auto">
          <a:xfrm>
            <a:off x="1531938" y="5273675"/>
            <a:ext cx="769937"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900">
                <a:solidFill>
                  <a:srgbClr val="081D58"/>
                </a:solidFill>
              </a:rPr>
              <a:t>Inactivated</a:t>
            </a:r>
          </a:p>
          <a:p>
            <a:pPr algn="ctr">
              <a:spcBef>
                <a:spcPct val="0"/>
              </a:spcBef>
              <a:buFontTx/>
              <a:buNone/>
            </a:pPr>
            <a:r>
              <a:rPr lang="cs-CZ" altLang="cs-CZ" sz="900">
                <a:solidFill>
                  <a:srgbClr val="081D58"/>
                </a:solidFill>
              </a:rPr>
              <a:t>AmpErase</a:t>
            </a:r>
            <a:r>
              <a:rPr lang="cs-CZ" altLang="cs-CZ" sz="900" baseline="50000">
                <a:solidFill>
                  <a:srgbClr val="081D58"/>
                </a:solidFill>
              </a:rPr>
              <a:t>®</a:t>
            </a:r>
          </a:p>
        </p:txBody>
      </p:sp>
      <p:sp>
        <p:nvSpPr>
          <p:cNvPr id="25612" name="TextovéPole 1"/>
          <p:cNvSpPr txBox="1">
            <a:spLocks noChangeArrowheads="1"/>
          </p:cNvSpPr>
          <p:nvPr/>
        </p:nvSpPr>
        <p:spPr bwMode="auto">
          <a:xfrm>
            <a:off x="4991100" y="3422650"/>
            <a:ext cx="33385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1200"/>
              <a:t>Desstroyed contaminating amplicon DNA</a:t>
            </a:r>
            <a:endParaRPr lang="cs-CZ" altLang="cs-CZ" sz="2800">
              <a:solidFill>
                <a:srgbClr val="FFFF00"/>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sz="quarter"/>
          </p:nvPr>
        </p:nvSpPr>
        <p:spPr>
          <a:xfrm>
            <a:off x="0" y="277813"/>
            <a:ext cx="9036050" cy="1350962"/>
          </a:xfrm>
        </p:spPr>
        <p:txBody>
          <a:bodyPr/>
          <a:lstStyle/>
          <a:p>
            <a:r>
              <a:rPr lang="cs-CZ" altLang="cs-CZ" sz="2800" b="1" smtClean="0">
                <a:solidFill>
                  <a:srgbClr val="FF0000"/>
                </a:solidFill>
              </a:rPr>
              <a:t>PCR Alternations – LCR, NASBA, SDA</a:t>
            </a:r>
            <a:br>
              <a:rPr lang="cs-CZ" altLang="cs-CZ" sz="2800" b="1" smtClean="0">
                <a:solidFill>
                  <a:srgbClr val="FF0000"/>
                </a:solidFill>
              </a:rPr>
            </a:br>
            <a:r>
              <a:rPr lang="cs-CZ" altLang="cs-CZ" sz="2800" b="1" smtClean="0">
                <a:solidFill>
                  <a:srgbClr val="FF0000"/>
                </a:solidFill>
              </a:rPr>
              <a:t> </a:t>
            </a:r>
            <a:r>
              <a:rPr lang="cs-CZ" altLang="cs-CZ" sz="2800" smtClean="0">
                <a:solidFill>
                  <a:srgbClr val="FF0000"/>
                </a:solidFill>
              </a:rPr>
              <a:t>(Ligase Chain Reaction, Nucleic Acid Sequence-Based Amplification, Strand Displacement Amplification)</a:t>
            </a:r>
            <a:r>
              <a:rPr lang="cs-CZ" altLang="cs-CZ" sz="4000" smtClean="0">
                <a:solidFill>
                  <a:srgbClr val="FF0000"/>
                </a:solidFill>
              </a:rPr>
              <a:t/>
            </a:r>
            <a:br>
              <a:rPr lang="cs-CZ" altLang="cs-CZ" sz="4000" smtClean="0">
                <a:solidFill>
                  <a:srgbClr val="FF0000"/>
                </a:solidFill>
              </a:rPr>
            </a:br>
            <a:endParaRPr lang="cs-CZ" altLang="cs-CZ" sz="2800" smtClean="0">
              <a:solidFill>
                <a:srgbClr val="FF0000"/>
              </a:solidFill>
            </a:endParaRPr>
          </a:p>
        </p:txBody>
      </p:sp>
      <p:pic>
        <p:nvPicPr>
          <p:cNvPr id="26627" name="Picture 9" descr="LCX ABBOTT017"/>
          <p:cNvPicPr>
            <a:picLocks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528638" y="1412875"/>
            <a:ext cx="1963737" cy="2520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8" name="Picture 10" descr="SDA BD014"/>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68313" y="3789363"/>
            <a:ext cx="2152650" cy="3068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9" name="Picture 11" descr="NASBA Nuclisens018"/>
          <p:cNvPicPr>
            <a:picLocks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6659563" y="1412875"/>
            <a:ext cx="2046287" cy="540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30" name="Picture 12" descr="TMA APTIMA016"/>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2595563" y="1412875"/>
            <a:ext cx="4054475" cy="544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title" sz="quarter"/>
          </p:nvPr>
        </p:nvSpPr>
        <p:spPr>
          <a:xfrm>
            <a:off x="457200" y="277813"/>
            <a:ext cx="8229600" cy="703262"/>
          </a:xfrm>
        </p:spPr>
        <p:txBody>
          <a:bodyPr/>
          <a:lstStyle/>
          <a:p>
            <a:r>
              <a:rPr lang="cs-CZ" altLang="cs-CZ" sz="2800" b="1" smtClean="0">
                <a:solidFill>
                  <a:srgbClr val="FF0000"/>
                </a:solidFill>
              </a:rPr>
              <a:t> GENOTYPING – reverse DotBlot</a:t>
            </a:r>
          </a:p>
        </p:txBody>
      </p:sp>
      <p:graphicFrame>
        <p:nvGraphicFramePr>
          <p:cNvPr id="27651" name="Object 9"/>
          <p:cNvGraphicFramePr>
            <a:graphicFrameLocks noChangeAspect="1"/>
          </p:cNvGraphicFramePr>
          <p:nvPr>
            <p:ph sz="quarter" idx="1"/>
          </p:nvPr>
        </p:nvGraphicFramePr>
        <p:xfrm>
          <a:off x="255588" y="1125538"/>
          <a:ext cx="3473450" cy="2544762"/>
        </p:xfrm>
        <a:graphic>
          <a:graphicData uri="http://schemas.openxmlformats.org/presentationml/2006/ole">
            <mc:AlternateContent xmlns:mc="http://schemas.openxmlformats.org/markup-compatibility/2006">
              <mc:Choice xmlns:v="urn:schemas-microsoft-com:vml" Requires="v">
                <p:oleObj spid="_x0000_s27656" name="602Photo" r:id="rId3" imgW="10488489" imgH="7685714" progId="602Photo.Image">
                  <p:embed/>
                </p:oleObj>
              </mc:Choice>
              <mc:Fallback>
                <p:oleObj name="602Photo" r:id="rId3" imgW="10488489" imgH="7685714" progId="602Photo.Image">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8" y="1125538"/>
                        <a:ext cx="3473450" cy="2544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27652"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3933825"/>
            <a:ext cx="3478213" cy="251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3" name="Zástupný symbol pro obsah 3"/>
          <p:cNvSpPr>
            <a:spLocks noGrp="1" noChangeArrowheads="1"/>
          </p:cNvSpPr>
          <p:nvPr>
            <p:ph sz="quarter" idx="3"/>
          </p:nvPr>
        </p:nvSpPr>
        <p:spPr>
          <a:xfrm flipH="1">
            <a:off x="-323850" y="5930900"/>
            <a:ext cx="71437" cy="377825"/>
          </a:xfrm>
        </p:spPr>
        <p:txBody>
          <a:bodyPr/>
          <a:lstStyle/>
          <a:p>
            <a:pPr marL="0" indent="0">
              <a:buFontTx/>
              <a:buNone/>
            </a:pPr>
            <a:endParaRPr lang="cs-CZ" altLang="cs-CZ" smtClean="0"/>
          </a:p>
        </p:txBody>
      </p:sp>
      <p:sp>
        <p:nvSpPr>
          <p:cNvPr id="27654" name="Zástupný symbol pro obsah 4"/>
          <p:cNvSpPr>
            <a:spLocks noGrp="1" noChangeArrowheads="1"/>
          </p:cNvSpPr>
          <p:nvPr>
            <p:ph sz="quarter" idx="2"/>
          </p:nvPr>
        </p:nvSpPr>
        <p:spPr>
          <a:xfrm>
            <a:off x="3779838" y="1052513"/>
            <a:ext cx="5364162" cy="2733675"/>
          </a:xfrm>
        </p:spPr>
        <p:txBody>
          <a:bodyPr/>
          <a:lstStyle/>
          <a:p>
            <a:pPr marL="0" indent="0">
              <a:buFontTx/>
              <a:buNone/>
            </a:pPr>
            <a:r>
              <a:rPr lang="cs-CZ" altLang="cs-CZ" sz="1600" b="1" smtClean="0">
                <a:solidFill>
                  <a:srgbClr val="FFFF00"/>
                </a:solidFill>
              </a:rPr>
              <a:t>GENERALY, VIRAL GENOME CONSISTS OF CONSERVATIVE AND VARIABILE PART. WHILE SPECIFIC SEQUENCES OF CONSERVATIVE PART REPRESENT IDEAL TARGET FOR DIAGNOSTIC DETECTION PROBES, BECAUSE THEY UNDERGO SPONTANEOUS MUTATIONS VERY RARELY,  IN VARIABILE PART ARE MUTATIONS FREQUENT. </a:t>
            </a:r>
          </a:p>
          <a:p>
            <a:pPr marL="0" indent="0">
              <a:buFontTx/>
              <a:buNone/>
            </a:pPr>
            <a:r>
              <a:rPr lang="cs-CZ" altLang="cs-CZ" sz="1600" b="1" smtClean="0">
                <a:solidFill>
                  <a:srgbClr val="FFFF00"/>
                </a:solidFill>
              </a:rPr>
              <a:t>ACCORDING TO FREQUENCY OF CERTAIN MUTATIONS, IT IS POSSIBLE TO DETERMINE A NUMBER OF TYPES AND SUBTYPES WITH  SLIGHTLY DIFFERENT PROPERTIES (LIKE CERTAIN DRUG RESISTENCE) WITHIN ONE VIRAL SPECIES.</a:t>
            </a:r>
          </a:p>
        </p:txBody>
      </p:sp>
      <p:sp>
        <p:nvSpPr>
          <p:cNvPr id="27655" name="Zástupný symbol pro obsah 5"/>
          <p:cNvSpPr>
            <a:spLocks noGrp="1" noChangeArrowheads="1"/>
          </p:cNvSpPr>
          <p:nvPr>
            <p:ph sz="quarter" idx="4"/>
          </p:nvPr>
        </p:nvSpPr>
        <p:spPr>
          <a:xfrm>
            <a:off x="3779838" y="4149725"/>
            <a:ext cx="5040312" cy="2159000"/>
          </a:xfrm>
        </p:spPr>
        <p:txBody>
          <a:bodyPr/>
          <a:lstStyle/>
          <a:p>
            <a:pPr marL="0" indent="0">
              <a:buFontTx/>
              <a:buNone/>
            </a:pPr>
            <a:r>
              <a:rPr lang="cs-CZ" altLang="cs-CZ" sz="1600" b="1" smtClean="0">
                <a:solidFill>
                  <a:srgbClr val="24F86B"/>
                </a:solidFill>
              </a:rPr>
              <a:t>FOR GENOTYPING, SO CALLED IMMUNOBLOT TECHNIQUES ARE USED.</a:t>
            </a:r>
          </a:p>
          <a:p>
            <a:pPr marL="0" indent="0">
              <a:buFontTx/>
              <a:buNone/>
            </a:pPr>
            <a:r>
              <a:rPr lang="cs-CZ" altLang="cs-CZ" sz="1600" b="1" smtClean="0">
                <a:solidFill>
                  <a:srgbClr val="24F86B"/>
                </a:solidFill>
              </a:rPr>
              <a:t>HYBRIDISATION PROBES FOR SPECIFIC DETECTION OF CERTAIN MUTATIONS ARE IMMOBILISED ON A NYLON STRIPE – SEE PICTURES</a:t>
            </a:r>
          </a:p>
          <a:p>
            <a:pPr marL="0" indent="0">
              <a:buFontTx/>
              <a:buNone/>
            </a:pPr>
            <a:r>
              <a:rPr lang="cs-CZ" altLang="cs-CZ" sz="1600" smtClean="0"/>
              <a:t>Position Control (black line) serves for proper identifi- cation of hybridisation results when reading at the end of the test.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1"/>
          <p:cNvSpPr>
            <a:spLocks noGrp="1" noChangeArrowheads="1"/>
          </p:cNvSpPr>
          <p:nvPr>
            <p:ph type="title" sz="quarter"/>
          </p:nvPr>
        </p:nvSpPr>
        <p:spPr>
          <a:xfrm>
            <a:off x="457200" y="277813"/>
            <a:ext cx="8229600" cy="847725"/>
          </a:xfrm>
        </p:spPr>
        <p:txBody>
          <a:bodyPr/>
          <a:lstStyle/>
          <a:p>
            <a:r>
              <a:rPr lang="cs-CZ" altLang="cs-CZ" sz="2800" b="1" smtClean="0">
                <a:solidFill>
                  <a:srgbClr val="FF0000"/>
                </a:solidFill>
              </a:rPr>
              <a:t>GENOTYPING - DOTBLOT</a:t>
            </a:r>
          </a:p>
        </p:txBody>
      </p:sp>
      <p:sp>
        <p:nvSpPr>
          <p:cNvPr id="28675" name="Zástupný symbol pro obsah 2"/>
          <p:cNvSpPr>
            <a:spLocks noGrp="1" noChangeArrowheads="1"/>
          </p:cNvSpPr>
          <p:nvPr>
            <p:ph sz="quarter" idx="1"/>
          </p:nvPr>
        </p:nvSpPr>
        <p:spPr/>
        <p:txBody>
          <a:bodyPr/>
          <a:lstStyle/>
          <a:p>
            <a:pPr marL="0" indent="0">
              <a:buFontTx/>
              <a:buNone/>
            </a:pPr>
            <a:endParaRPr lang="cs-CZ" altLang="cs-CZ" smtClean="0"/>
          </a:p>
        </p:txBody>
      </p:sp>
      <p:sp>
        <p:nvSpPr>
          <p:cNvPr id="28676" name="Zástupný symbol pro obsah 3"/>
          <p:cNvSpPr>
            <a:spLocks noGrp="1" noChangeArrowheads="1"/>
          </p:cNvSpPr>
          <p:nvPr>
            <p:ph sz="quarter" idx="2"/>
          </p:nvPr>
        </p:nvSpPr>
        <p:spPr>
          <a:xfrm>
            <a:off x="4572000" y="1125538"/>
            <a:ext cx="4572000" cy="2697162"/>
          </a:xfrm>
        </p:spPr>
        <p:txBody>
          <a:bodyPr/>
          <a:lstStyle/>
          <a:p>
            <a:pPr marL="0" indent="0">
              <a:buFontTx/>
              <a:buNone/>
            </a:pPr>
            <a:r>
              <a:rPr lang="cs-CZ" altLang="cs-CZ" sz="1400" b="1" smtClean="0">
                <a:solidFill>
                  <a:srgbClr val="FFFF00"/>
                </a:solidFill>
              </a:rPr>
              <a:t>SLIGHT DISADVANTAGE OF BLOT TECHNIQUES   PRESENTS A NEED OF INCUBATION AT CERTAIN ACCURATE TEMPERATURE WITH CONTINUOUS MOVEMENT OF BUFFER (shaking). Corresponding equipment – WATER BATH SHAKER requires a relatively hIgh financial investment.</a:t>
            </a:r>
          </a:p>
          <a:p>
            <a:pPr marL="0" indent="0">
              <a:buFontTx/>
              <a:buNone/>
            </a:pPr>
            <a:r>
              <a:rPr lang="cs-CZ" altLang="cs-CZ" sz="1400" b="1" smtClean="0">
                <a:solidFill>
                  <a:srgbClr val="FFFF00"/>
                </a:solidFill>
              </a:rPr>
              <a:t>Nylon stripe carrying hybridisation probes is placed in a well of plastic tray. Needed amount of binding buffer is added and sample consisting of previously amplified and denatured DNA amplicons is applied.  Plastic tray is than layed on the water level in the shaker, and aft switching on and seting the instrument hybridisation starts while gentle shaking.</a:t>
            </a:r>
          </a:p>
          <a:p>
            <a:pPr marL="0" indent="0">
              <a:buFontTx/>
              <a:buNone/>
            </a:pPr>
            <a:endParaRPr lang="cs-CZ" altLang="cs-CZ" sz="1400" b="1" smtClean="0">
              <a:solidFill>
                <a:srgbClr val="FFFF00"/>
              </a:solidFill>
            </a:endParaRPr>
          </a:p>
          <a:p>
            <a:pPr marL="0" indent="0">
              <a:buFontTx/>
              <a:buNone/>
            </a:pPr>
            <a:endParaRPr lang="cs-CZ" altLang="cs-CZ" sz="1400" b="1" smtClean="0">
              <a:solidFill>
                <a:srgbClr val="FFFF00"/>
              </a:solidFill>
            </a:endParaRPr>
          </a:p>
        </p:txBody>
      </p:sp>
      <p:sp>
        <p:nvSpPr>
          <p:cNvPr id="28677" name="Zástupný symbol pro obsah 4"/>
          <p:cNvSpPr>
            <a:spLocks noGrp="1" noChangeArrowheads="1"/>
          </p:cNvSpPr>
          <p:nvPr>
            <p:ph sz="quarter" idx="3"/>
          </p:nvPr>
        </p:nvSpPr>
        <p:spPr/>
        <p:txBody>
          <a:bodyPr/>
          <a:lstStyle/>
          <a:p>
            <a:endParaRPr lang="cs-CZ" altLang="cs-CZ" smtClean="0"/>
          </a:p>
        </p:txBody>
      </p:sp>
      <p:sp>
        <p:nvSpPr>
          <p:cNvPr id="28678" name="Zástupný symbol pro obsah 5"/>
          <p:cNvSpPr>
            <a:spLocks noGrp="1" noChangeArrowheads="1"/>
          </p:cNvSpPr>
          <p:nvPr>
            <p:ph sz="quarter" idx="4"/>
          </p:nvPr>
        </p:nvSpPr>
        <p:spPr>
          <a:xfrm>
            <a:off x="4572000" y="4149725"/>
            <a:ext cx="4572000" cy="2443163"/>
          </a:xfrm>
        </p:spPr>
        <p:txBody>
          <a:bodyPr/>
          <a:lstStyle/>
          <a:p>
            <a:pPr marL="0" indent="0">
              <a:buFontTx/>
              <a:buNone/>
            </a:pPr>
            <a:r>
              <a:rPr lang="cs-CZ" altLang="cs-CZ" sz="1400" b="1" smtClean="0">
                <a:solidFill>
                  <a:schemeClr val="bg1"/>
                </a:solidFill>
              </a:rPr>
              <a:t>After incubation is completed, binding buffer saucced off from the well, the well containing the stipe throughroughly washed, conjugate buffer is added and a new round of incubation starts while continuous shaking.</a:t>
            </a:r>
          </a:p>
          <a:p>
            <a:pPr marL="0" indent="0">
              <a:buFontTx/>
              <a:buNone/>
            </a:pPr>
            <a:r>
              <a:rPr lang="cs-CZ" altLang="cs-CZ" sz="1400" b="1" smtClean="0">
                <a:solidFill>
                  <a:schemeClr val="bg1"/>
                </a:solidFill>
              </a:rPr>
              <a:t>After conjugate sauccing off and well-washing, substrate (TMB) buffer with H2O2 is added. Within 10 minutes, a colour reaction develops on those hybridisation probes, on which a a complementary amplicon hybridised</a:t>
            </a:r>
          </a:p>
          <a:p>
            <a:pPr marL="0" indent="0">
              <a:buFontTx/>
              <a:buNone/>
            </a:pPr>
            <a:r>
              <a:rPr lang="cs-CZ" altLang="cs-CZ" sz="1400" b="1" smtClean="0">
                <a:solidFill>
                  <a:srgbClr val="FF0000"/>
                </a:solidFill>
              </a:rPr>
              <a:t>After finnishing last incubation residual substrate is saucced off, stripes taken out and dried.</a:t>
            </a:r>
            <a:endParaRPr lang="cs-CZ" altLang="cs-CZ" sz="1400" b="1" smtClean="0">
              <a:solidFill>
                <a:schemeClr val="bg1"/>
              </a:solidFill>
            </a:endParaRPr>
          </a:p>
        </p:txBody>
      </p:sp>
      <p:sp>
        <p:nvSpPr>
          <p:cNvPr id="28679" name="Zástupný symbol pro číslo snímku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69E7C39-312C-4CD5-9ED6-7A21C49DC773}" type="slidenum">
              <a:rPr lang="cs-CZ" altLang="cs-CZ" sz="1400"/>
              <a:pPr>
                <a:spcBef>
                  <a:spcPct val="0"/>
                </a:spcBef>
                <a:buFontTx/>
                <a:buNone/>
              </a:pPr>
              <a:t>27</a:t>
            </a:fld>
            <a:endParaRPr lang="cs-CZ" altLang="cs-CZ" sz="1400"/>
          </a:p>
        </p:txBody>
      </p:sp>
      <p:pic>
        <p:nvPicPr>
          <p:cNvPr id="28680" name="Picture 12" descr="bellco_hotshak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50" y="1125538"/>
            <a:ext cx="4067175" cy="243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81" name="Picture 13" descr="104-0449_tray_remove_liquid_sm"/>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395288" y="3822700"/>
            <a:ext cx="4122737"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adpis 1"/>
          <p:cNvSpPr>
            <a:spLocks noGrp="1" noChangeArrowheads="1"/>
          </p:cNvSpPr>
          <p:nvPr>
            <p:ph type="title" sz="quarter"/>
          </p:nvPr>
        </p:nvSpPr>
        <p:spPr>
          <a:xfrm>
            <a:off x="457200" y="277813"/>
            <a:ext cx="8229600" cy="919162"/>
          </a:xfrm>
        </p:spPr>
        <p:txBody>
          <a:bodyPr/>
          <a:lstStyle/>
          <a:p>
            <a:r>
              <a:rPr lang="cs-CZ" altLang="cs-CZ" sz="2800" b="1" smtClean="0">
                <a:solidFill>
                  <a:srgbClr val="FF0000"/>
                </a:solidFill>
              </a:rPr>
              <a:t>GENOTYPING - DOTBLOT</a:t>
            </a:r>
          </a:p>
        </p:txBody>
      </p:sp>
      <p:sp>
        <p:nvSpPr>
          <p:cNvPr id="29699" name="Zástupný symbol pro obsah 2"/>
          <p:cNvSpPr>
            <a:spLocks noGrp="1" noChangeArrowheads="1"/>
          </p:cNvSpPr>
          <p:nvPr>
            <p:ph sz="quarter" idx="1"/>
          </p:nvPr>
        </p:nvSpPr>
        <p:spPr>
          <a:xfrm>
            <a:off x="179388" y="1341438"/>
            <a:ext cx="4608512" cy="2444750"/>
          </a:xfrm>
        </p:spPr>
        <p:txBody>
          <a:bodyPr/>
          <a:lstStyle/>
          <a:p>
            <a:pPr marL="0" indent="0">
              <a:buFontTx/>
              <a:buNone/>
            </a:pPr>
            <a:r>
              <a:rPr lang="cs-CZ" altLang="cs-CZ" sz="1600" b="1" smtClean="0">
                <a:solidFill>
                  <a:srgbClr val="FFFF00"/>
                </a:solidFill>
              </a:rPr>
              <a:t>ALL DRIED NYLON STRIPES ARE PLACED ON A FLAT SURFACE WITH BLACK MARK FORMING CONTINUOUS LINE IN ORDER TO QUARRANTIE  PROPPER READING.</a:t>
            </a:r>
          </a:p>
          <a:p>
            <a:pPr marL="0" indent="0">
              <a:buFontTx/>
              <a:buNone/>
            </a:pPr>
            <a:r>
              <a:rPr lang="cs-CZ" altLang="cs-CZ" sz="1600" b="1" smtClean="0">
                <a:solidFill>
                  <a:srgbClr val="FFFF00"/>
                </a:solidFill>
              </a:rPr>
              <a:t>FOR POSITIVE SEQUENCE IDENTIFICATION (blue lines - picture) CAN BE USED TRANSPARENT FOIL PROVIDED BY THE TEST MANUFACTURER</a:t>
            </a:r>
          </a:p>
        </p:txBody>
      </p:sp>
      <p:sp>
        <p:nvSpPr>
          <p:cNvPr id="29700" name="Zástupný symbol pro obsah 3"/>
          <p:cNvSpPr>
            <a:spLocks noGrp="1" noChangeArrowheads="1"/>
          </p:cNvSpPr>
          <p:nvPr>
            <p:ph sz="quarter" idx="2"/>
          </p:nvPr>
        </p:nvSpPr>
        <p:spPr/>
        <p:txBody>
          <a:bodyPr/>
          <a:lstStyle/>
          <a:p>
            <a:endParaRPr lang="cs-CZ" altLang="cs-CZ" sz="1400" smtClean="0"/>
          </a:p>
        </p:txBody>
      </p:sp>
      <p:sp>
        <p:nvSpPr>
          <p:cNvPr id="29701" name="Zástupný symbol pro obsah 5"/>
          <p:cNvSpPr>
            <a:spLocks noGrp="1" noChangeArrowheads="1"/>
          </p:cNvSpPr>
          <p:nvPr>
            <p:ph sz="quarter" idx="4"/>
          </p:nvPr>
        </p:nvSpPr>
        <p:spPr>
          <a:xfrm>
            <a:off x="4643438" y="3933825"/>
            <a:ext cx="4038600" cy="2187575"/>
          </a:xfrm>
        </p:spPr>
        <p:txBody>
          <a:bodyPr/>
          <a:lstStyle/>
          <a:p>
            <a:pPr marL="0" indent="0">
              <a:buFontTx/>
              <a:buNone/>
            </a:pPr>
            <a:r>
              <a:rPr lang="cs-CZ" altLang="cs-CZ" sz="1400" b="1" smtClean="0">
                <a:solidFill>
                  <a:srgbClr val="FFFF00"/>
                </a:solidFill>
              </a:rPr>
              <a:t>OR A SPECIAL SCANNER CONNECTED TO PC EQUIPED WITH AN IDENTIFICATION PROGRAMME.</a:t>
            </a:r>
          </a:p>
        </p:txBody>
      </p:sp>
      <p:sp>
        <p:nvSpPr>
          <p:cNvPr id="29702" name="Zástupný symbol pro číslo snímku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9CCC1CC-CCA2-4BD5-8271-2BE90B79CFC9}" type="slidenum">
              <a:rPr lang="cs-CZ" altLang="cs-CZ" sz="1400"/>
              <a:pPr>
                <a:spcBef>
                  <a:spcPct val="0"/>
                </a:spcBef>
                <a:buFontTx/>
                <a:buNone/>
              </a:pPr>
              <a:t>28</a:t>
            </a:fld>
            <a:endParaRPr lang="cs-CZ" altLang="cs-CZ" sz="1400"/>
          </a:p>
        </p:txBody>
      </p:sp>
      <p:graphicFrame>
        <p:nvGraphicFramePr>
          <p:cNvPr id="29703" name="Objekt 7"/>
          <p:cNvGraphicFramePr>
            <a:graphicFrameLocks noChangeAspect="1"/>
          </p:cNvGraphicFramePr>
          <p:nvPr/>
        </p:nvGraphicFramePr>
        <p:xfrm>
          <a:off x="4610100" y="1341438"/>
          <a:ext cx="4065588" cy="2425700"/>
        </p:xfrm>
        <a:graphic>
          <a:graphicData uri="http://schemas.openxmlformats.org/presentationml/2006/ole">
            <mc:AlternateContent xmlns:mc="http://schemas.openxmlformats.org/markup-compatibility/2006">
              <mc:Choice xmlns:v="urn:schemas-microsoft-com:vml" Requires="v">
                <p:oleObj spid="_x0000_s29705" name="602Photo" r:id="rId3" imgW="10593279" imgH="7066667" progId="602Photo.Image">
                  <p:embed/>
                </p:oleObj>
              </mc:Choice>
              <mc:Fallback>
                <p:oleObj name="602Photo" r:id="rId3" imgW="10593279" imgH="7066667" progId="602Photo.Image">
                  <p:embed/>
                  <p:pic>
                    <p:nvPicPr>
                      <p:cNvPr id="0" name="Objek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0100" y="1341438"/>
                        <a:ext cx="4065588"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704" name="Zástupný symbol pro obsah 8"/>
          <p:cNvGraphicFramePr>
            <a:graphicFrameLocks noGrp="1" noChangeAspect="1"/>
          </p:cNvGraphicFramePr>
          <p:nvPr>
            <p:ph sz="quarter" idx="3"/>
          </p:nvPr>
        </p:nvGraphicFramePr>
        <p:xfrm>
          <a:off x="539750" y="3573463"/>
          <a:ext cx="3744913" cy="2643187"/>
        </p:xfrm>
        <a:graphic>
          <a:graphicData uri="http://schemas.openxmlformats.org/presentationml/2006/ole">
            <mc:AlternateContent xmlns:mc="http://schemas.openxmlformats.org/markup-compatibility/2006">
              <mc:Choice xmlns:v="urn:schemas-microsoft-com:vml" Requires="v">
                <p:oleObj spid="_x0000_s29706" name="Photo Editor Photo" r:id="rId5" imgW="8745171" imgH="6171429" progId="MSPhotoEd.3">
                  <p:embed/>
                </p:oleObj>
              </mc:Choice>
              <mc:Fallback>
                <p:oleObj name="Photo Editor Photo" r:id="rId5" imgW="8745171" imgH="6171429" progId="MSPhotoEd.3">
                  <p:embed/>
                  <p:pic>
                    <p:nvPicPr>
                      <p:cNvPr id="0" name="Zástupný symbol pro obsah 8"/>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3573463"/>
                        <a:ext cx="3744913" cy="2643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79388" y="981075"/>
            <a:ext cx="8845550" cy="5608638"/>
          </a:xfrm>
        </p:spPr>
      </p:pic>
      <p:sp>
        <p:nvSpPr>
          <p:cNvPr id="18435" name="Text Box 4">
            <a:extLst>
              <a:ext uri="{FF2B5EF4-FFF2-40B4-BE49-F238E27FC236}"/>
            </a:extLst>
          </p:cNvPr>
          <p:cNvSpPr txBox="1">
            <a:spLocks noChangeArrowheads="1"/>
          </p:cNvSpPr>
          <p:nvPr/>
        </p:nvSpPr>
        <p:spPr bwMode="auto">
          <a:xfrm>
            <a:off x="0" y="260350"/>
            <a:ext cx="9024937" cy="46166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sk-SK" altLang="cs-CZ" sz="2400" b="1" dirty="0">
                <a:solidFill>
                  <a:srgbClr val="FF0000"/>
                </a:solidFill>
                <a:highlight>
                  <a:srgbClr val="FFFFFF"/>
                </a:highlight>
              </a:rPr>
              <a:t>SOUTHERN BLOT, NORTHERN BLOT</a:t>
            </a:r>
          </a:p>
        </p:txBody>
      </p:sp>
      <p:sp>
        <p:nvSpPr>
          <p:cNvPr id="30724" name="Rectangle 4"/>
          <p:cNvSpPr>
            <a:spLocks noChangeArrowheads="1"/>
          </p:cNvSpPr>
          <p:nvPr/>
        </p:nvSpPr>
        <p:spPr bwMode="auto">
          <a:xfrm>
            <a:off x="0" y="0"/>
            <a:ext cx="9144000" cy="6858000"/>
          </a:xfrm>
          <a:prstGeom prst="rect">
            <a:avLst/>
          </a:prstGeom>
          <a:noFill/>
          <a:ln w="76200">
            <a:solidFill>
              <a:srgbClr val="FFA31B"/>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cs-CZ" sz="2800">
              <a:solidFill>
                <a:srgbClr val="FFFF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title" idx="4294967295"/>
          </p:nvPr>
        </p:nvSpPr>
        <p:spPr>
          <a:xfrm>
            <a:off x="107950" y="0"/>
            <a:ext cx="9036050" cy="1196975"/>
          </a:xfrm>
        </p:spPr>
        <p:txBody>
          <a:bodyPr/>
          <a:lstStyle/>
          <a:p>
            <a:pPr eaLnBrk="1" hangingPunct="1"/>
            <a:r>
              <a:rPr lang="cs-CZ" altLang="cs-CZ" sz="3200" b="1" smtClean="0">
                <a:solidFill>
                  <a:srgbClr val="FF0000"/>
                </a:solidFill>
              </a:rPr>
              <a:t>POSITION OF LABORATORY EXAMINING IN DIAGNOSTICS AND THERAPY OF PATIENT                                                                    </a:t>
            </a:r>
          </a:p>
        </p:txBody>
      </p:sp>
      <p:pic>
        <p:nvPicPr>
          <p:cNvPr id="4099" name="Picture 6" descr="odběr2063"/>
          <p:cNvPicPr>
            <a:picLocks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23850" y="1125538"/>
            <a:ext cx="8640763" cy="5391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0" name="Text Box 7"/>
          <p:cNvSpPr txBox="1">
            <a:spLocks noChangeArrowheads="1"/>
          </p:cNvSpPr>
          <p:nvPr/>
        </p:nvSpPr>
        <p:spPr bwMode="auto">
          <a:xfrm>
            <a:off x="7019925" y="4889500"/>
            <a:ext cx="1655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1200" b="1">
                <a:solidFill>
                  <a:srgbClr val="FF3399"/>
                </a:solidFill>
              </a:rPr>
              <a:t>I</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adpis 1"/>
          <p:cNvSpPr>
            <a:spLocks noGrp="1" noChangeArrowheads="1"/>
          </p:cNvSpPr>
          <p:nvPr>
            <p:ph type="title" sz="quarter"/>
          </p:nvPr>
        </p:nvSpPr>
        <p:spPr>
          <a:xfrm>
            <a:off x="34925" y="277813"/>
            <a:ext cx="9074150" cy="919162"/>
          </a:xfrm>
        </p:spPr>
        <p:txBody>
          <a:bodyPr/>
          <a:lstStyle/>
          <a:p>
            <a:r>
              <a:rPr lang="cs-CZ" altLang="cs-CZ" sz="2800" b="1" smtClean="0">
                <a:solidFill>
                  <a:srgbClr val="FF0000"/>
                </a:solidFill>
              </a:rPr>
              <a:t>REAL TIME POLYMERASE CHAIN REACTION</a:t>
            </a:r>
          </a:p>
        </p:txBody>
      </p:sp>
      <p:sp>
        <p:nvSpPr>
          <p:cNvPr id="31747" name="Zástupný symbol pro obsah 3"/>
          <p:cNvSpPr>
            <a:spLocks noGrp="1" noChangeArrowheads="1"/>
          </p:cNvSpPr>
          <p:nvPr>
            <p:ph sz="quarter" idx="2"/>
          </p:nvPr>
        </p:nvSpPr>
        <p:spPr>
          <a:xfrm>
            <a:off x="4427538" y="1052513"/>
            <a:ext cx="4608512" cy="1871662"/>
          </a:xfrm>
        </p:spPr>
        <p:txBody>
          <a:bodyPr/>
          <a:lstStyle/>
          <a:p>
            <a:pPr marL="0" indent="0">
              <a:buFontTx/>
              <a:buNone/>
            </a:pPr>
            <a:r>
              <a:rPr lang="cs-CZ" altLang="cs-CZ" sz="1600" b="1" smtClean="0">
                <a:solidFill>
                  <a:srgbClr val="FFFF00"/>
                </a:solidFill>
              </a:rPr>
              <a:t>REAL-TIME PCR TECHNOLOGY HAD BEEN DEVELOPED AS EARLY AS IN 1991</a:t>
            </a:r>
          </a:p>
          <a:p>
            <a:pPr marL="0" indent="0">
              <a:buFontTx/>
              <a:buNone/>
            </a:pPr>
            <a:r>
              <a:rPr lang="cs-CZ" altLang="cs-CZ" sz="1600" b="1" smtClean="0">
                <a:solidFill>
                  <a:srgbClr val="FFFF00"/>
                </a:solidFill>
              </a:rPr>
              <a:t>DEVELOPMENT OF INSTRUMENTATION FOR ROUTINNE TOOK 10 MORE YEARS</a:t>
            </a:r>
          </a:p>
          <a:p>
            <a:pPr marL="0" indent="0">
              <a:buFontTx/>
              <a:buNone/>
            </a:pPr>
            <a:r>
              <a:rPr lang="cs-CZ" altLang="cs-CZ" sz="1600" b="1" smtClean="0">
                <a:solidFill>
                  <a:srgbClr val="FFFF00"/>
                </a:solidFill>
              </a:rPr>
              <a:t>THEREFOR, ENTRY OF THIS TECHNIQUE TO ROUTINE DIAGNOSTIC  LABORATORIES HAS STARTED AFTER THE YEAR 2000.</a:t>
            </a:r>
          </a:p>
        </p:txBody>
      </p:sp>
      <p:sp>
        <p:nvSpPr>
          <p:cNvPr id="31748" name="Zástupný symbol pro obsah 4"/>
          <p:cNvSpPr>
            <a:spLocks noGrp="1" noChangeArrowheads="1"/>
          </p:cNvSpPr>
          <p:nvPr>
            <p:ph sz="quarter" idx="3"/>
          </p:nvPr>
        </p:nvSpPr>
        <p:spPr>
          <a:xfrm>
            <a:off x="179388" y="4292600"/>
            <a:ext cx="4316412" cy="2449513"/>
          </a:xfrm>
        </p:spPr>
        <p:txBody>
          <a:bodyPr/>
          <a:lstStyle/>
          <a:p>
            <a:pPr marL="0" indent="0">
              <a:buFontTx/>
              <a:buNone/>
            </a:pPr>
            <a:r>
              <a:rPr lang="cs-CZ" altLang="cs-CZ" sz="1400" b="1" smtClean="0">
                <a:solidFill>
                  <a:srgbClr val="24F86B"/>
                </a:solidFill>
              </a:rPr>
              <a:t>METHOD IS BASED ON 3´ EXONUCLEASE  ACTIVITY OF DNA-POLYMERASE AND FLUORE- SCENCE RESONANCE ENERGY TRANSFER (FRET)  BETWEEN 2 FLUOROFORS LABELLING SPECIFIC HYBRIDISATION PROBES.</a:t>
            </a:r>
          </a:p>
          <a:p>
            <a:pPr marL="0" indent="0">
              <a:buFontTx/>
              <a:buNone/>
            </a:pPr>
            <a:r>
              <a:rPr lang="cs-CZ" altLang="cs-CZ" sz="1400" b="1" smtClean="0"/>
              <a:t>As seen on picture,  HYBRIDISATION PROBE ANNEALS AT THE SAME TEMPERATURE AS PRIMERS ON THE SPECIFIC COMPLEMENTARY SEQUENCE AT THE END OF THE AMPLIFIED SECTION OF DNA.</a:t>
            </a:r>
          </a:p>
        </p:txBody>
      </p:sp>
      <p:sp>
        <p:nvSpPr>
          <p:cNvPr id="31749" name="Zástupný symbol pro obsah 5"/>
          <p:cNvSpPr>
            <a:spLocks noGrp="1" noChangeArrowheads="1"/>
          </p:cNvSpPr>
          <p:nvPr>
            <p:ph sz="quarter" idx="4"/>
          </p:nvPr>
        </p:nvSpPr>
        <p:spPr>
          <a:xfrm>
            <a:off x="4427538" y="2924175"/>
            <a:ext cx="4716462" cy="3201988"/>
          </a:xfrm>
        </p:spPr>
        <p:txBody>
          <a:bodyPr/>
          <a:lstStyle/>
          <a:p>
            <a:pPr marL="0" indent="0">
              <a:buFontTx/>
              <a:buNone/>
            </a:pPr>
            <a:r>
              <a:rPr lang="cs-CZ" altLang="cs-CZ" sz="1400" b="1" smtClean="0">
                <a:solidFill>
                  <a:schemeClr val="bg1"/>
                </a:solidFill>
              </a:rPr>
              <a:t>TAQMAN PROBES ARE SHORT SYNTHETIC OLIGONUCLEOTIDES LABELLED BY FLUOROPHORES ON BOTH ENDS. ON 3´ END IS FIXED FLUOROPHOR OF MONITORED WAVELENGHT,  ON OPPOSITE END  FLUOROPHOR OF LONGER WAVELENTH.  BECAUSE OF SHORT DISTAMNCE BETWEEN BOTH FLUOROPHORES, FRET OCCURS,  SO THAT THE LIGHT EMITED BY              MONITORED FLUOROPHOR IS QUENCHED BY THE   FLUOROPHOR EMITING LONGER WAWELENGHT. RAW PROBE/FLUOROPHOR CONFIGURATION DOES NOT CHANGE BY ANNEALING. </a:t>
            </a:r>
            <a:r>
              <a:rPr lang="cs-CZ" altLang="cs-CZ" sz="1400" b="1" smtClean="0"/>
              <a:t>ONLY WHEN POLY-MERASE ELONGATING STRAND REACHES THE SI- TE WHERE PROBE HAS BEEN ANNEALED, CUTS OFF THE LABELLED NUCLEOTIDE AND REPORTER FLUOROPHOR LIBERATED FROM QUENCHING BY FRET SENDS SIGNAL ROR REGISTRATION.</a:t>
            </a:r>
          </a:p>
        </p:txBody>
      </p:sp>
      <p:sp>
        <p:nvSpPr>
          <p:cNvPr id="31750" name="Zástupný symbol pro číslo snímku 6"/>
          <p:cNvSpPr>
            <a:spLocks noGrp="1"/>
          </p:cNvSpPr>
          <p:nvPr>
            <p:ph type="sldNum" sz="quarter" idx="12"/>
          </p:nvPr>
        </p:nvSpPr>
        <p:spPr>
          <a:xfrm>
            <a:off x="6553200" y="6381750"/>
            <a:ext cx="2133600" cy="339725"/>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DE63478-6294-43F9-B7D4-A707B9079243}" type="slidenum">
              <a:rPr lang="cs-CZ" altLang="cs-CZ" sz="1400"/>
              <a:pPr>
                <a:spcBef>
                  <a:spcPct val="0"/>
                </a:spcBef>
                <a:buFontTx/>
                <a:buNone/>
              </a:pPr>
              <a:t>30</a:t>
            </a:fld>
            <a:endParaRPr lang="cs-CZ" altLang="cs-CZ" sz="1400"/>
          </a:p>
        </p:txBody>
      </p:sp>
      <p:pic>
        <p:nvPicPr>
          <p:cNvPr id="31751" name="Picture 3" descr="lastscan6"/>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79388" y="1125538"/>
            <a:ext cx="4248150" cy="302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2"/>
          <p:cNvGrpSpPr>
            <a:grpSpLocks/>
          </p:cNvGrpSpPr>
          <p:nvPr/>
        </p:nvGrpSpPr>
        <p:grpSpPr bwMode="auto">
          <a:xfrm>
            <a:off x="1928813" y="2752725"/>
            <a:ext cx="1935162" cy="3011488"/>
            <a:chOff x="1456" y="1737"/>
            <a:chExt cx="1219" cy="1897"/>
          </a:xfrm>
        </p:grpSpPr>
        <p:pic>
          <p:nvPicPr>
            <p:cNvPr id="32799" name="Picture 3" descr="LightCyc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8" y="1737"/>
              <a:ext cx="1187"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00" name="Text Box 4"/>
            <p:cNvSpPr txBox="1">
              <a:spLocks noChangeArrowheads="1"/>
            </p:cNvSpPr>
            <p:nvPr/>
          </p:nvSpPr>
          <p:spPr bwMode="auto">
            <a:xfrm>
              <a:off x="1456" y="3343"/>
              <a:ext cx="121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2400" b="1">
                  <a:solidFill>
                    <a:srgbClr val="FFFF99"/>
                  </a:solidFill>
                  <a:latin typeface="Arial Narrow" panose="020B0606020202030204" pitchFamily="34" charset="0"/>
                </a:rPr>
                <a:t>LightCycler</a:t>
              </a:r>
              <a:endParaRPr lang="en-AU" altLang="cs-CZ" sz="2400" b="1">
                <a:solidFill>
                  <a:srgbClr val="FFFF99"/>
                </a:solidFill>
                <a:latin typeface="Arial Narrow" panose="020B0606020202030204" pitchFamily="34" charset="0"/>
              </a:endParaRPr>
            </a:p>
          </p:txBody>
        </p:sp>
      </p:grpSp>
      <p:sp>
        <p:nvSpPr>
          <p:cNvPr id="32771" name="Text Box 5"/>
          <p:cNvSpPr txBox="1">
            <a:spLocks noChangeArrowheads="1"/>
          </p:cNvSpPr>
          <p:nvPr/>
        </p:nvSpPr>
        <p:spPr bwMode="auto">
          <a:xfrm>
            <a:off x="7239000" y="685800"/>
            <a:ext cx="1354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cs-CZ" sz="2400">
                <a:solidFill>
                  <a:srgbClr val="FF6600"/>
                </a:solidFill>
                <a:latin typeface="Maiandra GD" panose="020E0502030308020204" pitchFamily="34" charset="0"/>
              </a:rPr>
              <a:t>real-time</a:t>
            </a:r>
          </a:p>
        </p:txBody>
      </p:sp>
      <p:sp>
        <p:nvSpPr>
          <p:cNvPr id="32772" name="Text Box 6"/>
          <p:cNvSpPr txBox="1">
            <a:spLocks noChangeArrowheads="1"/>
          </p:cNvSpPr>
          <p:nvPr/>
        </p:nvSpPr>
        <p:spPr bwMode="auto">
          <a:xfrm>
            <a:off x="5257800" y="304800"/>
            <a:ext cx="1747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cs-CZ">
                <a:solidFill>
                  <a:srgbClr val="9C2500"/>
                </a:solidFill>
                <a:latin typeface="Maiandra GD" panose="020E0502030308020204" pitchFamily="34" charset="0"/>
              </a:rPr>
              <a:t>real-time</a:t>
            </a:r>
          </a:p>
        </p:txBody>
      </p:sp>
      <p:sp>
        <p:nvSpPr>
          <p:cNvPr id="32773" name="Text Box 7"/>
          <p:cNvSpPr txBox="1">
            <a:spLocks noChangeArrowheads="1"/>
          </p:cNvSpPr>
          <p:nvPr/>
        </p:nvSpPr>
        <p:spPr bwMode="auto">
          <a:xfrm>
            <a:off x="7135813" y="228600"/>
            <a:ext cx="15509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cs-CZ" sz="2800">
                <a:solidFill>
                  <a:srgbClr val="FF3300"/>
                </a:solidFill>
                <a:latin typeface="Maiandra GD" panose="020E0502030308020204" pitchFamily="34" charset="0"/>
              </a:rPr>
              <a:t>real-time</a:t>
            </a:r>
          </a:p>
        </p:txBody>
      </p:sp>
      <p:sp>
        <p:nvSpPr>
          <p:cNvPr id="218120" name="Text Box 8">
            <a:extLst>
              <a:ext uri="{FF2B5EF4-FFF2-40B4-BE49-F238E27FC236}"/>
            </a:extLst>
          </p:cNvPr>
          <p:cNvSpPr txBox="1">
            <a:spLocks noChangeArrowheads="1"/>
          </p:cNvSpPr>
          <p:nvPr/>
        </p:nvSpPr>
        <p:spPr bwMode="auto">
          <a:xfrm>
            <a:off x="6019800" y="430213"/>
            <a:ext cx="29162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3600">
                <a:solidFill>
                  <a:srgbClr val="FFFF99"/>
                </a:solidFill>
                <a:effectLst>
                  <a:outerShdw blurRad="38100" dist="38100" dir="2700000" algn="tl">
                    <a:srgbClr val="000000"/>
                  </a:outerShdw>
                </a:effectLst>
                <a:latin typeface="Maiandra GD" pitchFamily="34" charset="0"/>
              </a:rPr>
              <a:t>real-time PCR</a:t>
            </a:r>
          </a:p>
        </p:txBody>
      </p:sp>
      <p:grpSp>
        <p:nvGrpSpPr>
          <p:cNvPr id="32775" name="Group 9"/>
          <p:cNvGrpSpPr>
            <a:grpSpLocks/>
          </p:cNvGrpSpPr>
          <p:nvPr/>
        </p:nvGrpSpPr>
        <p:grpSpPr bwMode="auto">
          <a:xfrm>
            <a:off x="323850" y="341313"/>
            <a:ext cx="2400300" cy="2316162"/>
            <a:chOff x="288" y="676"/>
            <a:chExt cx="1512" cy="1459"/>
          </a:xfrm>
        </p:grpSpPr>
        <p:pic>
          <p:nvPicPr>
            <p:cNvPr id="32797" name="Picture 10" descr="iCycler"/>
            <p:cNvPicPr>
              <a:picLocks noChangeAspect="1" noChangeArrowheads="1"/>
            </p:cNvPicPr>
            <p:nvPr/>
          </p:nvPicPr>
          <p:blipFill>
            <a:blip r:embed="rId3">
              <a:extLst>
                <a:ext uri="{28A0092B-C50C-407E-A947-70E740481C1C}">
                  <a14:useLocalDpi xmlns:a14="http://schemas.microsoft.com/office/drawing/2010/main" val="0"/>
                </a:ext>
              </a:extLst>
            </a:blip>
            <a:srcRect l="2460" t="29662"/>
            <a:stretch>
              <a:fillRect/>
            </a:stretch>
          </p:blipFill>
          <p:spPr bwMode="auto">
            <a:xfrm>
              <a:off x="288" y="676"/>
              <a:ext cx="1512" cy="1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8" name="Text Box 11"/>
            <p:cNvSpPr txBox="1">
              <a:spLocks noChangeArrowheads="1"/>
            </p:cNvSpPr>
            <p:nvPr/>
          </p:nvSpPr>
          <p:spPr bwMode="auto">
            <a:xfrm>
              <a:off x="719" y="1728"/>
              <a:ext cx="648"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cs-CZ" sz="2400" b="1">
                  <a:solidFill>
                    <a:srgbClr val="33CC33"/>
                  </a:solidFill>
                  <a:latin typeface="Arial Narrow" panose="020B0606020202030204" pitchFamily="34" charset="0"/>
                </a:rPr>
                <a:t>iCycler</a:t>
              </a:r>
            </a:p>
            <a:p>
              <a:pPr algn="ctr">
                <a:spcBef>
                  <a:spcPct val="0"/>
                </a:spcBef>
                <a:buFontTx/>
                <a:buNone/>
              </a:pPr>
              <a:r>
                <a:rPr lang="en-US" altLang="cs-CZ" sz="1200" b="1">
                  <a:solidFill>
                    <a:srgbClr val="FFFF99"/>
                  </a:solidFill>
                  <a:latin typeface="Arial Narrow" panose="020B0606020202030204" pitchFamily="34" charset="0"/>
                </a:rPr>
                <a:t>BioRad</a:t>
              </a:r>
              <a:endParaRPr lang="en-AU" altLang="cs-CZ" sz="1200" b="1">
                <a:solidFill>
                  <a:srgbClr val="FFFF99"/>
                </a:solidFill>
                <a:latin typeface="Arial Narrow" panose="020B0606020202030204" pitchFamily="34" charset="0"/>
              </a:endParaRPr>
            </a:p>
          </p:txBody>
        </p:sp>
      </p:grpSp>
      <p:grpSp>
        <p:nvGrpSpPr>
          <p:cNvPr id="32776" name="Group 12"/>
          <p:cNvGrpSpPr>
            <a:grpSpLocks/>
          </p:cNvGrpSpPr>
          <p:nvPr/>
        </p:nvGrpSpPr>
        <p:grpSpPr bwMode="auto">
          <a:xfrm>
            <a:off x="5003800" y="1052513"/>
            <a:ext cx="2209800" cy="2246312"/>
            <a:chOff x="3360" y="960"/>
            <a:chExt cx="1392" cy="1415"/>
          </a:xfrm>
        </p:grpSpPr>
        <p:pic>
          <p:nvPicPr>
            <p:cNvPr id="32795" name="Picture 13" descr="pe77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0" y="960"/>
              <a:ext cx="1392"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6" name="Text Box 14"/>
            <p:cNvSpPr txBox="1">
              <a:spLocks noChangeArrowheads="1"/>
            </p:cNvSpPr>
            <p:nvPr/>
          </p:nvSpPr>
          <p:spPr bwMode="auto">
            <a:xfrm>
              <a:off x="3615" y="1968"/>
              <a:ext cx="878"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2400" b="1">
                  <a:solidFill>
                    <a:srgbClr val="FFFF99"/>
                  </a:solidFill>
                  <a:latin typeface="Arial Narrow" panose="020B0606020202030204" pitchFamily="34" charset="0"/>
                </a:rPr>
                <a:t>ABI </a:t>
              </a:r>
              <a:r>
                <a:rPr lang="en-US" altLang="cs-CZ" sz="2400" b="1">
                  <a:solidFill>
                    <a:srgbClr val="FFFF99"/>
                  </a:solidFill>
                  <a:latin typeface="Arial Narrow" panose="020B0606020202030204" pitchFamily="34" charset="0"/>
                </a:rPr>
                <a:t>7700</a:t>
              </a:r>
            </a:p>
            <a:p>
              <a:pPr algn="ctr">
                <a:spcBef>
                  <a:spcPct val="0"/>
                </a:spcBef>
                <a:buFontTx/>
                <a:buNone/>
              </a:pPr>
              <a:r>
                <a:rPr lang="en-US" altLang="cs-CZ" sz="1200" b="1">
                  <a:solidFill>
                    <a:srgbClr val="FFFF99"/>
                  </a:solidFill>
                  <a:latin typeface="Arial Narrow" panose="020B0606020202030204" pitchFamily="34" charset="0"/>
                </a:rPr>
                <a:t>Applied Biosystems</a:t>
              </a:r>
              <a:endParaRPr lang="en-AU" altLang="cs-CZ" sz="1200" b="1">
                <a:solidFill>
                  <a:srgbClr val="FFFF99"/>
                </a:solidFill>
                <a:latin typeface="Arial Narrow" panose="020B0606020202030204" pitchFamily="34" charset="0"/>
              </a:endParaRPr>
            </a:p>
          </p:txBody>
        </p:sp>
      </p:grpSp>
      <p:grpSp>
        <p:nvGrpSpPr>
          <p:cNvPr id="32777" name="Group 15"/>
          <p:cNvGrpSpPr>
            <a:grpSpLocks/>
          </p:cNvGrpSpPr>
          <p:nvPr/>
        </p:nvGrpSpPr>
        <p:grpSpPr bwMode="auto">
          <a:xfrm>
            <a:off x="3294063" y="295275"/>
            <a:ext cx="1417637" cy="2184400"/>
            <a:chOff x="2640" y="528"/>
            <a:chExt cx="893" cy="1510"/>
          </a:xfrm>
        </p:grpSpPr>
        <p:pic>
          <p:nvPicPr>
            <p:cNvPr id="32793" name="Picture 16" descr="pe57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0" y="528"/>
              <a:ext cx="893" cy="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4" name="Text Box 17"/>
            <p:cNvSpPr txBox="1">
              <a:spLocks noChangeArrowheads="1"/>
            </p:cNvSpPr>
            <p:nvPr/>
          </p:nvSpPr>
          <p:spPr bwMode="auto">
            <a:xfrm>
              <a:off x="2710" y="1464"/>
              <a:ext cx="823" cy="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2400" b="1">
                  <a:solidFill>
                    <a:srgbClr val="FFFF99"/>
                  </a:solidFill>
                  <a:latin typeface="Arial Narrow" panose="020B0606020202030204" pitchFamily="34" charset="0"/>
                </a:rPr>
                <a:t>PE </a:t>
              </a:r>
              <a:r>
                <a:rPr lang="en-US" altLang="cs-CZ" sz="2400" b="1">
                  <a:solidFill>
                    <a:srgbClr val="FFFF99"/>
                  </a:solidFill>
                  <a:latin typeface="Arial Narrow" panose="020B0606020202030204" pitchFamily="34" charset="0"/>
                </a:rPr>
                <a:t>5700</a:t>
              </a:r>
            </a:p>
            <a:p>
              <a:pPr algn="ctr">
                <a:spcBef>
                  <a:spcPct val="0"/>
                </a:spcBef>
                <a:buFontTx/>
                <a:buNone/>
              </a:pPr>
              <a:r>
                <a:rPr lang="en-US" altLang="cs-CZ" sz="1200" b="1">
                  <a:solidFill>
                    <a:srgbClr val="FFFF99"/>
                  </a:solidFill>
                  <a:latin typeface="Arial Narrow" panose="020B0606020202030204" pitchFamily="34" charset="0"/>
                </a:rPr>
                <a:t>Applied Biosystems</a:t>
              </a:r>
              <a:endParaRPr lang="en-AU" altLang="cs-CZ" sz="1200" b="1">
                <a:solidFill>
                  <a:srgbClr val="FFFF99"/>
                </a:solidFill>
                <a:latin typeface="Arial Narrow" panose="020B0606020202030204" pitchFamily="34" charset="0"/>
              </a:endParaRPr>
            </a:p>
          </p:txBody>
        </p:sp>
      </p:grpSp>
      <p:grpSp>
        <p:nvGrpSpPr>
          <p:cNvPr id="32778" name="Group 18"/>
          <p:cNvGrpSpPr>
            <a:grpSpLocks/>
          </p:cNvGrpSpPr>
          <p:nvPr/>
        </p:nvGrpSpPr>
        <p:grpSpPr bwMode="auto">
          <a:xfrm>
            <a:off x="4211638" y="3284538"/>
            <a:ext cx="1828800" cy="1931987"/>
            <a:chOff x="3168" y="2550"/>
            <a:chExt cx="1152" cy="1217"/>
          </a:xfrm>
        </p:grpSpPr>
        <p:pic>
          <p:nvPicPr>
            <p:cNvPr id="32791" name="Picture 19" descr="StratageneFluorTracker"/>
            <p:cNvPicPr>
              <a:picLocks noChangeAspect="1" noChangeArrowheads="1"/>
            </p:cNvPicPr>
            <p:nvPr/>
          </p:nvPicPr>
          <p:blipFill>
            <a:blip r:embed="rId6">
              <a:extLst>
                <a:ext uri="{28A0092B-C50C-407E-A947-70E740481C1C}">
                  <a14:useLocalDpi xmlns:a14="http://schemas.microsoft.com/office/drawing/2010/main" val="0"/>
                </a:ext>
              </a:extLst>
            </a:blip>
            <a:srcRect t="29448" r="15790"/>
            <a:stretch>
              <a:fillRect/>
            </a:stretch>
          </p:blipFill>
          <p:spPr bwMode="auto">
            <a:xfrm>
              <a:off x="3168" y="2550"/>
              <a:ext cx="1152" cy="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2" name="Text Box 20"/>
            <p:cNvSpPr txBox="1">
              <a:spLocks noChangeArrowheads="1"/>
            </p:cNvSpPr>
            <p:nvPr/>
          </p:nvSpPr>
          <p:spPr bwMode="auto">
            <a:xfrm>
              <a:off x="3203" y="3360"/>
              <a:ext cx="108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cs-CZ" sz="2400" b="1">
                  <a:solidFill>
                    <a:srgbClr val="FFFF99"/>
                  </a:solidFill>
                  <a:latin typeface="Arial Narrow" panose="020B0606020202030204" pitchFamily="34" charset="0"/>
                </a:rPr>
                <a:t>FluorTracker</a:t>
              </a:r>
            </a:p>
            <a:p>
              <a:pPr algn="ctr">
                <a:spcBef>
                  <a:spcPct val="0"/>
                </a:spcBef>
                <a:buFontTx/>
                <a:buNone/>
              </a:pPr>
              <a:r>
                <a:rPr lang="en-US" altLang="cs-CZ" sz="1200" b="1">
                  <a:latin typeface="Arial Narrow" panose="020B0606020202030204" pitchFamily="34" charset="0"/>
                </a:rPr>
                <a:t>Stratagene</a:t>
              </a:r>
              <a:endParaRPr lang="en-AU" altLang="cs-CZ" sz="1200" b="1">
                <a:latin typeface="Arial Narrow" panose="020B0606020202030204" pitchFamily="34" charset="0"/>
              </a:endParaRPr>
            </a:p>
          </p:txBody>
        </p:sp>
      </p:grpSp>
      <p:grpSp>
        <p:nvGrpSpPr>
          <p:cNvPr id="32779" name="Group 21"/>
          <p:cNvGrpSpPr>
            <a:grpSpLocks/>
          </p:cNvGrpSpPr>
          <p:nvPr/>
        </p:nvGrpSpPr>
        <p:grpSpPr bwMode="auto">
          <a:xfrm>
            <a:off x="5651500" y="5060950"/>
            <a:ext cx="2049463" cy="1635125"/>
            <a:chOff x="4133" y="2992"/>
            <a:chExt cx="1291" cy="1030"/>
          </a:xfrm>
        </p:grpSpPr>
        <p:pic>
          <p:nvPicPr>
            <p:cNvPr id="32789" name="Picture 22" descr="FluorImager595"/>
            <p:cNvPicPr>
              <a:picLocks noChangeAspect="1" noChangeArrowheads="1"/>
            </p:cNvPicPr>
            <p:nvPr/>
          </p:nvPicPr>
          <p:blipFill>
            <a:blip r:embed="rId7">
              <a:extLst>
                <a:ext uri="{28A0092B-C50C-407E-A947-70E740481C1C}">
                  <a14:useLocalDpi xmlns:a14="http://schemas.microsoft.com/office/drawing/2010/main" val="0"/>
                </a:ext>
              </a:extLst>
            </a:blip>
            <a:srcRect l="3334" t="56667" r="1111" b="3334"/>
            <a:stretch>
              <a:fillRect/>
            </a:stretch>
          </p:blipFill>
          <p:spPr bwMode="auto">
            <a:xfrm>
              <a:off x="4224" y="2992"/>
              <a:ext cx="1200"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0" name="Text Box 23"/>
            <p:cNvSpPr txBox="1">
              <a:spLocks noChangeArrowheads="1"/>
            </p:cNvSpPr>
            <p:nvPr/>
          </p:nvSpPr>
          <p:spPr bwMode="auto">
            <a:xfrm>
              <a:off x="4133" y="3615"/>
              <a:ext cx="1291"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cs-CZ" sz="2400" b="1">
                  <a:solidFill>
                    <a:srgbClr val="FFFF99"/>
                  </a:solidFill>
                  <a:latin typeface="Arial Narrow" panose="020B0606020202030204" pitchFamily="34" charset="0"/>
                </a:rPr>
                <a:t>FluorImager</a:t>
              </a:r>
            </a:p>
            <a:p>
              <a:pPr algn="ctr">
                <a:spcBef>
                  <a:spcPct val="0"/>
                </a:spcBef>
                <a:buFontTx/>
                <a:buNone/>
              </a:pPr>
              <a:r>
                <a:rPr lang="en-US" altLang="cs-CZ" sz="1200" b="1">
                  <a:latin typeface="Arial Narrow" panose="020B0606020202030204" pitchFamily="34" charset="0"/>
                </a:rPr>
                <a:t>Molecular Dynamics</a:t>
              </a:r>
              <a:endParaRPr lang="en-AU" altLang="cs-CZ" sz="1200" b="1">
                <a:latin typeface="Arial Narrow" panose="020B0606020202030204" pitchFamily="34" charset="0"/>
              </a:endParaRPr>
            </a:p>
          </p:txBody>
        </p:sp>
      </p:grpSp>
      <p:sp>
        <p:nvSpPr>
          <p:cNvPr id="218136" name="Rectangle 24">
            <a:extLst>
              <a:ext uri="{FF2B5EF4-FFF2-40B4-BE49-F238E27FC236}"/>
            </a:extLst>
          </p:cNvPr>
          <p:cNvSpPr>
            <a:spLocks noChangeArrowheads="1"/>
          </p:cNvSpPr>
          <p:nvPr/>
        </p:nvSpPr>
        <p:spPr bwMode="auto">
          <a:xfrm>
            <a:off x="7467600" y="990600"/>
            <a:ext cx="1382713" cy="396875"/>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wrap="none">
            <a:spAutoFit/>
          </a:bodyPr>
          <a:lstStyle/>
          <a:p>
            <a:pPr algn="ctr">
              <a:defRPr/>
            </a:pPr>
            <a:r>
              <a:rPr lang="en-US" sz="2000">
                <a:solidFill>
                  <a:srgbClr val="CCFF33"/>
                </a:solidFill>
                <a:effectLst>
                  <a:outerShdw blurRad="38100" dist="38100" dir="2700000" algn="tl">
                    <a:srgbClr val="000000"/>
                  </a:outerShdw>
                </a:effectLst>
                <a:latin typeface="Verdana" pitchFamily="34" charset="0"/>
              </a:rPr>
              <a:t>hardware</a:t>
            </a:r>
            <a:endParaRPr lang="en-AU" sz="2000">
              <a:solidFill>
                <a:srgbClr val="CCFF33"/>
              </a:solidFill>
              <a:effectLst>
                <a:outerShdw blurRad="38100" dist="38100" dir="2700000" algn="tl">
                  <a:srgbClr val="000000"/>
                </a:outerShdw>
              </a:effectLst>
              <a:latin typeface="Verdana" pitchFamily="34" charset="0"/>
            </a:endParaRPr>
          </a:p>
        </p:txBody>
      </p:sp>
      <p:sp>
        <p:nvSpPr>
          <p:cNvPr id="32781" name="Text Box 25"/>
          <p:cNvSpPr txBox="1">
            <a:spLocks noChangeArrowheads="1"/>
          </p:cNvSpPr>
          <p:nvPr/>
        </p:nvSpPr>
        <p:spPr bwMode="auto">
          <a:xfrm>
            <a:off x="592138" y="51768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2800" u="sng">
              <a:solidFill>
                <a:srgbClr val="FFFF00"/>
              </a:solidFill>
            </a:endParaRPr>
          </a:p>
        </p:txBody>
      </p:sp>
      <p:pic>
        <p:nvPicPr>
          <p:cNvPr id="32782" name="Picture 27" descr="6000-red-topview-9c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3103563"/>
            <a:ext cx="11906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83" name="Group 28"/>
          <p:cNvGrpSpPr>
            <a:grpSpLocks/>
          </p:cNvGrpSpPr>
          <p:nvPr/>
        </p:nvGrpSpPr>
        <p:grpSpPr bwMode="auto">
          <a:xfrm>
            <a:off x="6819900" y="3321050"/>
            <a:ext cx="2052638" cy="2374900"/>
            <a:chOff x="2109" y="1753"/>
            <a:chExt cx="1633" cy="1632"/>
          </a:xfrm>
        </p:grpSpPr>
        <p:sp>
          <p:nvSpPr>
            <p:cNvPr id="218141" name="Rectangle 29">
              <a:extLst>
                <a:ext uri="{FF2B5EF4-FFF2-40B4-BE49-F238E27FC236}"/>
              </a:extLst>
            </p:cNvPr>
            <p:cNvSpPr>
              <a:spLocks noChangeArrowheads="1"/>
            </p:cNvSpPr>
            <p:nvPr/>
          </p:nvSpPr>
          <p:spPr bwMode="auto">
            <a:xfrm>
              <a:off x="2109" y="2841"/>
              <a:ext cx="1633" cy="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eaLnBrk="1" hangingPunct="1">
                <a:lnSpc>
                  <a:spcPct val="90000"/>
                </a:lnSpc>
                <a:spcBef>
                  <a:spcPct val="20000"/>
                </a:spcBef>
                <a:buClr>
                  <a:schemeClr val="hlink"/>
                </a:buClr>
                <a:buSzPct val="80000"/>
                <a:buFont typeface="Wingdings" pitchFamily="2" charset="2"/>
                <a:buNone/>
                <a:defRPr/>
              </a:pPr>
              <a:endParaRPr lang="en-US" b="1">
                <a:effectLst>
                  <a:outerShdw blurRad="38100" dist="38100" dir="2700000" algn="tl">
                    <a:srgbClr val="000000"/>
                  </a:outerShdw>
                </a:effectLst>
                <a:latin typeface="Arial" charset="0"/>
              </a:endParaRPr>
            </a:p>
          </p:txBody>
        </p:sp>
        <p:pic>
          <p:nvPicPr>
            <p:cNvPr id="32788" name="Picture 30" descr="RG3000-300-pix"/>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9" y="1753"/>
              <a:ext cx="1587"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784" name="TextovéPole 1"/>
          <p:cNvSpPr txBox="1">
            <a:spLocks noChangeArrowheads="1"/>
          </p:cNvSpPr>
          <p:nvPr/>
        </p:nvSpPr>
        <p:spPr bwMode="auto">
          <a:xfrm>
            <a:off x="0" y="5300663"/>
            <a:ext cx="18351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400">
                <a:solidFill>
                  <a:srgbClr val="FFFF00"/>
                </a:solidFill>
              </a:rPr>
              <a:t>RotorGene 6000</a:t>
            </a:r>
          </a:p>
        </p:txBody>
      </p:sp>
      <p:sp>
        <p:nvSpPr>
          <p:cNvPr id="32785" name="TextovéPole 2"/>
          <p:cNvSpPr txBox="1">
            <a:spLocks noChangeArrowheads="1"/>
          </p:cNvSpPr>
          <p:nvPr/>
        </p:nvSpPr>
        <p:spPr bwMode="auto">
          <a:xfrm>
            <a:off x="2522538" y="5724525"/>
            <a:ext cx="7985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1200">
                <a:solidFill>
                  <a:srgbClr val="FFFF00"/>
                </a:solidFill>
              </a:rPr>
              <a:t>Roche</a:t>
            </a:r>
          </a:p>
        </p:txBody>
      </p:sp>
      <p:sp>
        <p:nvSpPr>
          <p:cNvPr id="32786" name="TextovéPole 3"/>
          <p:cNvSpPr txBox="1">
            <a:spLocks noChangeArrowheads="1"/>
          </p:cNvSpPr>
          <p:nvPr/>
        </p:nvSpPr>
        <p:spPr bwMode="auto">
          <a:xfrm>
            <a:off x="323850" y="6032500"/>
            <a:ext cx="11906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1200">
                <a:solidFill>
                  <a:srgbClr val="FFFF00"/>
                </a:solidFill>
              </a:rPr>
              <a:t>Corbett</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
          <p:cNvSpPr>
            <a:spLocks noGrp="1" noChangeArrowheads="1"/>
          </p:cNvSpPr>
          <p:nvPr>
            <p:ph type="title"/>
          </p:nvPr>
        </p:nvSpPr>
        <p:spPr/>
        <p:txBody>
          <a:bodyPr/>
          <a:lstStyle/>
          <a:p>
            <a:endParaRPr lang="cs-CZ" altLang="cs-CZ" smtClean="0"/>
          </a:p>
        </p:txBody>
      </p:sp>
      <p:pic>
        <p:nvPicPr>
          <p:cNvPr id="33795" name="Picture 5" descr="WORKFLOW019"/>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136525"/>
            <a:ext cx="9144000" cy="6480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6" name="Picture 9" descr="MagNA1"/>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84213" y="5516563"/>
            <a:ext cx="1296987" cy="962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7" name="TextovéPole 1"/>
          <p:cNvSpPr txBox="1">
            <a:spLocks noChangeArrowheads="1"/>
          </p:cNvSpPr>
          <p:nvPr/>
        </p:nvSpPr>
        <p:spPr bwMode="auto">
          <a:xfrm>
            <a:off x="1187450" y="122238"/>
            <a:ext cx="43211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800" b="1">
                <a:solidFill>
                  <a:srgbClr val="FF0000"/>
                </a:solidFill>
              </a:rPr>
              <a:t>AUTOMATION OF PCR</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7332663" y="685800"/>
            <a:ext cx="1354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a:solidFill>
                  <a:srgbClr val="FF6600"/>
                </a:solidFill>
                <a:latin typeface="Maiandra GD" panose="020E0502030308020204" pitchFamily="34" charset="0"/>
              </a:rPr>
              <a:t>real-time</a:t>
            </a:r>
          </a:p>
        </p:txBody>
      </p:sp>
      <p:sp>
        <p:nvSpPr>
          <p:cNvPr id="34819" name="Text Box 3"/>
          <p:cNvSpPr txBox="1">
            <a:spLocks noChangeArrowheads="1"/>
          </p:cNvSpPr>
          <p:nvPr/>
        </p:nvSpPr>
        <p:spPr bwMode="auto">
          <a:xfrm>
            <a:off x="5410200" y="304800"/>
            <a:ext cx="1747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a:solidFill>
                  <a:srgbClr val="9C2500"/>
                </a:solidFill>
                <a:latin typeface="Maiandra GD" panose="020E0502030308020204" pitchFamily="34" charset="0"/>
              </a:rPr>
              <a:t>real-time</a:t>
            </a:r>
          </a:p>
        </p:txBody>
      </p:sp>
      <p:sp>
        <p:nvSpPr>
          <p:cNvPr id="34820" name="Text Box 4"/>
          <p:cNvSpPr txBox="1">
            <a:spLocks noChangeArrowheads="1"/>
          </p:cNvSpPr>
          <p:nvPr/>
        </p:nvSpPr>
        <p:spPr bwMode="auto">
          <a:xfrm>
            <a:off x="7010400" y="228600"/>
            <a:ext cx="15509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800">
                <a:solidFill>
                  <a:srgbClr val="FF3300"/>
                </a:solidFill>
                <a:latin typeface="Maiandra GD" panose="020E0502030308020204" pitchFamily="34" charset="0"/>
              </a:rPr>
              <a:t>real-time</a:t>
            </a:r>
          </a:p>
        </p:txBody>
      </p:sp>
      <p:sp>
        <p:nvSpPr>
          <p:cNvPr id="73733" name="Text Box 5">
            <a:extLst>
              <a:ext uri="{FF2B5EF4-FFF2-40B4-BE49-F238E27FC236}"/>
            </a:extLst>
          </p:cNvPr>
          <p:cNvSpPr txBox="1">
            <a:spLocks noChangeArrowheads="1"/>
          </p:cNvSpPr>
          <p:nvPr/>
        </p:nvSpPr>
        <p:spPr bwMode="auto">
          <a:xfrm>
            <a:off x="6019800" y="430213"/>
            <a:ext cx="23860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3600">
                <a:solidFill>
                  <a:srgbClr val="FFFF99"/>
                </a:solidFill>
                <a:effectLst>
                  <a:outerShdw blurRad="38100" dist="38100" dir="2700000" algn="tl">
                    <a:srgbClr val="C0C0C0"/>
                  </a:outerShdw>
                </a:effectLst>
                <a:latin typeface="Maiandra GD" pitchFamily="34" charset="0"/>
              </a:rPr>
              <a:t>LightCycler</a:t>
            </a:r>
          </a:p>
        </p:txBody>
      </p:sp>
      <p:sp>
        <p:nvSpPr>
          <p:cNvPr id="34822" name="Text Box 6"/>
          <p:cNvSpPr txBox="1">
            <a:spLocks noChangeArrowheads="1"/>
          </p:cNvSpPr>
          <p:nvPr/>
        </p:nvSpPr>
        <p:spPr bwMode="auto">
          <a:xfrm>
            <a:off x="7451725" y="1041400"/>
            <a:ext cx="1438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a:solidFill>
                  <a:srgbClr val="FFFF00"/>
                </a:solidFill>
                <a:latin typeface="Verdana" panose="020B0604030504040204" pitchFamily="34" charset="0"/>
              </a:rPr>
              <a:t>Operation</a:t>
            </a:r>
          </a:p>
        </p:txBody>
      </p:sp>
      <p:pic>
        <p:nvPicPr>
          <p:cNvPr id="3482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1781175"/>
            <a:ext cx="489585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824" name="Group 8"/>
          <p:cNvGrpSpPr>
            <a:grpSpLocks/>
          </p:cNvGrpSpPr>
          <p:nvPr/>
        </p:nvGrpSpPr>
        <p:grpSpPr bwMode="auto">
          <a:xfrm>
            <a:off x="179388" y="4292600"/>
            <a:ext cx="3744912" cy="2232025"/>
            <a:chOff x="1008" y="960"/>
            <a:chExt cx="3984" cy="2988"/>
          </a:xfrm>
        </p:grpSpPr>
        <p:pic>
          <p:nvPicPr>
            <p:cNvPr id="34826" name="Picture 9" descr="LightCyclercapillaries"/>
            <p:cNvPicPr>
              <a:picLocks noChangeAspect="1" noChangeArrowheads="1"/>
            </p:cNvPicPr>
            <p:nvPr/>
          </p:nvPicPr>
          <p:blipFill>
            <a:blip r:embed="rId3">
              <a:extLst>
                <a:ext uri="{28A0092B-C50C-407E-A947-70E740481C1C}">
                  <a14:useLocalDpi xmlns:a14="http://schemas.microsoft.com/office/drawing/2010/main" val="0"/>
                </a:ext>
              </a:extLst>
            </a:blip>
            <a:srcRect l="4616" t="12061" r="7692" b="12563"/>
            <a:stretch>
              <a:fillRect/>
            </a:stretch>
          </p:blipFill>
          <p:spPr bwMode="auto">
            <a:xfrm>
              <a:off x="1296" y="960"/>
              <a:ext cx="1248"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7" name="Text Box 10"/>
            <p:cNvSpPr txBox="1">
              <a:spLocks noChangeArrowheads="1"/>
            </p:cNvSpPr>
            <p:nvPr/>
          </p:nvSpPr>
          <p:spPr bwMode="auto">
            <a:xfrm>
              <a:off x="1008" y="1264"/>
              <a:ext cx="466" cy="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400" b="1">
                  <a:solidFill>
                    <a:srgbClr val="FFCC99"/>
                  </a:solidFill>
                </a:rPr>
                <a:t>1.</a:t>
              </a:r>
              <a:endParaRPr lang="en-AU" altLang="cs-CZ" sz="2400" b="1">
                <a:solidFill>
                  <a:srgbClr val="FFCC99"/>
                </a:solidFill>
              </a:endParaRPr>
            </a:p>
          </p:txBody>
        </p:sp>
        <p:sp>
          <p:nvSpPr>
            <p:cNvPr id="34828" name="Text Box 11"/>
            <p:cNvSpPr txBox="1">
              <a:spLocks noChangeArrowheads="1"/>
            </p:cNvSpPr>
            <p:nvPr/>
          </p:nvSpPr>
          <p:spPr bwMode="auto">
            <a:xfrm>
              <a:off x="1008" y="2783"/>
              <a:ext cx="466" cy="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400" b="1">
                  <a:solidFill>
                    <a:srgbClr val="FFCC99"/>
                  </a:solidFill>
                </a:rPr>
                <a:t>2.</a:t>
              </a:r>
              <a:endParaRPr lang="en-AU" altLang="cs-CZ" sz="2400" b="1">
                <a:solidFill>
                  <a:srgbClr val="FFCC99"/>
                </a:solidFill>
              </a:endParaRPr>
            </a:p>
          </p:txBody>
        </p:sp>
        <p:sp>
          <p:nvSpPr>
            <p:cNvPr id="34829" name="Text Box 12"/>
            <p:cNvSpPr txBox="1">
              <a:spLocks noChangeArrowheads="1"/>
            </p:cNvSpPr>
            <p:nvPr/>
          </p:nvSpPr>
          <p:spPr bwMode="auto">
            <a:xfrm>
              <a:off x="3023" y="1249"/>
              <a:ext cx="466" cy="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400" b="1">
                  <a:solidFill>
                    <a:srgbClr val="FFCC99"/>
                  </a:solidFill>
                </a:rPr>
                <a:t>3.</a:t>
              </a:r>
              <a:endParaRPr lang="en-AU" altLang="cs-CZ" sz="2400" b="1">
                <a:solidFill>
                  <a:srgbClr val="FFCC99"/>
                </a:solidFill>
              </a:endParaRPr>
            </a:p>
          </p:txBody>
        </p:sp>
        <p:sp>
          <p:nvSpPr>
            <p:cNvPr id="34830" name="Text Box 13"/>
            <p:cNvSpPr txBox="1">
              <a:spLocks noChangeArrowheads="1"/>
            </p:cNvSpPr>
            <p:nvPr/>
          </p:nvSpPr>
          <p:spPr bwMode="auto">
            <a:xfrm>
              <a:off x="3023" y="2928"/>
              <a:ext cx="466" cy="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400" b="1">
                  <a:solidFill>
                    <a:srgbClr val="FFCC99"/>
                  </a:solidFill>
                </a:rPr>
                <a:t>4.</a:t>
              </a:r>
              <a:endParaRPr lang="en-AU" altLang="cs-CZ" sz="2400" b="1">
                <a:solidFill>
                  <a:srgbClr val="FFCC99"/>
                </a:solidFill>
              </a:endParaRPr>
            </a:p>
          </p:txBody>
        </p:sp>
        <p:pic>
          <p:nvPicPr>
            <p:cNvPr id="34831" name="Picture 14" descr="capill mi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 y="2304"/>
              <a:ext cx="1160" cy="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2" name="Picture 15" descr="insert capi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6" y="960"/>
              <a:ext cx="1536"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3" name="Picture 16" descr="loading L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0" y="2400"/>
              <a:ext cx="1152"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825" name="Picture 17" descr="Lightcycl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549275"/>
            <a:ext cx="3673475"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Nadpis 1"/>
          <p:cNvSpPr>
            <a:spLocks noGrp="1" noChangeArrowheads="1"/>
          </p:cNvSpPr>
          <p:nvPr>
            <p:ph type="title"/>
          </p:nvPr>
        </p:nvSpPr>
        <p:spPr>
          <a:xfrm>
            <a:off x="0" y="274638"/>
            <a:ext cx="9144000" cy="1143000"/>
          </a:xfrm>
        </p:spPr>
        <p:txBody>
          <a:bodyPr/>
          <a:lstStyle/>
          <a:p>
            <a:r>
              <a:rPr lang="cs-CZ" altLang="cs-CZ" sz="2800" b="1" smtClean="0">
                <a:solidFill>
                  <a:srgbClr val="FF0000"/>
                </a:solidFill>
              </a:rPr>
              <a:t>USE OF MOLECULAR BIOLOGY TECHNIQUES IN ROUTINE DIAGNOSTICS OF VIRAL INFECTIONS</a:t>
            </a:r>
            <a:endParaRPr lang="cs-CZ" altLang="cs-CZ" sz="2800" smtClean="0"/>
          </a:p>
        </p:txBody>
      </p:sp>
      <p:sp>
        <p:nvSpPr>
          <p:cNvPr id="35843" name="Zástupný symbol pro obsah 2"/>
          <p:cNvSpPr>
            <a:spLocks noGrp="1" noChangeArrowheads="1"/>
          </p:cNvSpPr>
          <p:nvPr>
            <p:ph sz="half" idx="1"/>
          </p:nvPr>
        </p:nvSpPr>
        <p:spPr>
          <a:xfrm>
            <a:off x="107950" y="1341438"/>
            <a:ext cx="4176713" cy="4741862"/>
          </a:xfrm>
        </p:spPr>
        <p:txBody>
          <a:bodyPr/>
          <a:lstStyle/>
          <a:p>
            <a:pPr marL="0" indent="0">
              <a:buFontTx/>
              <a:buNone/>
            </a:pPr>
            <a:r>
              <a:rPr lang="cs-CZ" altLang="cs-CZ" sz="2400" b="1" smtClean="0">
                <a:solidFill>
                  <a:srgbClr val="24F86B"/>
                </a:solidFill>
              </a:rPr>
              <a:t>QUALITATIVE DETECTION</a:t>
            </a:r>
          </a:p>
          <a:p>
            <a:pPr marL="0" indent="0"/>
            <a:r>
              <a:rPr lang="cs-CZ" altLang="cs-CZ" sz="2000" b="1" smtClean="0">
                <a:solidFill>
                  <a:srgbClr val="FFFF00"/>
                </a:solidFill>
              </a:rPr>
              <a:t>Detection of Disease Agent (e.g. HEPATITIS C virus)</a:t>
            </a:r>
          </a:p>
          <a:p>
            <a:pPr marL="0" indent="0"/>
            <a:r>
              <a:rPr lang="cs-CZ" altLang="cs-CZ" sz="2000" b="1" smtClean="0">
                <a:solidFill>
                  <a:srgbClr val="FFFF00"/>
                </a:solidFill>
              </a:rPr>
              <a:t>Screening Investigation (sexually transmitted infections– Human Papillomaviruses)</a:t>
            </a:r>
          </a:p>
          <a:p>
            <a:pPr marL="0" indent="0"/>
            <a:r>
              <a:rPr lang="cs-CZ" altLang="cs-CZ" sz="2000" b="1" smtClean="0">
                <a:solidFill>
                  <a:srgbClr val="FFFF00"/>
                </a:solidFill>
              </a:rPr>
              <a:t>Confirmation of serological testing (Hepatitis viruses)</a:t>
            </a:r>
          </a:p>
          <a:p>
            <a:pPr marL="0" indent="0"/>
            <a:r>
              <a:rPr lang="cs-CZ" altLang="cs-CZ" sz="2000" b="1" smtClean="0">
                <a:solidFill>
                  <a:srgbClr val="FFFF00"/>
                </a:solidFill>
              </a:rPr>
              <a:t>Amplification for following genotyping</a:t>
            </a:r>
          </a:p>
        </p:txBody>
      </p:sp>
      <p:sp>
        <p:nvSpPr>
          <p:cNvPr id="35844" name="Zástupný symbol pro obsah 3"/>
          <p:cNvSpPr>
            <a:spLocks noGrp="1" noChangeArrowheads="1"/>
          </p:cNvSpPr>
          <p:nvPr>
            <p:ph sz="half" idx="2"/>
          </p:nvPr>
        </p:nvSpPr>
        <p:spPr>
          <a:xfrm>
            <a:off x="4356100" y="1341438"/>
            <a:ext cx="4787900" cy="4741862"/>
          </a:xfrm>
        </p:spPr>
        <p:txBody>
          <a:bodyPr/>
          <a:lstStyle/>
          <a:p>
            <a:pPr marL="0" indent="0">
              <a:buFontTx/>
              <a:buNone/>
            </a:pPr>
            <a:r>
              <a:rPr lang="cs-CZ" altLang="cs-CZ" sz="2400" b="1" smtClean="0">
                <a:solidFill>
                  <a:srgbClr val="D1D1F0"/>
                </a:solidFill>
              </a:rPr>
              <a:t>QUANTITATIVE  DETERMINATI- ON OF VIRAL LOAD</a:t>
            </a:r>
          </a:p>
          <a:p>
            <a:pPr marL="0" indent="0"/>
            <a:r>
              <a:rPr lang="cs-CZ" altLang="cs-CZ" sz="2000" b="1" smtClean="0">
                <a:solidFill>
                  <a:schemeClr val="bg1"/>
                </a:solidFill>
              </a:rPr>
              <a:t>Disease Prognosis</a:t>
            </a:r>
          </a:p>
          <a:p>
            <a:pPr marL="0" indent="0"/>
            <a:r>
              <a:rPr lang="cs-CZ" altLang="cs-CZ" sz="2000" b="1" smtClean="0">
                <a:solidFill>
                  <a:schemeClr val="bg1"/>
                </a:solidFill>
              </a:rPr>
              <a:t>Therapy Monitoring – determination of antimicrobials effect</a:t>
            </a:r>
          </a:p>
          <a:p>
            <a:pPr marL="0" indent="0"/>
            <a:r>
              <a:rPr lang="cs-CZ" altLang="cs-CZ" sz="2000" b="1" smtClean="0">
                <a:solidFill>
                  <a:schemeClr val="bg1"/>
                </a:solidFill>
              </a:rPr>
              <a:t>Diagnostics of chronic dormant infections</a:t>
            </a:r>
          </a:p>
          <a:p>
            <a:pPr marL="0" indent="0"/>
            <a:r>
              <a:rPr lang="cs-CZ" altLang="cs-CZ" sz="2000" b="1" smtClean="0">
                <a:solidFill>
                  <a:schemeClr val="bg1"/>
                </a:solidFill>
              </a:rPr>
              <a:t>Resolution of severity of infections</a:t>
            </a:r>
          </a:p>
          <a:p>
            <a:pPr marL="0" indent="0">
              <a:buFontTx/>
              <a:buNone/>
            </a:pPr>
            <a:r>
              <a:rPr lang="cs-CZ" altLang="cs-CZ" sz="2000" b="1" smtClean="0">
                <a:solidFill>
                  <a:schemeClr val="bg1"/>
                </a:solidFill>
              </a:rPr>
              <a:t> caused by facultative pathogens</a:t>
            </a:r>
          </a:p>
        </p:txBody>
      </p:sp>
      <p:sp>
        <p:nvSpPr>
          <p:cNvPr id="35845" name="Zástupný symbol pro číslo snímku 4"/>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D309AC-A9E5-4BA1-BBC8-6C4DFA80B253}" type="slidenum">
              <a:rPr lang="cs-CZ" altLang="cs-CZ" sz="1400"/>
              <a:pPr>
                <a:spcBef>
                  <a:spcPct val="0"/>
                </a:spcBef>
                <a:buFontTx/>
                <a:buNone/>
              </a:pPr>
              <a:t>34</a:t>
            </a:fld>
            <a:endParaRPr lang="cs-CZ" altLang="cs-CZ" sz="1400"/>
          </a:p>
        </p:txBody>
      </p:sp>
      <p:sp>
        <p:nvSpPr>
          <p:cNvPr id="35846" name="TextovéPole 5"/>
          <p:cNvSpPr txBox="1">
            <a:spLocks noChangeArrowheads="1"/>
          </p:cNvSpPr>
          <p:nvPr/>
        </p:nvSpPr>
        <p:spPr bwMode="auto">
          <a:xfrm>
            <a:off x="165100" y="5084763"/>
            <a:ext cx="864076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a:t>DotBlot tests are used both for genotyping and determination of drug sensi- tivity/resistence. For epidemiological and forensic reasons genome sequencing techniques are being used, genetical techniques are to be used also in recombinant vaccines preparation.</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Nadpis 1"/>
          <p:cNvSpPr>
            <a:spLocks noGrp="1" noChangeArrowheads="1"/>
          </p:cNvSpPr>
          <p:nvPr>
            <p:ph type="title"/>
          </p:nvPr>
        </p:nvSpPr>
        <p:spPr>
          <a:xfrm>
            <a:off x="20638" y="260350"/>
            <a:ext cx="8686800" cy="1143000"/>
          </a:xfrm>
        </p:spPr>
        <p:txBody>
          <a:bodyPr/>
          <a:lstStyle/>
          <a:p>
            <a:r>
              <a:rPr lang="cs-CZ" altLang="cs-CZ" sz="3600" b="1" smtClean="0">
                <a:solidFill>
                  <a:srgbClr val="FF0000"/>
                </a:solidFill>
              </a:rPr>
              <a:t>MASS SPECTROPHOTOMETRY BRUKER MALDI-TOF</a:t>
            </a:r>
          </a:p>
        </p:txBody>
      </p:sp>
      <p:pic>
        <p:nvPicPr>
          <p:cNvPr id="36867" name="Zástupný obsah 6"/>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411413" y="1403350"/>
            <a:ext cx="3748087" cy="5322888"/>
          </a:xfrm>
        </p:spPr>
      </p:pic>
      <p:sp>
        <p:nvSpPr>
          <p:cNvPr id="36868" name="Zástupný symbol pro číslo snímku 4"/>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0CAC8E5-C7C3-4785-BCC9-8DF756D6658D}" type="slidenum">
              <a:rPr lang="cs-CZ" altLang="cs-CZ" sz="1400"/>
              <a:pPr>
                <a:spcBef>
                  <a:spcPct val="0"/>
                </a:spcBef>
                <a:buFontTx/>
                <a:buNone/>
              </a:pPr>
              <a:t>35</a:t>
            </a:fld>
            <a:endParaRPr lang="cs-CZ" altLang="cs-CZ" sz="14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Nadpis 1"/>
          <p:cNvSpPr>
            <a:spLocks noGrp="1" noChangeArrowheads="1"/>
          </p:cNvSpPr>
          <p:nvPr>
            <p:ph type="title"/>
          </p:nvPr>
        </p:nvSpPr>
        <p:spPr>
          <a:xfrm>
            <a:off x="34925" y="274638"/>
            <a:ext cx="9109075" cy="593725"/>
          </a:xfrm>
        </p:spPr>
        <p:txBody>
          <a:bodyPr/>
          <a:lstStyle/>
          <a:p>
            <a:r>
              <a:rPr lang="cs-CZ" altLang="cs-CZ" sz="3600" b="1" smtClean="0">
                <a:solidFill>
                  <a:srgbClr val="FF0000"/>
                </a:solidFill>
              </a:rPr>
              <a:t>MASS SPECTROPHOTOMETRY BRUKER MALDI-TOF MS Biotyper</a:t>
            </a:r>
            <a:endParaRPr lang="cs-CZ" altLang="cs-CZ" sz="3600" smtClean="0"/>
          </a:p>
        </p:txBody>
      </p:sp>
      <p:pic>
        <p:nvPicPr>
          <p:cNvPr id="37891" name="Zástupný obsah 6"/>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1125538"/>
            <a:ext cx="8362950" cy="5732462"/>
          </a:xfrm>
        </p:spPr>
      </p:pic>
      <p:sp>
        <p:nvSpPr>
          <p:cNvPr id="37892" name="Zástupný symbol pro číslo snímku 4"/>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B3C5AED-78D9-4A24-9EB2-E4D986CF67CE}" type="slidenum">
              <a:rPr lang="cs-CZ" altLang="cs-CZ" sz="1400"/>
              <a:pPr>
                <a:spcBef>
                  <a:spcPct val="0"/>
                </a:spcBef>
                <a:buFontTx/>
                <a:buNone/>
              </a:pPr>
              <a:t>36</a:t>
            </a:fld>
            <a:endParaRPr lang="cs-CZ" altLang="cs-CZ" sz="140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Nadpis 1"/>
          <p:cNvSpPr>
            <a:spLocks noGrp="1" noChangeArrowheads="1"/>
          </p:cNvSpPr>
          <p:nvPr>
            <p:ph type="title" idx="4294967295"/>
          </p:nvPr>
        </p:nvSpPr>
        <p:spPr>
          <a:xfrm>
            <a:off x="0" y="274638"/>
            <a:ext cx="9144000" cy="850900"/>
          </a:xfrm>
        </p:spPr>
        <p:txBody>
          <a:bodyPr/>
          <a:lstStyle/>
          <a:p>
            <a:pPr eaLnBrk="1" hangingPunct="1"/>
            <a:r>
              <a:rPr lang="cs-CZ" altLang="cs-CZ" sz="3200" b="1" smtClean="0">
                <a:solidFill>
                  <a:srgbClr val="24F86B"/>
                </a:solidFill>
              </a:rPr>
              <a:t>INDIRECT DETECTION OF MICROBIAL INFECTIONS</a:t>
            </a:r>
          </a:p>
        </p:txBody>
      </p:sp>
      <p:sp>
        <p:nvSpPr>
          <p:cNvPr id="38915" name="Zástupný symbol pro obsah 2"/>
          <p:cNvSpPr>
            <a:spLocks noGrp="1" noChangeArrowheads="1"/>
          </p:cNvSpPr>
          <p:nvPr>
            <p:ph idx="4294967295"/>
          </p:nvPr>
        </p:nvSpPr>
        <p:spPr>
          <a:xfrm>
            <a:off x="107950" y="1196975"/>
            <a:ext cx="9036050" cy="4525963"/>
          </a:xfrm>
        </p:spPr>
        <p:txBody>
          <a:bodyPr/>
          <a:lstStyle/>
          <a:p>
            <a:pPr eaLnBrk="1" hangingPunct="1">
              <a:buFontTx/>
              <a:buNone/>
            </a:pPr>
            <a:r>
              <a:rPr lang="cs-CZ" altLang="cs-CZ" sz="2800" b="1" smtClean="0">
                <a:solidFill>
                  <a:srgbClr val="FF0000"/>
                </a:solidFill>
              </a:rPr>
              <a:t>SEROLOGICAL METHODS</a:t>
            </a:r>
          </a:p>
          <a:p>
            <a:pPr eaLnBrk="1" hangingPunct="1">
              <a:buFontTx/>
              <a:buNone/>
            </a:pPr>
            <a:r>
              <a:rPr lang="cs-CZ" altLang="cs-CZ" sz="2400" b="1" smtClean="0">
                <a:solidFill>
                  <a:srgbClr val="FFFF00"/>
                </a:solidFill>
              </a:rPr>
              <a:t>IN FACT, THESE INVESTIGATION TECHNIQUES ARE NOT NAMED VERY ACCURATELY: THEY ARE USED TO DE- TECT SPECIFIC VNTIBODIES TOWARDS  ANTIGENS OF  MICROBES CAUSING DISEASES, in following samples:</a:t>
            </a:r>
          </a:p>
          <a:p>
            <a:pPr eaLnBrk="1" hangingPunct="1">
              <a:buFontTx/>
              <a:buNone/>
            </a:pPr>
            <a:r>
              <a:rPr lang="cs-CZ" altLang="cs-CZ" sz="2400" b="1" smtClean="0">
                <a:solidFill>
                  <a:srgbClr val="FFC000"/>
                </a:solidFill>
              </a:rPr>
              <a:t>Serum  Plasma  Cerebrospinal Fluid  Urine  Mucoid Membra- ne Secretions </a:t>
            </a:r>
          </a:p>
          <a:p>
            <a:pPr eaLnBrk="1" hangingPunct="1">
              <a:buFontTx/>
              <a:buNone/>
            </a:pPr>
            <a:r>
              <a:rPr lang="cs-CZ" altLang="cs-CZ" sz="2400" b="1" smtClean="0">
                <a:solidFill>
                  <a:srgbClr val="FFFF00"/>
                </a:solidFill>
              </a:rPr>
              <a:t>BUT THE MOST FREQUENT SPECIMEN ARRIVING TO SUCH LABORATORY IS </a:t>
            </a:r>
            <a:r>
              <a:rPr lang="cs-CZ" altLang="cs-CZ" sz="2400" b="1" smtClean="0">
                <a:solidFill>
                  <a:srgbClr val="FFC000"/>
                </a:solidFill>
              </a:rPr>
              <a:t>full coagulated blood, </a:t>
            </a:r>
            <a:r>
              <a:rPr lang="cs-CZ" altLang="cs-CZ" sz="2400" b="1" smtClean="0">
                <a:solidFill>
                  <a:srgbClr val="FFFF00"/>
                </a:solidFill>
              </a:rPr>
              <a:t>from which</a:t>
            </a:r>
            <a:r>
              <a:rPr lang="cs-CZ" altLang="cs-CZ" sz="2400" b="1" smtClean="0">
                <a:solidFill>
                  <a:srgbClr val="FFC000"/>
                </a:solidFill>
              </a:rPr>
              <a:t> SERUM is separated.</a:t>
            </a:r>
          </a:p>
          <a:p>
            <a:pPr eaLnBrk="1" hangingPunct="1">
              <a:buFontTx/>
              <a:buNone/>
            </a:pPr>
            <a:r>
              <a:rPr lang="cs-CZ" altLang="cs-CZ" sz="2400" b="1" smtClean="0">
                <a:solidFill>
                  <a:srgbClr val="FFFF00"/>
                </a:solidFill>
              </a:rPr>
              <a:t>Serological tests are based on dynamics of antibody forma- tion in the organism of microbial host. Classic tests detect specific antibody titre movement in paired serum samples when interval in both samples collection is 7 to 21 days.</a:t>
            </a:r>
            <a:endParaRPr lang="cs-CZ" altLang="cs-CZ"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Nadpis 1"/>
          <p:cNvSpPr>
            <a:spLocks noGrp="1" noChangeArrowheads="1"/>
          </p:cNvSpPr>
          <p:nvPr>
            <p:ph type="title"/>
          </p:nvPr>
        </p:nvSpPr>
        <p:spPr>
          <a:xfrm>
            <a:off x="0" y="260350"/>
            <a:ext cx="9128125" cy="792163"/>
          </a:xfrm>
        </p:spPr>
        <p:txBody>
          <a:bodyPr/>
          <a:lstStyle/>
          <a:p>
            <a:r>
              <a:rPr lang="cs-CZ" altLang="cs-CZ" sz="2800" b="1" smtClean="0">
                <a:solidFill>
                  <a:srgbClr val="24F86B"/>
                </a:solidFill>
              </a:rPr>
              <a:t/>
            </a:r>
            <a:br>
              <a:rPr lang="cs-CZ" altLang="cs-CZ" sz="2800" b="1" smtClean="0">
                <a:solidFill>
                  <a:srgbClr val="24F86B"/>
                </a:solidFill>
              </a:rPr>
            </a:br>
            <a:r>
              <a:rPr lang="cs-CZ" altLang="cs-CZ" sz="3200" b="1" smtClean="0">
                <a:solidFill>
                  <a:srgbClr val="24F86B"/>
                </a:solidFill>
              </a:rPr>
              <a:t>HIT – HEMAGGLUTINATION INHIBITION TEST</a:t>
            </a:r>
            <a:r>
              <a:rPr lang="cs-CZ" altLang="cs-CZ" sz="2800" b="1" smtClean="0">
                <a:solidFill>
                  <a:srgbClr val="24F86B"/>
                </a:solidFill>
              </a:rPr>
              <a:t> </a:t>
            </a:r>
          </a:p>
        </p:txBody>
      </p:sp>
      <p:sp>
        <p:nvSpPr>
          <p:cNvPr id="39939" name="Zástupný symbol pro text 2"/>
          <p:cNvSpPr>
            <a:spLocks noGrp="1" noChangeArrowheads="1"/>
          </p:cNvSpPr>
          <p:nvPr>
            <p:ph type="body" idx="1"/>
          </p:nvPr>
        </p:nvSpPr>
        <p:spPr>
          <a:xfrm>
            <a:off x="250825" y="1341438"/>
            <a:ext cx="4246563" cy="1439862"/>
          </a:xfrm>
        </p:spPr>
        <p:txBody>
          <a:bodyPr/>
          <a:lstStyle/>
          <a:p>
            <a:pPr>
              <a:lnSpc>
                <a:spcPct val="80000"/>
              </a:lnSpc>
            </a:pPr>
            <a:r>
              <a:rPr lang="cs-CZ" altLang="cs-CZ" sz="2000" smtClean="0">
                <a:solidFill>
                  <a:srgbClr val="FFFF00"/>
                </a:solidFill>
              </a:rPr>
              <a:t>Classic Serological Test based on Antigene (Hemagglutinin) Ability to agglutinate red blood cells and specific antibody binding to appropriate antigene </a:t>
            </a:r>
          </a:p>
        </p:txBody>
      </p:sp>
      <p:sp>
        <p:nvSpPr>
          <p:cNvPr id="39940" name="Zástupný symbol pro obsah 3"/>
          <p:cNvSpPr>
            <a:spLocks noGrp="1" noChangeArrowheads="1"/>
          </p:cNvSpPr>
          <p:nvPr>
            <p:ph sz="half" idx="2"/>
          </p:nvPr>
        </p:nvSpPr>
        <p:spPr>
          <a:xfrm>
            <a:off x="250825" y="2852738"/>
            <a:ext cx="4246563" cy="3273425"/>
          </a:xfrm>
        </p:spPr>
        <p:txBody>
          <a:bodyPr/>
          <a:lstStyle/>
          <a:p>
            <a:pPr marL="0" indent="0">
              <a:buFontTx/>
              <a:buNone/>
            </a:pPr>
            <a:r>
              <a:rPr lang="cs-CZ" altLang="cs-CZ" sz="2000" b="1" smtClean="0"/>
              <a:t>If chicken RBC are added to suspension containig influenza virus, RBC will agglutinate.</a:t>
            </a:r>
          </a:p>
          <a:p>
            <a:pPr marL="0" indent="0">
              <a:buFontTx/>
              <a:buNone/>
            </a:pPr>
            <a:r>
              <a:rPr lang="cs-CZ" altLang="cs-CZ" sz="2000" b="1" smtClean="0"/>
              <a:t>If viral suspension has been incubated with serum sample containing more or equal antibodies to hemagglutinin, antobodies bind to antigene and hemagglutinin is not able to agglutinate RBC, so HEMAGGLU- TINATION IS INHIBITED</a:t>
            </a:r>
            <a:r>
              <a:rPr lang="cs-CZ" altLang="cs-CZ" sz="2000" smtClean="0"/>
              <a:t>.</a:t>
            </a:r>
          </a:p>
        </p:txBody>
      </p:sp>
      <p:sp>
        <p:nvSpPr>
          <p:cNvPr id="39941" name="Zástupný symbol pro text 4"/>
          <p:cNvSpPr>
            <a:spLocks noGrp="1" noChangeArrowheads="1"/>
          </p:cNvSpPr>
          <p:nvPr>
            <p:ph type="body" sz="quarter" idx="3"/>
          </p:nvPr>
        </p:nvSpPr>
        <p:spPr>
          <a:xfrm>
            <a:off x="4248150" y="1412875"/>
            <a:ext cx="4752975" cy="755650"/>
          </a:xfrm>
        </p:spPr>
        <p:txBody>
          <a:bodyPr/>
          <a:lstStyle/>
          <a:p>
            <a:pPr>
              <a:lnSpc>
                <a:spcPct val="90000"/>
              </a:lnSpc>
            </a:pPr>
            <a:r>
              <a:rPr lang="cs-CZ" altLang="cs-CZ" sz="1800" smtClean="0">
                <a:solidFill>
                  <a:schemeClr val="bg1"/>
                </a:solidFill>
              </a:rPr>
              <a:t>Test is usable for detection of antibodies specific to viruses having hemagglutinin</a:t>
            </a:r>
          </a:p>
        </p:txBody>
      </p:sp>
      <p:sp>
        <p:nvSpPr>
          <p:cNvPr id="39942" name="Zástupný symbol pro obsah 5"/>
          <p:cNvSpPr>
            <a:spLocks noGrp="1" noChangeArrowheads="1"/>
          </p:cNvSpPr>
          <p:nvPr>
            <p:ph sz="quarter" idx="4"/>
          </p:nvPr>
        </p:nvSpPr>
        <p:spPr>
          <a:xfrm>
            <a:off x="4675188" y="2743200"/>
            <a:ext cx="4041775" cy="3489325"/>
          </a:xfrm>
        </p:spPr>
        <p:txBody>
          <a:bodyPr/>
          <a:lstStyle/>
          <a:p>
            <a:pPr marL="0" indent="0">
              <a:buFontTx/>
              <a:buNone/>
            </a:pPr>
            <a:endParaRPr lang="cs-CZ" altLang="cs-CZ" smtClean="0"/>
          </a:p>
          <a:p>
            <a:pPr marL="0" indent="0">
              <a:buFontTx/>
              <a:buNone/>
            </a:pPr>
            <a:endParaRPr lang="cs-CZ" altLang="cs-CZ" smtClean="0"/>
          </a:p>
          <a:p>
            <a:pPr marL="0" indent="0">
              <a:buFontTx/>
              <a:buNone/>
            </a:pPr>
            <a:endParaRPr lang="cs-CZ" altLang="cs-CZ" smtClean="0"/>
          </a:p>
          <a:p>
            <a:pPr marL="0" indent="0">
              <a:buFontTx/>
              <a:buNone/>
            </a:pPr>
            <a:endParaRPr lang="cs-CZ" altLang="cs-CZ" smtClean="0"/>
          </a:p>
          <a:p>
            <a:pPr marL="0" indent="0">
              <a:buFontTx/>
              <a:buNone/>
            </a:pPr>
            <a:endParaRPr lang="cs-CZ" altLang="cs-CZ" smtClean="0"/>
          </a:p>
          <a:p>
            <a:pPr marL="0" indent="0">
              <a:buFontTx/>
              <a:buNone/>
            </a:pPr>
            <a:r>
              <a:rPr lang="cs-CZ" altLang="cs-CZ" sz="1600" b="1" u="sng" smtClean="0"/>
              <a:t>INTERPRETATION -  RUBELLA TEST  </a:t>
            </a:r>
            <a:r>
              <a:rPr lang="cs-CZ" altLang="cs-CZ" sz="1400" smtClean="0"/>
              <a:t>Row 1 –titre 1:2, row 2: 1:32 – POSITIVE</a:t>
            </a:r>
          </a:p>
          <a:p>
            <a:pPr marL="0" indent="0">
              <a:buFontTx/>
              <a:buNone/>
            </a:pPr>
            <a:r>
              <a:rPr lang="cs-CZ" altLang="cs-CZ" sz="1400" smtClean="0"/>
              <a:t>Row 3 – 1:8, row 4: 1:8  - NEGATIVE</a:t>
            </a:r>
          </a:p>
          <a:p>
            <a:pPr marL="0" indent="0">
              <a:buFontTx/>
              <a:buNone/>
            </a:pPr>
            <a:r>
              <a:rPr lang="cs-CZ" altLang="cs-CZ" sz="1400" u="sng" smtClean="0"/>
              <a:t>CONTROLS:</a:t>
            </a:r>
            <a:r>
              <a:rPr lang="cs-CZ" altLang="cs-CZ" sz="1400" smtClean="0"/>
              <a:t> 8th column – RBC control,  Row 6: POSITIVE 1:32, row 7 NEGATIVE</a:t>
            </a:r>
          </a:p>
          <a:p>
            <a:pPr marL="0" indent="0">
              <a:buFontTx/>
              <a:buNone/>
            </a:pPr>
            <a:endParaRPr lang="cs-CZ" altLang="cs-CZ" sz="1400" smtClean="0"/>
          </a:p>
        </p:txBody>
      </p:sp>
      <p:sp>
        <p:nvSpPr>
          <p:cNvPr id="39943" name="Zástupný symbol pro číslo snímku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AB2F8D2-3F6F-4967-BADA-31C4C4816596}" type="slidenum">
              <a:rPr lang="cs-CZ" altLang="cs-CZ" sz="1400"/>
              <a:pPr>
                <a:spcBef>
                  <a:spcPct val="0"/>
                </a:spcBef>
                <a:buFontTx/>
                <a:buNone/>
              </a:pPr>
              <a:t>38</a:t>
            </a:fld>
            <a:endParaRPr lang="cs-CZ" altLang="cs-CZ" sz="1400"/>
          </a:p>
        </p:txBody>
      </p:sp>
      <p:sp>
        <p:nvSpPr>
          <p:cNvPr id="8" name="Desetiúhelník 7">
            <a:extLst>
              <a:ext uri="{FF2B5EF4-FFF2-40B4-BE49-F238E27FC236}"/>
            </a:extLst>
          </p:cNvPr>
          <p:cNvSpPr/>
          <p:nvPr/>
        </p:nvSpPr>
        <p:spPr bwMode="auto">
          <a:xfrm>
            <a:off x="5003800" y="3429000"/>
            <a:ext cx="914400" cy="914400"/>
          </a:xfrm>
          <a:prstGeom prst="decagon">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endParaRPr lang="cs-CZ" sz="3200"/>
          </a:p>
        </p:txBody>
      </p:sp>
      <p:sp>
        <p:nvSpPr>
          <p:cNvPr id="9" name="Dvanáctiúhelník 8">
            <a:extLst>
              <a:ext uri="{FF2B5EF4-FFF2-40B4-BE49-F238E27FC236}"/>
            </a:extLst>
          </p:cNvPr>
          <p:cNvSpPr/>
          <p:nvPr/>
        </p:nvSpPr>
        <p:spPr bwMode="auto">
          <a:xfrm>
            <a:off x="6516688" y="3573463"/>
            <a:ext cx="914400" cy="914400"/>
          </a:xfrm>
          <a:prstGeom prst="dodecagon">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endParaRPr lang="cs-CZ" sz="3200"/>
          </a:p>
        </p:txBody>
      </p:sp>
      <p:pic>
        <p:nvPicPr>
          <p:cNvPr id="399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220913"/>
            <a:ext cx="424815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Grp="1" noChangeArrowheads="1"/>
          </p:cNvSpPr>
          <p:nvPr>
            <p:ph type="title" idx="4294967295"/>
          </p:nvPr>
        </p:nvSpPr>
        <p:spPr>
          <a:xfrm>
            <a:off x="323850" y="188913"/>
            <a:ext cx="8229600" cy="1143000"/>
          </a:xfrm>
        </p:spPr>
        <p:txBody>
          <a:bodyPr/>
          <a:lstStyle/>
          <a:p>
            <a:pPr eaLnBrk="1" hangingPunct="1"/>
            <a:r>
              <a:rPr lang="cs-CZ" altLang="cs-CZ" sz="3200" b="1" smtClean="0">
                <a:solidFill>
                  <a:srgbClr val="24F86B"/>
                </a:solidFill>
              </a:rPr>
              <a:t>CFR – COMPLEMENT-FIXING REACTION</a:t>
            </a:r>
            <a:r>
              <a:rPr lang="cs-CZ" altLang="cs-CZ" b="1" smtClean="0"/>
              <a:t> </a:t>
            </a:r>
          </a:p>
        </p:txBody>
      </p:sp>
      <p:pic>
        <p:nvPicPr>
          <p:cNvPr id="40963" name="Picture 5" descr="VAZBA KOMPLEMENT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3238"/>
            <a:ext cx="9144000"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50825" y="404813"/>
            <a:ext cx="8642350" cy="1152525"/>
          </a:xfrm>
        </p:spPr>
        <p:txBody>
          <a:bodyPr/>
          <a:lstStyle/>
          <a:p>
            <a:r>
              <a:rPr lang="cs-CZ" altLang="cs-CZ" sz="4000" b="1" u="sng" smtClean="0">
                <a:solidFill>
                  <a:srgbClr val="FF0000"/>
                </a:solidFill>
              </a:rPr>
              <a:t>THE AIM OF VIROLOGICAL DIAGNOSTICS </a:t>
            </a:r>
          </a:p>
        </p:txBody>
      </p:sp>
      <p:sp>
        <p:nvSpPr>
          <p:cNvPr id="5123" name="Rectangle 3"/>
          <p:cNvSpPr>
            <a:spLocks noGrp="1" noChangeArrowheads="1"/>
          </p:cNvSpPr>
          <p:nvPr>
            <p:ph type="body" idx="1"/>
          </p:nvPr>
        </p:nvSpPr>
        <p:spPr>
          <a:xfrm>
            <a:off x="179388" y="1916113"/>
            <a:ext cx="8785225" cy="4941887"/>
          </a:xfrm>
        </p:spPr>
        <p:txBody>
          <a:bodyPr/>
          <a:lstStyle/>
          <a:p>
            <a:r>
              <a:rPr lang="cs-CZ" altLang="cs-CZ" b="1" smtClean="0">
                <a:solidFill>
                  <a:srgbClr val="FFFF00"/>
                </a:solidFill>
              </a:rPr>
              <a:t>TO DETECT PRESENCE OF INFECTIOUS AGENT IN THE HOST (patient´s) ORGANISM (in sample collected from)</a:t>
            </a:r>
          </a:p>
          <a:p>
            <a:r>
              <a:rPr lang="cs-CZ" altLang="cs-CZ" b="1" smtClean="0">
                <a:solidFill>
                  <a:srgbClr val="24F86B"/>
                </a:solidFill>
              </a:rPr>
              <a:t>TO IDENTIFY IT WITH HIGHEST POSSIBLE ACCURACY</a:t>
            </a:r>
          </a:p>
          <a:p>
            <a:r>
              <a:rPr lang="cs-CZ" altLang="cs-CZ" b="1" smtClean="0">
                <a:solidFill>
                  <a:schemeClr val="bg1"/>
                </a:solidFill>
              </a:rPr>
              <a:t>(TO DETERMINE ITS SENSITIVITY /RESISTANCE TOWARDS ANTIVIROTICS)</a:t>
            </a:r>
          </a:p>
          <a:p>
            <a:r>
              <a:rPr lang="cs-CZ" altLang="cs-CZ" b="1" smtClean="0">
                <a:solidFill>
                  <a:srgbClr val="F95123"/>
                </a:solidFill>
              </a:rPr>
              <a:t>TO DESIGN PATIENT´S THERAPY</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Nadpis 1"/>
          <p:cNvSpPr>
            <a:spLocks noGrp="1" noChangeArrowheads="1"/>
          </p:cNvSpPr>
          <p:nvPr>
            <p:ph type="title"/>
          </p:nvPr>
        </p:nvSpPr>
        <p:spPr>
          <a:xfrm>
            <a:off x="457200" y="274638"/>
            <a:ext cx="8229600" cy="850900"/>
          </a:xfrm>
        </p:spPr>
        <p:txBody>
          <a:bodyPr/>
          <a:lstStyle/>
          <a:p>
            <a:r>
              <a:rPr lang="cs-CZ" altLang="cs-CZ" sz="3200" b="1" smtClean="0">
                <a:solidFill>
                  <a:srgbClr val="FFFF00"/>
                </a:solidFill>
              </a:rPr>
              <a:t>CFR </a:t>
            </a:r>
            <a:r>
              <a:rPr lang="cs-CZ" altLang="cs-CZ" sz="3200" b="1" smtClean="0">
                <a:solidFill>
                  <a:srgbClr val="24F86B"/>
                </a:solidFill>
              </a:rPr>
              <a:t>– COMPLEMENT-FIXING REACTION</a:t>
            </a:r>
          </a:p>
        </p:txBody>
      </p:sp>
      <p:sp>
        <p:nvSpPr>
          <p:cNvPr id="41987" name="Zástupný symbol pro obsah 2"/>
          <p:cNvSpPr>
            <a:spLocks noGrp="1" noChangeArrowheads="1"/>
          </p:cNvSpPr>
          <p:nvPr>
            <p:ph sz="half" idx="1"/>
          </p:nvPr>
        </p:nvSpPr>
        <p:spPr>
          <a:xfrm>
            <a:off x="107950" y="1268413"/>
            <a:ext cx="4387850" cy="4857750"/>
          </a:xfrm>
        </p:spPr>
        <p:txBody>
          <a:bodyPr/>
          <a:lstStyle/>
          <a:p>
            <a:pPr marL="0" indent="0">
              <a:buFontTx/>
              <a:buNone/>
            </a:pPr>
            <a:r>
              <a:rPr lang="cs-CZ" altLang="cs-CZ" sz="1800" smtClean="0">
                <a:solidFill>
                  <a:srgbClr val="FFFF00"/>
                </a:solidFill>
              </a:rPr>
              <a:t>Despite relatively high hands-on time Complement-fixing test is widely used in viral diagnostics. It requires Complement Pretitration and and Serum Sample Pretreatment and running of 4 controls for different reagents.</a:t>
            </a:r>
          </a:p>
          <a:p>
            <a:pPr marL="0" indent="0">
              <a:buFontTx/>
              <a:buNone/>
            </a:pPr>
            <a:r>
              <a:rPr lang="cs-CZ" altLang="cs-CZ" sz="1800" smtClean="0">
                <a:solidFill>
                  <a:srgbClr val="FFFF00"/>
                </a:solidFill>
              </a:rPr>
              <a:t>Activation of Complement is considered as additional fortifying mechanism of the host´s immune response to invasion of  infectious agents, maximum complement fixing antibodies formation is at the begining of infection. Therefor, one week</a:t>
            </a:r>
          </a:p>
          <a:p>
            <a:pPr marL="0" indent="0">
              <a:buFontTx/>
              <a:buNone/>
            </a:pPr>
            <a:r>
              <a:rPr lang="cs-CZ" altLang="cs-CZ" sz="1800" smtClean="0">
                <a:solidFill>
                  <a:srgbClr val="FFFF00"/>
                </a:solidFill>
              </a:rPr>
              <a:t>interval between collection of paired samples is pretty enough.</a:t>
            </a:r>
          </a:p>
          <a:p>
            <a:pPr marL="0" indent="0">
              <a:buFontTx/>
              <a:buNone/>
            </a:pPr>
            <a:r>
              <a:rPr lang="cs-CZ" altLang="cs-CZ" sz="1800" smtClean="0"/>
              <a:t>This fact made CFR the first test in history of selological diagnostics providing valuable result to influence the design of therapy. </a:t>
            </a:r>
          </a:p>
        </p:txBody>
      </p:sp>
      <p:sp>
        <p:nvSpPr>
          <p:cNvPr id="41988" name="Zástupný symbol pro obsah 3"/>
          <p:cNvSpPr>
            <a:spLocks noGrp="1" noChangeArrowheads="1"/>
          </p:cNvSpPr>
          <p:nvPr>
            <p:ph sz="half" idx="2"/>
          </p:nvPr>
        </p:nvSpPr>
        <p:spPr>
          <a:xfrm>
            <a:off x="4457700" y="981075"/>
            <a:ext cx="4392613" cy="4929188"/>
          </a:xfrm>
        </p:spPr>
        <p:txBody>
          <a:bodyPr/>
          <a:lstStyle/>
          <a:p>
            <a:endParaRPr lang="cs-CZ" altLang="cs-CZ" smtClean="0"/>
          </a:p>
          <a:p>
            <a:endParaRPr lang="cs-CZ" altLang="cs-CZ" smtClean="0"/>
          </a:p>
          <a:p>
            <a:endParaRPr lang="cs-CZ" altLang="cs-CZ" smtClean="0"/>
          </a:p>
          <a:p>
            <a:endParaRPr lang="cs-CZ" altLang="cs-CZ" smtClean="0"/>
          </a:p>
          <a:p>
            <a:endParaRPr lang="cs-CZ" altLang="cs-CZ" smtClean="0"/>
          </a:p>
          <a:p>
            <a:endParaRPr lang="cs-CZ" altLang="cs-CZ" sz="1600" smtClean="0"/>
          </a:p>
          <a:p>
            <a:pPr>
              <a:buFontTx/>
              <a:buNone/>
            </a:pPr>
            <a:endParaRPr lang="cs-CZ" altLang="cs-CZ" sz="1600" smtClean="0"/>
          </a:p>
          <a:p>
            <a:pPr>
              <a:buFontTx/>
              <a:buNone/>
            </a:pPr>
            <a:r>
              <a:rPr lang="cs-CZ" altLang="cs-CZ" sz="1600" b="1" u="sng" smtClean="0"/>
              <a:t>INTERPRETATION:</a:t>
            </a:r>
          </a:p>
          <a:p>
            <a:pPr>
              <a:buFontTx/>
              <a:buNone/>
            </a:pPr>
            <a:r>
              <a:rPr lang="cs-CZ" altLang="cs-CZ" sz="1600" smtClean="0"/>
              <a:t>Row 1: titr 1:16, Line 2: 1:16 – NEGATIVE</a:t>
            </a:r>
          </a:p>
          <a:p>
            <a:pPr>
              <a:buFontTx/>
              <a:buNone/>
            </a:pPr>
            <a:r>
              <a:rPr lang="cs-CZ" altLang="cs-CZ" sz="1600" smtClean="0"/>
              <a:t>Row 3: negative, Row 4: 1:16 –POSITIVE</a:t>
            </a:r>
          </a:p>
          <a:p>
            <a:pPr>
              <a:buFontTx/>
              <a:buNone/>
            </a:pPr>
            <a:r>
              <a:rPr lang="cs-CZ" altLang="cs-CZ" sz="1600" smtClean="0"/>
              <a:t>Row 5: 1:4, Row 6: 1:4 – NEGATIVE</a:t>
            </a:r>
          </a:p>
          <a:p>
            <a:pPr>
              <a:buFontTx/>
              <a:buNone/>
            </a:pPr>
            <a:r>
              <a:rPr lang="cs-CZ" altLang="cs-CZ" sz="1600" smtClean="0"/>
              <a:t>Row 7: 1:8, Row 8: 1:16 – non-significantTitre</a:t>
            </a:r>
          </a:p>
          <a:p>
            <a:pPr>
              <a:buFontTx/>
              <a:buNone/>
            </a:pPr>
            <a:r>
              <a:rPr lang="cs-CZ" altLang="cs-CZ" sz="1200" smtClean="0"/>
              <a:t>CONTROLS: Row 1 and 2. – Complement, Row 3 – erytrocyes, Row 4 – Haemolytic System</a:t>
            </a:r>
          </a:p>
          <a:p>
            <a:pPr>
              <a:buFontTx/>
              <a:buNone/>
            </a:pPr>
            <a:endParaRPr lang="cs-CZ" altLang="cs-CZ" sz="1600" smtClean="0"/>
          </a:p>
        </p:txBody>
      </p:sp>
      <p:sp>
        <p:nvSpPr>
          <p:cNvPr id="41989" name="Zástupný symbol pro číslo snímku 4"/>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CE1D277-F228-4037-831D-0BE33313FDDF}" type="slidenum">
              <a:rPr lang="cs-CZ" altLang="cs-CZ" sz="1400"/>
              <a:pPr>
                <a:spcBef>
                  <a:spcPct val="0"/>
                </a:spcBef>
                <a:buFontTx/>
                <a:buNone/>
              </a:pPr>
              <a:t>40</a:t>
            </a:fld>
            <a:endParaRPr lang="cs-CZ" altLang="cs-CZ" sz="1400"/>
          </a:p>
        </p:txBody>
      </p:sp>
      <p:pic>
        <p:nvPicPr>
          <p:cNvPr id="4199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268413"/>
            <a:ext cx="4021137" cy="280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Nadpis 1"/>
          <p:cNvSpPr>
            <a:spLocks noGrp="1" noChangeArrowheads="1"/>
          </p:cNvSpPr>
          <p:nvPr>
            <p:ph type="title"/>
          </p:nvPr>
        </p:nvSpPr>
        <p:spPr>
          <a:xfrm>
            <a:off x="468313" y="260350"/>
            <a:ext cx="8229600" cy="1143000"/>
          </a:xfrm>
        </p:spPr>
        <p:txBody>
          <a:bodyPr/>
          <a:lstStyle/>
          <a:p>
            <a:r>
              <a:rPr lang="cs-CZ" altLang="cs-CZ" sz="3200" smtClean="0"/>
              <a:t> </a:t>
            </a:r>
            <a:r>
              <a:rPr lang="cs-CZ" altLang="cs-CZ" sz="3200" b="1" smtClean="0">
                <a:solidFill>
                  <a:srgbClr val="24F86B"/>
                </a:solidFill>
              </a:rPr>
              <a:t>NEUTRALISATION TEST</a:t>
            </a:r>
          </a:p>
        </p:txBody>
      </p:sp>
      <p:sp>
        <p:nvSpPr>
          <p:cNvPr id="43011" name="Zástupný symbol pro obsah 2"/>
          <p:cNvSpPr>
            <a:spLocks noGrp="1" noChangeArrowheads="1"/>
          </p:cNvSpPr>
          <p:nvPr>
            <p:ph idx="1"/>
          </p:nvPr>
        </p:nvSpPr>
        <p:spPr>
          <a:xfrm>
            <a:off x="457200" y="1341438"/>
            <a:ext cx="8229600" cy="4784725"/>
          </a:xfrm>
        </p:spPr>
        <p:txBody>
          <a:bodyPr/>
          <a:lstStyle/>
          <a:p>
            <a:r>
              <a:rPr lang="cs-CZ" altLang="cs-CZ" b="1" u="sng" smtClean="0">
                <a:solidFill>
                  <a:srgbClr val="FF0000"/>
                </a:solidFill>
                <a:cs typeface="Arial" panose="020B0604020202020204" pitchFamily="34" charset="0"/>
              </a:rPr>
              <a:t>Neutralisation reaction</a:t>
            </a:r>
            <a:endParaRPr lang="cs-CZ" altLang="cs-CZ" smtClean="0">
              <a:solidFill>
                <a:srgbClr val="FF0000"/>
              </a:solidFill>
              <a:cs typeface="Arial" panose="020B0604020202020204" pitchFamily="34" charset="0"/>
            </a:endParaRPr>
          </a:p>
          <a:p>
            <a:r>
              <a:rPr lang="cs-CZ" altLang="cs-CZ" sz="2400" b="1" smtClean="0">
                <a:solidFill>
                  <a:srgbClr val="FFFF00"/>
                </a:solidFill>
                <a:cs typeface="Arial" panose="020B0604020202020204" pitchFamily="34" charset="0"/>
              </a:rPr>
              <a:t>Was performed using experimental animals or cell cultures</a:t>
            </a:r>
          </a:p>
          <a:p>
            <a:r>
              <a:rPr lang="cs-CZ" altLang="cs-CZ" sz="2400" b="1" smtClean="0">
                <a:solidFill>
                  <a:srgbClr val="FFFF00"/>
                </a:solidFill>
                <a:cs typeface="Arial" panose="020B0604020202020204" pitchFamily="34" charset="0"/>
              </a:rPr>
              <a:t>The main advantage of this test is detection of truly protective antibodies, e.g. antibodies playing main role in immune response to infection.</a:t>
            </a:r>
          </a:p>
          <a:p>
            <a:r>
              <a:rPr lang="cs-CZ" altLang="cs-CZ" sz="2400" b="1" smtClean="0">
                <a:solidFill>
                  <a:srgbClr val="FFFF00"/>
                </a:solidFill>
                <a:cs typeface="Arial" panose="020B0604020202020204" pitchFamily="34" charset="0"/>
              </a:rPr>
              <a:t>Disadvantage of this test is high time and financial requirement. </a:t>
            </a:r>
          </a:p>
          <a:p>
            <a:r>
              <a:rPr lang="cs-CZ" altLang="cs-CZ" sz="2400" b="1" smtClean="0">
                <a:cs typeface="Arial" panose="020B0604020202020204" pitchFamily="34" charset="0"/>
              </a:rPr>
              <a:t>To significant limitation of use of these tests contributed also  protests of ecological activists in the 7th, 8th and 9th decade of the 20th century, especially in the UK.</a:t>
            </a:r>
          </a:p>
          <a:p>
            <a:endParaRPr lang="cs-CZ" altLang="cs-CZ" sz="2400" b="1" smtClean="0">
              <a:solidFill>
                <a:srgbClr val="FFFF00"/>
              </a:solidFill>
            </a:endParaRPr>
          </a:p>
        </p:txBody>
      </p:sp>
      <p:sp>
        <p:nvSpPr>
          <p:cNvPr id="43012" name="Zástupný symbol pro číslo snímku 3"/>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3663408-C9DC-4681-B945-E568E683A106}" type="slidenum">
              <a:rPr lang="cs-CZ" altLang="cs-CZ" sz="1400"/>
              <a:pPr>
                <a:spcBef>
                  <a:spcPct val="0"/>
                </a:spcBef>
                <a:buFontTx/>
                <a:buNone/>
              </a:pPr>
              <a:t>41</a:t>
            </a:fld>
            <a:endParaRPr lang="cs-CZ" altLang="cs-CZ" sz="140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adpis 1"/>
          <p:cNvSpPr>
            <a:spLocks noGrp="1" noChangeArrowheads="1"/>
          </p:cNvSpPr>
          <p:nvPr>
            <p:ph type="title"/>
          </p:nvPr>
        </p:nvSpPr>
        <p:spPr>
          <a:xfrm>
            <a:off x="457200" y="274638"/>
            <a:ext cx="8229600" cy="850900"/>
          </a:xfrm>
        </p:spPr>
        <p:txBody>
          <a:bodyPr/>
          <a:lstStyle/>
          <a:p>
            <a:r>
              <a:rPr lang="cs-CZ" altLang="cs-CZ" sz="3200" b="1" smtClean="0">
                <a:solidFill>
                  <a:srgbClr val="24F86B"/>
                </a:solidFill>
              </a:rPr>
              <a:t>INDIRECT IMMUNOFLUORESCENCE</a:t>
            </a:r>
          </a:p>
        </p:txBody>
      </p:sp>
      <p:sp>
        <p:nvSpPr>
          <p:cNvPr id="44035" name="Zástupný symbol pro obsah 2"/>
          <p:cNvSpPr>
            <a:spLocks noGrp="1" noChangeArrowheads="1"/>
          </p:cNvSpPr>
          <p:nvPr>
            <p:ph sz="half" idx="1"/>
          </p:nvPr>
        </p:nvSpPr>
        <p:spPr>
          <a:xfrm>
            <a:off x="0" y="1125538"/>
            <a:ext cx="4859338" cy="5000625"/>
          </a:xfrm>
        </p:spPr>
        <p:txBody>
          <a:bodyPr/>
          <a:lstStyle/>
          <a:p>
            <a:r>
              <a:rPr lang="cs-CZ" altLang="cs-CZ" sz="1800" b="1" smtClean="0">
                <a:solidFill>
                  <a:srgbClr val="FFFF00"/>
                </a:solidFill>
              </a:rPr>
              <a:t>Rapid diagnostic technique based on detection of specific immunoglobulin classes IgM,IgG a IgA.</a:t>
            </a:r>
          </a:p>
          <a:p>
            <a:r>
              <a:rPr lang="cs-CZ" altLang="cs-CZ" sz="1800" b="1" smtClean="0">
                <a:solidFill>
                  <a:srgbClr val="FFFF00"/>
                </a:solidFill>
              </a:rPr>
              <a:t>Antigenic substrate is cell culture with cca 50% of infected cells fixed on glass slide.</a:t>
            </a:r>
          </a:p>
          <a:p>
            <a:r>
              <a:rPr lang="cs-CZ" altLang="cs-CZ" sz="1800" b="1" smtClean="0">
                <a:solidFill>
                  <a:srgbClr val="FFFF00"/>
                </a:solidFill>
              </a:rPr>
              <a:t>Serum sample is placed over the antigenic substrate and incubation in wet chambre follows. During incubation specific antibodies bind on antigen.</a:t>
            </a:r>
          </a:p>
          <a:p>
            <a:r>
              <a:rPr lang="cs-CZ" altLang="cs-CZ" sz="1800" b="1" smtClean="0">
                <a:solidFill>
                  <a:srgbClr val="FFFF00"/>
                </a:solidFill>
              </a:rPr>
              <a:t>After washing the slide in order to get rid of unbound compounds, conjugate (antibody against human IgM,(IgG, IgA) labeled by fluorofor (FITC) is placed on slide and incubation follows.</a:t>
            </a:r>
          </a:p>
          <a:p>
            <a:r>
              <a:rPr lang="cs-CZ" altLang="cs-CZ" sz="1800" b="1" smtClean="0"/>
              <a:t>If specific antibodies were present in a serum sample and have bound on antigenic substrate, conjugate binds on them during incubation.</a:t>
            </a:r>
          </a:p>
        </p:txBody>
      </p:sp>
      <p:sp>
        <p:nvSpPr>
          <p:cNvPr id="44036" name="Zástupný symbol pro obsah 3"/>
          <p:cNvSpPr>
            <a:spLocks noGrp="1" noChangeArrowheads="1"/>
          </p:cNvSpPr>
          <p:nvPr>
            <p:ph sz="half" idx="2"/>
          </p:nvPr>
        </p:nvSpPr>
        <p:spPr>
          <a:xfrm>
            <a:off x="4787900" y="1125538"/>
            <a:ext cx="4356100" cy="5000625"/>
          </a:xfrm>
        </p:spPr>
        <p:txBody>
          <a:bodyPr/>
          <a:lstStyle/>
          <a:p>
            <a:r>
              <a:rPr lang="cs-CZ" altLang="cs-CZ" sz="1800" b="1" smtClean="0">
                <a:solidFill>
                  <a:schemeClr val="bg1"/>
                </a:solidFill>
              </a:rPr>
              <a:t>After next washing, the slide is stained by Evans blue (diluted 1:20 million) and cover slide is mounted using TRIS.</a:t>
            </a:r>
          </a:p>
          <a:p>
            <a:r>
              <a:rPr lang="cs-CZ" altLang="cs-CZ" sz="1800" b="1" smtClean="0">
                <a:solidFill>
                  <a:schemeClr val="bg1"/>
                </a:solidFill>
              </a:rPr>
              <a:t>After 10 minute stabilizing, the slide is observed in fluorescent microscope (magnification 450x)</a:t>
            </a:r>
          </a:p>
          <a:p>
            <a:r>
              <a:rPr lang="cs-CZ" altLang="cs-CZ" sz="1800" b="1" smtClean="0"/>
              <a:t>The technigue is fast, sensitive, specific, but requires high skill of reading professional.</a:t>
            </a:r>
          </a:p>
        </p:txBody>
      </p:sp>
      <p:sp>
        <p:nvSpPr>
          <p:cNvPr id="44037" name="Zástupný symbol pro číslo snímku 4"/>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D0177DD-B7F1-4F2D-8D5F-979C90DDA2DC}" type="slidenum">
              <a:rPr lang="cs-CZ" altLang="cs-CZ" sz="1400"/>
              <a:pPr>
                <a:spcBef>
                  <a:spcPct val="0"/>
                </a:spcBef>
                <a:buFontTx/>
                <a:buNone/>
              </a:pPr>
              <a:t>42</a:t>
            </a:fld>
            <a:endParaRPr lang="cs-CZ" altLang="cs-CZ" sz="1400"/>
          </a:p>
        </p:txBody>
      </p:sp>
      <p:pic>
        <p:nvPicPr>
          <p:cNvPr id="440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4149725"/>
            <a:ext cx="3168650" cy="233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396875" y="333375"/>
            <a:ext cx="10117138" cy="1143000"/>
          </a:xfrm>
        </p:spPr>
        <p:txBody>
          <a:bodyPr/>
          <a:lstStyle/>
          <a:p>
            <a:pPr eaLnBrk="1" hangingPunct="1"/>
            <a:r>
              <a:rPr lang="cs-CZ" altLang="cs-CZ" sz="3200" b="1" smtClean="0">
                <a:solidFill>
                  <a:srgbClr val="24F86B"/>
                </a:solidFill>
              </a:rPr>
              <a:t>Enzyme Linked ImmunoSorbent Assay</a:t>
            </a:r>
            <a:endParaRPr lang="cs-CZ" altLang="cs-CZ" sz="3200" smtClean="0">
              <a:solidFill>
                <a:srgbClr val="24F86B"/>
              </a:solidFill>
            </a:endParaRPr>
          </a:p>
        </p:txBody>
      </p:sp>
      <p:pic>
        <p:nvPicPr>
          <p:cNvPr id="45059" name="Picture 4" descr="ELI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844675"/>
            <a:ext cx="7958137"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ovéPole 6"/>
          <p:cNvSpPr txBox="1">
            <a:spLocks noChangeArrowheads="1"/>
          </p:cNvSpPr>
          <p:nvPr/>
        </p:nvSpPr>
        <p:spPr bwMode="auto">
          <a:xfrm>
            <a:off x="5364163" y="5538788"/>
            <a:ext cx="3384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400" b="1">
                <a:solidFill>
                  <a:srgbClr val="C00000"/>
                </a:solidFill>
              </a:rPr>
              <a:t>   ENZYME LABELLED CONJUGATE)</a:t>
            </a:r>
          </a:p>
        </p:txBody>
      </p:sp>
      <p:sp>
        <p:nvSpPr>
          <p:cNvPr id="45061" name="TextovéPole 1"/>
          <p:cNvSpPr txBox="1">
            <a:spLocks noChangeArrowheads="1"/>
          </p:cNvSpPr>
          <p:nvPr/>
        </p:nvSpPr>
        <p:spPr bwMode="auto">
          <a:xfrm>
            <a:off x="684213" y="5846763"/>
            <a:ext cx="80248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a:t>Most-frequently used sandwich configuration of ELISA test</a:t>
            </a:r>
          </a:p>
        </p:txBody>
      </p:sp>
      <p:sp>
        <p:nvSpPr>
          <p:cNvPr id="45062" name="Text Box 7"/>
          <p:cNvSpPr txBox="1">
            <a:spLocks noChangeArrowheads="1"/>
          </p:cNvSpPr>
          <p:nvPr/>
        </p:nvSpPr>
        <p:spPr bwMode="auto">
          <a:xfrm>
            <a:off x="684213" y="1844675"/>
            <a:ext cx="2266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1800"/>
              <a:t>Colourless substrate</a:t>
            </a:r>
          </a:p>
        </p:txBody>
      </p:sp>
      <p:sp>
        <p:nvSpPr>
          <p:cNvPr id="45063" name="Text Box 8"/>
          <p:cNvSpPr txBox="1">
            <a:spLocks noChangeArrowheads="1"/>
          </p:cNvSpPr>
          <p:nvPr/>
        </p:nvSpPr>
        <p:spPr bwMode="auto">
          <a:xfrm>
            <a:off x="2916238" y="2781300"/>
            <a:ext cx="946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1800">
                <a:solidFill>
                  <a:srgbClr val="000099"/>
                </a:solidFill>
              </a:rPr>
              <a:t>Colour</a:t>
            </a:r>
          </a:p>
          <a:p>
            <a:pPr algn="ctr" eaLnBrk="1" hangingPunct="1">
              <a:spcBef>
                <a:spcPct val="0"/>
              </a:spcBef>
              <a:buFontTx/>
              <a:buNone/>
            </a:pPr>
            <a:r>
              <a:rPr lang="cs-CZ" altLang="cs-CZ" sz="1800">
                <a:solidFill>
                  <a:srgbClr val="000099"/>
                </a:solidFill>
              </a:rPr>
              <a:t>product</a:t>
            </a:r>
          </a:p>
        </p:txBody>
      </p:sp>
      <p:sp>
        <p:nvSpPr>
          <p:cNvPr id="45064" name="Text Box 9"/>
          <p:cNvSpPr txBox="1">
            <a:spLocks noChangeArrowheads="1"/>
          </p:cNvSpPr>
          <p:nvPr/>
        </p:nvSpPr>
        <p:spPr bwMode="auto">
          <a:xfrm>
            <a:off x="5508625" y="2708275"/>
            <a:ext cx="32400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1800">
                <a:solidFill>
                  <a:srgbClr val="24F86B"/>
                </a:solidFill>
              </a:rPr>
              <a:t>Anibody (seeked in serum)</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Nadpis 1"/>
          <p:cNvSpPr>
            <a:spLocks noGrp="1" noChangeArrowheads="1"/>
          </p:cNvSpPr>
          <p:nvPr>
            <p:ph type="title"/>
          </p:nvPr>
        </p:nvSpPr>
        <p:spPr>
          <a:xfrm>
            <a:off x="457200" y="274638"/>
            <a:ext cx="8229600" cy="706437"/>
          </a:xfrm>
        </p:spPr>
        <p:txBody>
          <a:bodyPr/>
          <a:lstStyle/>
          <a:p>
            <a:r>
              <a:rPr lang="cs-CZ" altLang="cs-CZ" sz="3200" b="1" smtClean="0">
                <a:solidFill>
                  <a:srgbClr val="24F86B"/>
                </a:solidFill>
              </a:rPr>
              <a:t>ELISA</a:t>
            </a:r>
          </a:p>
        </p:txBody>
      </p:sp>
      <p:sp>
        <p:nvSpPr>
          <p:cNvPr id="46083" name="Zástupný symbol pro obsah 2"/>
          <p:cNvSpPr>
            <a:spLocks noGrp="1" noChangeArrowheads="1"/>
          </p:cNvSpPr>
          <p:nvPr>
            <p:ph sz="half" idx="1"/>
          </p:nvPr>
        </p:nvSpPr>
        <p:spPr>
          <a:xfrm>
            <a:off x="107950" y="1125538"/>
            <a:ext cx="4824413" cy="4668837"/>
          </a:xfrm>
        </p:spPr>
        <p:txBody>
          <a:bodyPr/>
          <a:lstStyle/>
          <a:p>
            <a:pPr marL="0" indent="0">
              <a:buFontTx/>
              <a:buNone/>
            </a:pPr>
            <a:r>
              <a:rPr lang="cs-CZ" altLang="cs-CZ" sz="2400" b="1" smtClean="0">
                <a:solidFill>
                  <a:srgbClr val="FFFF00"/>
                </a:solidFill>
              </a:rPr>
              <a:t>Modern diagnostic technique based on detection of specific immunoglobulins classes – IgM, IgG and IgA - as markers of infection</a:t>
            </a:r>
          </a:p>
          <a:p>
            <a:pPr marL="0" indent="0"/>
            <a:endParaRPr lang="cs-CZ" altLang="cs-CZ" sz="2400" smtClean="0"/>
          </a:p>
          <a:p>
            <a:pPr marL="0" indent="0">
              <a:buFontTx/>
              <a:buNone/>
            </a:pPr>
            <a:r>
              <a:rPr lang="cs-CZ" altLang="cs-CZ" sz="2400" b="1" smtClean="0"/>
              <a:t>There are different formates of this technique – microwell plate, tube or automated analyser quivetts, most often as sandwich, but also as </a:t>
            </a:r>
            <a:r>
              <a:rPr lang="cs-CZ" altLang="cs-CZ" sz="2400" b="1" smtClean="0">
                <a:latin typeface="Symbol" panose="05050102010706020507" pitchFamily="18" charset="2"/>
              </a:rPr>
              <a:t>m</a:t>
            </a:r>
            <a:r>
              <a:rPr lang="cs-CZ" altLang="cs-CZ" sz="2400" b="1" smtClean="0"/>
              <a:t>-capture assays for capture of pure IgM fraction.</a:t>
            </a:r>
          </a:p>
        </p:txBody>
      </p:sp>
      <p:sp>
        <p:nvSpPr>
          <p:cNvPr id="46084" name="Zástupný symbol pro obsah 3"/>
          <p:cNvSpPr>
            <a:spLocks noGrp="1" noChangeArrowheads="1"/>
          </p:cNvSpPr>
          <p:nvPr>
            <p:ph sz="half" idx="2"/>
          </p:nvPr>
        </p:nvSpPr>
        <p:spPr>
          <a:xfrm>
            <a:off x="4932363" y="1454150"/>
            <a:ext cx="4211637" cy="4924425"/>
          </a:xfrm>
        </p:spPr>
        <p:txBody>
          <a:bodyPr/>
          <a:lstStyle/>
          <a:p>
            <a:endParaRPr lang="cs-CZ" altLang="cs-CZ" smtClean="0"/>
          </a:p>
          <a:p>
            <a:endParaRPr lang="cs-CZ" altLang="cs-CZ" smtClean="0"/>
          </a:p>
          <a:p>
            <a:endParaRPr lang="cs-CZ" altLang="cs-CZ" smtClean="0"/>
          </a:p>
          <a:p>
            <a:endParaRPr lang="cs-CZ" altLang="cs-CZ" smtClean="0"/>
          </a:p>
          <a:p>
            <a:endParaRPr lang="cs-CZ" altLang="cs-CZ" smtClean="0"/>
          </a:p>
          <a:p>
            <a:pPr>
              <a:buFontTx/>
              <a:buNone/>
            </a:pPr>
            <a:r>
              <a:rPr lang="cs-CZ" altLang="cs-CZ" sz="1400" b="1" smtClean="0"/>
              <a:t>Here is an example of sandwich ELISA micro- well plate format using TMB (tetramethyl benzidin) detection substrate. Reaction stopped by 20% H</a:t>
            </a:r>
            <a:r>
              <a:rPr lang="cs-CZ" altLang="cs-CZ" sz="1400" b="1" baseline="-25000" smtClean="0"/>
              <a:t>2</a:t>
            </a:r>
            <a:r>
              <a:rPr lang="cs-CZ" altLang="cs-CZ" sz="1400" b="1" smtClean="0"/>
              <a:t>SO</a:t>
            </a:r>
            <a:r>
              <a:rPr lang="cs-CZ" altLang="cs-CZ" sz="1400" b="1" baseline="-25000" smtClean="0"/>
              <a:t>4</a:t>
            </a:r>
            <a:r>
              <a:rPr lang="cs-CZ" altLang="cs-CZ" sz="1400" b="1" smtClean="0"/>
              <a:t> .Photometric reading at 450 nm.</a:t>
            </a:r>
            <a:r>
              <a:rPr lang="cs-CZ" altLang="cs-CZ" sz="1400" smtClean="0">
                <a:latin typeface="Times New Roman" panose="02020603050405020304" pitchFamily="18" charset="0"/>
              </a:rPr>
              <a:t> </a:t>
            </a:r>
            <a:r>
              <a:rPr lang="cs-CZ" altLang="cs-CZ" sz="1400" b="1" smtClean="0">
                <a:solidFill>
                  <a:schemeClr val="accent2"/>
                </a:solidFill>
                <a:latin typeface="Times New Roman" panose="02020603050405020304" pitchFamily="18" charset="0"/>
              </a:rPr>
              <a:t>Cut off value of extreme importance.</a:t>
            </a:r>
          </a:p>
          <a:p>
            <a:pPr>
              <a:buFontTx/>
              <a:buNone/>
            </a:pPr>
            <a:r>
              <a:rPr lang="cs-CZ" altLang="cs-CZ" sz="1400" smtClean="0">
                <a:latin typeface="Times New Roman" panose="02020603050405020304" pitchFamily="18" charset="0"/>
              </a:rPr>
              <a:t>Sometimes, another value can be used: reaching this extinction, the reult is considered </a:t>
            </a:r>
            <a:r>
              <a:rPr lang="cs-CZ" altLang="cs-CZ" sz="1400" b="1" smtClean="0">
                <a:solidFill>
                  <a:schemeClr val="accent2"/>
                </a:solidFill>
                <a:latin typeface="Times New Roman" panose="02020603050405020304" pitchFamily="18" charset="0"/>
              </a:rPr>
              <a:t>positive</a:t>
            </a:r>
            <a:r>
              <a:rPr lang="cs-CZ" altLang="cs-CZ" sz="1400" smtClean="0">
                <a:latin typeface="Times New Roman" panose="02020603050405020304" pitchFamily="18" charset="0"/>
              </a:rPr>
              <a:t>. </a:t>
            </a:r>
          </a:p>
          <a:p>
            <a:pPr>
              <a:buFontTx/>
              <a:buNone/>
            </a:pPr>
            <a:r>
              <a:rPr lang="cs-CZ" altLang="cs-CZ" sz="1400" smtClean="0">
                <a:latin typeface="Times New Roman" panose="02020603050405020304" pitchFamily="18" charset="0"/>
              </a:rPr>
              <a:t>Borderline and in case of certain pathogens (HIV, HCV) also samples positive for first time are reported </a:t>
            </a:r>
            <a:r>
              <a:rPr lang="cs-CZ" altLang="cs-CZ" sz="1400" b="1" smtClean="0">
                <a:solidFill>
                  <a:schemeClr val="accent2"/>
                </a:solidFill>
                <a:latin typeface="Times New Roman" panose="02020603050405020304" pitchFamily="18" charset="0"/>
              </a:rPr>
              <a:t>reactive</a:t>
            </a:r>
            <a:r>
              <a:rPr lang="cs-CZ" altLang="cs-CZ" sz="1400" smtClean="0">
                <a:latin typeface="Times New Roman" panose="02020603050405020304" pitchFamily="18" charset="0"/>
              </a:rPr>
              <a:t> until </a:t>
            </a:r>
            <a:r>
              <a:rPr lang="cs-CZ" altLang="cs-CZ" sz="1400" b="1" smtClean="0">
                <a:solidFill>
                  <a:schemeClr val="accent2"/>
                </a:solidFill>
                <a:latin typeface="Times New Roman" panose="02020603050405020304" pitchFamily="18" charset="0"/>
              </a:rPr>
              <a:t>confirmed </a:t>
            </a:r>
            <a:r>
              <a:rPr lang="cs-CZ" altLang="cs-CZ" sz="1400" smtClean="0">
                <a:latin typeface="Times New Roman" panose="02020603050405020304" pitchFamily="18" charset="0"/>
              </a:rPr>
              <a:t>as positive.</a:t>
            </a:r>
            <a:endParaRPr lang="cs-CZ" altLang="cs-CZ" sz="1400" b="1" smtClean="0">
              <a:solidFill>
                <a:schemeClr val="accent2"/>
              </a:solidFill>
              <a:latin typeface="Times New Roman" panose="02020603050405020304" pitchFamily="18" charset="0"/>
            </a:endParaRPr>
          </a:p>
          <a:p>
            <a:pPr>
              <a:buFontTx/>
              <a:buNone/>
            </a:pPr>
            <a:endParaRPr lang="cs-CZ" altLang="cs-CZ" sz="1400" b="1" smtClean="0"/>
          </a:p>
        </p:txBody>
      </p:sp>
      <p:sp>
        <p:nvSpPr>
          <p:cNvPr id="46085" name="Zástupný symbol pro číslo snímku 4"/>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7ED6FA1-EDCE-4F85-AA40-209F15BBF773}" type="slidenum">
              <a:rPr lang="cs-CZ" altLang="cs-CZ" sz="1400"/>
              <a:pPr>
                <a:spcBef>
                  <a:spcPct val="0"/>
                </a:spcBef>
                <a:buFontTx/>
                <a:buNone/>
              </a:pPr>
              <a:t>44</a:t>
            </a:fld>
            <a:endParaRPr lang="cs-CZ" altLang="cs-CZ" sz="1400"/>
          </a:p>
        </p:txBody>
      </p:sp>
      <p:pic>
        <p:nvPicPr>
          <p:cNvPr id="460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1196975"/>
            <a:ext cx="4065587" cy="271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Nadpis 1"/>
          <p:cNvSpPr>
            <a:spLocks noGrp="1" noChangeArrowheads="1"/>
          </p:cNvSpPr>
          <p:nvPr>
            <p:ph type="title"/>
          </p:nvPr>
        </p:nvSpPr>
        <p:spPr/>
        <p:txBody>
          <a:bodyPr/>
          <a:lstStyle/>
          <a:p>
            <a:r>
              <a:rPr lang="cs-CZ" altLang="cs-CZ" sz="3600" b="1" smtClean="0">
                <a:solidFill>
                  <a:srgbClr val="24F86B"/>
                </a:solidFill>
              </a:rPr>
              <a:t>IMMUNOBLOT (WESTERN BLOT)</a:t>
            </a:r>
          </a:p>
        </p:txBody>
      </p:sp>
      <p:sp>
        <p:nvSpPr>
          <p:cNvPr id="47107" name="Zástupný symbol pro číslo snímku 4"/>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058D164-6238-4D2C-B3C8-74C58A16E09C}" type="slidenum">
              <a:rPr lang="cs-CZ" altLang="cs-CZ" sz="1400"/>
              <a:pPr>
                <a:spcBef>
                  <a:spcPct val="0"/>
                </a:spcBef>
                <a:buFontTx/>
                <a:buNone/>
              </a:pPr>
              <a:t>45</a:t>
            </a:fld>
            <a:endParaRPr lang="cs-CZ" altLang="cs-CZ" sz="1400"/>
          </a:p>
        </p:txBody>
      </p:sp>
      <p:pic>
        <p:nvPicPr>
          <p:cNvPr id="47108" name="Obrázek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177925"/>
            <a:ext cx="5905500"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179388" y="0"/>
            <a:ext cx="8229600" cy="1143000"/>
          </a:xfrm>
        </p:spPr>
        <p:txBody>
          <a:bodyPr/>
          <a:lstStyle/>
          <a:p>
            <a:pPr eaLnBrk="1" hangingPunct="1"/>
            <a:r>
              <a:rPr lang="cs-CZ" altLang="cs-CZ" sz="2800" b="1" smtClean="0">
                <a:solidFill>
                  <a:schemeClr val="accent2"/>
                </a:solidFill>
              </a:rPr>
              <a:t> </a:t>
            </a:r>
            <a:r>
              <a:rPr lang="cs-CZ" altLang="cs-CZ" sz="3200" b="1" smtClean="0">
                <a:solidFill>
                  <a:srgbClr val="24F86B"/>
                </a:solidFill>
              </a:rPr>
              <a:t>INTERPRETING</a:t>
            </a:r>
            <a:r>
              <a:rPr lang="cs-CZ" altLang="cs-CZ" sz="3200" b="1" smtClean="0">
                <a:solidFill>
                  <a:srgbClr val="FF0000"/>
                </a:solidFill>
              </a:rPr>
              <a:t> </a:t>
            </a:r>
            <a:r>
              <a:rPr lang="cs-CZ" altLang="cs-CZ" sz="3200" b="1" smtClean="0">
                <a:solidFill>
                  <a:srgbClr val="24F86B"/>
                </a:solidFill>
              </a:rPr>
              <a:t>SEROLOGICAL TESTS</a:t>
            </a:r>
          </a:p>
        </p:txBody>
      </p:sp>
      <p:sp>
        <p:nvSpPr>
          <p:cNvPr id="48131" name="Rectangle 3"/>
          <p:cNvSpPr>
            <a:spLocks noGrp="1" noChangeArrowheads="1"/>
          </p:cNvSpPr>
          <p:nvPr>
            <p:ph type="body" idx="4294967295"/>
          </p:nvPr>
        </p:nvSpPr>
        <p:spPr>
          <a:xfrm>
            <a:off x="203200" y="1125538"/>
            <a:ext cx="8785225" cy="5000625"/>
          </a:xfrm>
        </p:spPr>
        <p:txBody>
          <a:bodyPr/>
          <a:lstStyle/>
          <a:p>
            <a:pPr eaLnBrk="1" hangingPunct="1">
              <a:lnSpc>
                <a:spcPct val="90000"/>
              </a:lnSpc>
              <a:buFontTx/>
              <a:buNone/>
            </a:pPr>
            <a:r>
              <a:rPr lang="cs-CZ" altLang="cs-CZ" sz="2000" b="1" smtClean="0">
                <a:solidFill>
                  <a:srgbClr val="FFFF00"/>
                </a:solidFill>
              </a:rPr>
              <a:t>INTERPRETING OF  SEROLOGICAL REACTIONS RESULTS REQUIRES KNOWLEDGE OF ANTIBODIES AMOUNT IN SERUM SAMPLE. THIS DETERMINES </a:t>
            </a:r>
            <a:r>
              <a:rPr lang="cs-CZ" altLang="cs-CZ" sz="2000" b="1" u="sng" smtClean="0">
                <a:solidFill>
                  <a:srgbClr val="FF0000"/>
                </a:solidFill>
              </a:rPr>
              <a:t>ANTIBODY</a:t>
            </a:r>
            <a:r>
              <a:rPr lang="cs-CZ" altLang="cs-CZ" sz="2000" b="1" smtClean="0">
                <a:solidFill>
                  <a:srgbClr val="FFFF00"/>
                </a:solidFill>
              </a:rPr>
              <a:t> </a:t>
            </a:r>
            <a:r>
              <a:rPr lang="cs-CZ" altLang="cs-CZ" sz="2000" b="1" u="sng" smtClean="0">
                <a:solidFill>
                  <a:srgbClr val="FF0000"/>
                </a:solidFill>
              </a:rPr>
              <a:t>TITRE</a:t>
            </a:r>
          </a:p>
          <a:p>
            <a:pPr eaLnBrk="1" hangingPunct="1">
              <a:lnSpc>
                <a:spcPct val="90000"/>
              </a:lnSpc>
              <a:buFontTx/>
              <a:buNone/>
            </a:pPr>
            <a:r>
              <a:rPr lang="cs-CZ" altLang="cs-CZ" sz="2000" b="1" smtClean="0">
                <a:solidFill>
                  <a:srgbClr val="FFFF00"/>
                </a:solidFill>
              </a:rPr>
              <a:t>(CONVERTED VALUE OF THE HIGHEST SERUM DILUTION, IN WHICH ANTIBODIES WERE DETECTED).</a:t>
            </a:r>
          </a:p>
          <a:p>
            <a:pPr eaLnBrk="1" hangingPunct="1">
              <a:lnSpc>
                <a:spcPct val="90000"/>
              </a:lnSpc>
              <a:buFontTx/>
              <a:buNone/>
            </a:pPr>
            <a:endParaRPr lang="cs-CZ" altLang="cs-CZ" sz="2000" b="1" smtClean="0">
              <a:solidFill>
                <a:srgbClr val="FFFF00"/>
              </a:solidFill>
            </a:endParaRPr>
          </a:p>
          <a:p>
            <a:pPr eaLnBrk="1" hangingPunct="1">
              <a:lnSpc>
                <a:spcPct val="90000"/>
              </a:lnSpc>
              <a:buFontTx/>
              <a:buNone/>
            </a:pPr>
            <a:r>
              <a:rPr lang="cs-CZ" altLang="cs-CZ" sz="2000" b="1" smtClean="0">
                <a:solidFill>
                  <a:srgbClr val="24F86B"/>
                </a:solidFill>
              </a:rPr>
              <a:t>                                                               </a:t>
            </a:r>
            <a:r>
              <a:rPr lang="cs-CZ" altLang="cs-CZ" sz="2000" b="1" smtClean="0">
                <a:solidFill>
                  <a:srgbClr val="FF0000"/>
                </a:solidFill>
              </a:rPr>
              <a:t>SERUM DILUTION EXAMPLES </a:t>
            </a:r>
          </a:p>
          <a:p>
            <a:pPr eaLnBrk="1" hangingPunct="1">
              <a:lnSpc>
                <a:spcPct val="90000"/>
              </a:lnSpc>
              <a:buFontTx/>
              <a:buNone/>
            </a:pPr>
            <a:r>
              <a:rPr lang="cs-CZ" altLang="cs-CZ" sz="2000" b="1" smtClean="0">
                <a:solidFill>
                  <a:srgbClr val="FF0000"/>
                </a:solidFill>
              </a:rPr>
              <a:t>                                                                FOR TITRE DETERMINATION        </a:t>
            </a:r>
          </a:p>
          <a:p>
            <a:pPr eaLnBrk="1" hangingPunct="1">
              <a:lnSpc>
                <a:spcPct val="90000"/>
              </a:lnSpc>
              <a:buFontTx/>
              <a:buNone/>
            </a:pPr>
            <a:endParaRPr lang="cs-CZ" altLang="cs-CZ" sz="2000" b="1" smtClean="0">
              <a:solidFill>
                <a:srgbClr val="FFFF00"/>
              </a:solidFill>
            </a:endParaRPr>
          </a:p>
          <a:p>
            <a:pPr eaLnBrk="1" hangingPunct="1">
              <a:lnSpc>
                <a:spcPct val="90000"/>
              </a:lnSpc>
              <a:buFontTx/>
              <a:buNone/>
            </a:pPr>
            <a:r>
              <a:rPr lang="cs-CZ" altLang="cs-CZ" sz="2000" b="1" smtClean="0">
                <a:solidFill>
                  <a:srgbClr val="FFFF00"/>
                </a:solidFill>
              </a:rPr>
              <a:t>                                                                      LOGARITMIC DILUTION</a:t>
            </a:r>
          </a:p>
          <a:p>
            <a:pPr eaLnBrk="1" hangingPunct="1">
              <a:lnSpc>
                <a:spcPct val="90000"/>
              </a:lnSpc>
              <a:buFontTx/>
              <a:buNone/>
            </a:pPr>
            <a:endParaRPr lang="cs-CZ" altLang="cs-CZ" sz="2000" b="1" smtClean="0">
              <a:solidFill>
                <a:srgbClr val="FFFF00"/>
              </a:solidFill>
            </a:endParaRPr>
          </a:p>
          <a:p>
            <a:pPr eaLnBrk="1" hangingPunct="1">
              <a:lnSpc>
                <a:spcPct val="90000"/>
              </a:lnSpc>
              <a:buFontTx/>
              <a:buNone/>
            </a:pPr>
            <a:endParaRPr lang="cs-CZ" altLang="cs-CZ" sz="2000" b="1" smtClean="0">
              <a:solidFill>
                <a:srgbClr val="FFFF00"/>
              </a:solidFill>
            </a:endParaRPr>
          </a:p>
          <a:p>
            <a:pPr eaLnBrk="1" hangingPunct="1">
              <a:lnSpc>
                <a:spcPct val="90000"/>
              </a:lnSpc>
              <a:buFontTx/>
              <a:buNone/>
            </a:pPr>
            <a:endParaRPr lang="cs-CZ" altLang="cs-CZ" sz="2000" b="1" smtClean="0">
              <a:solidFill>
                <a:srgbClr val="FFFF00"/>
              </a:solidFill>
            </a:endParaRPr>
          </a:p>
          <a:p>
            <a:pPr eaLnBrk="1" hangingPunct="1">
              <a:lnSpc>
                <a:spcPct val="90000"/>
              </a:lnSpc>
              <a:buFontTx/>
              <a:buNone/>
            </a:pPr>
            <a:r>
              <a:rPr lang="cs-CZ" altLang="cs-CZ" sz="2000" b="1" smtClean="0">
                <a:solidFill>
                  <a:srgbClr val="FFFF00"/>
                </a:solidFill>
              </a:rPr>
              <a:t>                                                                      DOUBLED DILUTION</a:t>
            </a:r>
          </a:p>
          <a:p>
            <a:pPr eaLnBrk="1" hangingPunct="1">
              <a:lnSpc>
                <a:spcPct val="90000"/>
              </a:lnSpc>
              <a:buFontTx/>
              <a:buNone/>
            </a:pPr>
            <a:endParaRPr lang="cs-CZ" altLang="cs-CZ" sz="2000" b="1" smtClean="0">
              <a:solidFill>
                <a:srgbClr val="FFFF00"/>
              </a:solidFill>
            </a:endParaRPr>
          </a:p>
          <a:p>
            <a:pPr eaLnBrk="1" hangingPunct="1">
              <a:lnSpc>
                <a:spcPct val="90000"/>
              </a:lnSpc>
              <a:buFontTx/>
              <a:buNone/>
            </a:pPr>
            <a:endParaRPr lang="cs-CZ" altLang="cs-CZ" sz="2000" smtClean="0"/>
          </a:p>
        </p:txBody>
      </p:sp>
      <p:pic>
        <p:nvPicPr>
          <p:cNvPr id="48132" name="Picture 4" descr="ředění sé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940050"/>
            <a:ext cx="3984625"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179388" y="0"/>
            <a:ext cx="8229600" cy="1143000"/>
          </a:xfrm>
        </p:spPr>
        <p:txBody>
          <a:bodyPr/>
          <a:lstStyle/>
          <a:p>
            <a:pPr eaLnBrk="1" hangingPunct="1"/>
            <a:r>
              <a:rPr lang="cs-CZ" altLang="cs-CZ" sz="2800" b="1" smtClean="0">
                <a:solidFill>
                  <a:schemeClr val="accent2"/>
                </a:solidFill>
              </a:rPr>
              <a:t> </a:t>
            </a:r>
            <a:r>
              <a:rPr lang="cs-CZ" altLang="cs-CZ" sz="3200" b="1" smtClean="0">
                <a:solidFill>
                  <a:srgbClr val="24F86B"/>
                </a:solidFill>
              </a:rPr>
              <a:t>INTERPRETING SEROLOGICAL TESTS</a:t>
            </a:r>
          </a:p>
        </p:txBody>
      </p:sp>
      <p:sp>
        <p:nvSpPr>
          <p:cNvPr id="49155" name="Rectangle 3"/>
          <p:cNvSpPr>
            <a:spLocks noGrp="1" noChangeArrowheads="1"/>
          </p:cNvSpPr>
          <p:nvPr>
            <p:ph type="body" idx="4294967295"/>
          </p:nvPr>
        </p:nvSpPr>
        <p:spPr>
          <a:xfrm>
            <a:off x="34925" y="1196975"/>
            <a:ext cx="9001125" cy="5400675"/>
          </a:xfrm>
        </p:spPr>
        <p:txBody>
          <a:bodyPr/>
          <a:lstStyle/>
          <a:p>
            <a:pPr eaLnBrk="1" hangingPunct="1">
              <a:lnSpc>
                <a:spcPct val="80000"/>
              </a:lnSpc>
              <a:buFontTx/>
              <a:buNone/>
            </a:pPr>
            <a:r>
              <a:rPr lang="cs-CZ" altLang="cs-CZ" sz="2000" b="1" smtClean="0">
                <a:solidFill>
                  <a:srgbClr val="FFFF00"/>
                </a:solidFill>
              </a:rPr>
              <a:t>GUIDELINE FOR SIGNIFICANT EVALUATION OF RESULTS OF CLASSIC SEROLOGICAL REACTIONS (HIT, CFR, Paul-Bunnel): TEST IS POSITIVE, IF </a:t>
            </a:r>
            <a:r>
              <a:rPr lang="cs-CZ" altLang="cs-CZ" sz="2000" b="1" u="sng" smtClean="0">
                <a:solidFill>
                  <a:srgbClr val="FF0000"/>
                </a:solidFill>
              </a:rPr>
              <a:t>ANTIBODY</a:t>
            </a:r>
            <a:r>
              <a:rPr lang="cs-CZ" altLang="cs-CZ" sz="2000" b="1" smtClean="0">
                <a:solidFill>
                  <a:srgbClr val="FFFF00"/>
                </a:solidFill>
              </a:rPr>
              <a:t> </a:t>
            </a:r>
            <a:r>
              <a:rPr lang="cs-CZ" altLang="cs-CZ" sz="2000" b="1" u="sng" smtClean="0">
                <a:solidFill>
                  <a:srgbClr val="FF0000"/>
                </a:solidFill>
              </a:rPr>
              <a:t>TITRE IN THE CONVALESCENT (second) SERUM SAMPLE IS AT LEAST FOUR TIMES HIGHER THAN IN THE FIRST COLECTED ONE.</a:t>
            </a:r>
            <a:endParaRPr lang="cs-CZ" altLang="cs-CZ" sz="2000" b="1" u="sng" smtClean="0">
              <a:solidFill>
                <a:srgbClr val="24F86B"/>
              </a:solidFill>
            </a:endParaRPr>
          </a:p>
          <a:p>
            <a:pPr eaLnBrk="1" hangingPunct="1">
              <a:lnSpc>
                <a:spcPct val="80000"/>
              </a:lnSpc>
              <a:buFontTx/>
              <a:buNone/>
            </a:pPr>
            <a:endParaRPr lang="cs-CZ" altLang="cs-CZ" sz="2000" b="1" u="sng" smtClean="0">
              <a:solidFill>
                <a:srgbClr val="24F86B"/>
              </a:solidFill>
            </a:endParaRPr>
          </a:p>
          <a:p>
            <a:pPr eaLnBrk="1" hangingPunct="1">
              <a:lnSpc>
                <a:spcPct val="80000"/>
              </a:lnSpc>
              <a:buFontTx/>
              <a:buNone/>
            </a:pPr>
            <a:endParaRPr lang="cs-CZ" altLang="cs-CZ" sz="2000" b="1" u="sng" smtClean="0">
              <a:solidFill>
                <a:srgbClr val="24F86B"/>
              </a:solidFill>
            </a:endParaRPr>
          </a:p>
          <a:p>
            <a:pPr eaLnBrk="1" hangingPunct="1">
              <a:lnSpc>
                <a:spcPct val="80000"/>
              </a:lnSpc>
              <a:buFontTx/>
              <a:buNone/>
            </a:pPr>
            <a:endParaRPr lang="cs-CZ" altLang="cs-CZ" sz="2000" b="1" u="sng" smtClean="0">
              <a:solidFill>
                <a:srgbClr val="24F86B"/>
              </a:solidFill>
            </a:endParaRPr>
          </a:p>
          <a:p>
            <a:pPr eaLnBrk="1" hangingPunct="1">
              <a:lnSpc>
                <a:spcPct val="80000"/>
              </a:lnSpc>
              <a:buFontTx/>
              <a:buNone/>
            </a:pPr>
            <a:endParaRPr lang="cs-CZ" altLang="cs-CZ" sz="2000" b="1" u="sng" smtClean="0">
              <a:solidFill>
                <a:srgbClr val="24F86B"/>
              </a:solidFill>
            </a:endParaRPr>
          </a:p>
          <a:p>
            <a:pPr eaLnBrk="1" hangingPunct="1">
              <a:lnSpc>
                <a:spcPct val="80000"/>
              </a:lnSpc>
              <a:buFontTx/>
              <a:buNone/>
            </a:pPr>
            <a:endParaRPr lang="cs-CZ" altLang="cs-CZ" sz="2000" b="1" u="sng" smtClean="0">
              <a:solidFill>
                <a:srgbClr val="24F86B"/>
              </a:solidFill>
            </a:endParaRPr>
          </a:p>
          <a:p>
            <a:pPr eaLnBrk="1" hangingPunct="1">
              <a:lnSpc>
                <a:spcPct val="80000"/>
              </a:lnSpc>
              <a:buFontTx/>
              <a:buNone/>
            </a:pPr>
            <a:endParaRPr lang="cs-CZ" altLang="cs-CZ" sz="1600" b="1" u="sng" smtClean="0">
              <a:solidFill>
                <a:srgbClr val="C00000"/>
              </a:solidFill>
            </a:endParaRPr>
          </a:p>
          <a:p>
            <a:pPr eaLnBrk="1" hangingPunct="1">
              <a:lnSpc>
                <a:spcPct val="80000"/>
              </a:lnSpc>
              <a:buFontTx/>
              <a:buNone/>
            </a:pPr>
            <a:endParaRPr lang="cs-CZ" altLang="cs-CZ" sz="1600" b="1" u="sng" smtClean="0">
              <a:solidFill>
                <a:srgbClr val="C00000"/>
              </a:solidFill>
            </a:endParaRPr>
          </a:p>
          <a:p>
            <a:pPr eaLnBrk="1" hangingPunct="1">
              <a:lnSpc>
                <a:spcPct val="80000"/>
              </a:lnSpc>
              <a:buFontTx/>
              <a:buNone/>
            </a:pPr>
            <a:endParaRPr lang="cs-CZ" altLang="cs-CZ" sz="1600" b="1" u="sng" smtClean="0">
              <a:solidFill>
                <a:srgbClr val="C00000"/>
              </a:solidFill>
            </a:endParaRPr>
          </a:p>
          <a:p>
            <a:pPr eaLnBrk="1" hangingPunct="1">
              <a:lnSpc>
                <a:spcPct val="80000"/>
              </a:lnSpc>
              <a:buFontTx/>
              <a:buNone/>
            </a:pPr>
            <a:endParaRPr lang="cs-CZ" altLang="cs-CZ" sz="1600" b="1" u="sng" smtClean="0">
              <a:solidFill>
                <a:srgbClr val="C00000"/>
              </a:solidFill>
            </a:endParaRPr>
          </a:p>
          <a:p>
            <a:pPr eaLnBrk="1" hangingPunct="1">
              <a:lnSpc>
                <a:spcPct val="80000"/>
              </a:lnSpc>
              <a:buFontTx/>
              <a:buNone/>
            </a:pPr>
            <a:endParaRPr lang="cs-CZ" altLang="cs-CZ" sz="1600" b="1" u="sng" smtClean="0">
              <a:solidFill>
                <a:srgbClr val="C00000"/>
              </a:solidFill>
            </a:endParaRPr>
          </a:p>
          <a:p>
            <a:pPr eaLnBrk="1" hangingPunct="1">
              <a:lnSpc>
                <a:spcPct val="80000"/>
              </a:lnSpc>
              <a:buFontTx/>
              <a:buNone/>
            </a:pPr>
            <a:endParaRPr lang="cs-CZ" altLang="cs-CZ" sz="1600" b="1" u="sng" smtClean="0">
              <a:solidFill>
                <a:srgbClr val="C00000"/>
              </a:solidFill>
            </a:endParaRPr>
          </a:p>
          <a:p>
            <a:pPr eaLnBrk="1" hangingPunct="1">
              <a:lnSpc>
                <a:spcPct val="80000"/>
              </a:lnSpc>
              <a:buFontTx/>
              <a:buNone/>
            </a:pPr>
            <a:endParaRPr lang="cs-CZ" altLang="cs-CZ" sz="1600" b="1" u="sng" smtClean="0">
              <a:solidFill>
                <a:srgbClr val="C00000"/>
              </a:solidFill>
            </a:endParaRPr>
          </a:p>
          <a:p>
            <a:pPr eaLnBrk="1" hangingPunct="1">
              <a:lnSpc>
                <a:spcPct val="80000"/>
              </a:lnSpc>
              <a:buFontTx/>
              <a:buNone/>
            </a:pPr>
            <a:r>
              <a:rPr lang="cs-CZ" altLang="cs-CZ" sz="1600" b="1" u="sng" smtClean="0">
                <a:solidFill>
                  <a:srgbClr val="C00000"/>
                </a:solidFill>
              </a:rPr>
              <a:t>IF IN BOTH OF PAIRED SAMPLES, HIGH TITRES OF SPECIFIC ANTIBODIES WERE DETECTED, IT IS WISE TO RELATE THE RESULTS TO CLINICAL STATUS OF THE PATIENT. RESULT MAY BE POSITIVE EVEN IF THERE IS NON-SIGNIFICANT INCREASE OF TITRE.</a:t>
            </a:r>
            <a:endParaRPr lang="cs-CZ" altLang="cs-CZ" sz="1600" b="1" u="sng" smtClean="0">
              <a:solidFill>
                <a:srgbClr val="24F86B"/>
              </a:solidFill>
            </a:endParaRPr>
          </a:p>
          <a:p>
            <a:pPr eaLnBrk="1" hangingPunct="1">
              <a:lnSpc>
                <a:spcPct val="80000"/>
              </a:lnSpc>
              <a:buFontTx/>
              <a:buNone/>
            </a:pPr>
            <a:endParaRPr lang="cs-CZ" altLang="cs-CZ" sz="2000" b="1" u="sng" smtClean="0">
              <a:solidFill>
                <a:srgbClr val="24F86B"/>
              </a:solidFill>
            </a:endParaRPr>
          </a:p>
        </p:txBody>
      </p:sp>
      <p:graphicFrame>
        <p:nvGraphicFramePr>
          <p:cNvPr id="35885" name="Group 45">
            <a:extLst>
              <a:ext uri="{FF2B5EF4-FFF2-40B4-BE49-F238E27FC236}"/>
            </a:extLst>
          </p:cNvPr>
          <p:cNvGraphicFramePr>
            <a:graphicFrameLocks noGrp="1"/>
          </p:cNvGraphicFramePr>
          <p:nvPr/>
        </p:nvGraphicFramePr>
        <p:xfrm>
          <a:off x="1692275" y="2636838"/>
          <a:ext cx="5616575" cy="2879725"/>
        </p:xfrm>
        <a:graphic>
          <a:graphicData uri="http://schemas.openxmlformats.org/drawingml/2006/table">
            <a:tbl>
              <a:tblPr/>
              <a:tblGrid>
                <a:gridCol w="1322388">
                  <a:extLst>
                    <a:ext uri="{9D8B030D-6E8A-4147-A177-3AD203B41FA5}"/>
                  </a:extLst>
                </a:gridCol>
                <a:gridCol w="1412875">
                  <a:extLst>
                    <a:ext uri="{9D8B030D-6E8A-4147-A177-3AD203B41FA5}"/>
                  </a:extLst>
                </a:gridCol>
                <a:gridCol w="2881312">
                  <a:extLst>
                    <a:ext uri="{9D8B030D-6E8A-4147-A177-3AD203B41FA5}"/>
                  </a:extLst>
                </a:gridCol>
              </a:tblGrid>
              <a:tr h="7477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a:ln>
                            <a:noFill/>
                          </a:ln>
                          <a:solidFill>
                            <a:srgbClr val="FFFFFF"/>
                          </a:solidFill>
                          <a:effectLst/>
                          <a:latin typeface="Arial" charset="0"/>
                        </a:rPr>
                        <a:t>PACIENT</a:t>
                      </a:r>
                    </a:p>
                  </a:txBody>
                  <a:tcPr marL="91446" marR="91446" marT="45697" marB="4569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a:ln>
                            <a:noFill/>
                          </a:ln>
                          <a:solidFill>
                            <a:srgbClr val="FFFFFF"/>
                          </a:solidFill>
                          <a:effectLst/>
                          <a:latin typeface="Arial" charset="0"/>
                        </a:rPr>
                        <a:t>TITRE 1st SAMPLE</a:t>
                      </a:r>
                    </a:p>
                  </a:txBody>
                  <a:tcPr marL="91446" marR="91446" marT="45697" marB="4569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a:ln>
                            <a:noFill/>
                          </a:ln>
                          <a:solidFill>
                            <a:srgbClr val="FFFFFF"/>
                          </a:solidFill>
                          <a:effectLst/>
                          <a:latin typeface="Arial" charset="0"/>
                        </a:rPr>
                        <a:t>TITR 2nd  RESULT</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a:ln>
                            <a:noFill/>
                          </a:ln>
                          <a:solidFill>
                            <a:srgbClr val="FFFFFF"/>
                          </a:solidFill>
                          <a:effectLst/>
                          <a:latin typeface="Arial" charset="0"/>
                        </a:rPr>
                        <a:t>SAMPLE</a:t>
                      </a:r>
                    </a:p>
                  </a:txBody>
                  <a:tcPr marL="91446" marR="91446" marT="45697" marB="4569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extLst>
              </a:tr>
              <a:tr h="425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rgbClr val="000000"/>
                          </a:solidFill>
                          <a:effectLst/>
                          <a:latin typeface="Arial" charset="0"/>
                        </a:rPr>
                        <a:t>A.A</a:t>
                      </a:r>
                    </a:p>
                  </a:txBody>
                  <a:tcPr marL="91446" marR="91446" marT="45697" marB="4569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rgbClr val="000000"/>
                          </a:solidFill>
                          <a:effectLst/>
                          <a:latin typeface="Arial" charset="0"/>
                        </a:rPr>
                        <a:t>1:8</a:t>
                      </a:r>
                    </a:p>
                  </a:txBody>
                  <a:tcPr marL="91446" marR="91446" marT="45697" marB="4569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rgbClr val="000000"/>
                          </a:solidFill>
                          <a:effectLst/>
                          <a:latin typeface="Arial" charset="0"/>
                        </a:rPr>
                        <a:t>1:128        POSITIVE</a:t>
                      </a:r>
                    </a:p>
                  </a:txBody>
                  <a:tcPr marL="91446" marR="91446" marT="45697" marB="4569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extLst>
              </a:tr>
              <a:tr h="427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rgbClr val="000000"/>
                          </a:solidFill>
                          <a:effectLst/>
                          <a:latin typeface="Arial" charset="0"/>
                        </a:rPr>
                        <a:t>B.B.</a:t>
                      </a:r>
                    </a:p>
                  </a:txBody>
                  <a:tcPr marL="91446" marR="91446" marT="45697" marB="4569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rgbClr val="000000"/>
                          </a:solidFill>
                          <a:effectLst/>
                          <a:latin typeface="Arial" charset="0"/>
                        </a:rPr>
                        <a:t>1:16</a:t>
                      </a:r>
                    </a:p>
                  </a:txBody>
                  <a:tcPr marL="91446" marR="91446" marT="45697" marB="4569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rgbClr val="000000"/>
                          </a:solidFill>
                          <a:effectLst/>
                          <a:latin typeface="Arial" charset="0"/>
                        </a:rPr>
                        <a:t>1:16          NEGATIVE</a:t>
                      </a:r>
                    </a:p>
                  </a:txBody>
                  <a:tcPr marL="91446" marR="91446" marT="45697" marB="4569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extLst>
              </a:tr>
              <a:tr h="427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rgbClr val="000000"/>
                          </a:solidFill>
                          <a:effectLst/>
                          <a:latin typeface="Arial" charset="0"/>
                        </a:rPr>
                        <a:t>C.C.</a:t>
                      </a:r>
                    </a:p>
                  </a:txBody>
                  <a:tcPr marL="91446" marR="91446" marT="45697" marB="4569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rgbClr val="000000"/>
                          </a:solidFill>
                          <a:effectLst/>
                          <a:latin typeface="Arial" charset="0"/>
                        </a:rPr>
                        <a:t>1:2</a:t>
                      </a:r>
                    </a:p>
                  </a:txBody>
                  <a:tcPr marL="91446" marR="91446" marT="45697" marB="4569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rgbClr val="000000"/>
                          </a:solidFill>
                          <a:effectLst/>
                          <a:latin typeface="Arial" charset="0"/>
                        </a:rPr>
                        <a:t>1:32          POSITIVE</a:t>
                      </a:r>
                    </a:p>
                  </a:txBody>
                  <a:tcPr marL="91446" marR="91446" marT="45697" marB="4569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extLst>
              </a:tr>
              <a:tr h="425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rgbClr val="000000"/>
                          </a:solidFill>
                          <a:effectLst/>
                          <a:latin typeface="Arial" charset="0"/>
                        </a:rPr>
                        <a:t>D.D.</a:t>
                      </a:r>
                    </a:p>
                  </a:txBody>
                  <a:tcPr marL="91446" marR="91446" marT="45697" marB="4569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rgbClr val="000000"/>
                          </a:solidFill>
                          <a:effectLst/>
                          <a:latin typeface="Arial" charset="0"/>
                        </a:rPr>
                        <a:t>1:32</a:t>
                      </a:r>
                    </a:p>
                  </a:txBody>
                  <a:tcPr marL="91446" marR="91446" marT="45697" marB="4569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rgbClr val="000000"/>
                          </a:solidFill>
                          <a:effectLst/>
                          <a:latin typeface="Arial" charset="0"/>
                        </a:rPr>
                        <a:t>1:256        POSITIVE</a:t>
                      </a:r>
                    </a:p>
                  </a:txBody>
                  <a:tcPr marL="91446" marR="91446" marT="45697" marB="4569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extLst>
              </a:tr>
              <a:tr h="4270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rgbClr val="000000"/>
                          </a:solidFill>
                          <a:effectLst/>
                          <a:latin typeface="Arial" charset="0"/>
                        </a:rPr>
                        <a:t>E.E.</a:t>
                      </a:r>
                    </a:p>
                  </a:txBody>
                  <a:tcPr marL="91446" marR="91446" marT="45697" marB="4569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rgbClr val="000000"/>
                          </a:solidFill>
                          <a:effectLst/>
                          <a:latin typeface="Arial" charset="0"/>
                        </a:rPr>
                        <a:t>1:256</a:t>
                      </a:r>
                    </a:p>
                  </a:txBody>
                  <a:tcPr marL="91446" marR="91446" marT="45697" marB="4569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rgbClr val="000000"/>
                          </a:solidFill>
                          <a:effectLst/>
                          <a:latin typeface="Arial" charset="0"/>
                        </a:rPr>
                        <a:t>1:512        non-significant</a:t>
                      </a:r>
                    </a:p>
                  </a:txBody>
                  <a:tcPr marL="91446" marR="91446" marT="45697" marB="4569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extLst>
              </a:tr>
            </a:tbl>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a:xfrm>
            <a:off x="468313" y="260350"/>
            <a:ext cx="8229600" cy="1143000"/>
          </a:xfrm>
        </p:spPr>
        <p:txBody>
          <a:bodyPr/>
          <a:lstStyle/>
          <a:p>
            <a:pPr eaLnBrk="1" hangingPunct="1"/>
            <a:r>
              <a:rPr lang="cs-CZ" altLang="cs-CZ" sz="3200" b="1" smtClean="0">
                <a:solidFill>
                  <a:srgbClr val="24F86B"/>
                </a:solidFill>
              </a:rPr>
              <a:t>INTERPRETING SEROLOGICAL TESTS</a:t>
            </a:r>
            <a:endParaRPr lang="cs-CZ" altLang="cs-CZ" sz="3200" smtClean="0">
              <a:solidFill>
                <a:srgbClr val="24F86B"/>
              </a:solidFill>
            </a:endParaRPr>
          </a:p>
        </p:txBody>
      </p:sp>
      <p:sp>
        <p:nvSpPr>
          <p:cNvPr id="50179" name="Rectangle 3"/>
          <p:cNvSpPr>
            <a:spLocks noGrp="1" noChangeArrowheads="1"/>
          </p:cNvSpPr>
          <p:nvPr>
            <p:ph type="body" idx="4294967295"/>
          </p:nvPr>
        </p:nvSpPr>
        <p:spPr>
          <a:xfrm>
            <a:off x="107950" y="1600200"/>
            <a:ext cx="8928100" cy="4525963"/>
          </a:xfrm>
        </p:spPr>
        <p:txBody>
          <a:bodyPr/>
          <a:lstStyle/>
          <a:p>
            <a:pPr eaLnBrk="1" hangingPunct="1">
              <a:buFontTx/>
              <a:buNone/>
            </a:pPr>
            <a:r>
              <a:rPr lang="cs-CZ" altLang="cs-CZ" b="1" u="sng" smtClean="0">
                <a:solidFill>
                  <a:srgbClr val="FFC000"/>
                </a:solidFill>
              </a:rPr>
              <a:t>If only specific IgG immunoglobulins were detected, </a:t>
            </a:r>
            <a:r>
              <a:rPr lang="cs-CZ" altLang="cs-CZ" smtClean="0">
                <a:solidFill>
                  <a:srgbClr val="FFFF00"/>
                </a:solidFill>
              </a:rPr>
              <a:t>it means, that the host organism has already met the antigen (but we do not know, when). It is necessary to determine and compare antibody titre in paired serum samples (collected in 10 to 20 days interval) </a:t>
            </a:r>
          </a:p>
          <a:p>
            <a:pPr eaLnBrk="1" hangingPunct="1"/>
            <a:r>
              <a:rPr lang="cs-CZ" altLang="cs-CZ" b="1" smtClean="0">
                <a:solidFill>
                  <a:srgbClr val="24F86B"/>
                </a:solidFill>
              </a:rPr>
              <a:t>Constant titre level</a:t>
            </a:r>
            <a:r>
              <a:rPr lang="cs-CZ" altLang="cs-CZ" smtClean="0">
                <a:solidFill>
                  <a:srgbClr val="24F86B"/>
                </a:solidFill>
              </a:rPr>
              <a:t> </a:t>
            </a:r>
            <a:r>
              <a:rPr lang="cs-CZ" altLang="cs-CZ" smtClean="0"/>
              <a:t>– anamnestic antibodies</a:t>
            </a:r>
          </a:p>
          <a:p>
            <a:pPr eaLnBrk="1" hangingPunct="1"/>
            <a:r>
              <a:rPr lang="cs-CZ" altLang="cs-CZ" b="1" smtClean="0">
                <a:solidFill>
                  <a:srgbClr val="FF0000"/>
                </a:solidFill>
              </a:rPr>
              <a:t>Titre increase </a:t>
            </a:r>
            <a:r>
              <a:rPr lang="cs-CZ" altLang="cs-CZ" smtClean="0"/>
              <a:t>– </a:t>
            </a:r>
            <a:r>
              <a:rPr lang="cs-CZ" altLang="cs-CZ" smtClean="0">
                <a:solidFill>
                  <a:srgbClr val="FF0000"/>
                </a:solidFill>
              </a:rPr>
              <a:t>reaction on acute infection</a:t>
            </a:r>
          </a:p>
          <a:p>
            <a:pPr eaLnBrk="1" hangingPunct="1"/>
            <a:r>
              <a:rPr lang="cs-CZ" altLang="cs-CZ" b="1" smtClean="0">
                <a:solidFill>
                  <a:schemeClr val="accent2"/>
                </a:solidFill>
              </a:rPr>
              <a:t>Titre decrease </a:t>
            </a:r>
            <a:r>
              <a:rPr lang="cs-CZ" altLang="cs-CZ" smtClean="0"/>
              <a:t>– convalescent period</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Nadpis 1"/>
          <p:cNvSpPr>
            <a:spLocks noGrp="1" noChangeArrowheads="1"/>
          </p:cNvSpPr>
          <p:nvPr>
            <p:ph type="title"/>
          </p:nvPr>
        </p:nvSpPr>
        <p:spPr>
          <a:xfrm>
            <a:off x="395288" y="115888"/>
            <a:ext cx="8229600" cy="922337"/>
          </a:xfrm>
        </p:spPr>
        <p:txBody>
          <a:bodyPr/>
          <a:lstStyle/>
          <a:p>
            <a:r>
              <a:rPr lang="cs-CZ" altLang="cs-CZ" sz="3200" b="1" smtClean="0">
                <a:solidFill>
                  <a:srgbClr val="24F86B"/>
                </a:solidFill>
              </a:rPr>
              <a:t>INTERPRETING SEROLOGICAL TESTS</a:t>
            </a:r>
            <a:endParaRPr lang="cs-CZ" altLang="cs-CZ" sz="3200" smtClean="0"/>
          </a:p>
        </p:txBody>
      </p:sp>
      <p:sp>
        <p:nvSpPr>
          <p:cNvPr id="51203" name="Zástupný symbol pro obsah 2"/>
          <p:cNvSpPr>
            <a:spLocks noGrp="1" noChangeArrowheads="1"/>
          </p:cNvSpPr>
          <p:nvPr>
            <p:ph idx="1"/>
          </p:nvPr>
        </p:nvSpPr>
        <p:spPr>
          <a:xfrm>
            <a:off x="457200" y="1125538"/>
            <a:ext cx="8229600" cy="5000625"/>
          </a:xfrm>
        </p:spPr>
        <p:txBody>
          <a:bodyPr/>
          <a:lstStyle/>
          <a:p>
            <a:pPr marL="0" indent="0">
              <a:buFontTx/>
              <a:buNone/>
            </a:pPr>
            <a:r>
              <a:rPr lang="cs-CZ" altLang="cs-CZ" sz="2800" b="1" smtClean="0">
                <a:solidFill>
                  <a:schemeClr val="bg1"/>
                </a:solidFill>
              </a:rPr>
              <a:t>Specific Immunoglobulins of </a:t>
            </a:r>
            <a:r>
              <a:rPr lang="cs-CZ" altLang="cs-CZ" sz="2800" b="1" smtClean="0">
                <a:solidFill>
                  <a:srgbClr val="FFC000"/>
                </a:solidFill>
              </a:rPr>
              <a:t>IgM-class </a:t>
            </a:r>
            <a:r>
              <a:rPr lang="cs-CZ" altLang="cs-CZ" sz="2800" b="1" smtClean="0">
                <a:solidFill>
                  <a:schemeClr val="bg1"/>
                </a:solidFill>
              </a:rPr>
              <a:t>are formed immediately after meeting the antigen. From the diagnostic point of view, they may be considered as a </a:t>
            </a:r>
            <a:r>
              <a:rPr lang="cs-CZ" altLang="cs-CZ" sz="2800" b="1" smtClean="0">
                <a:solidFill>
                  <a:srgbClr val="FFC000"/>
                </a:solidFill>
              </a:rPr>
              <a:t>marker of acute infection</a:t>
            </a:r>
            <a:r>
              <a:rPr lang="cs-CZ" altLang="cs-CZ" sz="2800" b="1" smtClean="0">
                <a:solidFill>
                  <a:schemeClr val="bg1"/>
                </a:solidFill>
              </a:rPr>
              <a:t>. </a:t>
            </a:r>
          </a:p>
          <a:p>
            <a:pPr marL="0" indent="0">
              <a:buFontTx/>
              <a:buNone/>
            </a:pPr>
            <a:endParaRPr lang="cs-CZ" altLang="cs-CZ" sz="2800" b="1" smtClean="0">
              <a:solidFill>
                <a:schemeClr val="bg1"/>
              </a:solidFill>
            </a:endParaRPr>
          </a:p>
          <a:p>
            <a:pPr marL="0" indent="0">
              <a:buFontTx/>
              <a:buNone/>
            </a:pPr>
            <a:r>
              <a:rPr lang="cs-CZ" altLang="cs-CZ" sz="2800" b="1" u="sng" smtClean="0">
                <a:solidFill>
                  <a:srgbClr val="FFC000"/>
                </a:solidFill>
              </a:rPr>
              <a:t>Detection of specific IgM immunoglobulins means, there is actual active infection in the host</a:t>
            </a:r>
          </a:p>
          <a:p>
            <a:pPr marL="0" indent="0">
              <a:buFontTx/>
              <a:buNone/>
            </a:pPr>
            <a:r>
              <a:rPr lang="cs-CZ" altLang="cs-CZ" sz="2800" b="1" smtClean="0"/>
              <a:t>In </a:t>
            </a:r>
            <a:r>
              <a:rPr lang="cs-CZ" altLang="cs-CZ" sz="2800" b="1" smtClean="0">
                <a:solidFill>
                  <a:srgbClr val="FFC000"/>
                </a:solidFill>
              </a:rPr>
              <a:t>infections localised on mucoid membranes, </a:t>
            </a:r>
            <a:r>
              <a:rPr lang="cs-CZ" altLang="cs-CZ" sz="2800" b="1" smtClean="0"/>
              <a:t>as a marker of active infection, specific </a:t>
            </a:r>
            <a:r>
              <a:rPr lang="cs-CZ" altLang="cs-CZ" sz="2800" b="1" smtClean="0">
                <a:solidFill>
                  <a:srgbClr val="FFC000"/>
                </a:solidFill>
              </a:rPr>
              <a:t>IgA</a:t>
            </a:r>
            <a:r>
              <a:rPr lang="cs-CZ" altLang="cs-CZ" sz="2800" b="1" smtClean="0"/>
              <a:t> immunoglobulins detection may be considered</a:t>
            </a:r>
          </a:p>
        </p:txBody>
      </p:sp>
      <p:sp>
        <p:nvSpPr>
          <p:cNvPr id="51204" name="Zástupný symbol pro číslo snímku 3"/>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B57E984-09ED-4968-A34A-433A05798215}" type="slidenum">
              <a:rPr lang="cs-CZ" altLang="cs-CZ" sz="1400"/>
              <a:pPr>
                <a:spcBef>
                  <a:spcPct val="0"/>
                </a:spcBef>
                <a:buFontTx/>
                <a:buNone/>
              </a:pPr>
              <a:t>49</a:t>
            </a:fld>
            <a:endParaRPr lang="cs-CZ" altLang="cs-CZ" sz="14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cs-CZ" altLang="cs-CZ" sz="4000" b="1" smtClean="0">
                <a:solidFill>
                  <a:srgbClr val="FF0000"/>
                </a:solidFill>
              </a:rPr>
              <a:t>DETECTION OF INFECTIOUS AGENT</a:t>
            </a:r>
            <a:r>
              <a:rPr lang="cs-CZ" altLang="cs-CZ" sz="4000" smtClean="0">
                <a:solidFill>
                  <a:srgbClr val="FF0000"/>
                </a:solidFill>
              </a:rPr>
              <a:t>:</a:t>
            </a:r>
          </a:p>
        </p:txBody>
      </p:sp>
      <p:sp>
        <p:nvSpPr>
          <p:cNvPr id="6147" name="Rectangle 3"/>
          <p:cNvSpPr>
            <a:spLocks noGrp="1" noChangeArrowheads="1"/>
          </p:cNvSpPr>
          <p:nvPr>
            <p:ph type="body" sz="half" idx="1"/>
          </p:nvPr>
        </p:nvSpPr>
        <p:spPr>
          <a:xfrm>
            <a:off x="179388" y="1273175"/>
            <a:ext cx="4468812" cy="4852988"/>
          </a:xfrm>
        </p:spPr>
        <p:txBody>
          <a:bodyPr/>
          <a:lstStyle/>
          <a:p>
            <a:pPr>
              <a:lnSpc>
                <a:spcPct val="90000"/>
              </a:lnSpc>
            </a:pPr>
            <a:r>
              <a:rPr lang="cs-CZ" altLang="cs-CZ" b="1" u="sng" smtClean="0">
                <a:solidFill>
                  <a:srgbClr val="F95123"/>
                </a:solidFill>
              </a:rPr>
              <a:t>DIRECT:</a:t>
            </a:r>
          </a:p>
          <a:p>
            <a:pPr>
              <a:lnSpc>
                <a:spcPct val="90000"/>
              </a:lnSpc>
              <a:buFontTx/>
              <a:buNone/>
            </a:pPr>
            <a:r>
              <a:rPr lang="cs-CZ" altLang="cs-CZ" sz="2000" b="1" smtClean="0">
                <a:solidFill>
                  <a:schemeClr val="bg1"/>
                </a:solidFill>
              </a:rPr>
              <a:t>LIGHT MICROSCOPY</a:t>
            </a:r>
          </a:p>
          <a:p>
            <a:pPr>
              <a:lnSpc>
                <a:spcPct val="90000"/>
              </a:lnSpc>
              <a:buFontTx/>
              <a:buNone/>
            </a:pPr>
            <a:r>
              <a:rPr lang="cs-CZ" altLang="cs-CZ" sz="2000" b="1" smtClean="0">
                <a:solidFill>
                  <a:schemeClr val="bg1"/>
                </a:solidFill>
              </a:rPr>
              <a:t>ELECTRON MICROSCOPY</a:t>
            </a:r>
          </a:p>
          <a:p>
            <a:pPr>
              <a:lnSpc>
                <a:spcPct val="90000"/>
              </a:lnSpc>
              <a:buFontTx/>
              <a:buNone/>
            </a:pPr>
            <a:r>
              <a:rPr lang="cs-CZ" altLang="cs-CZ" sz="2000" b="1" smtClean="0">
                <a:solidFill>
                  <a:schemeClr val="bg1"/>
                </a:solidFill>
              </a:rPr>
              <a:t>IMMUNOELECTRON MICROSCOPY</a:t>
            </a:r>
          </a:p>
          <a:p>
            <a:pPr>
              <a:lnSpc>
                <a:spcPct val="90000"/>
              </a:lnSpc>
              <a:buFontTx/>
              <a:buNone/>
            </a:pPr>
            <a:r>
              <a:rPr lang="cs-CZ" altLang="cs-CZ" sz="2000" b="1" smtClean="0">
                <a:solidFill>
                  <a:schemeClr val="bg1"/>
                </a:solidFill>
              </a:rPr>
              <a:t>SUPER-RESOLVED FLUORESCEN- CE MICROSCOPY</a:t>
            </a:r>
          </a:p>
          <a:p>
            <a:pPr>
              <a:lnSpc>
                <a:spcPct val="90000"/>
              </a:lnSpc>
              <a:buFontTx/>
              <a:buNone/>
            </a:pPr>
            <a:r>
              <a:rPr lang="cs-CZ" altLang="cs-CZ" sz="2000" b="1" smtClean="0">
                <a:solidFill>
                  <a:schemeClr val="bg1"/>
                </a:solidFill>
              </a:rPr>
              <a:t>CULTIVATION (CULTURES ON AGARS, LIQUID BROTHS, CELL CULTURE,  CHICKEN EMBRYO, ANIMAL AT EXPERIMENT)</a:t>
            </a:r>
          </a:p>
          <a:p>
            <a:pPr>
              <a:lnSpc>
                <a:spcPct val="90000"/>
              </a:lnSpc>
              <a:buFontTx/>
              <a:buNone/>
            </a:pPr>
            <a:r>
              <a:rPr lang="cs-CZ" altLang="cs-CZ" sz="2000" b="1" smtClean="0">
                <a:solidFill>
                  <a:schemeClr val="bg1"/>
                </a:solidFill>
              </a:rPr>
              <a:t>DETECTION OF VIRAL ANTIGENIC STRUCTURES</a:t>
            </a:r>
          </a:p>
          <a:p>
            <a:pPr>
              <a:lnSpc>
                <a:spcPct val="90000"/>
              </a:lnSpc>
              <a:buFontTx/>
              <a:buNone/>
            </a:pPr>
            <a:r>
              <a:rPr lang="cs-CZ" altLang="cs-CZ" sz="2000" b="1" smtClean="0">
                <a:solidFill>
                  <a:schemeClr val="bg1"/>
                </a:solidFill>
              </a:rPr>
              <a:t>DETECTION OF SPECIFIC SE- QUENCES OF GENOMIC NUCLEIC ACIDS</a:t>
            </a:r>
          </a:p>
          <a:p>
            <a:pPr>
              <a:lnSpc>
                <a:spcPct val="90000"/>
              </a:lnSpc>
              <a:buFontTx/>
              <a:buNone/>
            </a:pPr>
            <a:r>
              <a:rPr lang="cs-CZ" altLang="cs-CZ" sz="2000" b="1" smtClean="0">
                <a:solidFill>
                  <a:schemeClr val="bg1"/>
                </a:solidFill>
              </a:rPr>
              <a:t>MASS SPECTROPHOTOMETRY OF PROTEIN PROFILE (MALDI)</a:t>
            </a:r>
          </a:p>
          <a:p>
            <a:pPr>
              <a:lnSpc>
                <a:spcPct val="90000"/>
              </a:lnSpc>
              <a:buFontTx/>
              <a:buNone/>
            </a:pPr>
            <a:endParaRPr lang="cs-CZ" altLang="cs-CZ" sz="2000" b="1" smtClean="0">
              <a:solidFill>
                <a:schemeClr val="bg1"/>
              </a:solidFill>
            </a:endParaRPr>
          </a:p>
          <a:p>
            <a:pPr>
              <a:lnSpc>
                <a:spcPct val="90000"/>
              </a:lnSpc>
              <a:buFontTx/>
              <a:buNone/>
            </a:pPr>
            <a:endParaRPr lang="cs-CZ" altLang="cs-CZ" sz="2000" u="sng" smtClean="0">
              <a:solidFill>
                <a:schemeClr val="hlink"/>
              </a:solidFill>
            </a:endParaRPr>
          </a:p>
        </p:txBody>
      </p:sp>
      <p:sp>
        <p:nvSpPr>
          <p:cNvPr id="5124" name="Rectangle 4">
            <a:extLst>
              <a:ext uri="{FF2B5EF4-FFF2-40B4-BE49-F238E27FC236}"/>
            </a:extLst>
          </p:cNvPr>
          <p:cNvSpPr>
            <a:spLocks noGrp="1" noChangeArrowheads="1"/>
          </p:cNvSpPr>
          <p:nvPr>
            <p:ph type="body" sz="half" idx="2"/>
          </p:nvPr>
        </p:nvSpPr>
        <p:spPr>
          <a:xfrm>
            <a:off x="4648200" y="1273175"/>
            <a:ext cx="4387850" cy="5180013"/>
          </a:xfrm>
        </p:spPr>
        <p:txBody>
          <a:bodyPr/>
          <a:lstStyle/>
          <a:p>
            <a:pPr marL="0" indent="0">
              <a:lnSpc>
                <a:spcPct val="90000"/>
              </a:lnSpc>
              <a:buFontTx/>
              <a:buNone/>
              <a:defRPr/>
            </a:pPr>
            <a:r>
              <a:rPr lang="cs-CZ" altLang="cs-CZ" b="1" dirty="0">
                <a:solidFill>
                  <a:srgbClr val="24F86B"/>
                </a:solidFill>
              </a:rPr>
              <a:t>                   </a:t>
            </a:r>
            <a:r>
              <a:rPr lang="cs-CZ" altLang="cs-CZ" b="1" u="sng" dirty="0">
                <a:solidFill>
                  <a:srgbClr val="24F86B"/>
                </a:solidFill>
              </a:rPr>
              <a:t>INDIRECT:</a:t>
            </a:r>
          </a:p>
          <a:p>
            <a:pPr>
              <a:lnSpc>
                <a:spcPct val="90000"/>
              </a:lnSpc>
              <a:buFontTx/>
              <a:buNone/>
              <a:defRPr/>
            </a:pPr>
            <a:r>
              <a:rPr lang="cs-CZ" altLang="cs-CZ" sz="2000" b="1" dirty="0">
                <a:solidFill>
                  <a:srgbClr val="FFFF00"/>
                </a:solidFill>
              </a:rPr>
              <a:t>DETECTION OF SPECIFIC IMMU- NOGLOBULINS CLASS </a:t>
            </a:r>
            <a:r>
              <a:rPr lang="cs-CZ" altLang="cs-CZ" sz="2000" b="1" dirty="0" err="1">
                <a:solidFill>
                  <a:srgbClr val="FFFF00"/>
                </a:solidFill>
              </a:rPr>
              <a:t>IgM</a:t>
            </a:r>
            <a:r>
              <a:rPr lang="cs-CZ" altLang="cs-CZ" sz="2000" b="1" dirty="0">
                <a:solidFill>
                  <a:srgbClr val="FFFF00"/>
                </a:solidFill>
              </a:rPr>
              <a:t>, </a:t>
            </a:r>
            <a:r>
              <a:rPr lang="cs-CZ" altLang="cs-CZ" sz="2000" b="1" dirty="0" err="1">
                <a:solidFill>
                  <a:srgbClr val="FFFF00"/>
                </a:solidFill>
              </a:rPr>
              <a:t>IgG</a:t>
            </a:r>
            <a:r>
              <a:rPr lang="cs-CZ" altLang="cs-CZ" sz="2000" b="1" dirty="0">
                <a:solidFill>
                  <a:srgbClr val="FFFF00"/>
                </a:solidFill>
              </a:rPr>
              <a:t> AND </a:t>
            </a:r>
            <a:r>
              <a:rPr lang="cs-CZ" altLang="cs-CZ" sz="2000" b="1" dirty="0" err="1">
                <a:solidFill>
                  <a:srgbClr val="FFFF00"/>
                </a:solidFill>
              </a:rPr>
              <a:t>IgA</a:t>
            </a:r>
            <a:r>
              <a:rPr lang="cs-CZ" altLang="cs-CZ" sz="2000" b="1" dirty="0">
                <a:solidFill>
                  <a:srgbClr val="FFFF00"/>
                </a:solidFill>
              </a:rPr>
              <a:t> TOWARDS VIRAL ANTIGENIC STRUCTURES (IFA, ELISA…)</a:t>
            </a:r>
          </a:p>
          <a:p>
            <a:pPr>
              <a:lnSpc>
                <a:spcPct val="90000"/>
              </a:lnSpc>
              <a:buFontTx/>
              <a:buNone/>
              <a:defRPr/>
            </a:pPr>
            <a:r>
              <a:rPr lang="cs-CZ" altLang="cs-CZ" sz="2000" b="1" dirty="0">
                <a:solidFill>
                  <a:srgbClr val="FFFF00"/>
                </a:solidFill>
              </a:rPr>
              <a:t>DETECTION OF SPECIFIC COMPLEMENT-FIXING ANTIBODIES</a:t>
            </a:r>
          </a:p>
          <a:p>
            <a:pPr>
              <a:lnSpc>
                <a:spcPct val="90000"/>
              </a:lnSpc>
              <a:buFontTx/>
              <a:buNone/>
              <a:defRPr/>
            </a:pPr>
            <a:r>
              <a:rPr lang="cs-CZ" altLang="cs-CZ" sz="2000" b="1" dirty="0">
                <a:solidFill>
                  <a:srgbClr val="FFFF00"/>
                </a:solidFill>
              </a:rPr>
              <a:t>HEMAGGLUTINATION ANTIBODY DETECTION</a:t>
            </a:r>
          </a:p>
          <a:p>
            <a:pPr>
              <a:lnSpc>
                <a:spcPct val="90000"/>
              </a:lnSpc>
              <a:buFontTx/>
              <a:buNone/>
              <a:defRPr/>
            </a:pPr>
            <a:r>
              <a:rPr lang="cs-CZ" altLang="cs-CZ" sz="2000" dirty="0">
                <a:solidFill>
                  <a:srgbClr val="FFFF00"/>
                </a:solidFill>
              </a:rPr>
              <a:t>(BIOCHEMICAL EXAMINATION OF PACIENT – CRP, PROCALCITO-NIN, ALT, AST, BILIRUBIN……)</a:t>
            </a:r>
          </a:p>
          <a:p>
            <a:pPr>
              <a:lnSpc>
                <a:spcPct val="90000"/>
              </a:lnSpc>
              <a:buFontTx/>
              <a:buNone/>
              <a:defRPr/>
            </a:pPr>
            <a:r>
              <a:rPr lang="cs-CZ" altLang="cs-CZ" sz="2000" dirty="0">
                <a:solidFill>
                  <a:srgbClr val="FFFF00"/>
                </a:solidFill>
              </a:rPr>
              <a:t>(IMMUNOLOGICAL EXAMINATION OF PACIENT)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0" y="274638"/>
            <a:ext cx="9144000" cy="1143000"/>
          </a:xfrm>
        </p:spPr>
        <p:txBody>
          <a:bodyPr/>
          <a:lstStyle/>
          <a:p>
            <a:pPr eaLnBrk="1" hangingPunct="1"/>
            <a:r>
              <a:rPr lang="cs-CZ" altLang="cs-CZ" b="1" u="sng" smtClean="0">
                <a:solidFill>
                  <a:srgbClr val="24F86B"/>
                </a:solidFill>
              </a:rPr>
              <a:t>Evaluating serological reactions</a:t>
            </a:r>
          </a:p>
        </p:txBody>
      </p:sp>
      <p:sp>
        <p:nvSpPr>
          <p:cNvPr id="52227" name="Rectangle 3"/>
          <p:cNvSpPr>
            <a:spLocks noGrp="1" noChangeArrowheads="1"/>
          </p:cNvSpPr>
          <p:nvPr>
            <p:ph type="body" idx="4294967295"/>
          </p:nvPr>
        </p:nvSpPr>
        <p:spPr>
          <a:xfrm>
            <a:off x="179388" y="1600200"/>
            <a:ext cx="8785225" cy="4997450"/>
          </a:xfrm>
        </p:spPr>
        <p:txBody>
          <a:bodyPr/>
          <a:lstStyle/>
          <a:p>
            <a:pPr eaLnBrk="1" hangingPunct="1"/>
            <a:r>
              <a:rPr lang="cs-CZ" altLang="cs-CZ" sz="2800" smtClean="0">
                <a:solidFill>
                  <a:srgbClr val="FFFF00"/>
                </a:solidFill>
              </a:rPr>
              <a:t>ELISA techniques have </a:t>
            </a:r>
            <a:r>
              <a:rPr lang="cs-CZ" altLang="cs-CZ" sz="2800" b="1" smtClean="0">
                <a:solidFill>
                  <a:srgbClr val="FFFF00"/>
                </a:solidFill>
              </a:rPr>
              <a:t>fotometric </a:t>
            </a:r>
            <a:r>
              <a:rPr lang="cs-CZ" altLang="cs-CZ" sz="2800" smtClean="0">
                <a:solidFill>
                  <a:srgbClr val="FFFF00"/>
                </a:solidFill>
              </a:rPr>
              <a:t>evaluation</a:t>
            </a:r>
          </a:p>
          <a:p>
            <a:pPr eaLnBrk="1" hangingPunct="1"/>
            <a:r>
              <a:rPr lang="cs-CZ" altLang="cs-CZ" sz="2800" smtClean="0">
                <a:solidFill>
                  <a:srgbClr val="FFFF00"/>
                </a:solidFill>
              </a:rPr>
              <a:t>Very important role plays the </a:t>
            </a:r>
            <a:r>
              <a:rPr lang="cs-CZ" altLang="cs-CZ" sz="2800" b="1" smtClean="0">
                <a:solidFill>
                  <a:srgbClr val="FF0000"/>
                </a:solidFill>
              </a:rPr>
              <a:t>cut-off value</a:t>
            </a:r>
          </a:p>
          <a:p>
            <a:pPr eaLnBrk="1" hangingPunct="1"/>
            <a:r>
              <a:rPr lang="cs-CZ" altLang="cs-CZ" sz="2800" smtClean="0">
                <a:solidFill>
                  <a:srgbClr val="FFFF00"/>
                </a:solidFill>
              </a:rPr>
              <a:t>Some test systems for more accurate determination of positive results use „low positive control“ .</a:t>
            </a:r>
          </a:p>
          <a:p>
            <a:pPr eaLnBrk="1" hangingPunct="1"/>
            <a:r>
              <a:rPr lang="cs-CZ" altLang="cs-CZ" sz="2800" smtClean="0"/>
              <a:t>Routine diagnostics rule: </a:t>
            </a:r>
            <a:r>
              <a:rPr lang="cs-CZ" altLang="cs-CZ" sz="2800" b="1" smtClean="0"/>
              <a:t>low-positive serum</a:t>
            </a:r>
            <a:r>
              <a:rPr lang="cs-CZ" altLang="cs-CZ" sz="2800" smtClean="0"/>
              <a:t>, in certain cases also </a:t>
            </a:r>
            <a:r>
              <a:rPr lang="cs-CZ" altLang="cs-CZ" sz="2800" b="1" smtClean="0"/>
              <a:t>serum positive for the first time, </a:t>
            </a:r>
            <a:r>
              <a:rPr lang="cs-CZ" altLang="cs-CZ" sz="2800" smtClean="0"/>
              <a:t>is considered to be </a:t>
            </a:r>
            <a:r>
              <a:rPr lang="cs-CZ" altLang="cs-CZ" sz="2800" b="1" smtClean="0">
                <a:solidFill>
                  <a:schemeClr val="accent2"/>
                </a:solidFill>
              </a:rPr>
              <a:t>reactive,</a:t>
            </a:r>
            <a:r>
              <a:rPr lang="cs-CZ" altLang="cs-CZ" sz="2800" smtClean="0"/>
              <a:t> until the result has not been </a:t>
            </a:r>
            <a:r>
              <a:rPr lang="cs-CZ" altLang="cs-CZ" sz="2800" b="1" smtClean="0">
                <a:solidFill>
                  <a:schemeClr val="accent2"/>
                </a:solidFill>
              </a:rPr>
              <a:t>confirmed </a:t>
            </a:r>
            <a:r>
              <a:rPr lang="cs-CZ" altLang="cs-CZ" sz="2800" smtClean="0"/>
              <a:t>by another test.</a:t>
            </a:r>
          </a:p>
          <a:p>
            <a:pPr eaLnBrk="1" hangingPunct="1"/>
            <a:endParaRPr lang="cs-CZ" altLang="cs-CZ" sz="280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79388" y="274638"/>
            <a:ext cx="8785225" cy="1143000"/>
          </a:xfrm>
        </p:spPr>
        <p:txBody>
          <a:bodyPr/>
          <a:lstStyle/>
          <a:p>
            <a:r>
              <a:rPr lang="cs-CZ" altLang="cs-CZ" sz="3200" b="1" smtClean="0">
                <a:solidFill>
                  <a:srgbClr val="24F86B"/>
                </a:solidFill>
              </a:rPr>
              <a:t>IMMUNOBLOT TECHNIQUES</a:t>
            </a:r>
            <a:r>
              <a:rPr lang="cs-CZ" altLang="cs-CZ" sz="3200" smtClean="0">
                <a:solidFill>
                  <a:srgbClr val="24F86B"/>
                </a:solidFill>
              </a:rPr>
              <a:t> (Western Blot)</a:t>
            </a:r>
          </a:p>
        </p:txBody>
      </p:sp>
      <p:sp>
        <p:nvSpPr>
          <p:cNvPr id="53251" name="Rectangle 4"/>
          <p:cNvSpPr>
            <a:spLocks noGrp="1" noChangeArrowheads="1"/>
          </p:cNvSpPr>
          <p:nvPr>
            <p:ph type="body" sz="half" idx="1"/>
          </p:nvPr>
        </p:nvSpPr>
        <p:spPr/>
        <p:txBody>
          <a:bodyPr/>
          <a:lstStyle/>
          <a:p>
            <a:pPr>
              <a:lnSpc>
                <a:spcPct val="90000"/>
              </a:lnSpc>
              <a:buFontTx/>
              <a:buNone/>
            </a:pPr>
            <a:r>
              <a:rPr lang="cs-CZ" altLang="cs-CZ" sz="2000" b="1" smtClean="0">
                <a:solidFill>
                  <a:schemeClr val="bg1"/>
                </a:solidFill>
              </a:rPr>
              <a:t>For detection of  specific IgM, IgG or IgA are generally more sensitive compared to ELISA. Therefor, they serve as confirmation tests.</a:t>
            </a:r>
          </a:p>
          <a:p>
            <a:pPr>
              <a:lnSpc>
                <a:spcPct val="90000"/>
              </a:lnSpc>
              <a:buFontTx/>
              <a:buNone/>
            </a:pPr>
            <a:r>
              <a:rPr lang="cs-CZ" altLang="cs-CZ" sz="2000" b="1" smtClean="0">
                <a:solidFill>
                  <a:srgbClr val="FFFF00"/>
                </a:solidFill>
              </a:rPr>
              <a:t>Under certain circumstances, even immunoblot technique may provide indeterminate result!</a:t>
            </a:r>
          </a:p>
          <a:p>
            <a:pPr>
              <a:lnSpc>
                <a:spcPct val="90000"/>
              </a:lnSpc>
              <a:buFontTx/>
              <a:buNone/>
            </a:pPr>
            <a:r>
              <a:rPr lang="cs-CZ" altLang="cs-CZ" sz="2000" b="1" smtClean="0"/>
              <a:t>Eventhough in majority of blot tests the results can be evaluated by eye, sofisticated automated evaluating systems (programs) were developed.</a:t>
            </a:r>
          </a:p>
          <a:p>
            <a:pPr>
              <a:lnSpc>
                <a:spcPct val="90000"/>
              </a:lnSpc>
              <a:buFontTx/>
              <a:buNone/>
            </a:pPr>
            <a:endParaRPr lang="cs-CZ" altLang="cs-CZ" sz="2000" b="1" smtClean="0"/>
          </a:p>
        </p:txBody>
      </p:sp>
      <p:sp>
        <p:nvSpPr>
          <p:cNvPr id="53252" name="Rectangle 11"/>
          <p:cNvSpPr>
            <a:spLocks noGrp="1" noChangeArrowheads="1"/>
          </p:cNvSpPr>
          <p:nvPr>
            <p:ph sz="quarter" idx="2"/>
          </p:nvPr>
        </p:nvSpPr>
        <p:spPr/>
        <p:txBody>
          <a:bodyPr/>
          <a:lstStyle/>
          <a:p>
            <a:endParaRPr lang="cs-CZ" altLang="cs-CZ" sz="2400" smtClean="0"/>
          </a:p>
        </p:txBody>
      </p:sp>
      <p:sp>
        <p:nvSpPr>
          <p:cNvPr id="53253" name="Rectangle 12"/>
          <p:cNvSpPr>
            <a:spLocks noGrp="1" noChangeArrowheads="1"/>
          </p:cNvSpPr>
          <p:nvPr>
            <p:ph sz="quarter" idx="3"/>
          </p:nvPr>
        </p:nvSpPr>
        <p:spPr>
          <a:xfrm>
            <a:off x="4643438" y="3933825"/>
            <a:ext cx="4038600" cy="2187575"/>
          </a:xfrm>
        </p:spPr>
        <p:txBody>
          <a:bodyPr/>
          <a:lstStyle/>
          <a:p>
            <a:endParaRPr lang="cs-CZ" altLang="cs-CZ" sz="2400" smtClean="0"/>
          </a:p>
        </p:txBody>
      </p:sp>
      <p:pic>
        <p:nvPicPr>
          <p:cNvPr id="5325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1628775"/>
            <a:ext cx="4465637"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5" name="Picture 14" descr="Western-blot-kit-Kits-ab13341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3860800"/>
            <a:ext cx="446563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title" idx="4294967295"/>
          </p:nvPr>
        </p:nvSpPr>
        <p:spPr>
          <a:xfrm>
            <a:off x="107950" y="274638"/>
            <a:ext cx="8856663" cy="1143000"/>
          </a:xfrm>
        </p:spPr>
        <p:txBody>
          <a:bodyPr/>
          <a:lstStyle/>
          <a:p>
            <a:pPr eaLnBrk="1" hangingPunct="1"/>
            <a:r>
              <a:rPr lang="cs-CZ" altLang="cs-CZ" sz="3200" b="1" smtClean="0">
                <a:solidFill>
                  <a:srgbClr val="FF0000"/>
                </a:solidFill>
              </a:rPr>
              <a:t>CONDITIONS FOR SUCCESSFUL LABORATORY TESTS:</a:t>
            </a:r>
          </a:p>
        </p:txBody>
      </p:sp>
      <p:sp>
        <p:nvSpPr>
          <p:cNvPr id="54275" name="Rectangle 5"/>
          <p:cNvSpPr>
            <a:spLocks noGrp="1" noChangeArrowheads="1"/>
          </p:cNvSpPr>
          <p:nvPr>
            <p:ph type="body" sz="half" idx="4294967295"/>
          </p:nvPr>
        </p:nvSpPr>
        <p:spPr>
          <a:xfrm>
            <a:off x="250825" y="1600200"/>
            <a:ext cx="4465638" cy="4852988"/>
          </a:xfrm>
        </p:spPr>
        <p:txBody>
          <a:bodyPr/>
          <a:lstStyle/>
          <a:p>
            <a:pPr eaLnBrk="1" hangingPunct="1">
              <a:lnSpc>
                <a:spcPct val="90000"/>
              </a:lnSpc>
              <a:buFontTx/>
              <a:buNone/>
            </a:pPr>
            <a:r>
              <a:rPr lang="cs-CZ" altLang="cs-CZ" sz="2800" b="1" u="sng" smtClean="0">
                <a:solidFill>
                  <a:srgbClr val="00FF00"/>
                </a:solidFill>
              </a:rPr>
              <a:t>PROPER COLLECTION:</a:t>
            </a:r>
          </a:p>
          <a:p>
            <a:pPr eaLnBrk="1" hangingPunct="1">
              <a:lnSpc>
                <a:spcPct val="90000"/>
              </a:lnSpc>
            </a:pPr>
            <a:r>
              <a:rPr lang="cs-CZ" altLang="cs-CZ" sz="2800" smtClean="0">
                <a:solidFill>
                  <a:schemeClr val="bg1"/>
                </a:solidFill>
              </a:rPr>
              <a:t>Material suitable for indicated laboratory analysis  </a:t>
            </a:r>
          </a:p>
          <a:p>
            <a:pPr eaLnBrk="1" hangingPunct="1">
              <a:lnSpc>
                <a:spcPct val="90000"/>
              </a:lnSpc>
            </a:pPr>
            <a:r>
              <a:rPr lang="cs-CZ" altLang="cs-CZ" sz="2800" smtClean="0">
                <a:solidFill>
                  <a:schemeClr val="bg1"/>
                </a:solidFill>
              </a:rPr>
              <a:t>Typical collection site </a:t>
            </a:r>
          </a:p>
          <a:p>
            <a:pPr eaLnBrk="1" hangingPunct="1">
              <a:lnSpc>
                <a:spcPct val="90000"/>
              </a:lnSpc>
            </a:pPr>
            <a:r>
              <a:rPr lang="cs-CZ" altLang="cs-CZ" sz="2800" smtClean="0">
                <a:solidFill>
                  <a:schemeClr val="bg1"/>
                </a:solidFill>
              </a:rPr>
              <a:t>Good sample collection technique</a:t>
            </a:r>
          </a:p>
          <a:p>
            <a:pPr eaLnBrk="1" hangingPunct="1">
              <a:lnSpc>
                <a:spcPct val="90000"/>
              </a:lnSpc>
            </a:pPr>
            <a:r>
              <a:rPr lang="cs-CZ" altLang="cs-CZ" sz="2800" smtClean="0">
                <a:solidFill>
                  <a:schemeClr val="bg1"/>
                </a:solidFill>
              </a:rPr>
              <a:t>Suitable collection kit</a:t>
            </a:r>
          </a:p>
          <a:p>
            <a:pPr eaLnBrk="1" hangingPunct="1">
              <a:lnSpc>
                <a:spcPct val="90000"/>
              </a:lnSpc>
            </a:pPr>
            <a:r>
              <a:rPr lang="cs-CZ" altLang="cs-CZ" sz="2800" smtClean="0">
                <a:solidFill>
                  <a:schemeClr val="bg1"/>
                </a:solidFill>
              </a:rPr>
              <a:t>Guarranteed immediate transport to the lab</a:t>
            </a:r>
          </a:p>
          <a:p>
            <a:pPr eaLnBrk="1" hangingPunct="1">
              <a:lnSpc>
                <a:spcPct val="90000"/>
              </a:lnSpc>
            </a:pPr>
            <a:endParaRPr lang="cs-CZ" altLang="cs-CZ" sz="2800" smtClean="0"/>
          </a:p>
        </p:txBody>
      </p:sp>
      <p:sp>
        <p:nvSpPr>
          <p:cNvPr id="54276" name="Rectangle 6"/>
          <p:cNvSpPr>
            <a:spLocks noGrp="1" noChangeArrowheads="1"/>
          </p:cNvSpPr>
          <p:nvPr>
            <p:ph type="body" sz="half" idx="4294967295"/>
          </p:nvPr>
        </p:nvSpPr>
        <p:spPr>
          <a:xfrm>
            <a:off x="4648200" y="1600200"/>
            <a:ext cx="4495800" cy="4924425"/>
          </a:xfrm>
        </p:spPr>
        <p:txBody>
          <a:bodyPr/>
          <a:lstStyle/>
          <a:p>
            <a:pPr marL="0" indent="0" eaLnBrk="1" hangingPunct="1">
              <a:buFontTx/>
              <a:buNone/>
            </a:pPr>
            <a:r>
              <a:rPr lang="cs-CZ" altLang="cs-CZ" sz="2400" b="1" u="sng" smtClean="0">
                <a:solidFill>
                  <a:srgbClr val="CC66FF"/>
                </a:solidFill>
              </a:rPr>
              <a:t>PROPER DESCRIPTION AND SAMPLE IDENTIFI-CATION:</a:t>
            </a:r>
          </a:p>
          <a:p>
            <a:pPr marL="0" indent="0" eaLnBrk="1" hangingPunct="1"/>
            <a:r>
              <a:rPr lang="cs-CZ" altLang="cs-CZ" sz="2400" smtClean="0"/>
              <a:t>ID sticker on the sample tube/container</a:t>
            </a:r>
          </a:p>
          <a:p>
            <a:pPr marL="0" indent="0" eaLnBrk="1" hangingPunct="1"/>
            <a:r>
              <a:rPr lang="cs-CZ" altLang="cs-CZ" sz="2400" smtClean="0"/>
              <a:t>Filled-in form containing patient´s identification data, doctor´s and hospital/office ID description of sample colected, date and time of collection, preliminary („working“) diagno- sis and indication of all tests required</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457200" y="274638"/>
            <a:ext cx="8229600" cy="777875"/>
          </a:xfrm>
        </p:spPr>
        <p:txBody>
          <a:bodyPr/>
          <a:lstStyle/>
          <a:p>
            <a:pPr eaLnBrk="1" hangingPunct="1"/>
            <a:r>
              <a:rPr lang="cs-CZ" altLang="cs-CZ" sz="3200" b="1" smtClean="0">
                <a:solidFill>
                  <a:srgbClr val="FF0000"/>
                </a:solidFill>
              </a:rPr>
              <a:t>SPECIMEN COLLECTION MISTAKES PREVENTION</a:t>
            </a:r>
          </a:p>
        </p:txBody>
      </p:sp>
      <p:sp>
        <p:nvSpPr>
          <p:cNvPr id="55299" name="Rectangle 3"/>
          <p:cNvSpPr>
            <a:spLocks noGrp="1" noChangeArrowheads="1"/>
          </p:cNvSpPr>
          <p:nvPr>
            <p:ph type="body" idx="4294967295"/>
          </p:nvPr>
        </p:nvSpPr>
        <p:spPr>
          <a:xfrm>
            <a:off x="179388" y="1196975"/>
            <a:ext cx="8785225" cy="5184775"/>
          </a:xfrm>
        </p:spPr>
        <p:txBody>
          <a:bodyPr/>
          <a:lstStyle/>
          <a:p>
            <a:pPr eaLnBrk="1" hangingPunct="1">
              <a:lnSpc>
                <a:spcPct val="90000"/>
              </a:lnSpc>
            </a:pPr>
            <a:r>
              <a:rPr lang="en-US" altLang="cs-CZ" sz="2800" smtClean="0">
                <a:solidFill>
                  <a:srgbClr val="FFFF00"/>
                </a:solidFill>
              </a:rPr>
              <a:t>Sample collection guidelines in extenso are published in</a:t>
            </a:r>
            <a:r>
              <a:rPr lang="cs-CZ" altLang="cs-CZ" sz="2800" smtClean="0">
                <a:solidFill>
                  <a:srgbClr val="FFFF00"/>
                </a:solidFill>
              </a:rPr>
              <a:t> </a:t>
            </a:r>
            <a:r>
              <a:rPr lang="en-US" altLang="cs-CZ" sz="2800" b="1" smtClean="0">
                <a:solidFill>
                  <a:srgbClr val="FFFF00"/>
                </a:solidFill>
              </a:rPr>
              <a:t>Diagnostic</a:t>
            </a:r>
            <a:r>
              <a:rPr lang="en-US" altLang="cs-CZ" sz="2800" smtClean="0">
                <a:solidFill>
                  <a:srgbClr val="FFFF00"/>
                </a:solidFill>
              </a:rPr>
              <a:t> </a:t>
            </a:r>
            <a:r>
              <a:rPr lang="cs-CZ" altLang="cs-CZ" sz="2800" b="1" smtClean="0">
                <a:solidFill>
                  <a:srgbClr val="FFFF00"/>
                </a:solidFill>
              </a:rPr>
              <a:t>Laborator</a:t>
            </a:r>
            <a:r>
              <a:rPr lang="en-US" altLang="cs-CZ" sz="2800" b="1" smtClean="0">
                <a:solidFill>
                  <a:srgbClr val="FFFF00"/>
                </a:solidFill>
              </a:rPr>
              <a:t>y Manual</a:t>
            </a:r>
            <a:r>
              <a:rPr lang="cs-CZ" altLang="cs-CZ" sz="2800" smtClean="0">
                <a:solidFill>
                  <a:srgbClr val="FFFF00"/>
                </a:solidFill>
              </a:rPr>
              <a:t>. </a:t>
            </a:r>
            <a:r>
              <a:rPr lang="en-US" altLang="cs-CZ" sz="2800" smtClean="0">
                <a:solidFill>
                  <a:srgbClr val="FFFF00"/>
                </a:solidFill>
              </a:rPr>
              <a:t>Accredited</a:t>
            </a:r>
            <a:r>
              <a:rPr lang="cs-CZ" altLang="cs-CZ" sz="2800" smtClean="0">
                <a:solidFill>
                  <a:srgbClr val="FFFF00"/>
                </a:solidFill>
              </a:rPr>
              <a:t> laborato</a:t>
            </a:r>
            <a:r>
              <a:rPr lang="en-US" altLang="cs-CZ" sz="2800" smtClean="0">
                <a:solidFill>
                  <a:srgbClr val="FFFF00"/>
                </a:solidFill>
              </a:rPr>
              <a:t>ries have also</a:t>
            </a:r>
            <a:r>
              <a:rPr lang="cs-CZ" altLang="cs-CZ" sz="2800" smtClean="0">
                <a:solidFill>
                  <a:srgbClr val="FFFF00"/>
                </a:solidFill>
              </a:rPr>
              <a:t> </a:t>
            </a:r>
            <a:r>
              <a:rPr lang="en-US" altLang="cs-CZ" sz="2800" b="1" smtClean="0">
                <a:solidFill>
                  <a:srgbClr val="FFFF00"/>
                </a:solidFill>
              </a:rPr>
              <a:t>Guidlines</a:t>
            </a:r>
            <a:r>
              <a:rPr lang="cs-CZ" altLang="cs-CZ" sz="2800" b="1" smtClean="0">
                <a:solidFill>
                  <a:srgbClr val="FFFF00"/>
                </a:solidFill>
              </a:rPr>
              <a:t> </a:t>
            </a:r>
            <a:r>
              <a:rPr lang="en-US" altLang="cs-CZ" sz="2800" b="1" smtClean="0">
                <a:solidFill>
                  <a:srgbClr val="FFFF00"/>
                </a:solidFill>
              </a:rPr>
              <a:t>for Collection Sites Service.</a:t>
            </a:r>
          </a:p>
          <a:p>
            <a:pPr eaLnBrk="1" hangingPunct="1">
              <a:lnSpc>
                <a:spcPct val="90000"/>
              </a:lnSpc>
            </a:pPr>
            <a:r>
              <a:rPr lang="en-US" altLang="cs-CZ" sz="2800" smtClean="0">
                <a:solidFill>
                  <a:srgbClr val="FFFF00"/>
                </a:solidFill>
              </a:rPr>
              <a:t>Certain laboratories accredited following</a:t>
            </a:r>
            <a:r>
              <a:rPr lang="cs-CZ" altLang="cs-CZ" sz="2800" smtClean="0">
                <a:solidFill>
                  <a:srgbClr val="FFFF00"/>
                </a:solidFill>
              </a:rPr>
              <a:t> ISO EN 15189:2008 g</a:t>
            </a:r>
            <a:r>
              <a:rPr lang="en-US" altLang="cs-CZ" sz="2800" smtClean="0">
                <a:solidFill>
                  <a:srgbClr val="FFFF00"/>
                </a:solidFill>
              </a:rPr>
              <a:t>u</a:t>
            </a:r>
            <a:r>
              <a:rPr lang="cs-CZ" altLang="cs-CZ" sz="2800" smtClean="0">
                <a:solidFill>
                  <a:srgbClr val="FFFF00"/>
                </a:solidFill>
              </a:rPr>
              <a:t>ar</a:t>
            </a:r>
            <a:r>
              <a:rPr lang="en-US" altLang="cs-CZ" sz="2800" smtClean="0">
                <a:solidFill>
                  <a:srgbClr val="FFFF00"/>
                </a:solidFill>
              </a:rPr>
              <a:t>r</a:t>
            </a:r>
            <a:r>
              <a:rPr lang="cs-CZ" altLang="cs-CZ" sz="2800" smtClean="0">
                <a:solidFill>
                  <a:srgbClr val="FFFF00"/>
                </a:solidFill>
              </a:rPr>
              <a:t>ant</a:t>
            </a:r>
            <a:r>
              <a:rPr lang="en-US" altLang="cs-CZ" sz="2800" smtClean="0">
                <a:solidFill>
                  <a:srgbClr val="FFFF00"/>
                </a:solidFill>
              </a:rPr>
              <a:t>ee</a:t>
            </a:r>
            <a:r>
              <a:rPr lang="cs-CZ" altLang="cs-CZ" sz="2800" smtClean="0">
                <a:solidFill>
                  <a:srgbClr val="FFFF00"/>
                </a:solidFill>
              </a:rPr>
              <a:t> </a:t>
            </a:r>
            <a:r>
              <a:rPr lang="en-US" altLang="cs-CZ" sz="2800" smtClean="0">
                <a:solidFill>
                  <a:srgbClr val="FFFF00"/>
                </a:solidFill>
              </a:rPr>
              <a:t>also sample collections made outside their own collection offices</a:t>
            </a:r>
            <a:r>
              <a:rPr lang="cs-CZ" altLang="cs-CZ" sz="2800" smtClean="0">
                <a:solidFill>
                  <a:srgbClr val="FFFF00"/>
                </a:solidFill>
              </a:rPr>
              <a:t> </a:t>
            </a:r>
            <a:r>
              <a:rPr lang="en-US" altLang="cs-CZ" sz="2800" smtClean="0">
                <a:solidFill>
                  <a:srgbClr val="FFFF00"/>
                </a:solidFill>
              </a:rPr>
              <a:t>bz providing SOG to their </a:t>
            </a:r>
            <a:r>
              <a:rPr lang="cs-CZ" altLang="cs-CZ" sz="2800" smtClean="0">
                <a:solidFill>
                  <a:srgbClr val="FFFF00"/>
                </a:solidFill>
              </a:rPr>
              <a:t> </a:t>
            </a:r>
            <a:r>
              <a:rPr lang="en-US" altLang="cs-CZ" sz="2800" smtClean="0">
                <a:solidFill>
                  <a:srgbClr val="FFFF00"/>
                </a:solidFill>
              </a:rPr>
              <a:t>customers }doctor office, hospitals and regularly auditing them.</a:t>
            </a:r>
            <a:endParaRPr lang="cs-CZ" altLang="cs-CZ" sz="2800" smtClean="0">
              <a:solidFill>
                <a:srgbClr val="FFFF00"/>
              </a:solidFill>
            </a:endParaRPr>
          </a:p>
          <a:p>
            <a:pPr eaLnBrk="1" hangingPunct="1">
              <a:lnSpc>
                <a:spcPct val="90000"/>
              </a:lnSpc>
            </a:pPr>
            <a:r>
              <a:rPr lang="cs-CZ" altLang="cs-CZ" sz="2800" smtClean="0">
                <a:solidFill>
                  <a:srgbClr val="FFFF00"/>
                </a:solidFill>
              </a:rPr>
              <a:t>Distribu</a:t>
            </a:r>
            <a:r>
              <a:rPr lang="en-US" altLang="cs-CZ" sz="2800" smtClean="0">
                <a:solidFill>
                  <a:srgbClr val="FFFF00"/>
                </a:solidFill>
              </a:rPr>
              <a:t>tion of sample collection kits equiped bz instruction leaflets pictograms, guidlines</a:t>
            </a:r>
            <a:endParaRPr lang="cs-CZ" altLang="cs-CZ" sz="2800" smtClean="0">
              <a:solidFill>
                <a:srgbClr val="FFFF00"/>
              </a:solidFill>
            </a:endParaRPr>
          </a:p>
          <a:p>
            <a:pPr eaLnBrk="1" hangingPunct="1">
              <a:lnSpc>
                <a:spcPct val="90000"/>
              </a:lnSpc>
              <a:buFontTx/>
              <a:buNone/>
            </a:pPr>
            <a:r>
              <a:rPr lang="cs-CZ" altLang="cs-CZ" sz="2800" smtClean="0"/>
              <a:t>(SO</a:t>
            </a:r>
            <a:r>
              <a:rPr lang="en-US" altLang="cs-CZ" sz="2800" smtClean="0"/>
              <a:t>G</a:t>
            </a:r>
            <a:r>
              <a:rPr lang="cs-CZ" altLang="cs-CZ" sz="2800" smtClean="0"/>
              <a:t> = standard opera</a:t>
            </a:r>
            <a:r>
              <a:rPr lang="en-US" altLang="cs-CZ" sz="2800" smtClean="0"/>
              <a:t>tion guidlines</a:t>
            </a:r>
            <a:r>
              <a:rPr lang="cs-CZ" altLang="cs-CZ" sz="2800" smtClean="0"/>
              <a:t>)</a:t>
            </a:r>
          </a:p>
          <a:p>
            <a:pPr eaLnBrk="1" hangingPunct="1">
              <a:lnSpc>
                <a:spcPct val="90000"/>
              </a:lnSpc>
            </a:pPr>
            <a:endParaRPr lang="cs-CZ" altLang="cs-CZ" smtClean="0"/>
          </a:p>
          <a:p>
            <a:pPr eaLnBrk="1" hangingPunct="1">
              <a:lnSpc>
                <a:spcPct val="90000"/>
              </a:lnSpc>
            </a:pPr>
            <a:endParaRPr lang="cs-CZ" altLang="cs-CZ"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0" y="274638"/>
            <a:ext cx="9324975" cy="706437"/>
          </a:xfrm>
        </p:spPr>
        <p:txBody>
          <a:bodyPr/>
          <a:lstStyle/>
          <a:p>
            <a:pPr eaLnBrk="1" hangingPunct="1"/>
            <a:r>
              <a:rPr lang="cs-CZ" altLang="cs-CZ" sz="2800" b="1" smtClean="0">
                <a:solidFill>
                  <a:srgbClr val="FF0000"/>
                </a:solidFill>
              </a:rPr>
              <a:t>FREQUENT MISTAKES IN SAMPLE COLLECTION</a:t>
            </a:r>
            <a:r>
              <a:rPr lang="cs-CZ" altLang="cs-CZ" sz="4000" b="1" smtClean="0"/>
              <a:t> </a:t>
            </a:r>
          </a:p>
        </p:txBody>
      </p:sp>
      <p:sp>
        <p:nvSpPr>
          <p:cNvPr id="56323" name="Rectangle 3"/>
          <p:cNvSpPr>
            <a:spLocks noGrp="1" noChangeArrowheads="1"/>
          </p:cNvSpPr>
          <p:nvPr>
            <p:ph type="body" idx="4294967295"/>
          </p:nvPr>
        </p:nvSpPr>
        <p:spPr>
          <a:xfrm>
            <a:off x="107950" y="1196975"/>
            <a:ext cx="9036050" cy="5400675"/>
          </a:xfrm>
        </p:spPr>
        <p:txBody>
          <a:bodyPr/>
          <a:lstStyle/>
          <a:p>
            <a:pPr eaLnBrk="1" hangingPunct="1">
              <a:lnSpc>
                <a:spcPct val="90000"/>
              </a:lnSpc>
            </a:pPr>
            <a:r>
              <a:rPr lang="cs-CZ" altLang="cs-CZ" sz="2800" b="1" smtClean="0">
                <a:solidFill>
                  <a:srgbClr val="FFFF00"/>
                </a:solidFill>
              </a:rPr>
              <a:t>Improper Sample Collection Kit</a:t>
            </a:r>
          </a:p>
          <a:p>
            <a:pPr eaLnBrk="1" hangingPunct="1">
              <a:lnSpc>
                <a:spcPct val="90000"/>
              </a:lnSpc>
            </a:pPr>
            <a:r>
              <a:rPr lang="cs-CZ" altLang="cs-CZ" sz="2800" b="1" smtClean="0">
                <a:solidFill>
                  <a:srgbClr val="FFFF00"/>
                </a:solidFill>
              </a:rPr>
              <a:t>Collection of non-typical part of material (sample)</a:t>
            </a:r>
          </a:p>
          <a:p>
            <a:pPr eaLnBrk="1" hangingPunct="1">
              <a:lnSpc>
                <a:spcPct val="90000"/>
              </a:lnSpc>
            </a:pPr>
            <a:r>
              <a:rPr lang="cs-CZ" altLang="cs-CZ" sz="2800" b="1" smtClean="0">
                <a:solidFill>
                  <a:srgbClr val="FFFF00"/>
                </a:solidFill>
              </a:rPr>
              <a:t>Improper or unreadable description (missing sticker, missing or insufficient data)</a:t>
            </a:r>
          </a:p>
          <a:p>
            <a:pPr eaLnBrk="1" hangingPunct="1">
              <a:lnSpc>
                <a:spcPct val="90000"/>
              </a:lnSpc>
            </a:pPr>
            <a:r>
              <a:rPr lang="cs-CZ" altLang="cs-CZ" sz="2800" b="1" smtClean="0">
                <a:solidFill>
                  <a:srgbClr val="FFFF00"/>
                </a:solidFill>
              </a:rPr>
              <a:t>Storing tubes with collected samples in other than vertical position</a:t>
            </a:r>
          </a:p>
          <a:p>
            <a:pPr eaLnBrk="1" hangingPunct="1">
              <a:lnSpc>
                <a:spcPct val="90000"/>
              </a:lnSpc>
            </a:pPr>
            <a:r>
              <a:rPr lang="cs-CZ" altLang="cs-CZ" sz="2800" b="1" smtClean="0">
                <a:solidFill>
                  <a:srgbClr val="FFFF00"/>
                </a:solidFill>
              </a:rPr>
              <a:t>In open collection systems tube after collection not immediately closed or improperly closed collection tubes</a:t>
            </a:r>
          </a:p>
          <a:p>
            <a:pPr eaLnBrk="1" hangingPunct="1">
              <a:lnSpc>
                <a:spcPct val="90000"/>
              </a:lnSpc>
            </a:pPr>
            <a:r>
              <a:rPr lang="cs-CZ" altLang="cs-CZ" sz="2800" b="1" smtClean="0">
                <a:solidFill>
                  <a:srgbClr val="FFFF00"/>
                </a:solidFill>
              </a:rPr>
              <a:t>Storing tubes with colected samples in unsuitable places (e.g. Window ledges)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107950" y="274638"/>
            <a:ext cx="8856663" cy="850900"/>
          </a:xfrm>
        </p:spPr>
        <p:txBody>
          <a:bodyPr/>
          <a:lstStyle/>
          <a:p>
            <a:pPr eaLnBrk="1" hangingPunct="1"/>
            <a:r>
              <a:rPr lang="cs-CZ" altLang="cs-CZ" sz="3200" b="1" smtClean="0">
                <a:solidFill>
                  <a:srgbClr val="FF0000"/>
                </a:solidFill>
              </a:rPr>
              <a:t>FREQUENT MISTAKES AND DISORDERS</a:t>
            </a:r>
          </a:p>
        </p:txBody>
      </p:sp>
      <p:sp>
        <p:nvSpPr>
          <p:cNvPr id="57347" name="Rectangle 3"/>
          <p:cNvSpPr>
            <a:spLocks noGrp="1" noChangeArrowheads="1"/>
          </p:cNvSpPr>
          <p:nvPr>
            <p:ph type="body" idx="4294967295"/>
          </p:nvPr>
        </p:nvSpPr>
        <p:spPr>
          <a:xfrm>
            <a:off x="179388" y="1052513"/>
            <a:ext cx="8785225" cy="5256212"/>
          </a:xfrm>
        </p:spPr>
        <p:txBody>
          <a:bodyPr/>
          <a:lstStyle/>
          <a:p>
            <a:pPr eaLnBrk="1" hangingPunct="1">
              <a:lnSpc>
                <a:spcPct val="90000"/>
              </a:lnSpc>
            </a:pPr>
            <a:r>
              <a:rPr lang="cs-CZ" altLang="cs-CZ" sz="2800" b="1" smtClean="0">
                <a:solidFill>
                  <a:schemeClr val="bg1"/>
                </a:solidFill>
              </a:rPr>
              <a:t>Warning case:</a:t>
            </a:r>
            <a:r>
              <a:rPr lang="cs-CZ" altLang="cs-CZ" sz="2800" smtClean="0">
                <a:solidFill>
                  <a:schemeClr val="bg1"/>
                </a:solidFill>
              </a:rPr>
              <a:t> tube with blood sample, leaking round the top, wrapped in the list of  identification</a:t>
            </a:r>
          </a:p>
          <a:p>
            <a:pPr eaLnBrk="1" hangingPunct="1">
              <a:lnSpc>
                <a:spcPct val="90000"/>
              </a:lnSpc>
            </a:pPr>
            <a:r>
              <a:rPr lang="cs-CZ" altLang="cs-CZ" sz="2800" b="1" u="sng" smtClean="0">
                <a:solidFill>
                  <a:srgbClr val="24F86B"/>
                </a:solidFill>
              </a:rPr>
              <a:t>Missing, partial, improper or unreadable data:</a:t>
            </a:r>
          </a:p>
          <a:p>
            <a:pPr eaLnBrk="1" hangingPunct="1">
              <a:lnSpc>
                <a:spcPct val="90000"/>
              </a:lnSpc>
            </a:pPr>
            <a:r>
              <a:rPr lang="cs-CZ" altLang="cs-CZ" sz="2800" smtClean="0">
                <a:solidFill>
                  <a:srgbClr val="FFFF00"/>
                </a:solidFill>
              </a:rPr>
              <a:t>Missing time of collection</a:t>
            </a:r>
          </a:p>
          <a:p>
            <a:pPr eaLnBrk="1" hangingPunct="1">
              <a:lnSpc>
                <a:spcPct val="90000"/>
              </a:lnSpc>
            </a:pPr>
            <a:r>
              <a:rPr lang="cs-CZ" altLang="cs-CZ" sz="2800" smtClean="0">
                <a:solidFill>
                  <a:srgbClr val="FFFF00"/>
                </a:solidFill>
              </a:rPr>
              <a:t>Missing info on speialisation of indicating physician</a:t>
            </a:r>
          </a:p>
          <a:p>
            <a:pPr eaLnBrk="1" hangingPunct="1">
              <a:lnSpc>
                <a:spcPct val="90000"/>
              </a:lnSpc>
            </a:pPr>
            <a:r>
              <a:rPr lang="cs-CZ" altLang="cs-CZ" sz="2800" smtClean="0">
                <a:solidFill>
                  <a:srgbClr val="FFFF00"/>
                </a:solidFill>
              </a:rPr>
              <a:t>Missing, incomplete or improper  patient´s ID number</a:t>
            </a:r>
          </a:p>
          <a:p>
            <a:pPr eaLnBrk="1" hangingPunct="1">
              <a:lnSpc>
                <a:spcPct val="90000"/>
              </a:lnSpc>
            </a:pPr>
            <a:r>
              <a:rPr lang="cs-CZ" altLang="cs-CZ" sz="2800" smtClean="0">
                <a:solidFill>
                  <a:srgbClr val="FFFF00"/>
                </a:solidFill>
              </a:rPr>
              <a:t>Missing or improper Insurance Company code</a:t>
            </a:r>
          </a:p>
          <a:p>
            <a:pPr eaLnBrk="1" hangingPunct="1">
              <a:lnSpc>
                <a:spcPct val="90000"/>
              </a:lnSpc>
            </a:pPr>
            <a:r>
              <a:rPr lang="cs-CZ" altLang="cs-CZ" sz="2800" smtClean="0">
                <a:solidFill>
                  <a:srgbClr val="FFFF00"/>
                </a:solidFill>
              </a:rPr>
              <a:t>Missing patient´s actual („working“) diagnosis (code)</a:t>
            </a:r>
          </a:p>
          <a:p>
            <a:pPr eaLnBrk="1" hangingPunct="1">
              <a:lnSpc>
                <a:spcPct val="90000"/>
              </a:lnSpc>
            </a:pPr>
            <a:r>
              <a:rPr lang="cs-CZ" altLang="cs-CZ" sz="2800" smtClean="0">
                <a:solidFill>
                  <a:srgbClr val="FFFF00"/>
                </a:solidFill>
              </a:rPr>
              <a:t>Missing or unreadable doctor´s office stamp, doctor´s name etc.</a:t>
            </a:r>
          </a:p>
          <a:p>
            <a:pPr eaLnBrk="1" hangingPunct="1">
              <a:lnSpc>
                <a:spcPct val="90000"/>
              </a:lnSpc>
            </a:pPr>
            <a:endParaRPr lang="cs-CZ" altLang="cs-CZ" sz="2800" smtClean="0">
              <a:solidFill>
                <a:schemeClr val="bg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457200" y="274638"/>
            <a:ext cx="8229600" cy="777875"/>
          </a:xfrm>
        </p:spPr>
        <p:txBody>
          <a:bodyPr/>
          <a:lstStyle/>
          <a:p>
            <a:pPr eaLnBrk="1" hangingPunct="1"/>
            <a:r>
              <a:rPr lang="cs-CZ" altLang="cs-CZ" sz="3200" b="1" smtClean="0">
                <a:solidFill>
                  <a:srgbClr val="FF0000"/>
                </a:solidFill>
              </a:rPr>
              <a:t>POSSIBLE RISKS DURING TRANSPORT</a:t>
            </a:r>
          </a:p>
        </p:txBody>
      </p:sp>
      <p:sp>
        <p:nvSpPr>
          <p:cNvPr id="58371" name="Rectangle 3"/>
          <p:cNvSpPr>
            <a:spLocks noGrp="1" noChangeArrowheads="1"/>
          </p:cNvSpPr>
          <p:nvPr>
            <p:ph type="body" idx="4294967295"/>
          </p:nvPr>
        </p:nvSpPr>
        <p:spPr>
          <a:xfrm>
            <a:off x="250825" y="1125538"/>
            <a:ext cx="8713788" cy="5399087"/>
          </a:xfrm>
        </p:spPr>
        <p:txBody>
          <a:bodyPr/>
          <a:lstStyle/>
          <a:p>
            <a:pPr eaLnBrk="1" hangingPunct="1">
              <a:lnSpc>
                <a:spcPct val="90000"/>
              </a:lnSpc>
            </a:pPr>
            <a:r>
              <a:rPr lang="cs-CZ" altLang="cs-CZ" sz="2800" smtClean="0">
                <a:solidFill>
                  <a:srgbClr val="FFFF00"/>
                </a:solidFill>
              </a:rPr>
              <a:t>Mechanical damage of sample containers (tubes) resulting from falling, shakes, strokes and crashes</a:t>
            </a:r>
          </a:p>
          <a:p>
            <a:pPr eaLnBrk="1" hangingPunct="1">
              <a:lnSpc>
                <a:spcPct val="90000"/>
              </a:lnSpc>
            </a:pPr>
            <a:r>
              <a:rPr lang="cs-CZ" altLang="cs-CZ" sz="2800" smtClean="0">
                <a:solidFill>
                  <a:srgbClr val="FFFF00"/>
                </a:solidFill>
              </a:rPr>
              <a:t>Exposing to temperature over 24 °C (in hot days inside the vehicle parked at car-park)</a:t>
            </a:r>
          </a:p>
          <a:p>
            <a:pPr eaLnBrk="1" hangingPunct="1">
              <a:lnSpc>
                <a:spcPct val="90000"/>
              </a:lnSpc>
            </a:pPr>
            <a:r>
              <a:rPr lang="cs-CZ" altLang="cs-CZ" sz="2800" smtClean="0">
                <a:solidFill>
                  <a:srgbClr val="FFFF00"/>
                </a:solidFill>
              </a:rPr>
              <a:t>Exposing to frost in cold winter days inside the vehicle  at car-park</a:t>
            </a:r>
          </a:p>
          <a:p>
            <a:pPr eaLnBrk="1" hangingPunct="1">
              <a:lnSpc>
                <a:spcPct val="90000"/>
              </a:lnSpc>
            </a:pPr>
            <a:r>
              <a:rPr lang="cs-CZ" altLang="cs-CZ" sz="2800" smtClean="0">
                <a:solidFill>
                  <a:srgbClr val="FFFF00"/>
                </a:solidFill>
              </a:rPr>
              <a:t>Exposing to sun-light inside the vehicle  at car-park</a:t>
            </a:r>
          </a:p>
          <a:p>
            <a:pPr eaLnBrk="1" hangingPunct="1">
              <a:lnSpc>
                <a:spcPct val="90000"/>
              </a:lnSpc>
            </a:pPr>
            <a:r>
              <a:rPr lang="cs-CZ" altLang="cs-CZ" sz="2800" smtClean="0">
                <a:solidFill>
                  <a:srgbClr val="FFFF00"/>
                </a:solidFill>
              </a:rPr>
              <a:t>Transport of sample containers/tubes in other than recommanded position</a:t>
            </a:r>
          </a:p>
          <a:p>
            <a:pPr eaLnBrk="1" hangingPunct="1">
              <a:lnSpc>
                <a:spcPct val="90000"/>
              </a:lnSpc>
            </a:pPr>
            <a:r>
              <a:rPr lang="cs-CZ" altLang="cs-CZ" sz="2800" smtClean="0">
                <a:solidFill>
                  <a:srgbClr val="FFFF00"/>
                </a:solidFill>
              </a:rPr>
              <a:t>Breaking maximum time between sample collection and laboratory investigation as result of coincidence of unbenefitable consequences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0" y="274638"/>
            <a:ext cx="9144000" cy="777875"/>
          </a:xfrm>
        </p:spPr>
        <p:txBody>
          <a:bodyPr/>
          <a:lstStyle/>
          <a:p>
            <a:pPr eaLnBrk="1" hangingPunct="1"/>
            <a:r>
              <a:rPr lang="cs-CZ" altLang="cs-CZ" sz="3200" b="1" smtClean="0">
                <a:solidFill>
                  <a:srgbClr val="FF0000"/>
                </a:solidFill>
              </a:rPr>
              <a:t>TRANSPORT VEHICLE EQUIPMENT</a:t>
            </a:r>
          </a:p>
        </p:txBody>
      </p:sp>
      <p:sp>
        <p:nvSpPr>
          <p:cNvPr id="59395" name="Rectangle 3"/>
          <p:cNvSpPr>
            <a:spLocks noGrp="1" noChangeArrowheads="1"/>
          </p:cNvSpPr>
          <p:nvPr>
            <p:ph type="body" idx="4294967295"/>
          </p:nvPr>
        </p:nvSpPr>
        <p:spPr>
          <a:xfrm>
            <a:off x="323850" y="1196975"/>
            <a:ext cx="8496300" cy="5327650"/>
          </a:xfrm>
        </p:spPr>
        <p:txBody>
          <a:bodyPr/>
          <a:lstStyle/>
          <a:p>
            <a:pPr eaLnBrk="1" hangingPunct="1">
              <a:lnSpc>
                <a:spcPct val="90000"/>
              </a:lnSpc>
              <a:buFontTx/>
              <a:buNone/>
            </a:pPr>
            <a:r>
              <a:rPr lang="cs-CZ" altLang="cs-CZ" sz="2800" smtClean="0">
                <a:solidFill>
                  <a:srgbClr val="FFFF00"/>
                </a:solidFill>
              </a:rPr>
              <a:t>Transport area should guarrantee continuous room temperature, which in no case exceeds 24°C (air-conditioned cat/van, container)</a:t>
            </a:r>
          </a:p>
          <a:p>
            <a:pPr eaLnBrk="1" hangingPunct="1">
              <a:lnSpc>
                <a:spcPct val="90000"/>
              </a:lnSpc>
              <a:buFontTx/>
              <a:buNone/>
            </a:pPr>
            <a:r>
              <a:rPr lang="cs-CZ" altLang="cs-CZ" sz="2800" smtClean="0">
                <a:solidFill>
                  <a:srgbClr val="FFFF00"/>
                </a:solidFill>
              </a:rPr>
              <a:t>Inside: refridgerated area 4 – 8°C for samples requiring lowtemperature during transport</a:t>
            </a:r>
          </a:p>
          <a:p>
            <a:pPr eaLnBrk="1" hangingPunct="1">
              <a:lnSpc>
                <a:spcPct val="90000"/>
              </a:lnSpc>
              <a:buFontTx/>
              <a:buChar char="-"/>
            </a:pPr>
            <a:r>
              <a:rPr lang="cs-CZ" altLang="cs-CZ" sz="2800" smtClean="0">
                <a:solidFill>
                  <a:srgbClr val="FFFF00"/>
                </a:solidFill>
              </a:rPr>
              <a:t>Isolated container with ice, dry solid CO</a:t>
            </a:r>
            <a:r>
              <a:rPr lang="cs-CZ" altLang="cs-CZ" sz="2800" baseline="-25000" smtClean="0">
                <a:solidFill>
                  <a:srgbClr val="FFFF00"/>
                </a:solidFill>
              </a:rPr>
              <a:t>2</a:t>
            </a:r>
            <a:r>
              <a:rPr lang="cs-CZ" altLang="cs-CZ" sz="2800" smtClean="0">
                <a:solidFill>
                  <a:srgbClr val="FFFF00"/>
                </a:solidFill>
              </a:rPr>
              <a:t>, or freezer with guarranteed temperature -20°C</a:t>
            </a:r>
          </a:p>
          <a:p>
            <a:pPr eaLnBrk="1" hangingPunct="1">
              <a:lnSpc>
                <a:spcPct val="90000"/>
              </a:lnSpc>
              <a:buFontTx/>
              <a:buNone/>
            </a:pPr>
            <a:r>
              <a:rPr lang="cs-CZ" altLang="cs-CZ" sz="2800" smtClean="0">
                <a:solidFill>
                  <a:srgbClr val="FFFF00"/>
                </a:solidFill>
              </a:rPr>
              <a:t>Temperature controlled by maximum-minimum therometer in all storing compartments (areas), chilling aggregate independent of the  vehicle moving engine</a:t>
            </a:r>
          </a:p>
          <a:p>
            <a:pPr eaLnBrk="1" hangingPunct="1">
              <a:lnSpc>
                <a:spcPct val="90000"/>
              </a:lnSpc>
              <a:buFontTx/>
              <a:buNone/>
            </a:pPr>
            <a:r>
              <a:rPr lang="cs-CZ" altLang="cs-CZ" sz="2800" smtClean="0">
                <a:solidFill>
                  <a:srgbClr val="FFFF00"/>
                </a:solidFill>
              </a:rPr>
              <a:t>Specialised transprorting vehicles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Nadpis 1"/>
          <p:cNvSpPr>
            <a:spLocks noGrp="1" noChangeArrowheads="1"/>
          </p:cNvSpPr>
          <p:nvPr>
            <p:ph type="title" idx="4294967295"/>
          </p:nvPr>
        </p:nvSpPr>
        <p:spPr/>
        <p:txBody>
          <a:bodyPr/>
          <a:lstStyle/>
          <a:p>
            <a:endParaRPr lang="cs-CZ" altLang="cs-CZ" smtClean="0"/>
          </a:p>
        </p:txBody>
      </p:sp>
      <p:pic>
        <p:nvPicPr>
          <p:cNvPr id="60419" name="Zástupný symbol pro obsah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193925" y="247650"/>
            <a:ext cx="3025775" cy="1800225"/>
          </a:xfrm>
        </p:spPr>
      </p:pic>
      <p:pic>
        <p:nvPicPr>
          <p:cNvPr id="6042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500438"/>
            <a:ext cx="3024188"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3500438"/>
            <a:ext cx="3240088"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1613" y="3500438"/>
            <a:ext cx="2484437"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3"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333375"/>
            <a:ext cx="3816350" cy="311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4"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50" y="188913"/>
            <a:ext cx="2085975" cy="319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5"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3925" y="1784350"/>
            <a:ext cx="30003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Nadpis 1"/>
          <p:cNvSpPr>
            <a:spLocks noGrp="1" noChangeArrowheads="1"/>
          </p:cNvSpPr>
          <p:nvPr>
            <p:ph type="title" idx="4294967295"/>
          </p:nvPr>
        </p:nvSpPr>
        <p:spPr/>
        <p:txBody>
          <a:bodyPr/>
          <a:lstStyle/>
          <a:p>
            <a:r>
              <a:rPr lang="cs-CZ" altLang="cs-CZ" sz="3600" b="1" smtClean="0">
                <a:solidFill>
                  <a:srgbClr val="FF0000"/>
                </a:solidFill>
              </a:rPr>
              <a:t>CLOSED COLLECTION SYSTEMS FOR BLOOD</a:t>
            </a:r>
          </a:p>
        </p:txBody>
      </p:sp>
      <p:sp>
        <p:nvSpPr>
          <p:cNvPr id="13315" name="Zástupný symbol pro obsah 2">
            <a:extLst>
              <a:ext uri="{FF2B5EF4-FFF2-40B4-BE49-F238E27FC236}"/>
            </a:extLst>
          </p:cNvPr>
          <p:cNvSpPr>
            <a:spLocks noGrp="1"/>
          </p:cNvSpPr>
          <p:nvPr>
            <p:ph idx="4294967295"/>
          </p:nvPr>
        </p:nvSpPr>
        <p:spPr>
          <a:xfrm>
            <a:off x="323850" y="1341438"/>
            <a:ext cx="8578850" cy="4741862"/>
          </a:xfrm>
        </p:spPr>
        <p:txBody>
          <a:bodyPr/>
          <a:lstStyle/>
          <a:p>
            <a:pPr marL="0" indent="0">
              <a:buFontTx/>
              <a:buNone/>
              <a:defRPr/>
            </a:pPr>
            <a:r>
              <a:rPr lang="cs-CZ" sz="1600" b="1" dirty="0">
                <a:solidFill>
                  <a:srgbClr val="24F86B"/>
                </a:solidFill>
                <a:effectLst>
                  <a:outerShdw blurRad="38100" dist="38100" dir="2700000" algn="tl">
                    <a:srgbClr val="C0C0C0"/>
                  </a:outerShdw>
                </a:effectLst>
              </a:rPr>
              <a:t>COLLECTION SYSTEM</a:t>
            </a:r>
          </a:p>
          <a:p>
            <a:pPr marL="0" indent="0">
              <a:buFontTx/>
              <a:buNone/>
              <a:defRPr/>
            </a:pPr>
            <a:r>
              <a:rPr lang="cs-CZ" sz="1600" b="1" dirty="0" err="1">
                <a:solidFill>
                  <a:srgbClr val="FFFF00"/>
                </a:solidFill>
                <a:effectLst>
                  <a:outerShdw blurRad="38100" dist="38100" dir="2700000" algn="tl">
                    <a:srgbClr val="C0C0C0"/>
                  </a:outerShdw>
                </a:effectLst>
              </a:rPr>
              <a:t>For</a:t>
            </a:r>
            <a:r>
              <a:rPr lang="cs-CZ" sz="1600" b="1" dirty="0">
                <a:solidFill>
                  <a:srgbClr val="FFFF00"/>
                </a:solidFill>
                <a:effectLst>
                  <a:outerShdw blurRad="38100" dist="38100" dir="2700000" algn="tl">
                    <a:srgbClr val="C0C0C0"/>
                  </a:outerShdw>
                </a:effectLst>
              </a:rPr>
              <a:t> </a:t>
            </a:r>
            <a:r>
              <a:rPr lang="cs-CZ" sz="1600" b="1" dirty="0" err="1">
                <a:solidFill>
                  <a:srgbClr val="FFFF00"/>
                </a:solidFill>
                <a:effectLst>
                  <a:outerShdw blurRad="38100" dist="38100" dir="2700000" algn="tl">
                    <a:srgbClr val="C0C0C0"/>
                  </a:outerShdw>
                </a:effectLst>
              </a:rPr>
              <a:t>collection</a:t>
            </a:r>
            <a:r>
              <a:rPr lang="cs-CZ" sz="1600" b="1" dirty="0">
                <a:solidFill>
                  <a:srgbClr val="FFFF00"/>
                </a:solidFill>
                <a:effectLst>
                  <a:outerShdw blurRad="38100" dist="38100" dir="2700000" algn="tl">
                    <a:srgbClr val="C0C0C0"/>
                  </a:outerShdw>
                </a:effectLst>
              </a:rPr>
              <a:t> </a:t>
            </a:r>
            <a:r>
              <a:rPr lang="cs-CZ" sz="1600" b="1" dirty="0" err="1">
                <a:solidFill>
                  <a:srgbClr val="FFFF00"/>
                </a:solidFill>
                <a:effectLst>
                  <a:outerShdw blurRad="38100" dist="38100" dir="2700000" algn="tl">
                    <a:srgbClr val="C0C0C0"/>
                  </a:outerShdw>
                </a:effectLst>
              </a:rPr>
              <a:t>of</a:t>
            </a:r>
            <a:r>
              <a:rPr lang="cs-CZ" sz="1600" b="1" dirty="0">
                <a:solidFill>
                  <a:srgbClr val="FFFF00"/>
                </a:solidFill>
                <a:effectLst>
                  <a:outerShdw blurRad="38100" dist="38100" dir="2700000" algn="tl">
                    <a:srgbClr val="C0C0C0"/>
                  </a:outerShdw>
                </a:effectLst>
              </a:rPr>
              <a:t> </a:t>
            </a:r>
            <a:r>
              <a:rPr lang="cs-CZ" sz="1600" b="1" dirty="0" err="1">
                <a:solidFill>
                  <a:srgbClr val="FFFF00"/>
                </a:solidFill>
                <a:effectLst>
                  <a:outerShdw blurRad="38100" dist="38100" dir="2700000" algn="tl">
                    <a:srgbClr val="C0C0C0"/>
                  </a:outerShdw>
                </a:effectLst>
              </a:rPr>
              <a:t>all</a:t>
            </a:r>
            <a:r>
              <a:rPr lang="cs-CZ" sz="1600" b="1" dirty="0">
                <a:solidFill>
                  <a:srgbClr val="FFFF00"/>
                </a:solidFill>
                <a:effectLst>
                  <a:outerShdw blurRad="38100" dist="38100" dir="2700000" algn="tl">
                    <a:srgbClr val="C0C0C0"/>
                  </a:outerShdw>
                </a:effectLst>
              </a:rPr>
              <a:t> </a:t>
            </a:r>
            <a:r>
              <a:rPr lang="cs-CZ" sz="1600" b="1" dirty="0" err="1">
                <a:solidFill>
                  <a:srgbClr val="FFFF00"/>
                </a:solidFill>
                <a:effectLst>
                  <a:outerShdw blurRad="38100" dist="38100" dir="2700000" algn="tl">
                    <a:srgbClr val="C0C0C0"/>
                  </a:outerShdw>
                </a:effectLst>
              </a:rPr>
              <a:t>blood</a:t>
            </a:r>
            <a:r>
              <a:rPr lang="cs-CZ" sz="1600" b="1" dirty="0">
                <a:solidFill>
                  <a:srgbClr val="FFFF00"/>
                </a:solidFill>
                <a:effectLst>
                  <a:outerShdw blurRad="38100" dist="38100" dir="2700000" algn="tl">
                    <a:srgbClr val="C0C0C0"/>
                  </a:outerShdw>
                </a:effectLst>
              </a:rPr>
              <a:t> </a:t>
            </a:r>
            <a:r>
              <a:rPr lang="cs-CZ" sz="1600" b="1" dirty="0" err="1">
                <a:solidFill>
                  <a:srgbClr val="FFFF00"/>
                </a:solidFill>
                <a:effectLst>
                  <a:outerShdw blurRad="38100" dist="38100" dir="2700000" algn="tl">
                    <a:srgbClr val="C0C0C0"/>
                  </a:outerShdw>
                </a:effectLst>
              </a:rPr>
              <a:t>samples</a:t>
            </a:r>
            <a:r>
              <a:rPr lang="cs-CZ" sz="1600" b="1" dirty="0">
                <a:solidFill>
                  <a:srgbClr val="FFFF00"/>
                </a:solidFill>
                <a:effectLst>
                  <a:outerShdw blurRad="38100" dist="38100" dir="2700000" algn="tl">
                    <a:srgbClr val="C0C0C0"/>
                  </a:outerShdw>
                </a:effectLst>
              </a:rPr>
              <a:t> so </a:t>
            </a:r>
            <a:r>
              <a:rPr lang="cs-CZ" sz="1600" b="1" dirty="0" err="1">
                <a:solidFill>
                  <a:srgbClr val="FFFF00"/>
                </a:solidFill>
                <a:effectLst>
                  <a:outerShdw blurRad="38100" dist="38100" dir="2700000" algn="tl">
                    <a:srgbClr val="C0C0C0"/>
                  </a:outerShdw>
                </a:effectLst>
              </a:rPr>
              <a:t>called</a:t>
            </a:r>
            <a:r>
              <a:rPr lang="cs-CZ" sz="1600" b="1" dirty="0">
                <a:solidFill>
                  <a:srgbClr val="FFFF00"/>
                </a:solidFill>
                <a:effectLst>
                  <a:outerShdw blurRad="38100" dist="38100" dir="2700000" algn="tl">
                    <a:srgbClr val="C0C0C0"/>
                  </a:outerShdw>
                </a:effectLst>
              </a:rPr>
              <a:t> CLOSED COLLECTION SYSTEM </a:t>
            </a:r>
            <a:r>
              <a:rPr lang="cs-CZ" sz="1600" b="1" dirty="0" err="1">
                <a:solidFill>
                  <a:srgbClr val="FFFF00"/>
                </a:solidFill>
                <a:effectLst>
                  <a:outerShdw blurRad="38100" dist="38100" dir="2700000" algn="tl">
                    <a:srgbClr val="C0C0C0"/>
                  </a:outerShdw>
                </a:effectLst>
              </a:rPr>
              <a:t>is</a:t>
            </a:r>
            <a:r>
              <a:rPr lang="cs-CZ" sz="1600" b="1" dirty="0">
                <a:solidFill>
                  <a:srgbClr val="FFFF00"/>
                </a:solidFill>
                <a:effectLst>
                  <a:outerShdw blurRad="38100" dist="38100" dir="2700000" algn="tl">
                    <a:srgbClr val="C0C0C0"/>
                  </a:outerShdw>
                </a:effectLst>
              </a:rPr>
              <a:t> </a:t>
            </a:r>
            <a:r>
              <a:rPr lang="cs-CZ" sz="1600" b="1" dirty="0" err="1">
                <a:solidFill>
                  <a:srgbClr val="FFFF00"/>
                </a:solidFill>
                <a:effectLst>
                  <a:outerShdw blurRad="38100" dist="38100" dir="2700000" algn="tl">
                    <a:srgbClr val="C0C0C0"/>
                  </a:outerShdw>
                </a:effectLst>
              </a:rPr>
              <a:t>used</a:t>
            </a:r>
            <a:r>
              <a:rPr lang="cs-CZ" sz="1600" b="1" dirty="0">
                <a:solidFill>
                  <a:srgbClr val="FFFF00"/>
                </a:solidFill>
                <a:effectLst>
                  <a:outerShdw blurRad="38100" dist="38100" dir="2700000" algn="tl">
                    <a:srgbClr val="C0C0C0"/>
                  </a:outerShdw>
                </a:effectLst>
              </a:rPr>
              <a:t>.</a:t>
            </a:r>
            <a:r>
              <a:rPr lang="cs-CZ" sz="1600" dirty="0">
                <a:solidFill>
                  <a:srgbClr val="FFFF00"/>
                </a:solidFill>
                <a:effectLst>
                  <a:outerShdw blurRad="38100" dist="38100" dir="2700000" algn="tl">
                    <a:srgbClr val="C0C0C0"/>
                  </a:outerShdw>
                </a:effectLst>
              </a:rPr>
              <a:t> </a:t>
            </a:r>
            <a:r>
              <a:rPr lang="cs-CZ" sz="1600" u="sng" dirty="0" err="1">
                <a:solidFill>
                  <a:srgbClr val="FFFF00"/>
                </a:solidFill>
                <a:effectLst>
                  <a:outerShdw blurRad="38100" dist="38100" dir="2700000" algn="tl">
                    <a:srgbClr val="C0C0C0"/>
                  </a:outerShdw>
                </a:effectLst>
              </a:rPr>
              <a:t>Advantages</a:t>
            </a:r>
            <a:r>
              <a:rPr lang="cs-CZ" sz="1600" u="sng" dirty="0">
                <a:solidFill>
                  <a:srgbClr val="FFFF00"/>
                </a:solidFill>
                <a:effectLst>
                  <a:outerShdw blurRad="38100" dist="38100" dir="2700000" algn="tl">
                    <a:srgbClr val="C0C0C0"/>
                  </a:outerShdw>
                </a:effectLst>
              </a:rPr>
              <a:t> </a:t>
            </a:r>
            <a:r>
              <a:rPr lang="cs-CZ" sz="1600" u="sng" dirty="0" err="1">
                <a:solidFill>
                  <a:srgbClr val="FFFF00"/>
                </a:solidFill>
                <a:effectLst>
                  <a:outerShdw blurRad="38100" dist="38100" dir="2700000" algn="tl">
                    <a:srgbClr val="C0C0C0"/>
                  </a:outerShdw>
                </a:effectLst>
              </a:rPr>
              <a:t>of</a:t>
            </a:r>
            <a:r>
              <a:rPr lang="cs-CZ" sz="1600" u="sng" dirty="0">
                <a:solidFill>
                  <a:srgbClr val="FFFF00"/>
                </a:solidFill>
                <a:effectLst>
                  <a:outerShdw blurRad="38100" dist="38100" dir="2700000" algn="tl">
                    <a:srgbClr val="C0C0C0"/>
                  </a:outerShdw>
                </a:effectLst>
              </a:rPr>
              <a:t> </a:t>
            </a:r>
            <a:r>
              <a:rPr lang="cs-CZ" sz="1600" u="sng" dirty="0" err="1">
                <a:solidFill>
                  <a:srgbClr val="FFFF00"/>
                </a:solidFill>
                <a:effectLst>
                  <a:outerShdw blurRad="38100" dist="38100" dir="2700000" algn="tl">
                    <a:srgbClr val="C0C0C0"/>
                  </a:outerShdw>
                </a:effectLst>
              </a:rPr>
              <a:t>this</a:t>
            </a:r>
            <a:r>
              <a:rPr lang="cs-CZ" sz="1600" u="sng" dirty="0">
                <a:solidFill>
                  <a:srgbClr val="FFFF00"/>
                </a:solidFill>
                <a:effectLst>
                  <a:outerShdw blurRad="38100" dist="38100" dir="2700000" algn="tl">
                    <a:srgbClr val="C0C0C0"/>
                  </a:outerShdw>
                </a:effectLst>
              </a:rPr>
              <a:t> </a:t>
            </a:r>
            <a:r>
              <a:rPr lang="cs-CZ" sz="1600" u="sng" dirty="0" err="1">
                <a:solidFill>
                  <a:srgbClr val="FFFF00"/>
                </a:solidFill>
                <a:effectLst>
                  <a:outerShdw blurRad="38100" dist="38100" dir="2700000" algn="tl">
                    <a:srgbClr val="C0C0C0"/>
                  </a:outerShdw>
                </a:effectLst>
              </a:rPr>
              <a:t>system</a:t>
            </a:r>
            <a:r>
              <a:rPr lang="cs-CZ" sz="1600" u="sng" dirty="0">
                <a:solidFill>
                  <a:srgbClr val="FFFF00"/>
                </a:solidFill>
                <a:effectLst>
                  <a:outerShdw blurRad="38100" dist="38100" dir="2700000" algn="tl">
                    <a:srgbClr val="C0C0C0"/>
                  </a:outerShdw>
                </a:effectLst>
              </a:rPr>
              <a:t>:</a:t>
            </a:r>
          </a:p>
          <a:p>
            <a:pPr marL="0" indent="0">
              <a:defRPr/>
            </a:pPr>
            <a:r>
              <a:rPr lang="cs-CZ" sz="1600" dirty="0">
                <a:solidFill>
                  <a:srgbClr val="FFFF00"/>
                </a:solidFill>
              </a:rPr>
              <a:t> </a:t>
            </a:r>
            <a:r>
              <a:rPr lang="cs-CZ" sz="1600" dirty="0" err="1">
                <a:solidFill>
                  <a:srgbClr val="FFFF00"/>
                </a:solidFill>
              </a:rPr>
              <a:t>Complete</a:t>
            </a:r>
            <a:r>
              <a:rPr lang="cs-CZ" sz="1600" dirty="0">
                <a:solidFill>
                  <a:srgbClr val="FFFF00"/>
                </a:solidFill>
              </a:rPr>
              <a:t> </a:t>
            </a:r>
            <a:r>
              <a:rPr lang="cs-CZ" sz="1600" dirty="0" err="1">
                <a:solidFill>
                  <a:srgbClr val="FFFF00"/>
                </a:solidFill>
              </a:rPr>
              <a:t>barrier</a:t>
            </a:r>
            <a:r>
              <a:rPr lang="cs-CZ" sz="1600" dirty="0">
                <a:solidFill>
                  <a:srgbClr val="FFFF00"/>
                </a:solidFill>
              </a:rPr>
              <a:t> </a:t>
            </a:r>
            <a:r>
              <a:rPr lang="cs-CZ" sz="1600" dirty="0" err="1">
                <a:solidFill>
                  <a:srgbClr val="FFFF00"/>
                </a:solidFill>
              </a:rPr>
              <a:t>between</a:t>
            </a:r>
            <a:r>
              <a:rPr lang="cs-CZ" sz="1600" dirty="0">
                <a:solidFill>
                  <a:srgbClr val="FFFF00"/>
                </a:solidFill>
              </a:rPr>
              <a:t> </a:t>
            </a:r>
            <a:r>
              <a:rPr lang="cs-CZ" sz="1600" dirty="0" err="1">
                <a:solidFill>
                  <a:srgbClr val="FFFF00"/>
                </a:solidFill>
              </a:rPr>
              <a:t>collected</a:t>
            </a:r>
            <a:r>
              <a:rPr lang="cs-CZ" sz="1600" dirty="0">
                <a:solidFill>
                  <a:srgbClr val="FFFF00"/>
                </a:solidFill>
              </a:rPr>
              <a:t> </a:t>
            </a:r>
            <a:r>
              <a:rPr lang="cs-CZ" sz="1600" dirty="0" err="1">
                <a:solidFill>
                  <a:srgbClr val="FFFF00"/>
                </a:solidFill>
              </a:rPr>
              <a:t>blood</a:t>
            </a:r>
            <a:r>
              <a:rPr lang="cs-CZ" sz="1600" dirty="0">
                <a:solidFill>
                  <a:srgbClr val="FFFF00"/>
                </a:solidFill>
              </a:rPr>
              <a:t> and </a:t>
            </a:r>
            <a:r>
              <a:rPr lang="cs-CZ" sz="1600" dirty="0" err="1">
                <a:solidFill>
                  <a:srgbClr val="FFFF00"/>
                </a:solidFill>
              </a:rPr>
              <a:t>environment</a:t>
            </a:r>
            <a:r>
              <a:rPr lang="cs-CZ" sz="1600" dirty="0">
                <a:solidFill>
                  <a:srgbClr val="FFFF00"/>
                </a:solidFill>
              </a:rPr>
              <a:t>, </a:t>
            </a:r>
            <a:r>
              <a:rPr lang="cs-CZ" sz="1600" dirty="0" err="1">
                <a:solidFill>
                  <a:srgbClr val="FFFF00"/>
                </a:solidFill>
              </a:rPr>
              <a:t>incuding</a:t>
            </a:r>
            <a:r>
              <a:rPr lang="cs-CZ" sz="1600" dirty="0">
                <a:solidFill>
                  <a:srgbClr val="FFFF00"/>
                </a:solidFill>
              </a:rPr>
              <a:t> </a:t>
            </a:r>
            <a:r>
              <a:rPr lang="cs-CZ" sz="1600" dirty="0" err="1">
                <a:solidFill>
                  <a:srgbClr val="FFFF00"/>
                </a:solidFill>
              </a:rPr>
              <a:t>personnel</a:t>
            </a:r>
            <a:r>
              <a:rPr lang="cs-CZ" sz="1600" dirty="0">
                <a:solidFill>
                  <a:srgbClr val="FFFF00"/>
                </a:solidFill>
              </a:rPr>
              <a:t>,  </a:t>
            </a:r>
            <a:r>
              <a:rPr lang="cs-CZ" sz="1600" dirty="0" err="1">
                <a:solidFill>
                  <a:srgbClr val="FFFF00"/>
                </a:solidFill>
              </a:rPr>
              <a:t>decreases</a:t>
            </a:r>
            <a:r>
              <a:rPr lang="cs-CZ" sz="1600" dirty="0">
                <a:solidFill>
                  <a:srgbClr val="FFFF00"/>
                </a:solidFill>
              </a:rPr>
              <a:t> </a:t>
            </a:r>
            <a:r>
              <a:rPr lang="cs-CZ" sz="1600" dirty="0" err="1">
                <a:solidFill>
                  <a:srgbClr val="FFFF00"/>
                </a:solidFill>
              </a:rPr>
              <a:t>the</a:t>
            </a:r>
            <a:r>
              <a:rPr lang="cs-CZ" sz="1600" dirty="0">
                <a:solidFill>
                  <a:srgbClr val="FFFF00"/>
                </a:solidFill>
              </a:rPr>
              <a:t> risk </a:t>
            </a:r>
            <a:r>
              <a:rPr lang="cs-CZ" sz="1600" dirty="0" err="1">
                <a:solidFill>
                  <a:srgbClr val="FFFF00"/>
                </a:solidFill>
              </a:rPr>
              <a:t>of</a:t>
            </a:r>
            <a:r>
              <a:rPr lang="cs-CZ" sz="1600" dirty="0">
                <a:solidFill>
                  <a:srgbClr val="FFFF00"/>
                </a:solidFill>
              </a:rPr>
              <a:t> </a:t>
            </a:r>
            <a:r>
              <a:rPr lang="cs-CZ" sz="1600" dirty="0" err="1">
                <a:solidFill>
                  <a:srgbClr val="FFFF00"/>
                </a:solidFill>
              </a:rPr>
              <a:t>contamination</a:t>
            </a:r>
            <a:r>
              <a:rPr lang="cs-CZ" sz="1600" dirty="0">
                <a:solidFill>
                  <a:srgbClr val="FFFF00"/>
                </a:solidFill>
              </a:rPr>
              <a:t> </a:t>
            </a:r>
            <a:r>
              <a:rPr lang="cs-CZ" sz="1600" dirty="0" err="1">
                <a:solidFill>
                  <a:srgbClr val="FFFF00"/>
                </a:solidFill>
                <a:effectLst>
                  <a:outerShdw blurRad="38100" dist="38100" dir="2700000" algn="tl">
                    <a:srgbClr val="C0C0C0"/>
                  </a:outerShdw>
                </a:effectLst>
              </a:rPr>
              <a:t>of</a:t>
            </a:r>
            <a:r>
              <a:rPr lang="cs-CZ" sz="1600" dirty="0">
                <a:solidFill>
                  <a:srgbClr val="FFFF00"/>
                </a:solidFill>
                <a:effectLst>
                  <a:outerShdw blurRad="38100" dist="38100" dir="2700000" algn="tl">
                    <a:srgbClr val="C0C0C0"/>
                  </a:outerShdw>
                </a:effectLst>
              </a:rPr>
              <a:t> </a:t>
            </a:r>
            <a:r>
              <a:rPr lang="cs-CZ" sz="1600" dirty="0" err="1">
                <a:solidFill>
                  <a:srgbClr val="FFFF00"/>
                </a:solidFill>
                <a:effectLst>
                  <a:outerShdw blurRad="38100" dist="38100" dir="2700000" algn="tl">
                    <a:srgbClr val="C0C0C0"/>
                  </a:outerShdw>
                </a:effectLst>
              </a:rPr>
              <a:t>collecting</a:t>
            </a:r>
            <a:r>
              <a:rPr lang="cs-CZ" sz="1600" dirty="0">
                <a:solidFill>
                  <a:srgbClr val="FFFF00"/>
                </a:solidFill>
                <a:effectLst>
                  <a:outerShdw blurRad="38100" dist="38100" dir="2700000" algn="tl">
                    <a:srgbClr val="C0C0C0"/>
                  </a:outerShdw>
                </a:effectLst>
              </a:rPr>
              <a:t> area, </a:t>
            </a:r>
            <a:r>
              <a:rPr lang="cs-CZ" sz="1600" dirty="0" smtClean="0">
                <a:solidFill>
                  <a:srgbClr val="FFFF00"/>
                </a:solidFill>
                <a:effectLst>
                  <a:outerShdw blurRad="38100" dist="38100" dir="2700000" algn="tl">
                    <a:srgbClr val="C0C0C0"/>
                  </a:outerShdw>
                </a:effectLst>
              </a:rPr>
              <a:t>sample </a:t>
            </a:r>
            <a:r>
              <a:rPr lang="cs-CZ" sz="1600" dirty="0" err="1" smtClean="0">
                <a:solidFill>
                  <a:srgbClr val="FFFF00"/>
                </a:solidFill>
                <a:effectLst>
                  <a:outerShdw blurRad="38100" dist="38100" dir="2700000" algn="tl">
                    <a:srgbClr val="C0C0C0"/>
                  </a:outerShdw>
                </a:effectLst>
              </a:rPr>
              <a:t>manipulation</a:t>
            </a:r>
            <a:r>
              <a:rPr lang="cs-CZ" sz="1600" dirty="0" smtClean="0">
                <a:solidFill>
                  <a:srgbClr val="FFFF00"/>
                </a:solidFill>
                <a:effectLst>
                  <a:outerShdw blurRad="38100" dist="38100" dir="2700000" algn="tl">
                    <a:srgbClr val="C0C0C0"/>
                  </a:outerShdw>
                </a:effectLst>
              </a:rPr>
              <a:t> </a:t>
            </a:r>
            <a:r>
              <a:rPr lang="cs-CZ" sz="1600" dirty="0" err="1" smtClean="0">
                <a:solidFill>
                  <a:srgbClr val="FFFF00"/>
                </a:solidFill>
                <a:effectLst>
                  <a:outerShdw blurRad="38100" dist="38100" dir="2700000" algn="tl">
                    <a:srgbClr val="C0C0C0"/>
                  </a:outerShdw>
                </a:effectLst>
              </a:rPr>
              <a:t>is</a:t>
            </a:r>
            <a:r>
              <a:rPr lang="cs-CZ" sz="1600" dirty="0" smtClean="0">
                <a:solidFill>
                  <a:srgbClr val="FFFF00"/>
                </a:solidFill>
                <a:effectLst>
                  <a:outerShdw blurRad="38100" dist="38100" dir="2700000" algn="tl">
                    <a:srgbClr val="C0C0C0"/>
                  </a:outerShdw>
                </a:effectLst>
              </a:rPr>
              <a:t> </a:t>
            </a:r>
            <a:r>
              <a:rPr lang="cs-CZ" sz="1600" dirty="0" err="1" smtClean="0">
                <a:solidFill>
                  <a:srgbClr val="FFFF00"/>
                </a:solidFill>
                <a:effectLst>
                  <a:outerShdw blurRad="38100" dist="38100" dir="2700000" algn="tl">
                    <a:srgbClr val="C0C0C0"/>
                  </a:outerShdw>
                </a:effectLst>
              </a:rPr>
              <a:t>safer</a:t>
            </a:r>
            <a:r>
              <a:rPr lang="cs-CZ" sz="1600" dirty="0" smtClean="0">
                <a:solidFill>
                  <a:srgbClr val="FFFF00"/>
                </a:solidFill>
                <a:effectLst>
                  <a:outerShdw blurRad="38100" dist="38100" dir="2700000" algn="tl">
                    <a:srgbClr val="C0C0C0"/>
                  </a:outerShdw>
                </a:effectLst>
              </a:rPr>
              <a:t> and </a:t>
            </a:r>
            <a:r>
              <a:rPr lang="cs-CZ" sz="1600" dirty="0" err="1" smtClean="0">
                <a:solidFill>
                  <a:srgbClr val="FFFF00"/>
                </a:solidFill>
                <a:effectLst>
                  <a:outerShdw blurRad="38100" dist="38100" dir="2700000" algn="tl">
                    <a:srgbClr val="C0C0C0"/>
                  </a:outerShdw>
                </a:effectLst>
              </a:rPr>
              <a:t>easier</a:t>
            </a:r>
            <a:r>
              <a:rPr lang="cs-CZ" sz="1600" dirty="0" smtClean="0">
                <a:solidFill>
                  <a:srgbClr val="FFFF00"/>
                </a:solidFill>
                <a:effectLst>
                  <a:outerShdw blurRad="38100" dist="38100" dir="2700000" algn="tl">
                    <a:srgbClr val="C0C0C0"/>
                  </a:outerShdw>
                </a:effectLst>
              </a:rPr>
              <a:t>. </a:t>
            </a:r>
            <a:r>
              <a:rPr lang="cs-CZ" sz="1600" dirty="0" err="1" smtClean="0">
                <a:solidFill>
                  <a:srgbClr val="FFFF00"/>
                </a:solidFill>
                <a:effectLst>
                  <a:outerShdw blurRad="38100" dist="38100" dir="2700000" algn="tl">
                    <a:srgbClr val="C0C0C0"/>
                  </a:outerShdw>
                </a:effectLst>
              </a:rPr>
              <a:t>Collection</a:t>
            </a:r>
            <a:r>
              <a:rPr lang="cs-CZ" sz="1600" dirty="0" smtClean="0">
                <a:solidFill>
                  <a:srgbClr val="FFFF00"/>
                </a:solidFill>
                <a:effectLst>
                  <a:outerShdw blurRad="38100" dist="38100" dir="2700000" algn="tl">
                    <a:srgbClr val="C0C0C0"/>
                  </a:outerShdw>
                </a:effectLst>
              </a:rPr>
              <a:t> </a:t>
            </a:r>
            <a:r>
              <a:rPr lang="cs-CZ" sz="1600" dirty="0" err="1" smtClean="0">
                <a:solidFill>
                  <a:srgbClr val="FFFF00"/>
                </a:solidFill>
                <a:effectLst>
                  <a:outerShdw blurRad="38100" dist="38100" dir="2700000" algn="tl">
                    <a:srgbClr val="C0C0C0"/>
                  </a:outerShdw>
                </a:effectLst>
              </a:rPr>
              <a:t>office</a:t>
            </a:r>
            <a:r>
              <a:rPr lang="cs-CZ" sz="1600" dirty="0" smtClean="0">
                <a:solidFill>
                  <a:srgbClr val="FFFF00"/>
                </a:solidFill>
                <a:effectLst>
                  <a:outerShdw blurRad="38100" dist="38100" dir="2700000" algn="tl">
                    <a:srgbClr val="C0C0C0"/>
                  </a:outerShdw>
                </a:effectLst>
              </a:rPr>
              <a:t> and </a:t>
            </a:r>
            <a:r>
              <a:rPr lang="cs-CZ" sz="1600" dirty="0" err="1" smtClean="0">
                <a:solidFill>
                  <a:srgbClr val="FFFF00"/>
                </a:solidFill>
                <a:effectLst>
                  <a:outerShdw blurRad="38100" dist="38100" dir="2700000" algn="tl">
                    <a:srgbClr val="C0C0C0"/>
                  </a:outerShdw>
                </a:effectLst>
              </a:rPr>
              <a:t>its</a:t>
            </a:r>
            <a:r>
              <a:rPr lang="cs-CZ" sz="1600" dirty="0" smtClean="0">
                <a:solidFill>
                  <a:srgbClr val="FFFF00"/>
                </a:solidFill>
                <a:effectLst>
                  <a:outerShdw blurRad="38100" dist="38100" dir="2700000" algn="tl">
                    <a:srgbClr val="C0C0C0"/>
                  </a:outerShdw>
                </a:effectLst>
              </a:rPr>
              <a:t> </a:t>
            </a:r>
            <a:r>
              <a:rPr lang="cs-CZ" sz="1600" dirty="0" err="1" smtClean="0">
                <a:solidFill>
                  <a:srgbClr val="FFFF00"/>
                </a:solidFill>
                <a:effectLst>
                  <a:outerShdw blurRad="38100" dist="38100" dir="2700000" algn="tl">
                    <a:srgbClr val="C0C0C0"/>
                  </a:outerShdw>
                </a:effectLst>
              </a:rPr>
              <a:t>personnel</a:t>
            </a:r>
            <a:r>
              <a:rPr lang="cs-CZ" sz="1600" dirty="0" smtClean="0">
                <a:solidFill>
                  <a:srgbClr val="FFFF00"/>
                </a:solidFill>
                <a:effectLst>
                  <a:outerShdw blurRad="38100" dist="38100" dir="2700000" algn="tl">
                    <a:srgbClr val="C0C0C0"/>
                  </a:outerShdw>
                </a:effectLst>
              </a:rPr>
              <a:t> are </a:t>
            </a:r>
            <a:r>
              <a:rPr lang="cs-CZ" sz="1600" dirty="0" err="1" smtClean="0">
                <a:solidFill>
                  <a:srgbClr val="FFFF00"/>
                </a:solidFill>
                <a:effectLst>
                  <a:outerShdw blurRad="38100" dist="38100" dir="2700000" algn="tl">
                    <a:srgbClr val="C0C0C0"/>
                  </a:outerShdw>
                </a:effectLst>
              </a:rPr>
              <a:t>better</a:t>
            </a:r>
            <a:r>
              <a:rPr lang="cs-CZ" sz="1600" dirty="0" smtClean="0">
                <a:solidFill>
                  <a:srgbClr val="FFFF00"/>
                </a:solidFill>
                <a:effectLst>
                  <a:outerShdw blurRad="38100" dist="38100" dir="2700000" algn="tl">
                    <a:srgbClr val="C0C0C0"/>
                  </a:outerShdw>
                </a:effectLst>
              </a:rPr>
              <a:t> </a:t>
            </a:r>
            <a:r>
              <a:rPr lang="cs-CZ" sz="1600" dirty="0" err="1" smtClean="0">
                <a:solidFill>
                  <a:srgbClr val="FFFF00"/>
                </a:solidFill>
                <a:effectLst>
                  <a:outerShdw blurRad="38100" dist="38100" dir="2700000" algn="tl">
                    <a:srgbClr val="C0C0C0"/>
                  </a:outerShdw>
                </a:effectLst>
              </a:rPr>
              <a:t>protected</a:t>
            </a:r>
            <a:endParaRPr lang="cs-CZ" sz="1600" dirty="0" smtClean="0">
              <a:solidFill>
                <a:srgbClr val="FFFF00"/>
              </a:solidFill>
              <a:effectLst>
                <a:outerShdw blurRad="38100" dist="38100" dir="2700000" algn="tl">
                  <a:srgbClr val="C0C0C0"/>
                </a:outerShdw>
              </a:effectLst>
            </a:endParaRPr>
          </a:p>
          <a:p>
            <a:pPr marL="0" indent="0">
              <a:defRPr/>
            </a:pPr>
            <a:r>
              <a:rPr lang="cs-CZ" sz="1600" dirty="0" smtClean="0">
                <a:solidFill>
                  <a:srgbClr val="FFFF00"/>
                </a:solidFill>
                <a:effectLst>
                  <a:outerShdw blurRad="38100" dist="38100" dir="2700000" algn="tl">
                    <a:srgbClr val="C0C0C0"/>
                  </a:outerShdw>
                </a:effectLst>
              </a:rPr>
              <a:t> </a:t>
            </a:r>
            <a:r>
              <a:rPr lang="cs-CZ" sz="1600" dirty="0" err="1" smtClean="0">
                <a:solidFill>
                  <a:srgbClr val="FFFF00"/>
                </a:solidFill>
                <a:effectLst>
                  <a:outerShdw blurRad="38100" dist="38100" dir="2700000" algn="tl">
                    <a:srgbClr val="C0C0C0"/>
                  </a:outerShdw>
                </a:effectLst>
              </a:rPr>
              <a:t>Guarranties</a:t>
            </a:r>
            <a:r>
              <a:rPr lang="cs-CZ" sz="1600" dirty="0" smtClean="0">
                <a:solidFill>
                  <a:srgbClr val="FFFF00"/>
                </a:solidFill>
                <a:effectLst>
                  <a:outerShdw blurRad="38100" dist="38100" dir="2700000" algn="tl">
                    <a:srgbClr val="C0C0C0"/>
                  </a:outerShdw>
                </a:effectLst>
              </a:rPr>
              <a:t> proper sample </a:t>
            </a:r>
            <a:r>
              <a:rPr lang="cs-CZ" sz="1600" dirty="0" err="1" smtClean="0">
                <a:solidFill>
                  <a:srgbClr val="FFFF00"/>
                </a:solidFill>
                <a:effectLst>
                  <a:outerShdw blurRad="38100" dist="38100" dir="2700000" algn="tl">
                    <a:srgbClr val="C0C0C0"/>
                  </a:outerShdw>
                </a:effectLst>
              </a:rPr>
              <a:t>collection</a:t>
            </a:r>
            <a:r>
              <a:rPr lang="cs-CZ" sz="1600" dirty="0" smtClean="0">
                <a:solidFill>
                  <a:srgbClr val="FFFF00"/>
                </a:solidFill>
                <a:effectLst>
                  <a:outerShdw blurRad="38100" dist="38100" dir="2700000" algn="tl">
                    <a:srgbClr val="C0C0C0"/>
                  </a:outerShdw>
                </a:effectLst>
              </a:rPr>
              <a:t> </a:t>
            </a:r>
            <a:r>
              <a:rPr lang="cs-CZ" sz="1600" dirty="0" err="1" smtClean="0">
                <a:solidFill>
                  <a:srgbClr val="FFFF00"/>
                </a:solidFill>
                <a:effectLst>
                  <a:outerShdw blurRad="38100" dist="38100" dir="2700000" algn="tl">
                    <a:srgbClr val="C0C0C0"/>
                  </a:outerShdw>
                </a:effectLst>
              </a:rPr>
              <a:t>technique</a:t>
            </a:r>
            <a:r>
              <a:rPr lang="cs-CZ" sz="1600" dirty="0" smtClean="0">
                <a:solidFill>
                  <a:srgbClr val="FFFF00"/>
                </a:solidFill>
                <a:effectLst>
                  <a:outerShdw blurRad="38100" dist="38100" dir="2700000" algn="tl">
                    <a:srgbClr val="C0C0C0"/>
                  </a:outerShdw>
                </a:effectLst>
              </a:rPr>
              <a:t>, </a:t>
            </a:r>
            <a:r>
              <a:rPr lang="cs-CZ" sz="1600" dirty="0" err="1" smtClean="0">
                <a:solidFill>
                  <a:srgbClr val="FFFF00"/>
                </a:solidFill>
                <a:effectLst>
                  <a:outerShdw blurRad="38100" dist="38100" dir="2700000" algn="tl">
                    <a:srgbClr val="C0C0C0"/>
                  </a:outerShdw>
                </a:effectLst>
              </a:rPr>
              <a:t>minimalises</a:t>
            </a:r>
            <a:r>
              <a:rPr lang="cs-CZ" sz="1600" dirty="0" smtClean="0">
                <a:solidFill>
                  <a:srgbClr val="FFFF00"/>
                </a:solidFill>
                <a:effectLst>
                  <a:outerShdw blurRad="38100" dist="38100" dir="2700000" algn="tl">
                    <a:srgbClr val="C0C0C0"/>
                  </a:outerShdw>
                </a:effectLst>
              </a:rPr>
              <a:t> risk </a:t>
            </a:r>
            <a:r>
              <a:rPr lang="cs-CZ" sz="1600" dirty="0" err="1" smtClean="0">
                <a:solidFill>
                  <a:srgbClr val="FFFF00"/>
                </a:solidFill>
                <a:effectLst>
                  <a:outerShdw blurRad="38100" dist="38100" dir="2700000" algn="tl">
                    <a:srgbClr val="C0C0C0"/>
                  </a:outerShdw>
                </a:effectLst>
              </a:rPr>
              <a:t>of</a:t>
            </a:r>
            <a:r>
              <a:rPr lang="cs-CZ" sz="1600" dirty="0" smtClean="0">
                <a:solidFill>
                  <a:srgbClr val="FFFF00"/>
                </a:solidFill>
                <a:effectLst>
                  <a:outerShdw blurRad="38100" dist="38100" dir="2700000" algn="tl">
                    <a:srgbClr val="C0C0C0"/>
                  </a:outerShdw>
                </a:effectLst>
              </a:rPr>
              <a:t> sample </a:t>
            </a:r>
            <a:r>
              <a:rPr lang="cs-CZ" sz="1600" dirty="0" err="1" smtClean="0">
                <a:solidFill>
                  <a:srgbClr val="FFFF00"/>
                </a:solidFill>
                <a:effectLst>
                  <a:outerShdw blurRad="38100" dist="38100" dir="2700000" algn="tl">
                    <a:srgbClr val="C0C0C0"/>
                  </a:outerShdw>
                </a:effectLst>
              </a:rPr>
              <a:t>damage</a:t>
            </a:r>
            <a:r>
              <a:rPr lang="cs-CZ" sz="1600" dirty="0" smtClean="0">
                <a:solidFill>
                  <a:srgbClr val="FFFF00"/>
                </a:solidFill>
                <a:effectLst>
                  <a:outerShdw blurRad="38100" dist="38100" dir="2700000" algn="tl">
                    <a:srgbClr val="C0C0C0"/>
                  </a:outerShdw>
                </a:effectLst>
              </a:rPr>
              <a:t> and </a:t>
            </a:r>
            <a:r>
              <a:rPr lang="cs-CZ" sz="1600" dirty="0" err="1" smtClean="0">
                <a:solidFill>
                  <a:srgbClr val="FFFF00"/>
                </a:solidFill>
                <a:effectLst>
                  <a:outerShdw blurRad="38100" dist="38100" dir="2700000" algn="tl">
                    <a:srgbClr val="C0C0C0"/>
                  </a:outerShdw>
                </a:effectLst>
              </a:rPr>
              <a:t>repeated</a:t>
            </a:r>
            <a:r>
              <a:rPr lang="cs-CZ" sz="1600" dirty="0" smtClean="0">
                <a:solidFill>
                  <a:srgbClr val="FFFF00"/>
                </a:solidFill>
                <a:effectLst>
                  <a:outerShdw blurRad="38100" dist="38100" dir="2700000" algn="tl">
                    <a:srgbClr val="C0C0C0"/>
                  </a:outerShdw>
                </a:effectLst>
              </a:rPr>
              <a:t> sample </a:t>
            </a:r>
            <a:r>
              <a:rPr lang="cs-CZ" sz="1600" dirty="0" err="1" smtClean="0">
                <a:solidFill>
                  <a:srgbClr val="FFFF00"/>
                </a:solidFill>
                <a:effectLst>
                  <a:outerShdw blurRad="38100" dist="38100" dir="2700000" algn="tl">
                    <a:srgbClr val="C0C0C0"/>
                  </a:outerShdw>
                </a:effectLst>
              </a:rPr>
              <a:t>collection</a:t>
            </a:r>
            <a:endParaRPr lang="cs-CZ" sz="1600" dirty="0">
              <a:solidFill>
                <a:srgbClr val="FFFF00"/>
              </a:solidFill>
              <a:effectLst>
                <a:outerShdw blurRad="38100" dist="38100" dir="2700000" algn="tl">
                  <a:srgbClr val="C0C0C0"/>
                </a:outerShdw>
              </a:effectLst>
            </a:endParaRPr>
          </a:p>
          <a:p>
            <a:pPr marL="0" indent="0">
              <a:defRPr/>
            </a:pPr>
            <a:r>
              <a:rPr lang="cs-CZ" sz="1600" dirty="0" smtClean="0">
                <a:solidFill>
                  <a:srgbClr val="FFFF00"/>
                </a:solidFill>
                <a:effectLst>
                  <a:outerShdw blurRad="38100" dist="38100" dir="2700000" algn="tl">
                    <a:srgbClr val="C0C0C0"/>
                  </a:outerShdw>
                </a:effectLst>
              </a:rPr>
              <a:t> Systém </a:t>
            </a:r>
            <a:r>
              <a:rPr lang="cs-CZ" sz="1600" dirty="0" err="1" smtClean="0">
                <a:solidFill>
                  <a:srgbClr val="FFFF00"/>
                </a:solidFill>
                <a:effectLst>
                  <a:outerShdw blurRad="38100" dist="38100" dir="2700000" algn="tl">
                    <a:srgbClr val="C0C0C0"/>
                  </a:outerShdw>
                </a:effectLst>
              </a:rPr>
              <a:t>enables</a:t>
            </a:r>
            <a:r>
              <a:rPr lang="cs-CZ" sz="1600" dirty="0" smtClean="0">
                <a:solidFill>
                  <a:srgbClr val="FFFF00"/>
                </a:solidFill>
                <a:effectLst>
                  <a:outerShdw blurRad="38100" dist="38100" dir="2700000" algn="tl">
                    <a:srgbClr val="C0C0C0"/>
                  </a:outerShdw>
                </a:effectLst>
              </a:rPr>
              <a:t> </a:t>
            </a:r>
            <a:r>
              <a:rPr lang="cs-CZ" sz="1600" dirty="0" err="1" smtClean="0">
                <a:solidFill>
                  <a:srgbClr val="FFFF00"/>
                </a:solidFill>
                <a:effectLst>
                  <a:outerShdw blurRad="38100" dist="38100" dir="2700000" algn="tl">
                    <a:srgbClr val="C0C0C0"/>
                  </a:outerShdw>
                </a:effectLst>
              </a:rPr>
              <a:t>multiple</a:t>
            </a:r>
            <a:r>
              <a:rPr lang="cs-CZ" sz="1600" dirty="0" smtClean="0">
                <a:solidFill>
                  <a:srgbClr val="FFFF00"/>
                </a:solidFill>
                <a:effectLst>
                  <a:outerShdw blurRad="38100" dist="38100" dir="2700000" algn="tl">
                    <a:srgbClr val="C0C0C0"/>
                  </a:outerShdw>
                </a:effectLst>
              </a:rPr>
              <a:t> </a:t>
            </a:r>
            <a:r>
              <a:rPr lang="cs-CZ" sz="1600" dirty="0" err="1" smtClean="0">
                <a:solidFill>
                  <a:srgbClr val="FFFF00"/>
                </a:solidFill>
                <a:effectLst>
                  <a:outerShdw blurRad="38100" dist="38100" dir="2700000" algn="tl">
                    <a:srgbClr val="C0C0C0"/>
                  </a:outerShdw>
                </a:effectLst>
              </a:rPr>
              <a:t>collection</a:t>
            </a:r>
            <a:r>
              <a:rPr lang="cs-CZ" sz="1600" dirty="0" smtClean="0">
                <a:solidFill>
                  <a:srgbClr val="FFFF00"/>
                </a:solidFill>
                <a:effectLst>
                  <a:outerShdw blurRad="38100" dist="38100" dir="2700000" algn="tl">
                    <a:srgbClr val="C0C0C0"/>
                  </a:outerShdw>
                </a:effectLst>
              </a:rPr>
              <a:t> </a:t>
            </a:r>
            <a:r>
              <a:rPr lang="cs-CZ" sz="1600" dirty="0" err="1" smtClean="0">
                <a:solidFill>
                  <a:srgbClr val="FFFF00"/>
                </a:solidFill>
                <a:effectLst>
                  <a:outerShdw blurRad="38100" dist="38100" dir="2700000" algn="tl">
                    <a:srgbClr val="C0C0C0"/>
                  </a:outerShdw>
                </a:effectLst>
              </a:rPr>
              <a:t>into</a:t>
            </a:r>
            <a:r>
              <a:rPr lang="cs-CZ" sz="1600" dirty="0" smtClean="0">
                <a:solidFill>
                  <a:srgbClr val="FFFF00"/>
                </a:solidFill>
                <a:effectLst>
                  <a:outerShdw blurRad="38100" dist="38100" dir="2700000" algn="tl">
                    <a:srgbClr val="C0C0C0"/>
                  </a:outerShdw>
                </a:effectLst>
              </a:rPr>
              <a:t> </a:t>
            </a:r>
            <a:r>
              <a:rPr lang="cs-CZ" sz="1600" dirty="0" err="1" smtClean="0">
                <a:solidFill>
                  <a:srgbClr val="FFFF00"/>
                </a:solidFill>
                <a:effectLst>
                  <a:outerShdw blurRad="38100" dist="38100" dir="2700000" algn="tl">
                    <a:srgbClr val="C0C0C0"/>
                  </a:outerShdw>
                </a:effectLst>
              </a:rPr>
              <a:t>different</a:t>
            </a:r>
            <a:r>
              <a:rPr lang="cs-CZ" sz="1600" dirty="0" smtClean="0">
                <a:solidFill>
                  <a:srgbClr val="FFFF00"/>
                </a:solidFill>
                <a:effectLst>
                  <a:outerShdw blurRad="38100" dist="38100" dir="2700000" algn="tl">
                    <a:srgbClr val="C0C0C0"/>
                  </a:outerShdw>
                </a:effectLst>
              </a:rPr>
              <a:t> sample </a:t>
            </a:r>
            <a:r>
              <a:rPr lang="cs-CZ" sz="1600" dirty="0" err="1" smtClean="0">
                <a:solidFill>
                  <a:srgbClr val="FFFF00"/>
                </a:solidFill>
                <a:effectLst>
                  <a:outerShdw blurRad="38100" dist="38100" dir="2700000" algn="tl">
                    <a:srgbClr val="C0C0C0"/>
                  </a:outerShdw>
                </a:effectLst>
              </a:rPr>
              <a:t>tubes</a:t>
            </a:r>
            <a:r>
              <a:rPr lang="cs-CZ" sz="1600" dirty="0" smtClean="0">
                <a:solidFill>
                  <a:srgbClr val="FFFF00"/>
                </a:solidFill>
                <a:effectLst>
                  <a:outerShdw blurRad="38100" dist="38100" dir="2700000" algn="tl">
                    <a:srgbClr val="C0C0C0"/>
                  </a:outerShdw>
                </a:effectLst>
              </a:rPr>
              <a:t> </a:t>
            </a:r>
            <a:r>
              <a:rPr lang="cs-CZ" sz="1600" dirty="0" err="1" smtClean="0">
                <a:solidFill>
                  <a:srgbClr val="FFFF00"/>
                </a:solidFill>
                <a:effectLst>
                  <a:outerShdw blurRad="38100" dist="38100" dir="2700000" algn="tl">
                    <a:srgbClr val="C0C0C0"/>
                  </a:outerShdw>
                </a:effectLst>
              </a:rPr>
              <a:t>from</a:t>
            </a:r>
            <a:r>
              <a:rPr lang="cs-CZ" sz="1600" dirty="0" smtClean="0">
                <a:solidFill>
                  <a:srgbClr val="FFFF00"/>
                </a:solidFill>
                <a:effectLst>
                  <a:outerShdw blurRad="38100" dist="38100" dir="2700000" algn="tl">
                    <a:srgbClr val="C0C0C0"/>
                  </a:outerShdw>
                </a:effectLst>
              </a:rPr>
              <a:t> </a:t>
            </a:r>
            <a:r>
              <a:rPr lang="cs-CZ" sz="1600" dirty="0" err="1" smtClean="0">
                <a:solidFill>
                  <a:srgbClr val="FFFF00"/>
                </a:solidFill>
                <a:effectLst>
                  <a:outerShdw blurRad="38100" dist="38100" dir="2700000" algn="tl">
                    <a:srgbClr val="C0C0C0"/>
                  </a:outerShdw>
                </a:effectLst>
              </a:rPr>
              <a:t>one</a:t>
            </a:r>
            <a:r>
              <a:rPr lang="cs-CZ" sz="1600" dirty="0" smtClean="0">
                <a:solidFill>
                  <a:srgbClr val="FFFF00"/>
                </a:solidFill>
                <a:effectLst>
                  <a:outerShdw blurRad="38100" dist="38100" dir="2700000" algn="tl">
                    <a:srgbClr val="C0C0C0"/>
                  </a:outerShdw>
                </a:effectLst>
              </a:rPr>
              <a:t> </a:t>
            </a:r>
            <a:r>
              <a:rPr lang="cs-CZ" sz="1600" dirty="0" err="1" smtClean="0">
                <a:solidFill>
                  <a:srgbClr val="FFFF00"/>
                </a:solidFill>
                <a:effectLst>
                  <a:outerShdw blurRad="38100" dist="38100" dir="2700000" algn="tl">
                    <a:srgbClr val="C0C0C0"/>
                  </a:outerShdw>
                </a:effectLst>
              </a:rPr>
              <a:t>itch</a:t>
            </a:r>
            <a:r>
              <a:rPr lang="cs-CZ" sz="1600" dirty="0" smtClean="0">
                <a:solidFill>
                  <a:srgbClr val="FFFF00"/>
                </a:solidFill>
                <a:effectLst>
                  <a:outerShdw blurRad="38100" dist="38100" dir="2700000" algn="tl">
                    <a:srgbClr val="C0C0C0"/>
                  </a:outerShdw>
                </a:effectLst>
              </a:rPr>
              <a:t> (</a:t>
            </a:r>
            <a:r>
              <a:rPr lang="cs-CZ" sz="1600" dirty="0" err="1" smtClean="0">
                <a:solidFill>
                  <a:srgbClr val="FFFF00"/>
                </a:solidFill>
                <a:effectLst>
                  <a:outerShdw blurRad="38100" dist="38100" dir="2700000" algn="tl">
                    <a:srgbClr val="C0C0C0"/>
                  </a:outerShdw>
                </a:effectLst>
              </a:rPr>
              <a:t>venepunction</a:t>
            </a:r>
            <a:r>
              <a:rPr lang="cs-CZ" sz="1600" dirty="0" smtClean="0">
                <a:solidFill>
                  <a:srgbClr val="FFFF00"/>
                </a:solidFill>
                <a:effectLst>
                  <a:outerShdw blurRad="38100" dist="38100" dir="2700000" algn="tl">
                    <a:srgbClr val="C0C0C0"/>
                  </a:outerShdw>
                </a:effectLst>
              </a:rPr>
              <a:t>) </a:t>
            </a:r>
            <a:r>
              <a:rPr lang="cs-CZ" sz="1600" dirty="0" err="1" smtClean="0">
                <a:solidFill>
                  <a:srgbClr val="FFFF00"/>
                </a:solidFill>
                <a:effectLst>
                  <a:outerShdw blurRad="38100" dist="38100" dir="2700000" algn="tl">
                    <a:srgbClr val="C0C0C0"/>
                  </a:outerShdw>
                </a:effectLst>
              </a:rPr>
              <a:t>haemostatic</a:t>
            </a:r>
            <a:r>
              <a:rPr lang="cs-CZ" sz="1600" dirty="0" smtClean="0">
                <a:solidFill>
                  <a:srgbClr val="FFFF00"/>
                </a:solidFill>
                <a:effectLst>
                  <a:outerShdw blurRad="38100" dist="38100" dir="2700000" algn="tl">
                    <a:srgbClr val="C0C0C0"/>
                  </a:outerShdw>
                </a:effectLst>
              </a:rPr>
              <a:t> </a:t>
            </a:r>
            <a:r>
              <a:rPr lang="cs-CZ" sz="1600" dirty="0" err="1" smtClean="0">
                <a:solidFill>
                  <a:srgbClr val="FFFF00"/>
                </a:solidFill>
                <a:effectLst>
                  <a:outerShdw blurRad="38100" dist="38100" dir="2700000" algn="tl">
                    <a:srgbClr val="C0C0C0"/>
                  </a:outerShdw>
                </a:effectLst>
              </a:rPr>
              <a:t>valve</a:t>
            </a:r>
            <a:r>
              <a:rPr lang="cs-CZ" sz="1600" dirty="0" smtClean="0">
                <a:solidFill>
                  <a:srgbClr val="FFFF00"/>
                </a:solidFill>
                <a:effectLst>
                  <a:outerShdw blurRad="38100" dist="38100" dir="2700000" algn="tl">
                    <a:srgbClr val="C0C0C0"/>
                  </a:outerShdw>
                </a:effectLst>
              </a:rPr>
              <a:t> </a:t>
            </a:r>
            <a:r>
              <a:rPr lang="cs-CZ" sz="1600" dirty="0" err="1" smtClean="0">
                <a:solidFill>
                  <a:srgbClr val="FFFF00"/>
                </a:solidFill>
                <a:effectLst>
                  <a:outerShdw blurRad="38100" dist="38100" dir="2700000" algn="tl">
                    <a:srgbClr val="C0C0C0"/>
                  </a:outerShdw>
                </a:effectLst>
              </a:rPr>
              <a:t>prevents</a:t>
            </a:r>
            <a:r>
              <a:rPr lang="cs-CZ" sz="1600" dirty="0" smtClean="0">
                <a:solidFill>
                  <a:srgbClr val="FFFF00"/>
                </a:solidFill>
                <a:effectLst>
                  <a:outerShdw blurRad="38100" dist="38100" dir="2700000" algn="tl">
                    <a:srgbClr val="C0C0C0"/>
                  </a:outerShdw>
                </a:effectLst>
              </a:rPr>
              <a:t> </a:t>
            </a:r>
            <a:r>
              <a:rPr lang="cs-CZ" sz="1600" dirty="0" err="1" smtClean="0">
                <a:solidFill>
                  <a:srgbClr val="FFFF00"/>
                </a:solidFill>
                <a:effectLst>
                  <a:outerShdw blurRad="38100" dist="38100" dir="2700000" algn="tl">
                    <a:srgbClr val="C0C0C0"/>
                  </a:outerShdw>
                </a:effectLst>
              </a:rPr>
              <a:t>blood</a:t>
            </a:r>
            <a:r>
              <a:rPr lang="cs-CZ" sz="1600" dirty="0" smtClean="0">
                <a:solidFill>
                  <a:srgbClr val="FFFF00"/>
                </a:solidFill>
                <a:effectLst>
                  <a:outerShdw blurRad="38100" dist="38100" dir="2700000" algn="tl">
                    <a:srgbClr val="C0C0C0"/>
                  </a:outerShdw>
                </a:effectLst>
              </a:rPr>
              <a:t> </a:t>
            </a:r>
            <a:r>
              <a:rPr lang="cs-CZ" sz="1600" dirty="0" err="1" smtClean="0">
                <a:solidFill>
                  <a:srgbClr val="FFFF00"/>
                </a:solidFill>
                <a:effectLst>
                  <a:outerShdw blurRad="38100" dist="38100" dir="2700000" algn="tl">
                    <a:srgbClr val="C0C0C0"/>
                  </a:outerShdw>
                </a:effectLst>
              </a:rPr>
              <a:t>leakage</a:t>
            </a:r>
            <a:r>
              <a:rPr lang="cs-CZ" sz="1600" dirty="0" smtClean="0">
                <a:solidFill>
                  <a:srgbClr val="FFFF00"/>
                </a:solidFill>
                <a:effectLst>
                  <a:outerShdw blurRad="38100" dist="38100" dir="2700000" algn="tl">
                    <a:srgbClr val="C0C0C0"/>
                  </a:outerShdw>
                </a:effectLst>
              </a:rPr>
              <a:t> </a:t>
            </a:r>
            <a:r>
              <a:rPr lang="cs-CZ" sz="1600" dirty="0" err="1" smtClean="0">
                <a:solidFill>
                  <a:srgbClr val="FFFF00"/>
                </a:solidFill>
                <a:effectLst>
                  <a:outerShdw blurRad="38100" dist="38100" dir="2700000" algn="tl">
                    <a:srgbClr val="C0C0C0"/>
                  </a:outerShdw>
                </a:effectLst>
              </a:rPr>
              <a:t>when</a:t>
            </a:r>
            <a:r>
              <a:rPr lang="cs-CZ" sz="1600" dirty="0" smtClean="0">
                <a:solidFill>
                  <a:srgbClr val="FFFF00"/>
                </a:solidFill>
                <a:effectLst>
                  <a:outerShdw blurRad="38100" dist="38100" dir="2700000" algn="tl">
                    <a:srgbClr val="C0C0C0"/>
                  </a:outerShdw>
                </a:effectLst>
              </a:rPr>
              <a:t> </a:t>
            </a:r>
            <a:r>
              <a:rPr lang="cs-CZ" sz="1600" dirty="0" err="1" smtClean="0">
                <a:solidFill>
                  <a:srgbClr val="FFFF00"/>
                </a:solidFill>
                <a:effectLst>
                  <a:outerShdw blurRad="38100" dist="38100" dir="2700000" algn="tl">
                    <a:srgbClr val="C0C0C0"/>
                  </a:outerShdw>
                </a:effectLst>
              </a:rPr>
              <a:t>changing</a:t>
            </a:r>
            <a:endParaRPr lang="cs-CZ" sz="1600" dirty="0">
              <a:solidFill>
                <a:srgbClr val="FFFF00"/>
              </a:solidFill>
              <a:effectLst>
                <a:outerShdw blurRad="38100" dist="38100" dir="2700000" algn="tl">
                  <a:srgbClr val="C0C0C0"/>
                </a:outerShdw>
              </a:effectLst>
            </a:endParaRPr>
          </a:p>
          <a:p>
            <a:pPr marL="0" indent="0">
              <a:defRPr/>
            </a:pPr>
            <a:r>
              <a:rPr lang="cs-CZ" sz="1600" dirty="0">
                <a:solidFill>
                  <a:srgbClr val="FFFF00"/>
                </a:solidFill>
                <a:effectLst>
                  <a:outerShdw blurRad="38100" dist="38100" dir="2700000" algn="tl">
                    <a:srgbClr val="C0C0C0"/>
                  </a:outerShdw>
                </a:effectLst>
              </a:rPr>
              <a:t> </a:t>
            </a:r>
            <a:r>
              <a:rPr lang="cs-CZ" sz="1600" dirty="0" err="1">
                <a:solidFill>
                  <a:srgbClr val="FFFF00"/>
                </a:solidFill>
                <a:effectLst>
                  <a:outerShdw blurRad="38100" dist="38100" dir="2700000" algn="tl">
                    <a:srgbClr val="C0C0C0"/>
                  </a:outerShdw>
                </a:effectLst>
              </a:rPr>
              <a:t>Tubes</a:t>
            </a:r>
            <a:r>
              <a:rPr lang="cs-CZ" sz="1600" dirty="0">
                <a:solidFill>
                  <a:srgbClr val="FFFF00"/>
                </a:solidFill>
                <a:effectLst>
                  <a:outerShdw blurRad="38100" dist="38100" dir="2700000" algn="tl">
                    <a:srgbClr val="C0C0C0"/>
                  </a:outerShdw>
                </a:effectLst>
              </a:rPr>
              <a:t> </a:t>
            </a:r>
            <a:r>
              <a:rPr lang="cs-CZ" sz="1600" dirty="0" err="1">
                <a:solidFill>
                  <a:srgbClr val="FFFF00"/>
                </a:solidFill>
                <a:effectLst>
                  <a:outerShdw blurRad="38100" dist="38100" dir="2700000" algn="tl">
                    <a:srgbClr val="C0C0C0"/>
                  </a:outerShdw>
                </a:effectLst>
              </a:rPr>
              <a:t>for</a:t>
            </a:r>
            <a:r>
              <a:rPr lang="cs-CZ" sz="1600" dirty="0">
                <a:solidFill>
                  <a:srgbClr val="FFFF00"/>
                </a:solidFill>
                <a:effectLst>
                  <a:outerShdw blurRad="38100" dist="38100" dir="2700000" algn="tl">
                    <a:srgbClr val="C0C0C0"/>
                  </a:outerShdw>
                </a:effectLst>
              </a:rPr>
              <a:t> </a:t>
            </a:r>
            <a:r>
              <a:rPr lang="cs-CZ" sz="1600" dirty="0" err="1">
                <a:solidFill>
                  <a:srgbClr val="FFFF00"/>
                </a:solidFill>
                <a:effectLst>
                  <a:outerShdw blurRad="38100" dist="38100" dir="2700000" algn="tl">
                    <a:srgbClr val="C0C0C0"/>
                  </a:outerShdw>
                </a:effectLst>
              </a:rPr>
              <a:t>haemocoagulation</a:t>
            </a:r>
            <a:endParaRPr lang="cs-CZ" sz="1600" dirty="0">
              <a:solidFill>
                <a:srgbClr val="FFFF00"/>
              </a:solidFill>
              <a:effectLst>
                <a:outerShdw blurRad="38100" dist="38100" dir="2700000" algn="tl">
                  <a:srgbClr val="C0C0C0"/>
                </a:outerShdw>
              </a:effectLst>
            </a:endParaRPr>
          </a:p>
          <a:p>
            <a:pPr marL="0" indent="0">
              <a:defRPr/>
            </a:pPr>
            <a:r>
              <a:rPr lang="cs-CZ" sz="1600" dirty="0">
                <a:solidFill>
                  <a:srgbClr val="FFFF00"/>
                </a:solidFill>
                <a:effectLst>
                  <a:outerShdw blurRad="38100" dist="38100" dir="2700000" algn="tl">
                    <a:srgbClr val="C0C0C0"/>
                  </a:outerShdw>
                </a:effectLst>
              </a:rPr>
              <a:t> </a:t>
            </a:r>
            <a:r>
              <a:rPr lang="cs-CZ" sz="1600" dirty="0" err="1">
                <a:solidFill>
                  <a:srgbClr val="FFFF00"/>
                </a:solidFill>
                <a:effectLst>
                  <a:outerShdw blurRad="38100" dist="38100" dir="2700000" algn="tl">
                    <a:srgbClr val="C0C0C0"/>
                  </a:outerShdw>
                </a:effectLst>
              </a:rPr>
              <a:t>Specially</a:t>
            </a:r>
            <a:r>
              <a:rPr lang="cs-CZ" sz="1600" dirty="0">
                <a:solidFill>
                  <a:srgbClr val="FFFF00"/>
                </a:solidFill>
                <a:effectLst>
                  <a:outerShdw blurRad="38100" dist="38100" dir="2700000" algn="tl">
                    <a:srgbClr val="C0C0C0"/>
                  </a:outerShdw>
                </a:effectLst>
              </a:rPr>
              <a:t> </a:t>
            </a:r>
            <a:r>
              <a:rPr lang="cs-CZ" sz="1600" dirty="0" err="1">
                <a:solidFill>
                  <a:srgbClr val="FFFF00"/>
                </a:solidFill>
                <a:effectLst>
                  <a:outerShdw blurRad="38100" dist="38100" dir="2700000" algn="tl">
                    <a:srgbClr val="C0C0C0"/>
                  </a:outerShdw>
                </a:effectLst>
              </a:rPr>
              <a:t>prepared</a:t>
            </a:r>
            <a:r>
              <a:rPr lang="cs-CZ" sz="1600" dirty="0">
                <a:solidFill>
                  <a:srgbClr val="FFFF00"/>
                </a:solidFill>
                <a:effectLst>
                  <a:outerShdw blurRad="38100" dist="38100" dir="2700000" algn="tl">
                    <a:srgbClr val="C0C0C0"/>
                  </a:outerShdw>
                </a:effectLst>
              </a:rPr>
              <a:t> </a:t>
            </a:r>
            <a:r>
              <a:rPr lang="cs-CZ" sz="1600" dirty="0" err="1">
                <a:solidFill>
                  <a:srgbClr val="FFFF00"/>
                </a:solidFill>
                <a:effectLst>
                  <a:outerShdw blurRad="38100" dist="38100" dir="2700000" algn="tl">
                    <a:srgbClr val="C0C0C0"/>
                  </a:outerShdw>
                </a:effectLst>
              </a:rPr>
              <a:t>collection</a:t>
            </a:r>
            <a:r>
              <a:rPr lang="cs-CZ" sz="1600" dirty="0">
                <a:solidFill>
                  <a:srgbClr val="FFFF00"/>
                </a:solidFill>
                <a:effectLst>
                  <a:outerShdw blurRad="38100" dist="38100" dir="2700000" algn="tl">
                    <a:srgbClr val="C0C0C0"/>
                  </a:outerShdw>
                </a:effectLst>
              </a:rPr>
              <a:t> </a:t>
            </a:r>
            <a:r>
              <a:rPr lang="cs-CZ" sz="1600" dirty="0" err="1">
                <a:solidFill>
                  <a:srgbClr val="FFFF00"/>
                </a:solidFill>
                <a:effectLst>
                  <a:outerShdw blurRad="38100" dist="38100" dir="2700000" algn="tl">
                    <a:srgbClr val="C0C0C0"/>
                  </a:outerShdw>
                </a:effectLst>
              </a:rPr>
              <a:t>tubes</a:t>
            </a:r>
            <a:r>
              <a:rPr lang="cs-CZ" sz="1600" dirty="0">
                <a:solidFill>
                  <a:srgbClr val="FFFF00"/>
                </a:solidFill>
                <a:effectLst>
                  <a:outerShdw blurRad="38100" dist="38100" dir="2700000" algn="tl">
                    <a:srgbClr val="C0C0C0"/>
                  </a:outerShdw>
                </a:effectLst>
              </a:rPr>
              <a:t> (</a:t>
            </a:r>
            <a:r>
              <a:rPr lang="cs-CZ" sz="1600" dirty="0" err="1">
                <a:solidFill>
                  <a:srgbClr val="FFFF00"/>
                </a:solidFill>
                <a:effectLst>
                  <a:outerShdw blurRad="38100" dist="38100" dir="2700000" algn="tl">
                    <a:srgbClr val="C0C0C0"/>
                  </a:outerShdw>
                </a:effectLst>
              </a:rPr>
              <a:t>with</a:t>
            </a:r>
            <a:r>
              <a:rPr lang="cs-CZ" sz="1600" dirty="0">
                <a:solidFill>
                  <a:srgbClr val="FFFF00"/>
                </a:solidFill>
                <a:effectLst>
                  <a:outerShdw blurRad="38100" dist="38100" dir="2700000" algn="tl">
                    <a:srgbClr val="C0C0C0"/>
                  </a:outerShdw>
                </a:effectLst>
              </a:rPr>
              <a:t> gel, </a:t>
            </a:r>
            <a:r>
              <a:rPr lang="cs-CZ" sz="1600" dirty="0" err="1">
                <a:solidFill>
                  <a:srgbClr val="FFFF00"/>
                </a:solidFill>
                <a:effectLst>
                  <a:outerShdw blurRad="38100" dist="38100" dir="2700000" algn="tl">
                    <a:srgbClr val="C0C0C0"/>
                  </a:outerShdw>
                </a:effectLst>
              </a:rPr>
              <a:t>anticoagulants</a:t>
            </a:r>
            <a:r>
              <a:rPr lang="cs-CZ" sz="1600" dirty="0">
                <a:solidFill>
                  <a:srgbClr val="FFFF00"/>
                </a:solidFill>
                <a:effectLst>
                  <a:outerShdw blurRad="38100" dist="38100" dir="2700000" algn="tl">
                    <a:srgbClr val="C0C0C0"/>
                  </a:outerShdw>
                </a:effectLst>
              </a:rPr>
              <a:t> </a:t>
            </a:r>
            <a:r>
              <a:rPr lang="cs-CZ" sz="1600" dirty="0" err="1">
                <a:solidFill>
                  <a:srgbClr val="FFFF00"/>
                </a:solidFill>
                <a:effectLst>
                  <a:outerShdw blurRad="38100" dist="38100" dir="2700000" algn="tl">
                    <a:srgbClr val="C0C0C0"/>
                  </a:outerShdw>
                </a:effectLst>
              </a:rPr>
              <a:t>etc</a:t>
            </a:r>
            <a:r>
              <a:rPr lang="cs-CZ" sz="1600" dirty="0">
                <a:solidFill>
                  <a:srgbClr val="FFFF00"/>
                </a:solidFill>
                <a:effectLst>
                  <a:outerShdw blurRad="38100" dist="38100" dir="2700000" algn="tl">
                    <a:srgbClr val="C0C0C0"/>
                  </a:outerShdw>
                </a:effectLst>
              </a:rPr>
              <a:t>.)</a:t>
            </a:r>
          </a:p>
          <a:p>
            <a:pPr marL="0" indent="0">
              <a:buFontTx/>
              <a:buNone/>
              <a:defRPr/>
            </a:pPr>
            <a:r>
              <a:rPr lang="cs-CZ" sz="1600" b="1" dirty="0" err="1">
                <a:solidFill>
                  <a:srgbClr val="24F86B"/>
                </a:solidFill>
                <a:effectLst>
                  <a:outerShdw blurRad="38100" dist="38100" dir="2700000" algn="tl">
                    <a:srgbClr val="C0C0C0"/>
                  </a:outerShdw>
                </a:effectLst>
              </a:rPr>
              <a:t>Additional</a:t>
            </a:r>
            <a:r>
              <a:rPr lang="cs-CZ" sz="1600" b="1" dirty="0">
                <a:solidFill>
                  <a:srgbClr val="24F86B"/>
                </a:solidFill>
                <a:effectLst>
                  <a:outerShdw blurRad="38100" dist="38100" dir="2700000" algn="tl">
                    <a:srgbClr val="C0C0C0"/>
                  </a:outerShdw>
                </a:effectLst>
              </a:rPr>
              <a:t> </a:t>
            </a:r>
            <a:r>
              <a:rPr lang="cs-CZ" sz="1600" b="1" dirty="0" err="1">
                <a:solidFill>
                  <a:srgbClr val="24F86B"/>
                </a:solidFill>
                <a:effectLst>
                  <a:outerShdw blurRad="38100" dist="38100" dir="2700000" algn="tl">
                    <a:srgbClr val="C0C0C0"/>
                  </a:outerShdw>
                </a:effectLst>
              </a:rPr>
              <a:t>Helpfull</a:t>
            </a:r>
            <a:r>
              <a:rPr lang="cs-CZ" sz="1600" b="1" dirty="0">
                <a:solidFill>
                  <a:srgbClr val="24F86B"/>
                </a:solidFill>
                <a:effectLst>
                  <a:outerShdw blurRad="38100" dist="38100" dir="2700000" algn="tl">
                    <a:srgbClr val="C0C0C0"/>
                  </a:outerShdw>
                </a:effectLst>
              </a:rPr>
              <a:t> </a:t>
            </a:r>
            <a:r>
              <a:rPr lang="cs-CZ" sz="1600" b="1" dirty="0" err="1">
                <a:solidFill>
                  <a:srgbClr val="24F86B"/>
                </a:solidFill>
                <a:effectLst>
                  <a:outerShdw blurRad="38100" dist="38100" dir="2700000" algn="tl">
                    <a:srgbClr val="C0C0C0"/>
                  </a:outerShdw>
                </a:effectLst>
              </a:rPr>
              <a:t>Officeware</a:t>
            </a:r>
            <a:r>
              <a:rPr lang="cs-CZ" sz="1600" dirty="0">
                <a:solidFill>
                  <a:srgbClr val="24F86B"/>
                </a:solidFill>
                <a:effectLst>
                  <a:outerShdw blurRad="38100" dist="38100" dir="2700000" algn="tl">
                    <a:srgbClr val="C0C0C0"/>
                  </a:outerShdw>
                </a:effectLst>
              </a:rPr>
              <a:t>: </a:t>
            </a:r>
            <a:r>
              <a:rPr lang="cs-CZ" sz="1600" dirty="0" err="1">
                <a:solidFill>
                  <a:srgbClr val="FFFF00"/>
                </a:solidFill>
                <a:effectLst>
                  <a:outerShdw blurRad="38100" dist="38100" dir="2700000" algn="tl">
                    <a:srgbClr val="C0C0C0"/>
                  </a:outerShdw>
                </a:effectLst>
              </a:rPr>
              <a:t>plastic</a:t>
            </a:r>
            <a:r>
              <a:rPr lang="cs-CZ" sz="1600" dirty="0">
                <a:solidFill>
                  <a:srgbClr val="FFFF00"/>
                </a:solidFill>
                <a:effectLst>
                  <a:outerShdw blurRad="38100" dist="38100" dir="2700000" algn="tl">
                    <a:srgbClr val="C0C0C0"/>
                  </a:outerShdw>
                </a:effectLst>
              </a:rPr>
              <a:t> </a:t>
            </a:r>
            <a:r>
              <a:rPr lang="cs-CZ" sz="1600" dirty="0" err="1">
                <a:solidFill>
                  <a:srgbClr val="FFFF00"/>
                </a:solidFill>
                <a:effectLst>
                  <a:outerShdw blurRad="38100" dist="38100" dir="2700000" algn="tl">
                    <a:srgbClr val="C0C0C0"/>
                  </a:outerShdw>
                </a:effectLst>
              </a:rPr>
              <a:t>tubes</a:t>
            </a:r>
            <a:r>
              <a:rPr lang="cs-CZ" sz="1600" dirty="0">
                <a:solidFill>
                  <a:srgbClr val="FFFF00"/>
                </a:solidFill>
                <a:effectLst>
                  <a:outerShdw blurRad="38100" dist="38100" dir="2700000" algn="tl">
                    <a:srgbClr val="C0C0C0"/>
                  </a:outerShdw>
                </a:effectLst>
              </a:rPr>
              <a:t>, </a:t>
            </a:r>
            <a:r>
              <a:rPr lang="cs-CZ" sz="1600" dirty="0" err="1">
                <a:solidFill>
                  <a:srgbClr val="FFFF00"/>
                </a:solidFill>
                <a:effectLst>
                  <a:outerShdw blurRad="38100" dist="38100" dir="2700000" algn="tl">
                    <a:srgbClr val="C0C0C0"/>
                  </a:outerShdw>
                </a:effectLst>
              </a:rPr>
              <a:t>plastic</a:t>
            </a:r>
            <a:r>
              <a:rPr lang="cs-CZ" sz="1600" dirty="0">
                <a:solidFill>
                  <a:srgbClr val="FFFF00"/>
                </a:solidFill>
                <a:effectLst>
                  <a:outerShdw blurRad="38100" dist="38100" dir="2700000" algn="tl">
                    <a:srgbClr val="C0C0C0"/>
                  </a:outerShdw>
                </a:effectLst>
              </a:rPr>
              <a:t> </a:t>
            </a:r>
            <a:r>
              <a:rPr lang="cs-CZ" sz="1600" dirty="0" err="1">
                <a:solidFill>
                  <a:srgbClr val="FFFF00"/>
                </a:solidFill>
                <a:effectLst>
                  <a:outerShdw blurRad="38100" dist="38100" dir="2700000" algn="tl">
                    <a:srgbClr val="C0C0C0"/>
                  </a:outerShdw>
                </a:effectLst>
              </a:rPr>
              <a:t>cups</a:t>
            </a:r>
            <a:r>
              <a:rPr lang="cs-CZ" sz="1600" dirty="0">
                <a:solidFill>
                  <a:srgbClr val="FFFF00"/>
                </a:solidFill>
                <a:effectLst>
                  <a:outerShdw blurRad="38100" dist="38100" dir="2700000" algn="tl">
                    <a:srgbClr val="C0C0C0"/>
                  </a:outerShdw>
                </a:effectLst>
              </a:rPr>
              <a:t>, </a:t>
            </a:r>
            <a:r>
              <a:rPr lang="cs-CZ" sz="1600" dirty="0" err="1">
                <a:solidFill>
                  <a:srgbClr val="FFFF00"/>
                </a:solidFill>
                <a:effectLst>
                  <a:outerShdw blurRad="38100" dist="38100" dir="2700000" algn="tl">
                    <a:srgbClr val="C0C0C0"/>
                  </a:outerShdw>
                </a:effectLst>
              </a:rPr>
              <a:t>turnicets</a:t>
            </a:r>
            <a:r>
              <a:rPr lang="cs-CZ" sz="1600" dirty="0">
                <a:solidFill>
                  <a:srgbClr val="FFFF00"/>
                </a:solidFill>
                <a:effectLst>
                  <a:outerShdw blurRad="38100" dist="38100" dir="2700000" algn="tl">
                    <a:srgbClr val="C0C0C0"/>
                  </a:outerShdw>
                </a:effectLst>
              </a:rPr>
              <a:t>, </a:t>
            </a:r>
            <a:r>
              <a:rPr lang="cs-CZ" sz="1600" dirty="0" err="1">
                <a:solidFill>
                  <a:srgbClr val="FFFF00"/>
                </a:solidFill>
                <a:effectLst>
                  <a:outerShdw blurRad="38100" dist="38100" dir="2700000" algn="tl">
                    <a:srgbClr val="C0C0C0"/>
                  </a:outerShdw>
                </a:effectLst>
              </a:rPr>
              <a:t>stickers</a:t>
            </a:r>
            <a:r>
              <a:rPr lang="cs-CZ" sz="1600" dirty="0">
                <a:solidFill>
                  <a:srgbClr val="FFFF00"/>
                </a:solidFill>
                <a:effectLst>
                  <a:outerShdw blurRad="38100" dist="38100" dir="2700000" algn="tl">
                    <a:srgbClr val="C0C0C0"/>
                  </a:outerShdw>
                </a:effectLst>
              </a:rPr>
              <a:t>, </a:t>
            </a:r>
            <a:r>
              <a:rPr lang="cs-CZ" sz="1600" dirty="0" err="1">
                <a:solidFill>
                  <a:srgbClr val="FFFF00"/>
                </a:solidFill>
                <a:effectLst>
                  <a:outerShdw blurRad="38100" dist="38100" dir="2700000" algn="tl">
                    <a:srgbClr val="C0C0C0"/>
                  </a:outerShdw>
                </a:effectLst>
              </a:rPr>
              <a:t>cellulose</a:t>
            </a:r>
            <a:r>
              <a:rPr lang="cs-CZ" sz="1600" dirty="0">
                <a:solidFill>
                  <a:srgbClr val="FFFF00"/>
                </a:solidFill>
                <a:effectLst>
                  <a:outerShdw blurRad="38100" dist="38100" dir="2700000" algn="tl">
                    <a:srgbClr val="C0C0C0"/>
                  </a:outerShdw>
                </a:effectLst>
              </a:rPr>
              <a:t> </a:t>
            </a:r>
            <a:r>
              <a:rPr lang="cs-CZ" sz="1600" dirty="0" err="1">
                <a:solidFill>
                  <a:srgbClr val="FFFF00"/>
                </a:solidFill>
                <a:effectLst>
                  <a:outerShdw blurRad="38100" dist="38100" dir="2700000" algn="tl">
                    <a:srgbClr val="C0C0C0"/>
                  </a:outerShdw>
                </a:effectLst>
              </a:rPr>
              <a:t>pads</a:t>
            </a:r>
            <a:endParaRPr lang="cs-CZ" sz="1600" dirty="0">
              <a:solidFill>
                <a:srgbClr val="FFFF00"/>
              </a:solidFill>
              <a:effectLst>
                <a:outerShdw blurRad="38100" dist="38100" dir="2700000" algn="tl">
                  <a:srgbClr val="C0C0C0"/>
                </a:outerShdw>
              </a:effectLst>
            </a:endParaRPr>
          </a:p>
          <a:p>
            <a:pPr marL="0" indent="0">
              <a:buFontTx/>
              <a:buNone/>
              <a:defRPr/>
            </a:pPr>
            <a:r>
              <a:rPr lang="cs-CZ" sz="1600" dirty="0"/>
              <a:t> </a:t>
            </a:r>
          </a:p>
          <a:p>
            <a:pPr marL="0" indent="0">
              <a:defRPr/>
            </a:pPr>
            <a:endParaRPr lang="cs-CZ" sz="16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dpis 1"/>
          <p:cNvSpPr>
            <a:spLocks noGrp="1" noChangeArrowheads="1"/>
          </p:cNvSpPr>
          <p:nvPr>
            <p:ph type="title" sz="quarter"/>
          </p:nvPr>
        </p:nvSpPr>
        <p:spPr>
          <a:xfrm>
            <a:off x="31750" y="311150"/>
            <a:ext cx="8928100" cy="1139825"/>
          </a:xfrm>
        </p:spPr>
        <p:txBody>
          <a:bodyPr/>
          <a:lstStyle/>
          <a:p>
            <a:r>
              <a:rPr lang="cs-CZ" altLang="cs-CZ" b="1" smtClean="0">
                <a:solidFill>
                  <a:srgbClr val="FF0000"/>
                </a:solidFill>
              </a:rPr>
              <a:t>LIGHT MICROSCOPY</a:t>
            </a:r>
            <a:r>
              <a:rPr lang="cs-CZ" altLang="cs-CZ" smtClean="0"/>
              <a:t/>
            </a:r>
            <a:br>
              <a:rPr lang="cs-CZ" altLang="cs-CZ" smtClean="0"/>
            </a:br>
            <a:r>
              <a:rPr lang="cs-CZ" altLang="cs-CZ" sz="2400" b="1" smtClean="0">
                <a:solidFill>
                  <a:schemeClr val="bg1"/>
                </a:solidFill>
              </a:rPr>
              <a:t>MAGNIFICATION: 10x to 450x (dry) 1000x (oil immersion)</a:t>
            </a:r>
            <a:endParaRPr lang="cs-CZ" altLang="cs-CZ" b="1" smtClean="0">
              <a:solidFill>
                <a:schemeClr val="bg1"/>
              </a:solidFill>
            </a:endParaRPr>
          </a:p>
        </p:txBody>
      </p:sp>
      <p:pic>
        <p:nvPicPr>
          <p:cNvPr id="7171" name="Zástupný obsah 10"/>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3476625" y="1549400"/>
            <a:ext cx="1847850" cy="2252663"/>
          </a:xfrm>
        </p:spPr>
      </p:pic>
      <p:sp>
        <p:nvSpPr>
          <p:cNvPr id="7172" name="Zástupný symbol pro číslo snímku 4"/>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2B0E616-4CD8-4D37-BC64-06A61C67D5C1}" type="slidenum">
              <a:rPr lang="cs-CZ" altLang="cs-CZ" sz="1400"/>
              <a:pPr>
                <a:spcBef>
                  <a:spcPct val="0"/>
                </a:spcBef>
                <a:buFontTx/>
                <a:buNone/>
              </a:pPr>
              <a:t>6</a:t>
            </a:fld>
            <a:endParaRPr lang="cs-CZ" altLang="cs-CZ" sz="1400"/>
          </a:p>
        </p:txBody>
      </p:sp>
      <p:pic>
        <p:nvPicPr>
          <p:cNvPr id="7173" name="Picture 3" descr="GO nátě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2913" y="1549400"/>
            <a:ext cx="3163887" cy="194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4" name="Picture 4"/>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87350" y="1541463"/>
            <a:ext cx="2941638" cy="2251075"/>
          </a:xfrm>
          <a:noFill/>
          <a:extLst>
            <a:ext uri="{909E8E84-426E-40DD-AFC4-6F175D3DCCD1}">
              <a14:hiddenFill xmlns:a14="http://schemas.microsoft.com/office/drawing/2010/main">
                <a:solidFill>
                  <a:srgbClr val="FFFFFF"/>
                </a:solidFill>
              </a14:hiddenFill>
            </a:ext>
          </a:extLst>
        </p:spPr>
      </p:pic>
      <p:pic>
        <p:nvPicPr>
          <p:cNvPr id="7175" name="Picture 9" descr="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6250" y="3597275"/>
            <a:ext cx="3130550" cy="2001838"/>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17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775" y="3938588"/>
            <a:ext cx="3001963"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350" y="5445125"/>
            <a:ext cx="1304925" cy="1330325"/>
          </a:xfrm>
          <a:prstGeom prst="rect">
            <a:avLst/>
          </a:prstGeom>
          <a:noFill/>
          <a:ln w="28575">
            <a:solidFill>
              <a:srgbClr val="D6D6D0"/>
            </a:solidFill>
            <a:miter lim="800000"/>
            <a:headEnd/>
            <a:tailEnd/>
          </a:ln>
          <a:extLst>
            <a:ext uri="{909E8E84-426E-40DD-AFC4-6F175D3DCCD1}">
              <a14:hiddenFill xmlns:a14="http://schemas.microsoft.com/office/drawing/2010/main">
                <a:solidFill>
                  <a:srgbClr val="FFFFFF"/>
                </a:solidFill>
              </a14:hiddenFill>
            </a:ext>
          </a:extLst>
        </p:spPr>
      </p:pic>
      <p:pic>
        <p:nvPicPr>
          <p:cNvPr id="7178" name="Picture 12" descr="bacter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63925" y="3856038"/>
            <a:ext cx="1881188"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5" desc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22913" y="5675313"/>
            <a:ext cx="3132137"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4" descr="bburgdorferi_zásti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17863" y="5607050"/>
            <a:ext cx="2238375"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4" descr="veš"/>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52600" y="5435600"/>
            <a:ext cx="1366838" cy="1328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250825" y="549275"/>
            <a:ext cx="8351838" cy="628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t>During assembly of this preseńtation pictures, graphs and schemes from following public educational sources were used:</a:t>
            </a:r>
            <a:r>
              <a:rPr lang="cs-CZ" altLang="cs-CZ" sz="1600">
                <a:latin typeface="Arial Narrow" panose="020B0606020202030204" pitchFamily="34" charset="0"/>
              </a:rPr>
              <a:t> </a:t>
            </a:r>
          </a:p>
          <a:p>
            <a:pPr eaLnBrk="1" hangingPunct="1">
              <a:spcBef>
                <a:spcPct val="0"/>
              </a:spcBef>
              <a:buFontTx/>
              <a:buNone/>
            </a:pPr>
            <a:endParaRPr lang="cs-CZ" altLang="cs-CZ" sz="1600">
              <a:latin typeface="Arial Narrow" panose="020B0606020202030204" pitchFamily="34" charset="0"/>
            </a:endParaRPr>
          </a:p>
          <a:p>
            <a:pPr eaLnBrk="1" hangingPunct="1">
              <a:spcBef>
                <a:spcPct val="0"/>
              </a:spcBef>
            </a:pPr>
            <a:r>
              <a:rPr lang="cs-CZ" altLang="cs-CZ" sz="1600">
                <a:latin typeface="Arial Narrow" panose="020B0606020202030204" pitchFamily="34" charset="0"/>
              </a:rPr>
              <a:t>  </a:t>
            </a:r>
            <a:r>
              <a:rPr lang="cs-CZ" altLang="cs-CZ" sz="1800">
                <a:solidFill>
                  <a:schemeClr val="bg1"/>
                </a:solidFill>
              </a:rPr>
              <a:t>Medical microbiology. Ed. S. Baron, Third Edition, Churchill Livingstone Inc.   </a:t>
            </a:r>
          </a:p>
          <a:p>
            <a:pPr eaLnBrk="1" hangingPunct="1">
              <a:spcBef>
                <a:spcPct val="0"/>
              </a:spcBef>
              <a:buFontTx/>
              <a:buNone/>
            </a:pPr>
            <a:r>
              <a:rPr lang="cs-CZ" altLang="cs-CZ" sz="1800">
                <a:solidFill>
                  <a:schemeClr val="bg1"/>
                </a:solidFill>
              </a:rPr>
              <a:t>  1991</a:t>
            </a:r>
          </a:p>
          <a:p>
            <a:pPr eaLnBrk="1" hangingPunct="1">
              <a:spcBef>
                <a:spcPct val="0"/>
              </a:spcBef>
            </a:pPr>
            <a:r>
              <a:rPr lang="cs-CZ" altLang="cs-CZ" sz="1800">
                <a:solidFill>
                  <a:schemeClr val="bg1"/>
                </a:solidFill>
              </a:rPr>
              <a:t>  Introduction tp medical microbiology, Third Edition, J.L.Ingraham, C.A. </a:t>
            </a:r>
          </a:p>
          <a:p>
            <a:pPr eaLnBrk="1" hangingPunct="1">
              <a:spcBef>
                <a:spcPct val="0"/>
              </a:spcBef>
              <a:buFontTx/>
              <a:buNone/>
            </a:pPr>
            <a:r>
              <a:rPr lang="cs-CZ" altLang="cs-CZ" sz="1800">
                <a:solidFill>
                  <a:schemeClr val="bg1"/>
                </a:solidFill>
              </a:rPr>
              <a:t>   Ingraham. Thomson learning, 2004.</a:t>
            </a:r>
          </a:p>
          <a:p>
            <a:pPr eaLnBrk="1" hangingPunct="1">
              <a:spcBef>
                <a:spcPct val="0"/>
              </a:spcBef>
            </a:pPr>
            <a:r>
              <a:rPr lang="cs-CZ" altLang="cs-CZ" sz="1800">
                <a:solidFill>
                  <a:schemeClr val="bg1"/>
                </a:solidFill>
              </a:rPr>
              <a:t>  Manual of clinical microbiology. Ed.Ellen Jo Baron…(et al.). 8th ed. ASM</a:t>
            </a:r>
          </a:p>
          <a:p>
            <a:pPr eaLnBrk="1" hangingPunct="1">
              <a:spcBef>
                <a:spcPct val="0"/>
              </a:spcBef>
              <a:buFontTx/>
              <a:buNone/>
            </a:pPr>
            <a:r>
              <a:rPr lang="cs-CZ" altLang="cs-CZ" sz="1800">
                <a:solidFill>
                  <a:schemeClr val="bg1"/>
                </a:solidFill>
              </a:rPr>
              <a:t>   Press 2003.</a:t>
            </a:r>
          </a:p>
          <a:p>
            <a:pPr eaLnBrk="1" hangingPunct="1">
              <a:spcBef>
                <a:spcPct val="0"/>
              </a:spcBef>
            </a:pPr>
            <a:r>
              <a:rPr lang="cs-CZ" altLang="cs-CZ" sz="1800">
                <a:solidFill>
                  <a:schemeClr val="bg1"/>
                </a:solidFill>
              </a:rPr>
              <a:t>  Fraňková V.: Základy lékařské mikrobiologie pro posluchače bakalářského</a:t>
            </a:r>
          </a:p>
          <a:p>
            <a:pPr eaLnBrk="1" hangingPunct="1">
              <a:spcBef>
                <a:spcPct val="0"/>
              </a:spcBef>
              <a:buFontTx/>
              <a:buNone/>
            </a:pPr>
            <a:r>
              <a:rPr lang="cs-CZ" altLang="cs-CZ" sz="1800">
                <a:solidFill>
                  <a:schemeClr val="bg1"/>
                </a:solidFill>
              </a:rPr>
              <a:t>   studia. Učební text –nepublikováno.</a:t>
            </a:r>
          </a:p>
          <a:p>
            <a:pPr eaLnBrk="1" hangingPunct="1">
              <a:spcBef>
                <a:spcPct val="0"/>
              </a:spcBef>
            </a:pPr>
            <a:r>
              <a:rPr lang="cs-CZ" altLang="cs-CZ" sz="1800">
                <a:solidFill>
                  <a:schemeClr val="bg1"/>
                </a:solidFill>
              </a:rPr>
              <a:t>  Shorts Teri: Understanding Viruses  Jones and Bartlett Publishers 2009</a:t>
            </a:r>
          </a:p>
          <a:p>
            <a:pPr eaLnBrk="1" hangingPunct="1">
              <a:spcBef>
                <a:spcPct val="0"/>
              </a:spcBef>
            </a:pPr>
            <a:r>
              <a:rPr lang="cs-CZ" altLang="cs-CZ" sz="1800">
                <a:solidFill>
                  <a:schemeClr val="bg1"/>
                </a:solidFill>
              </a:rPr>
              <a:t>  Julák J., Pavlík E.: Mikrobiologie pro zubní lékařství  Karolinum Praha 2010 </a:t>
            </a:r>
          </a:p>
          <a:p>
            <a:pPr eaLnBrk="1" hangingPunct="1">
              <a:spcBef>
                <a:spcPct val="0"/>
              </a:spcBef>
            </a:pPr>
            <a:r>
              <a:rPr lang="cs-CZ" altLang="cs-CZ" sz="1800">
                <a:solidFill>
                  <a:schemeClr val="bg1"/>
                </a:solidFill>
              </a:rPr>
              <a:t>  Prokešová a kol.: Imunologické mechanismy a obrana proti infekci. SPN </a:t>
            </a:r>
          </a:p>
          <a:p>
            <a:pPr eaLnBrk="1" hangingPunct="1">
              <a:spcBef>
                <a:spcPct val="0"/>
              </a:spcBef>
              <a:buFontTx/>
              <a:buNone/>
            </a:pPr>
            <a:r>
              <a:rPr lang="cs-CZ" altLang="cs-CZ" sz="1800">
                <a:solidFill>
                  <a:schemeClr val="bg1"/>
                </a:solidFill>
              </a:rPr>
              <a:t>   Praha. 1989</a:t>
            </a:r>
          </a:p>
          <a:p>
            <a:pPr eaLnBrk="1" hangingPunct="1">
              <a:spcBef>
                <a:spcPct val="0"/>
              </a:spcBef>
            </a:pPr>
            <a:r>
              <a:rPr lang="cs-CZ" altLang="cs-CZ" sz="1600">
                <a:solidFill>
                  <a:schemeClr val="bg1"/>
                </a:solidFill>
                <a:latin typeface="Arial Narrow" panose="020B0606020202030204" pitchFamily="34" charset="0"/>
              </a:rPr>
              <a:t>   </a:t>
            </a:r>
            <a:r>
              <a:rPr lang="cs-CZ" altLang="cs-CZ" sz="1800">
                <a:solidFill>
                  <a:srgbClr val="F95123"/>
                </a:solidFill>
                <a:hlinkClick r:id="rId2"/>
              </a:rPr>
              <a:t>www.abcam.com</a:t>
            </a:r>
            <a:endParaRPr lang="cs-CZ" altLang="cs-CZ" sz="1800">
              <a:solidFill>
                <a:srgbClr val="F95123"/>
              </a:solidFill>
            </a:endParaRPr>
          </a:p>
          <a:p>
            <a:pPr eaLnBrk="1" hangingPunct="1">
              <a:spcBef>
                <a:spcPct val="0"/>
              </a:spcBef>
            </a:pPr>
            <a:r>
              <a:rPr lang="cs-CZ" altLang="cs-CZ" sz="1600">
                <a:solidFill>
                  <a:schemeClr val="bg1"/>
                </a:solidFill>
                <a:latin typeface="Arial Narrow" panose="020B0606020202030204" pitchFamily="34" charset="0"/>
              </a:rPr>
              <a:t>   </a:t>
            </a:r>
            <a:r>
              <a:rPr lang="cs-CZ" altLang="cs-CZ" sz="1600">
                <a:solidFill>
                  <a:schemeClr val="bg1"/>
                </a:solidFill>
              </a:rPr>
              <a:t>Flint S.J. et al.: Principles of Virology ASM 2005</a:t>
            </a:r>
          </a:p>
          <a:p>
            <a:pPr eaLnBrk="1" hangingPunct="1">
              <a:spcBef>
                <a:spcPct val="0"/>
              </a:spcBef>
            </a:pPr>
            <a:r>
              <a:rPr lang="cs-CZ" altLang="cs-CZ" sz="1600">
                <a:solidFill>
                  <a:schemeClr val="bg1"/>
                </a:solidFill>
              </a:rPr>
              <a:t>  </a:t>
            </a:r>
            <a:r>
              <a:rPr lang="cs-CZ" altLang="cs-CZ" sz="1600">
                <a:solidFill>
                  <a:srgbClr val="F95123"/>
                </a:solidFill>
                <a:hlinkClick r:id="rId3"/>
              </a:rPr>
              <a:t>www.roche.com</a:t>
            </a:r>
            <a:endParaRPr lang="cs-CZ" altLang="cs-CZ" sz="1600">
              <a:solidFill>
                <a:srgbClr val="F95123"/>
              </a:solidFill>
            </a:endParaRPr>
          </a:p>
          <a:p>
            <a:pPr eaLnBrk="1" hangingPunct="1">
              <a:spcBef>
                <a:spcPct val="0"/>
              </a:spcBef>
            </a:pPr>
            <a:r>
              <a:rPr lang="cs-CZ" altLang="cs-CZ" sz="1600">
                <a:solidFill>
                  <a:srgbClr val="F95123"/>
                </a:solidFill>
              </a:rPr>
              <a:t>  www.gbo.com</a:t>
            </a:r>
          </a:p>
          <a:p>
            <a:pPr eaLnBrk="1" hangingPunct="1">
              <a:spcBef>
                <a:spcPct val="0"/>
              </a:spcBef>
            </a:pPr>
            <a:endParaRPr lang="cs-CZ" altLang="cs-CZ" sz="1600">
              <a:solidFill>
                <a:srgbClr val="F95123"/>
              </a:solidFill>
              <a:latin typeface="Arial Narrow" panose="020B0606020202030204" pitchFamily="34" charset="0"/>
            </a:endParaRPr>
          </a:p>
          <a:p>
            <a:pPr eaLnBrk="1" hangingPunct="1">
              <a:spcBef>
                <a:spcPct val="0"/>
              </a:spcBef>
            </a:pPr>
            <a:endParaRPr lang="cs-CZ" altLang="cs-CZ" sz="1600">
              <a:solidFill>
                <a:srgbClr val="F95123"/>
              </a:solidFill>
              <a:latin typeface="Arial Narrow" panose="020B0606020202030204" pitchFamily="34" charset="0"/>
            </a:endParaRPr>
          </a:p>
          <a:p>
            <a:pPr eaLnBrk="1" hangingPunct="1">
              <a:spcBef>
                <a:spcPct val="0"/>
              </a:spcBef>
              <a:buFontTx/>
              <a:buNone/>
            </a:pPr>
            <a:endParaRPr lang="cs-CZ" altLang="cs-CZ" sz="1600">
              <a:latin typeface="Arial Narrow" panose="020B0606020202030204" pitchFamily="34" charset="0"/>
            </a:endParaRPr>
          </a:p>
          <a:p>
            <a:pPr eaLnBrk="1" hangingPunct="1">
              <a:spcBef>
                <a:spcPct val="50000"/>
              </a:spcBef>
            </a:pPr>
            <a:endParaRPr lang="cs-CZ" altLang="cs-CZ" sz="160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7"/>
          <p:cNvSpPr>
            <a:spLocks noGrp="1" noChangeArrowheads="1"/>
          </p:cNvSpPr>
          <p:nvPr>
            <p:ph type="title"/>
          </p:nvPr>
        </p:nvSpPr>
        <p:spPr>
          <a:xfrm>
            <a:off x="179388" y="274638"/>
            <a:ext cx="8856662" cy="1066800"/>
          </a:xfrm>
        </p:spPr>
        <p:txBody>
          <a:bodyPr/>
          <a:lstStyle/>
          <a:p>
            <a:r>
              <a:rPr lang="cs-CZ" altLang="cs-CZ" b="1" smtClean="0">
                <a:solidFill>
                  <a:srgbClr val="FF0000"/>
                </a:solidFill>
              </a:rPr>
              <a:t>LIGHT MICROSCOPY STAINING TECHNIQUES</a:t>
            </a:r>
          </a:p>
        </p:txBody>
      </p:sp>
      <p:sp>
        <p:nvSpPr>
          <p:cNvPr id="8195" name="Zástupný symbol pro číslo snímku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38C3A54-0E61-4D35-B82B-BDF824764FBE}" type="slidenum">
              <a:rPr lang="cs-CZ" altLang="cs-CZ" sz="1400"/>
              <a:pPr>
                <a:spcBef>
                  <a:spcPct val="0"/>
                </a:spcBef>
                <a:buFontTx/>
                <a:buNone/>
              </a:pPr>
              <a:t>7</a:t>
            </a:fld>
            <a:endParaRPr lang="cs-CZ" altLang="cs-CZ" sz="1400"/>
          </a:p>
        </p:txBody>
      </p:sp>
      <p:pic>
        <p:nvPicPr>
          <p:cNvPr id="819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585913"/>
            <a:ext cx="2682875"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descr="sejmout0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0563" y="1598613"/>
            <a:ext cx="2682875"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5838" y="1585913"/>
            <a:ext cx="2703512" cy="19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4" descr="NEISSERIA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588" y="3630613"/>
            <a:ext cx="2695575"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giemsaDL"/>
          <p:cNvPicPr>
            <a:picLocks noChangeAspect="1" noChangeArrowheads="1"/>
          </p:cNvPicPr>
          <p:nvPr/>
        </p:nvPicPr>
        <p:blipFill>
          <a:blip r:embed="rId6">
            <a:lum bright="10000" contrast="10000"/>
            <a:extLst>
              <a:ext uri="{28A0092B-C50C-407E-A947-70E740481C1C}">
                <a14:useLocalDpi xmlns:a14="http://schemas.microsoft.com/office/drawing/2010/main" val="0"/>
              </a:ext>
            </a:extLst>
          </a:blip>
          <a:srcRect/>
          <a:stretch>
            <a:fillRect/>
          </a:stretch>
        </p:blipFill>
        <p:spPr bwMode="auto">
          <a:xfrm>
            <a:off x="3230563" y="3644900"/>
            <a:ext cx="26955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5" descr="jod"/>
          <p:cNvPicPr>
            <a:picLocks noChangeAspect="1" noChangeArrowheads="1"/>
          </p:cNvPicPr>
          <p:nvPr/>
        </p:nvPicPr>
        <p:blipFill>
          <a:blip r:embed="rId7">
            <a:lum contrast="20000"/>
            <a:extLst>
              <a:ext uri="{28A0092B-C50C-407E-A947-70E740481C1C}">
                <a14:useLocalDpi xmlns:a14="http://schemas.microsoft.com/office/drawing/2010/main" val="0"/>
              </a:ext>
            </a:extLst>
          </a:blip>
          <a:srcRect/>
          <a:stretch>
            <a:fillRect/>
          </a:stretch>
        </p:blipFill>
        <p:spPr bwMode="auto">
          <a:xfrm>
            <a:off x="6078538" y="3644900"/>
            <a:ext cx="270192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adpis 2"/>
          <p:cNvSpPr>
            <a:spLocks noGrp="1" noChangeArrowheads="1"/>
          </p:cNvSpPr>
          <p:nvPr>
            <p:ph type="title"/>
          </p:nvPr>
        </p:nvSpPr>
        <p:spPr>
          <a:xfrm>
            <a:off x="468313" y="333375"/>
            <a:ext cx="8229600" cy="920750"/>
          </a:xfrm>
        </p:spPr>
        <p:txBody>
          <a:bodyPr/>
          <a:lstStyle/>
          <a:p>
            <a:r>
              <a:rPr lang="cs-CZ" altLang="cs-CZ" sz="3200" b="1" smtClean="0">
                <a:solidFill>
                  <a:srgbClr val="FF0000"/>
                </a:solidFill>
              </a:rPr>
              <a:t>ELECTRONE MICROSCOPY IMMUNOELECTRONE MICROSCOPY</a:t>
            </a:r>
          </a:p>
        </p:txBody>
      </p:sp>
      <p:sp>
        <p:nvSpPr>
          <p:cNvPr id="9219" name="Zástupný symbol pro obsah 3"/>
          <p:cNvSpPr>
            <a:spLocks noGrp="1" noChangeArrowheads="1"/>
          </p:cNvSpPr>
          <p:nvPr>
            <p:ph sz="half" idx="1"/>
          </p:nvPr>
        </p:nvSpPr>
        <p:spPr>
          <a:xfrm>
            <a:off x="107950" y="1484313"/>
            <a:ext cx="4387850" cy="4641850"/>
          </a:xfrm>
        </p:spPr>
        <p:txBody>
          <a:bodyPr/>
          <a:lstStyle/>
          <a:p>
            <a:r>
              <a:rPr lang="cs-CZ" altLang="cs-CZ" sz="1600" smtClean="0">
                <a:solidFill>
                  <a:srgbClr val="FFFF00"/>
                </a:solidFill>
              </a:rPr>
              <a:t>Concerning the fact, that only the biggest viruses can be seen at highest magnification of light microscope immersion system (1250x), for viruses observation a special technique -   ELECTRONE MICROSCOPY -  was developed by Ruska in 1930 ´s.</a:t>
            </a:r>
          </a:p>
          <a:p>
            <a:r>
              <a:rPr lang="cs-CZ" altLang="cs-CZ" sz="1600" smtClean="0">
                <a:solidFill>
                  <a:srgbClr val="FFFF00"/>
                </a:solidFill>
              </a:rPr>
              <a:t>As example of routine diagnostics rotavi- rus detection in diarrhoeae stool samples can be presented.</a:t>
            </a:r>
          </a:p>
          <a:p>
            <a:r>
              <a:rPr lang="cs-CZ" altLang="cs-CZ" sz="1600" smtClean="0">
                <a:solidFill>
                  <a:srgbClr val="FFFF00"/>
                </a:solidFill>
              </a:rPr>
              <a:t>Despite technical progress, smallest viruses are hardly determinable even by electron microscope. In such case we use IMMUNOELECTRONE MICROSCOPY.</a:t>
            </a:r>
          </a:p>
          <a:p>
            <a:r>
              <a:rPr lang="cs-CZ" altLang="cs-CZ" sz="1600" smtClean="0">
                <a:solidFill>
                  <a:srgbClr val="FFFF00"/>
                </a:solidFill>
              </a:rPr>
              <a:t>In this technique, the virus to be observed  is enlarged by binding virus-specific antibodies to antigene determinants of the virion and we observe opsonised virus.</a:t>
            </a:r>
          </a:p>
        </p:txBody>
      </p:sp>
      <p:pic>
        <p:nvPicPr>
          <p:cNvPr id="9220" name="Zástupný symbol pro obsah 6"/>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643438" y="1628775"/>
            <a:ext cx="1873250" cy="2495550"/>
          </a:xfrm>
        </p:spPr>
      </p:pic>
      <p:pic>
        <p:nvPicPr>
          <p:cNvPr id="9221" name="Zástupný symbol pro obsah 7"/>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588125" y="1628775"/>
            <a:ext cx="2016125" cy="1473200"/>
          </a:xfrm>
        </p:spPr>
      </p:pic>
      <p:sp>
        <p:nvSpPr>
          <p:cNvPr id="9222" name="Zástupný symbol pro číslo snímku 1"/>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7B5EB64-B830-4F16-AD60-86A90D3A1796}" type="slidenum">
              <a:rPr lang="cs-CZ" altLang="cs-CZ" sz="1400"/>
              <a:pPr>
                <a:spcBef>
                  <a:spcPct val="0"/>
                </a:spcBef>
                <a:buFontTx/>
                <a:buNone/>
              </a:pPr>
              <a:t>8</a:t>
            </a:fld>
            <a:endParaRPr lang="cs-CZ" altLang="cs-CZ" sz="1400"/>
          </a:p>
        </p:txBody>
      </p:sp>
      <p:pic>
        <p:nvPicPr>
          <p:cNvPr id="9223" name="Picture 3" descr="Snímek 0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221163"/>
            <a:ext cx="1944688" cy="1573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4" name="Picture 4" descr="Influenz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4638" y="3617913"/>
            <a:ext cx="1979612" cy="217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5" name="TextovéPole 2"/>
          <p:cNvSpPr txBox="1">
            <a:spLocks noChangeArrowheads="1"/>
          </p:cNvSpPr>
          <p:nvPr/>
        </p:nvSpPr>
        <p:spPr bwMode="auto">
          <a:xfrm>
            <a:off x="4541838" y="5805488"/>
            <a:ext cx="1944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200">
                <a:solidFill>
                  <a:srgbClr val="FF0000"/>
                </a:solidFill>
              </a:rPr>
              <a:t>     HIV             HTLV</a:t>
            </a:r>
          </a:p>
        </p:txBody>
      </p:sp>
      <p:sp>
        <p:nvSpPr>
          <p:cNvPr id="9226" name="TextovéPole 4"/>
          <p:cNvSpPr txBox="1">
            <a:spLocks noChangeArrowheads="1"/>
          </p:cNvSpPr>
          <p:nvPr/>
        </p:nvSpPr>
        <p:spPr bwMode="auto">
          <a:xfrm>
            <a:off x="6624638" y="5794375"/>
            <a:ext cx="2016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1200">
                <a:solidFill>
                  <a:srgbClr val="FF0000"/>
                </a:solidFill>
              </a:rPr>
              <a:t>INFUENZAVIRUS</a:t>
            </a:r>
          </a:p>
        </p:txBody>
      </p:sp>
      <p:sp>
        <p:nvSpPr>
          <p:cNvPr id="9227" name="TextovéPole 5"/>
          <p:cNvSpPr txBox="1">
            <a:spLocks noChangeArrowheads="1"/>
          </p:cNvSpPr>
          <p:nvPr/>
        </p:nvSpPr>
        <p:spPr bwMode="auto">
          <a:xfrm>
            <a:off x="6516688" y="3079750"/>
            <a:ext cx="2155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1200">
                <a:solidFill>
                  <a:srgbClr val="FF0000"/>
                </a:solidFill>
              </a:rPr>
              <a:t>Electron Microscopy Working Station </a:t>
            </a:r>
          </a:p>
        </p:txBody>
      </p:sp>
      <p:sp>
        <p:nvSpPr>
          <p:cNvPr id="9228" name="TextovéPole 6"/>
          <p:cNvSpPr txBox="1">
            <a:spLocks noChangeArrowheads="1"/>
          </p:cNvSpPr>
          <p:nvPr/>
        </p:nvSpPr>
        <p:spPr bwMode="auto">
          <a:xfrm>
            <a:off x="4067175" y="6032500"/>
            <a:ext cx="494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200"/>
              <a:t>Photos: Rosenthal K.S. et al.: Medical Microbiology and Immunology Flash Cards Mosby/Elsevier 2006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Zástupný symbol pro číslo snímku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5A38582-879E-42BB-B377-67671187905D}" type="slidenum">
              <a:rPr lang="cs-CZ" altLang="cs-CZ" sz="1400"/>
              <a:pPr>
                <a:spcBef>
                  <a:spcPct val="0"/>
                </a:spcBef>
                <a:buFontTx/>
                <a:buNone/>
              </a:pPr>
              <a:t>9</a:t>
            </a:fld>
            <a:endParaRPr lang="cs-CZ" altLang="cs-CZ" sz="1400"/>
          </a:p>
        </p:txBody>
      </p:sp>
      <p:pic>
        <p:nvPicPr>
          <p:cNvPr id="10243" name="Obrázek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169988"/>
            <a:ext cx="8940800" cy="507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ovéPole 8"/>
          <p:cNvSpPr txBox="1">
            <a:spLocks noChangeArrowheads="1"/>
          </p:cNvSpPr>
          <p:nvPr/>
        </p:nvSpPr>
        <p:spPr bwMode="auto">
          <a:xfrm>
            <a:off x="-107950" y="430213"/>
            <a:ext cx="92519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800" b="1">
                <a:solidFill>
                  <a:srgbClr val="FFFF00"/>
                </a:solidFill>
              </a:rPr>
              <a:t>COMPUTED (SCANNING) ELECTRONE MICROSCOPY</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ROUTINE DIAGNOSTICS OF VIRAL INFECTIONS&amp;quot;&quot;/&gt;&lt;property id=&quot;20307&quot; value=&quot;256&quot;/&gt;&lt;/object&gt;&lt;object type=&quot;3&quot; unique_id=&quot;10005&quot;&gt;&lt;property id=&quot;20148&quot; value=&quot;5&quot;/&gt;&lt;property id=&quot;20300&quot; value=&quot;Slide 2 - &amp;quot;POSITION OF LABORATORY EXAMINING IN DIAGNOSTICS AND THERAPY OF PATIENT                                             &quot;/&gt;&lt;property id=&quot;20307&quot; value=&quot;257&quot;/&gt;&lt;/object&gt;&lt;object type=&quot;3&quot; unique_id=&quot;10006&quot;&gt;&lt;property id=&quot;20148&quot; value=&quot;5&quot;/&gt;&lt;property id=&quot;20300&quot; value=&quot;Slide 3 - &amp;quot;THE AIM OF VIROLOGICAL DIAGNOSTICS &amp;quot;&quot;/&gt;&lt;property id=&quot;20307&quot; value=&quot;258&quot;/&gt;&lt;/object&gt;&lt;object type=&quot;3&quot; unique_id=&quot;10007&quot;&gt;&lt;property id=&quot;20148&quot; value=&quot;5&quot;/&gt;&lt;property id=&quot;20300&quot; value=&quot;Slide 4 - &amp;quot;DETECTION OF INFECTIOUS AGENT:&amp;quot;&quot;/&gt;&lt;property id=&quot;20307&quot; value=&quot;259&quot;/&gt;&lt;/object&gt;&lt;object type=&quot;3&quot; unique_id=&quot;10008&quot;&gt;&lt;property id=&quot;20148&quot; value=&quot;5&quot;/&gt;&lt;property id=&quot;20300&quot; value=&quot;Slide 5 - &amp;quot;CULTIVATION OF VIRUSES&amp;quot;&quot;/&gt;&lt;property id=&quot;20307&quot; value=&quot;263&quot;/&gt;&lt;/object&gt;&lt;object type=&quot;3&quot; unique_id=&quot;10009&quot;&gt;&lt;property id=&quot;20148&quot; value=&quot;5&quot;/&gt;&lt;property id=&quot;20300&quot; value=&quot;Slide 6 - &amp;quot; CELL (TISSUE) CULTURES&amp;quot;&quot;/&gt;&lt;property id=&quot;20307&quot; value=&quot;264&quot;/&gt;&lt;/object&gt;&lt;object type=&quot;3&quot; unique_id=&quot;10010&quot;&gt;&lt;property id=&quot;20148&quot; value=&quot;5&quot;/&gt;&lt;property id=&quot;20300&quot; value=&quot;Slide 7 - &amp;quot;COMPARISON BY SIZE OF SELECTED VIRUSES BACTERIA ANDIÍ A HEPATOCYTE&amp;quot;&quot;/&gt;&lt;property id=&quot;20307&quot; value=&quot;288&quot;/&gt;&lt;/object&gt;&lt;object type=&quot;3&quot; unique_id=&quot;10011&quot;&gt;&lt;property id=&quot;20148&quot; value=&quot;5&quot;/&gt;&lt;property id=&quot;20300&quot; value=&quot;Slide 8 - &amp;quot;ELECTRON MICROSCOPY&amp;quot;&quot;/&gt;&lt;property id=&quot;20307&quot; value=&quot;367&quot;/&gt;&lt;/object&gt;&lt;object type=&quot;3&quot; unique_id=&quot;10012&quot;&gt;&lt;property id=&quot;20148&quot; value=&quot;5&quot;/&gt;&lt;property id=&quot;20300&quot; value=&quot;Slide 9 - &amp;quot;DETECTION OF VIRAL ANTIGENE  USING SPECIFIC ANTIBODY (antiserum)&amp;quot;&quot;/&gt;&lt;property id=&quot;20307&quot; value=&quot;368&quot;/&gt;&lt;/object&gt;&lt;object type=&quot;3&quot; unique_id=&quot;10013&quot;&gt;&lt;property id=&quot;20148&quot; value=&quot;5&quot;/&gt;&lt;property id=&quot;20300&quot; value=&quot;Slide 10 - &amp;quot;Molecular Biology Viral Diagnostics Detection Principle: Specific Sequence of Nucleic Acid (target)&amp;quot;&quot;/&gt;&lt;property id=&quot;20307&quot; value=&quot;394&quot;/&gt;&lt;/object&gt;&lt;object type=&quot;3&quot; unique_id=&quot;10014&quot;&gt;&lt;property id=&quot;20148&quot; value=&quot;5&quot;/&gt;&lt;property id=&quot;20300&quot; value=&quot;Slide 11 - &amp;quot;FUNCTION OF HYBRIDISATION PROBES&amp;quot;&quot;/&gt;&lt;property id=&quot;20307&quot; value=&quot;395&quot;/&gt;&lt;/object&gt;&lt;object type=&quot;3&quot; unique_id=&quot;10015&quot;&gt;&lt;property id=&quot;20148&quot; value=&quot;5&quot;/&gt;&lt;property id=&quot;20300&quot; value=&quot;Slide 12 - &amp;quot;AMPLIFICATIONTECHNIQUES&amp;quot;&quot;/&gt;&lt;property id=&quot;20307&quot; value=&quot;402&quot;/&gt;&lt;/object&gt;&lt;object type=&quot;3&quot; unique_id=&quot;10016&quot;&gt;&lt;property id=&quot;20148&quot; value=&quot;5&quot;/&gt;&lt;property id=&quot;20300&quot; value=&quot;Slide 13 - &amp;quot;Amplification by PCR technique&amp;quot;&quot;/&gt;&lt;property id=&quot;20307&quot; value=&quot;403&quot;/&gt;&lt;/object&gt;&lt;object type=&quot;3&quot; unique_id=&quot;10017&quot;&gt;&lt;property id=&quot;20148&quot; value=&quot;5&quot;/&gt;&lt;property id=&quot;20300&quot; value=&quot;Slide 14 - &amp;quot;Pitfuls and Disorders in PCR and  their solution&amp;quot;&quot;/&gt;&lt;property id=&quot;20307&quot; value=&quot;404&quot;/&gt;&lt;/object&gt;&lt;object type=&quot;3&quot; unique_id=&quot;10018&quot;&gt;&lt;property id=&quot;20148&quot; value=&quot;5&quot;/&gt;&lt;property id=&quot;20300&quot; value=&quot;Slide 15 - &amp;quot;Selective Amplification AmpErase®&amp;#x0D;&amp;#x0A;&amp;quot;&quot;/&gt;&lt;property id=&quot;20307&quot; value=&quot;384&quot;/&gt;&lt;/object&gt;&lt;object type=&quot;3&quot; unique_id=&quot;10019&quot;&gt;&lt;property id=&quot;20148&quot; value=&quot;5&quot;/&gt;&lt;property id=&quot;20300&quot; value=&quot;Slide 16 - &amp;quot;PCR Alternations – LCR, NASBA, SDA&amp;#x0D;&amp;#x0A; (Ligase Chain Reaction, Nucleic Acid Sequence-Based Amplification, Strand Disp&quot;/&gt;&lt;property id=&quot;20307&quot; value=&quot;379&quot;/&gt;&lt;/object&gt;&lt;object type=&quot;3&quot; unique_id=&quot;10020&quot;&gt;&lt;property id=&quot;20148&quot; value=&quot;5&quot;/&gt;&lt;property id=&quot;20300&quot; value=&quot;Slide 17 - &amp;quot; GENOTYPING – reverse DotBlot&amp;quot;&quot;/&gt;&lt;property id=&quot;20307&quot; value=&quot;387&quot;/&gt;&lt;/object&gt;&lt;object type=&quot;3&quot; unique_id=&quot;10021&quot;&gt;&lt;property id=&quot;20148&quot; value=&quot;5&quot;/&gt;&lt;property id=&quot;20300&quot; value=&quot;Slide 18 - &amp;quot;GENOTYPING - DOTBLOT&amp;quot;&quot;/&gt;&lt;property id=&quot;20307&quot; value=&quot;405&quot;/&gt;&lt;/object&gt;&lt;object type=&quot;3&quot; unique_id=&quot;10022&quot;&gt;&lt;property id=&quot;20148&quot; value=&quot;5&quot;/&gt;&lt;property id=&quot;20300&quot; value=&quot;Slide 19 - &amp;quot;GENOTYPING - DOTBLOT&amp;quot;&quot;/&gt;&lt;property id=&quot;20307&quot; value=&quot;406&quot;/&gt;&lt;/object&gt;&lt;object type=&quot;3&quot; unique_id=&quot;10023&quot;&gt;&lt;property id=&quot;20148&quot; value=&quot;5&quot;/&gt;&lt;property id=&quot;20300&quot; value=&quot;Slide 20 - &amp;quot;REAL TIME POLYMERASE CHAIN REACTION&amp;quot;&quot;/&gt;&lt;property id=&quot;20307&quot; value=&quot;407&quot;/&gt;&lt;/object&gt;&lt;object type=&quot;3&quot; unique_id=&quot;10024&quot;&gt;&lt;property id=&quot;20148&quot; value=&quot;5&quot;/&gt;&lt;property id=&quot;20300&quot; value=&quot;Slide 21&quot;/&gt;&lt;property id=&quot;20307&quot; value=&quot;391&quot;/&gt;&lt;/object&gt;&lt;object type=&quot;3&quot; unique_id=&quot;10025&quot;&gt;&lt;property id=&quot;20148&quot; value=&quot;5&quot;/&gt;&lt;property id=&quot;20300&quot; value=&quot;Slide 22&quot;/&gt;&lt;property id=&quot;20307&quot; value=&quot;388&quot;/&gt;&lt;/object&gt;&lt;object type=&quot;3&quot; unique_id=&quot;10026&quot;&gt;&lt;property id=&quot;20148&quot; value=&quot;5&quot;/&gt;&lt;property id=&quot;20300&quot; value=&quot;Slide 23&quot;/&gt;&lt;property id=&quot;20307&quot; value=&quot;427&quot;/&gt;&lt;/object&gt;&lt;object type=&quot;3&quot; unique_id=&quot;10027&quot;&gt;&lt;property id=&quot;20148&quot; value=&quot;5&quot;/&gt;&lt;property id=&quot;20300&quot; value=&quot;Slide 24 - &amp;quot;USE OF MOLECULAR BIOLOGY TECHNIQUES IN ROUTINE DIAGNOSTICS OF VIRAL INFECTIONS&amp;quot;&quot;/&gt;&lt;property id=&quot;20307&quot; value=&quot;411&quot;/&gt;&lt;/object&gt;&lt;object type=&quot;3&quot; unique_id=&quot;10028&quot;&gt;&lt;property id=&quot;20148&quot; value=&quot;5&quot;/&gt;&lt;property id=&quot;20300&quot; value=&quot;Slide 25 - &amp;quot;INDIRECT DETECTION OF VIRAL INFECTIONS&amp;quot;&quot;/&gt;&lt;property id=&quot;20307&quot; value=&quot;332&quot;/&gt;&lt;/object&gt;&lt;object type=&quot;3&quot; unique_id=&quot;10029&quot;&gt;&lt;property id=&quot;20148&quot; value=&quot;5&quot;/&gt;&lt;property id=&quot;20300&quot; value=&quot;Slide 26 - &amp;quot;&amp;#x0D;&amp;#x0A;HIT – HEMAGGLUTINATION INHIBITION TEST &amp;quot;&quot;/&gt;&lt;property id=&quot;20307&quot; value=&quot;413&quot;/&gt;&lt;/object&gt;&lt;object type=&quot;3&quot; unique_id=&quot;10030&quot;&gt;&lt;property id=&quot;20148&quot; value=&quot;5&quot;/&gt;&lt;property id=&quot;20300&quot; value=&quot;Slide 27 - &amp;quot;CFR – COMPLEMENT-FIXING REACTION &amp;quot;&quot;/&gt;&lt;property id=&quot;20307&quot; value=&quot;335&quot;/&gt;&lt;/object&gt;&lt;object type=&quot;3&quot; unique_id=&quot;10031&quot;&gt;&lt;property id=&quot;20148&quot; value=&quot;5&quot;/&gt;&lt;property id=&quot;20300&quot; value=&quot;Slide 28 - &amp;quot;CFR – COMPLEMENT-FIXING REACTION&amp;quot;&quot;/&gt;&lt;property id=&quot;20307&quot; value=&quot;417&quot;/&gt;&lt;/object&gt;&lt;object type=&quot;3&quot; unique_id=&quot;10032&quot;&gt;&lt;property id=&quot;20148&quot; value=&quot;5&quot;/&gt;&lt;property id=&quot;20300&quot; value=&quot;Slide 29 - &amp;quot; NEUTRALISATION TEST&amp;quot;&quot;/&gt;&lt;property id=&quot;20307&quot; value=&quot;418&quot;/&gt;&lt;/object&gt;&lt;object type=&quot;3&quot; unique_id=&quot;10033&quot;&gt;&lt;property id=&quot;20148&quot; value=&quot;5&quot;/&gt;&lt;property id=&quot;20300&quot; value=&quot;Slide 30 - &amp;quot;INDIRECT IMMUNOFLUORESCENCE&amp;quot;&quot;/&gt;&lt;property id=&quot;20307&quot; value=&quot;423&quot;/&gt;&lt;/object&gt;&lt;object type=&quot;3&quot; unique_id=&quot;10034&quot;&gt;&lt;property id=&quot;20148&quot; value=&quot;5&quot;/&gt;&lt;property id=&quot;20300&quot; value=&quot;Slide 31 - &amp;quot;Enzyme Linked ImmunoSorbent Assay&amp;quot;&quot;/&gt;&lt;property id=&quot;20307&quot; value=&quot;337&quot;/&gt;&lt;/object&gt;&lt;object type=&quot;3&quot; unique_id=&quot;10035&quot;&gt;&lt;property id=&quot;20148&quot; value=&quot;5&quot;/&gt;&lt;property id=&quot;20300&quot; value=&quot;Slide 32 - &amp;quot;ELISA&amp;quot;&quot;/&gt;&lt;property id=&quot;20307&quot; value=&quot;420&quot;/&gt;&lt;/object&gt;&lt;object type=&quot;3&quot; unique_id=&quot;10036&quot;&gt;&lt;property id=&quot;20148&quot; value=&quot;5&quot;/&gt;&lt;property id=&quot;20300&quot; value=&quot;Slide 33 - &amp;quot; INTERPRETING SEROLOGICAL TESTS&amp;quot;&quot;/&gt;&lt;property id=&quot;20307&quot; value=&quot;408&quot;/&gt;&lt;/object&gt;&lt;object type=&quot;3&quot; unique_id=&quot;10037&quot;&gt;&lt;property id=&quot;20148&quot; value=&quot;5&quot;/&gt;&lt;property id=&quot;20300&quot; value=&quot;Slide 34 - &amp;quot; INTERPRETING SEROLOGICAL TESTS&amp;quot;&quot;/&gt;&lt;property id=&quot;20307&quot; value=&quot;339&quot;/&gt;&lt;/object&gt;&lt;object type=&quot;3&quot; unique_id=&quot;10038&quot;&gt;&lt;property id=&quot;20148&quot; value=&quot;5&quot;/&gt;&lt;property id=&quot;20300&quot; value=&quot;Slide 35 - &amp;quot;INTERPRETING SEROLOGICAL TESTS&amp;quot;&quot;/&gt;&lt;property id=&quot;20307&quot; value=&quot;338&quot;/&gt;&lt;/object&gt;&lt;object type=&quot;3&quot; unique_id=&quot;10039&quot;&gt;&lt;property id=&quot;20148&quot; value=&quot;5&quot;/&gt;&lt;property id=&quot;20300&quot; value=&quot;Slide 36 - &amp;quot;INTERPRETING SEROLOGICAL TESTS&amp;quot;&quot;/&gt;&lt;property id=&quot;20307&quot; value=&quot;425&quot;/&gt;&lt;/object&gt;&lt;object type=&quot;3&quot; unique_id=&quot;10040&quot;&gt;&lt;property id=&quot;20148&quot; value=&quot;5&quot;/&gt;&lt;property id=&quot;20300&quot; value=&quot;Slide 37 - &amp;quot;Evaluating serological reactions&amp;quot;&quot;/&gt;&lt;property id=&quot;20307&quot; value=&quot;340&quot;/&gt;&lt;/object&gt;&lt;object type=&quot;3&quot; unique_id=&quot;10041&quot;&gt;&lt;property id=&quot;20148&quot; value=&quot;5&quot;/&gt;&lt;property id=&quot;20300&quot; value=&quot;Slide 38 - &amp;quot;IMMUNOBLOT TECHNIQUES (Western Blot)&amp;quot;&quot;/&gt;&lt;property id=&quot;20307&quot; value=&quot;426&quot;/&gt;&lt;/object&gt;&lt;object type=&quot;3&quot; unique_id=&quot;10042&quot;&gt;&lt;property id=&quot;20148&quot; value=&quot;5&quot;/&gt;&lt;property id=&quot;20300&quot; value=&quot;Slide 39 - &amp;quot;CONDITIONS FOR SUCCESSFUL LABORATORY TESTS:&amp;quot;&quot;/&gt;&lt;property id=&quot;20307&quot; value=&quot;265&quot;/&gt;&lt;/object&gt;&lt;object type=&quot;3&quot; unique_id=&quot;10043&quot;&gt;&lt;property id=&quot;20148&quot; value=&quot;5&quot;/&gt;&lt;property id=&quot;20300&quot; value=&quot;Slide 40 - &amp;quot;SPECIMEN COLLECTION MISTAKES PREVENTION&amp;quot;&quot;/&gt;&lt;property id=&quot;20307&quot; value=&quot;266&quot;/&gt;&lt;/object&gt;&lt;object type=&quot;3&quot; unique_id=&quot;10044&quot;&gt;&lt;property id=&quot;20148&quot; value=&quot;5&quot;/&gt;&lt;property id=&quot;20300&quot; value=&quot;Slide 41 - &amp;quot;FREQUENT MISTAKES IN SAMPLE COLLECTION &amp;quot;&quot;/&gt;&lt;property id=&quot;20307&quot; value=&quot;267&quot;/&gt;&lt;/object&gt;&lt;object type=&quot;3&quot; unique_id=&quot;10045&quot;&gt;&lt;property id=&quot;20148&quot; value=&quot;5&quot;/&gt;&lt;property id=&quot;20300&quot; value=&quot;Slide 42 - &amp;quot;FREQUENT MISTAKES AND DISORDERS&amp;quot;&quot;/&gt;&lt;property id=&quot;20307&quot; value=&quot;268&quot;/&gt;&lt;/object&gt;&lt;object type=&quot;3&quot; unique_id=&quot;10046&quot;&gt;&lt;property id=&quot;20148&quot; value=&quot;5&quot;/&gt;&lt;property id=&quot;20300&quot; value=&quot;Slide 43 - &amp;quot;POSSIBLE RISKS DURING TRANSPORT&amp;quot;&quot;/&gt;&lt;property id=&quot;20307&quot; value=&quot;270&quot;/&gt;&lt;/object&gt;&lt;object type=&quot;3&quot; unique_id=&quot;10047&quot;&gt;&lt;property id=&quot;20148&quot; value=&quot;5&quot;/&gt;&lt;property id=&quot;20300&quot; value=&quot;Slide 44 - &amp;quot;TRANSPORTING VEHICLE EQUIPMENT&amp;quot;&quot;/&gt;&lt;property id=&quot;20307&quot; value=&quot;271&quot;/&gt;&lt;/object&gt;&lt;object type=&quot;3&quot; unique_id=&quot;10048&quot;&gt;&lt;property id=&quot;20148&quot; value=&quot;5&quot;/&gt;&lt;property id=&quot;20300&quot; value=&quot;Slide 45&quot;/&gt;&lt;property id=&quot;20307&quot; value=&quot;272&quot;/&gt;&lt;/object&gt;&lt;object type=&quot;3&quot; unique_id=&quot;10049&quot;&gt;&lt;property id=&quot;20148&quot; value=&quot;5&quot;/&gt;&lt;property id=&quot;20300&quot; value=&quot;Slide 46 - &amp;quot;CLOSED COLLECTION SYSTEMS FOR BLOOD&amp;quot;&quot;/&gt;&lt;property id=&quot;20307&quot; value=&quot;274&quot;/&gt;&lt;/object&gt;&lt;object type=&quot;3&quot; unique_id=&quot;10050&quot;&gt;&lt;property id=&quot;20148&quot; value=&quot;5&quot;/&gt;&lt;property id=&quot;20300&quot; value=&quot;Slide 47&quot;/&gt;&lt;property id=&quot;20307&quot; value=&quot;262&quot;/&gt;&lt;/object&gt;&lt;/object&gt;&lt;/object&gt;&lt;/database&gt;"/>
  <p:tag name="SECTOMILLISECCONVERTED" val="1"/>
</p:tagLst>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cs-CZ" sz="3200" b="0" i="0" u="none" strike="noStrike" cap="none" normalizeH="0" baseline="0" smtClean="0">
            <a:ln>
              <a:noFill/>
            </a:ln>
            <a:solidFill>
              <a:srgbClr val="FFFF00"/>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cs-CZ" sz="3200" b="0" i="0" u="none" strike="noStrike" cap="none" normalizeH="0" baseline="0" smtClean="0">
            <a:ln>
              <a:noFill/>
            </a:ln>
            <a:solidFill>
              <a:srgbClr val="FFFF00"/>
            </a:solidFill>
            <a:effectLst/>
            <a:latin typeface="Arial" pitchFamily="34"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4942</TotalTime>
  <Words>4275</Words>
  <Application>Microsoft Office PowerPoint</Application>
  <PresentationFormat>Předvádění na obrazovce (4:3)</PresentationFormat>
  <Paragraphs>477</Paragraphs>
  <Slides>60</Slides>
  <Notes>3</Notes>
  <HiddenSlides>0</HiddenSlides>
  <MMClips>0</MMClips>
  <ScaleCrop>false</ScaleCrop>
  <HeadingPairs>
    <vt:vector size="8" baseType="variant">
      <vt:variant>
        <vt:lpstr>Použitá písma</vt:lpstr>
      </vt:variant>
      <vt:variant>
        <vt:i4>7</vt:i4>
      </vt:variant>
      <vt:variant>
        <vt:lpstr>Motiv</vt:lpstr>
      </vt:variant>
      <vt:variant>
        <vt:i4>1</vt:i4>
      </vt:variant>
      <vt:variant>
        <vt:lpstr>Vložené servery OLE</vt:lpstr>
      </vt:variant>
      <vt:variant>
        <vt:i4>2</vt:i4>
      </vt:variant>
      <vt:variant>
        <vt:lpstr>Nadpisy snímků</vt:lpstr>
      </vt:variant>
      <vt:variant>
        <vt:i4>60</vt:i4>
      </vt:variant>
    </vt:vector>
  </HeadingPairs>
  <TitlesOfParts>
    <vt:vector size="70" baseType="lpstr">
      <vt:lpstr>Arial</vt:lpstr>
      <vt:lpstr>Times New Roman</vt:lpstr>
      <vt:lpstr>Arial Narrow</vt:lpstr>
      <vt:lpstr>Maiandra GD</vt:lpstr>
      <vt:lpstr>Verdana</vt:lpstr>
      <vt:lpstr>Wingdings</vt:lpstr>
      <vt:lpstr>Symbol</vt:lpstr>
      <vt:lpstr>Výchozí návrh</vt:lpstr>
      <vt:lpstr>602Photo Obrázek</vt:lpstr>
      <vt:lpstr>Microsoft Photo Editor 3.0 Photo</vt:lpstr>
      <vt:lpstr>IDENTIFICATION TECHNIQUES FOR MICROBES</vt:lpstr>
      <vt:lpstr>GOOD LABORATORY PRACTICE</vt:lpstr>
      <vt:lpstr>POSITION OF LABORATORY EXAMINING IN DIAGNOSTICS AND THERAPY OF PATIENT                                                                    </vt:lpstr>
      <vt:lpstr>THE AIM OF VIROLOGICAL DIAGNOSTICS </vt:lpstr>
      <vt:lpstr>DETECTION OF INFECTIOUS AGENT:</vt:lpstr>
      <vt:lpstr>LIGHT MICROSCOPY MAGNIFICATION: 10x to 450x (dry) 1000x (oil immersion)</vt:lpstr>
      <vt:lpstr>LIGHT MICROSCOPY STAINING TECHNIQUES</vt:lpstr>
      <vt:lpstr>ELECTRONE MICROSCOPY IMMUNOELECTRONE MICROSCOPY</vt:lpstr>
      <vt:lpstr>Prezentace aplikace PowerPoint</vt:lpstr>
      <vt:lpstr>SUPER-RESOLVED FLUORESCENCE MICROSCOPY</vt:lpstr>
      <vt:lpstr>CULTIVATION ON SOLID MEDIA (AGARS)</vt:lpstr>
      <vt:lpstr>CULTIVATION  ON LIQUID MEDIA (BROTHS, BOUILLONS)</vt:lpstr>
      <vt:lpstr>ADDITIONAL TESTS</vt:lpstr>
      <vt:lpstr>CULTIVATION OF ANAEROBES</vt:lpstr>
      <vt:lpstr>CULTIVATION OF VIRUSES</vt:lpstr>
      <vt:lpstr> CELL (TISSUE) CULTURES</vt:lpstr>
      <vt:lpstr>COMPARISON BY SIZE OF SELECTED VIRUSES BACTERIA ANDIÍ A HEPATOCYTE</vt:lpstr>
      <vt:lpstr>DETECTION OF VIRAL ANTIGENE  USING SPECIFIC ANTIBODY (antiserum)</vt:lpstr>
      <vt:lpstr>Molecular Biology Viral Diagnostics Detection Principle: Specific Sequence of Nucleic Acid (target)</vt:lpstr>
      <vt:lpstr>FUNCTION OF HYBRIDISATION PROBES</vt:lpstr>
      <vt:lpstr>AMPLIFICATIONTECHNIQUES</vt:lpstr>
      <vt:lpstr>Amplification by PCR technique</vt:lpstr>
      <vt:lpstr>Pitfuls and Disorders in PCR and  their solution</vt:lpstr>
      <vt:lpstr>Selective Amplification AmpErase® </vt:lpstr>
      <vt:lpstr>PCR Alternations – LCR, NASBA, SDA  (Ligase Chain Reaction, Nucleic Acid Sequence-Based Amplification, Strand Displacement Amplification) </vt:lpstr>
      <vt:lpstr> GENOTYPING – reverse DotBlot</vt:lpstr>
      <vt:lpstr>GENOTYPING - DOTBLOT</vt:lpstr>
      <vt:lpstr>GENOTYPING - DOTBLOT</vt:lpstr>
      <vt:lpstr>Prezentace aplikace PowerPoint</vt:lpstr>
      <vt:lpstr>REAL TIME POLYMERASE CHAIN REACTION</vt:lpstr>
      <vt:lpstr>Prezentace aplikace PowerPoint</vt:lpstr>
      <vt:lpstr>Prezentace aplikace PowerPoint</vt:lpstr>
      <vt:lpstr>Prezentace aplikace PowerPoint</vt:lpstr>
      <vt:lpstr>USE OF MOLECULAR BIOLOGY TECHNIQUES IN ROUTINE DIAGNOSTICS OF VIRAL INFECTIONS</vt:lpstr>
      <vt:lpstr>MASS SPECTROPHOTOMETRY BRUKER MALDI-TOF</vt:lpstr>
      <vt:lpstr>MASS SPECTROPHOTOMETRY BRUKER MALDI-TOF MS Biotyper</vt:lpstr>
      <vt:lpstr>INDIRECT DETECTION OF MICROBIAL INFECTIONS</vt:lpstr>
      <vt:lpstr> HIT – HEMAGGLUTINATION INHIBITION TEST </vt:lpstr>
      <vt:lpstr>CFR – COMPLEMENT-FIXING REACTION </vt:lpstr>
      <vt:lpstr>CFR – COMPLEMENT-FIXING REACTION</vt:lpstr>
      <vt:lpstr> NEUTRALISATION TEST</vt:lpstr>
      <vt:lpstr>INDIRECT IMMUNOFLUORESCENCE</vt:lpstr>
      <vt:lpstr>Enzyme Linked ImmunoSorbent Assay</vt:lpstr>
      <vt:lpstr>ELISA</vt:lpstr>
      <vt:lpstr>IMMUNOBLOT (WESTERN BLOT)</vt:lpstr>
      <vt:lpstr> INTERPRETING SEROLOGICAL TESTS</vt:lpstr>
      <vt:lpstr> INTERPRETING SEROLOGICAL TESTS</vt:lpstr>
      <vt:lpstr>INTERPRETING SEROLOGICAL TESTS</vt:lpstr>
      <vt:lpstr>INTERPRETING SEROLOGICAL TESTS</vt:lpstr>
      <vt:lpstr>Evaluating serological reactions</vt:lpstr>
      <vt:lpstr>IMMUNOBLOT TECHNIQUES (Western Blot)</vt:lpstr>
      <vt:lpstr>CONDITIONS FOR SUCCESSFUL LABORATORY TESTS:</vt:lpstr>
      <vt:lpstr>SPECIMEN COLLECTION MISTAKES PREVENTION</vt:lpstr>
      <vt:lpstr>FREQUENT MISTAKES IN SAMPLE COLLECTION </vt:lpstr>
      <vt:lpstr>FREQUENT MISTAKES AND DISORDERS</vt:lpstr>
      <vt:lpstr>POSSIBLE RISKS DURING TRANSPORT</vt:lpstr>
      <vt:lpstr>TRANSPORT VEHICLE EQUIPMENT</vt:lpstr>
      <vt:lpstr>Prezentace aplikace PowerPoint</vt:lpstr>
      <vt:lpstr>CLOSED COLLECTION SYSTEMS FOR BLOOD</vt:lpstr>
      <vt:lpstr>Prezentace aplikace PowerPoint</vt:lpstr>
    </vt:vector>
  </TitlesOfParts>
  <Company>1.LF.UK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1.LF.UK</dc:creator>
  <cp:lastModifiedBy>Kateřina Petříčková</cp:lastModifiedBy>
  <cp:revision>202</cp:revision>
  <dcterms:created xsi:type="dcterms:W3CDTF">2006-08-04T06:50:53Z</dcterms:created>
  <dcterms:modified xsi:type="dcterms:W3CDTF">2020-04-01T10:43:13Z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063cd7f-2d21-486a-9f29-9c1683fdd175_Enabled">
    <vt:lpwstr>True</vt:lpwstr>
  </property>
  <property fmtid="{D5CDD505-2E9C-101B-9397-08002B2CF9AE}" pid="3" name="MSIP_Label_2063cd7f-2d21-486a-9f29-9c1683fdd175_SiteId">
    <vt:lpwstr>00000000-0000-0000-0000-000000000000</vt:lpwstr>
  </property>
  <property fmtid="{D5CDD505-2E9C-101B-9397-08002B2CF9AE}" pid="4" name="MSIP_Label_2063cd7f-2d21-486a-9f29-9c1683fdd175_Owner">
    <vt:lpwstr>3740@vfn.cz</vt:lpwstr>
  </property>
  <property fmtid="{D5CDD505-2E9C-101B-9397-08002B2CF9AE}" pid="5" name="MSIP_Label_2063cd7f-2d21-486a-9f29-9c1683fdd175_SetDate">
    <vt:lpwstr>2019-10-02T17:07:57.9361307Z</vt:lpwstr>
  </property>
  <property fmtid="{D5CDD505-2E9C-101B-9397-08002B2CF9AE}" pid="6" name="MSIP_Label_2063cd7f-2d21-486a-9f29-9c1683fdd175_Name">
    <vt:lpwstr>Veřejné</vt:lpwstr>
  </property>
  <property fmtid="{D5CDD505-2E9C-101B-9397-08002B2CF9AE}" pid="7" name="MSIP_Label_2063cd7f-2d21-486a-9f29-9c1683fdd175_Application">
    <vt:lpwstr>Microsoft Azure Information Protection</vt:lpwstr>
  </property>
  <property fmtid="{D5CDD505-2E9C-101B-9397-08002B2CF9AE}" pid="8" name="MSIP_Label_2063cd7f-2d21-486a-9f29-9c1683fdd175_Extended_MSFT_Method">
    <vt:lpwstr>Automatic</vt:lpwstr>
  </property>
  <property fmtid="{D5CDD505-2E9C-101B-9397-08002B2CF9AE}" pid="9" name="Sensitivity">
    <vt:lpwstr>Veřejné</vt:lpwstr>
  </property>
</Properties>
</file>