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4"/>
  </p:sldMasterIdLst>
  <p:sldIdLst>
    <p:sldId id="257" r:id="rId5"/>
    <p:sldId id="258" r:id="rId6"/>
    <p:sldId id="260" r:id="rId7"/>
    <p:sldId id="274" r:id="rId8"/>
    <p:sldId id="263" r:id="rId9"/>
    <p:sldId id="269" r:id="rId10"/>
    <p:sldId id="270" r:id="rId11"/>
    <p:sldId id="271" r:id="rId12"/>
    <p:sldId id="273" r:id="rId13"/>
    <p:sldId id="279" r:id="rId14"/>
    <p:sldId id="259" r:id="rId15"/>
    <p:sldId id="280" r:id="rId16"/>
    <p:sldId id="281" r:id="rId17"/>
    <p:sldId id="282" r:id="rId18"/>
    <p:sldId id="283" r:id="rId19"/>
    <p:sldId id="285" r:id="rId20"/>
    <p:sldId id="287" r:id="rId21"/>
    <p:sldId id="288" r:id="rId22"/>
    <p:sldId id="289" r:id="rId23"/>
    <p:sldId id="291" r:id="rId24"/>
    <p:sldId id="292" r:id="rId25"/>
    <p:sldId id="293" r:id="rId26"/>
    <p:sldId id="294" r:id="rId27"/>
    <p:sldId id="295" r:id="rId28"/>
    <p:sldId id="297" r:id="rId29"/>
    <p:sldId id="298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6F4424-5A3B-4971-98D6-2179AE6C70B7}" v="2" dt="2025-04-08T09:59:27.1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olímková, Adéla" userId="999f5e52-b3b5-4322-ac6a-365c09c88039" providerId="ADAL" clId="{B789963A-4F08-4C79-8BAD-B5B5D493349B}"/>
    <pc:docChg chg="undo custSel addSld delSld modSld">
      <pc:chgData name="Jarolímková, Adéla" userId="999f5e52-b3b5-4322-ac6a-365c09c88039" providerId="ADAL" clId="{B789963A-4F08-4C79-8BAD-B5B5D493349B}" dt="2019-03-15T09:31:47.763" v="1585" actId="20577"/>
      <pc:docMkLst>
        <pc:docMk/>
      </pc:docMkLst>
      <pc:sldChg chg="modSp">
        <pc:chgData name="Jarolímková, Adéla" userId="999f5e52-b3b5-4322-ac6a-365c09c88039" providerId="ADAL" clId="{B789963A-4F08-4C79-8BAD-B5B5D493349B}" dt="2019-03-15T08:26:30.179" v="38" actId="20577"/>
        <pc:sldMkLst>
          <pc:docMk/>
          <pc:sldMk cId="0" sldId="257"/>
        </pc:sldMkLst>
      </pc:sldChg>
      <pc:sldChg chg="modSp add">
        <pc:chgData name="Jarolímková, Adéla" userId="999f5e52-b3b5-4322-ac6a-365c09c88039" providerId="ADAL" clId="{B789963A-4F08-4C79-8BAD-B5B5D493349B}" dt="2019-03-15T09:22:44.306" v="1213" actId="20577"/>
        <pc:sldMkLst>
          <pc:docMk/>
          <pc:sldMk cId="1054146716" sldId="258"/>
        </pc:sldMkLst>
      </pc:sldChg>
      <pc:sldChg chg="modSp add">
        <pc:chgData name="Jarolímková, Adéla" userId="999f5e52-b3b5-4322-ac6a-365c09c88039" providerId="ADAL" clId="{B789963A-4F08-4C79-8BAD-B5B5D493349B}" dt="2019-03-15T08:39:01.210" v="381" actId="20577"/>
        <pc:sldMkLst>
          <pc:docMk/>
          <pc:sldMk cId="2021652419" sldId="259"/>
        </pc:sldMkLst>
      </pc:sldChg>
      <pc:sldChg chg="modSp add">
        <pc:chgData name="Jarolímková, Adéla" userId="999f5e52-b3b5-4322-ac6a-365c09c88039" providerId="ADAL" clId="{B789963A-4F08-4C79-8BAD-B5B5D493349B}" dt="2019-03-15T09:27:55.863" v="1550" actId="20577"/>
        <pc:sldMkLst>
          <pc:docMk/>
          <pc:sldMk cId="1951753689" sldId="262"/>
        </pc:sldMkLst>
      </pc:sldChg>
      <pc:sldChg chg="modSp add">
        <pc:chgData name="Jarolímková, Adéla" userId="999f5e52-b3b5-4322-ac6a-365c09c88039" providerId="ADAL" clId="{B789963A-4F08-4C79-8BAD-B5B5D493349B}" dt="2019-03-15T09:27:22.608" v="1538" actId="20577"/>
        <pc:sldMkLst>
          <pc:docMk/>
          <pc:sldMk cId="2554852834" sldId="263"/>
        </pc:sldMkLst>
      </pc:sldChg>
      <pc:sldChg chg="modSp add">
        <pc:chgData name="Jarolímková, Adéla" userId="999f5e52-b3b5-4322-ac6a-365c09c88039" providerId="ADAL" clId="{B789963A-4F08-4C79-8BAD-B5B5D493349B}" dt="2019-03-15T09:31:47.763" v="1585" actId="20577"/>
        <pc:sldMkLst>
          <pc:docMk/>
          <pc:sldMk cId="1829695171" sldId="264"/>
        </pc:sldMkLst>
      </pc:sldChg>
    </pc:docChg>
  </pc:docChgLst>
  <pc:docChgLst>
    <pc:chgData name="Jarolímková, Adéla" userId="999f5e52-b3b5-4322-ac6a-365c09c88039" providerId="ADAL" clId="{198007D1-33FA-4BF6-8E6F-38EEED1E46F2}"/>
    <pc:docChg chg="addSld delSld modSld">
      <pc:chgData name="Jarolímková, Adéla" userId="999f5e52-b3b5-4322-ac6a-365c09c88039" providerId="ADAL" clId="{198007D1-33FA-4BF6-8E6F-38EEED1E46F2}" dt="2023-04-04T06:34:49.624" v="1" actId="47"/>
      <pc:docMkLst>
        <pc:docMk/>
      </pc:docMkLst>
      <pc:sldChg chg="add del">
        <pc:chgData name="Jarolímková, Adéla" userId="999f5e52-b3b5-4322-ac6a-365c09c88039" providerId="ADAL" clId="{198007D1-33FA-4BF6-8E6F-38EEED1E46F2}" dt="2023-04-04T06:34:49.624" v="1" actId="47"/>
        <pc:sldMkLst>
          <pc:docMk/>
          <pc:sldMk cId="1207879419" sldId="267"/>
        </pc:sldMkLst>
      </pc:sldChg>
      <pc:sldChg chg="add del">
        <pc:chgData name="Jarolímková, Adéla" userId="999f5e52-b3b5-4322-ac6a-365c09c88039" providerId="ADAL" clId="{198007D1-33FA-4BF6-8E6F-38EEED1E46F2}" dt="2023-04-04T06:34:49.624" v="1" actId="47"/>
        <pc:sldMkLst>
          <pc:docMk/>
          <pc:sldMk cId="650078489" sldId="268"/>
        </pc:sldMkLst>
      </pc:sldChg>
      <pc:sldChg chg="add del">
        <pc:chgData name="Jarolímková, Adéla" userId="999f5e52-b3b5-4322-ac6a-365c09c88039" providerId="ADAL" clId="{198007D1-33FA-4BF6-8E6F-38EEED1E46F2}" dt="2023-04-04T06:34:49.624" v="1" actId="47"/>
        <pc:sldMkLst>
          <pc:docMk/>
          <pc:sldMk cId="385413294" sldId="280"/>
        </pc:sldMkLst>
      </pc:sldChg>
      <pc:sldChg chg="add del">
        <pc:chgData name="Jarolímková, Adéla" userId="999f5e52-b3b5-4322-ac6a-365c09c88039" providerId="ADAL" clId="{198007D1-33FA-4BF6-8E6F-38EEED1E46F2}" dt="2023-04-04T06:34:49.624" v="1" actId="47"/>
        <pc:sldMkLst>
          <pc:docMk/>
          <pc:sldMk cId="3307154453" sldId="281"/>
        </pc:sldMkLst>
      </pc:sldChg>
      <pc:sldChg chg="add del">
        <pc:chgData name="Jarolímková, Adéla" userId="999f5e52-b3b5-4322-ac6a-365c09c88039" providerId="ADAL" clId="{198007D1-33FA-4BF6-8E6F-38EEED1E46F2}" dt="2023-04-04T06:34:49.624" v="1" actId="47"/>
        <pc:sldMkLst>
          <pc:docMk/>
          <pc:sldMk cId="2715417572" sldId="282"/>
        </pc:sldMkLst>
      </pc:sldChg>
      <pc:sldChg chg="add del">
        <pc:chgData name="Jarolímková, Adéla" userId="999f5e52-b3b5-4322-ac6a-365c09c88039" providerId="ADAL" clId="{198007D1-33FA-4BF6-8E6F-38EEED1E46F2}" dt="2023-04-04T06:34:49.624" v="1" actId="47"/>
        <pc:sldMkLst>
          <pc:docMk/>
          <pc:sldMk cId="2970984603" sldId="283"/>
        </pc:sldMkLst>
      </pc:sldChg>
      <pc:sldChg chg="add del">
        <pc:chgData name="Jarolímková, Adéla" userId="999f5e52-b3b5-4322-ac6a-365c09c88039" providerId="ADAL" clId="{198007D1-33FA-4BF6-8E6F-38EEED1E46F2}" dt="2023-04-04T06:34:49.624" v="1" actId="47"/>
        <pc:sldMkLst>
          <pc:docMk/>
          <pc:sldMk cId="914308251" sldId="309"/>
        </pc:sldMkLst>
      </pc:sldChg>
      <pc:sldChg chg="add del">
        <pc:chgData name="Jarolímková, Adéla" userId="999f5e52-b3b5-4322-ac6a-365c09c88039" providerId="ADAL" clId="{198007D1-33FA-4BF6-8E6F-38EEED1E46F2}" dt="2023-04-04T06:34:49.624" v="1" actId="47"/>
        <pc:sldMkLst>
          <pc:docMk/>
          <pc:sldMk cId="1725352325" sldId="310"/>
        </pc:sldMkLst>
      </pc:sldChg>
      <pc:sldChg chg="add del">
        <pc:chgData name="Jarolímková, Adéla" userId="999f5e52-b3b5-4322-ac6a-365c09c88039" providerId="ADAL" clId="{198007D1-33FA-4BF6-8E6F-38EEED1E46F2}" dt="2023-04-04T06:34:49.624" v="1" actId="47"/>
        <pc:sldMkLst>
          <pc:docMk/>
          <pc:sldMk cId="340080627" sldId="311"/>
        </pc:sldMkLst>
      </pc:sldChg>
      <pc:sldChg chg="add del">
        <pc:chgData name="Jarolímková, Adéla" userId="999f5e52-b3b5-4322-ac6a-365c09c88039" providerId="ADAL" clId="{198007D1-33FA-4BF6-8E6F-38EEED1E46F2}" dt="2023-04-04T06:34:49.624" v="1" actId="47"/>
        <pc:sldMkLst>
          <pc:docMk/>
          <pc:sldMk cId="2621363723" sldId="312"/>
        </pc:sldMkLst>
      </pc:sldChg>
      <pc:sldChg chg="add del">
        <pc:chgData name="Jarolímková, Adéla" userId="999f5e52-b3b5-4322-ac6a-365c09c88039" providerId="ADAL" clId="{198007D1-33FA-4BF6-8E6F-38EEED1E46F2}" dt="2023-04-04T06:34:49.624" v="1" actId="47"/>
        <pc:sldMkLst>
          <pc:docMk/>
          <pc:sldMk cId="558281845" sldId="314"/>
        </pc:sldMkLst>
      </pc:sldChg>
      <pc:sldChg chg="add del">
        <pc:chgData name="Jarolímková, Adéla" userId="999f5e52-b3b5-4322-ac6a-365c09c88039" providerId="ADAL" clId="{198007D1-33FA-4BF6-8E6F-38EEED1E46F2}" dt="2023-04-04T06:34:49.624" v="1" actId="47"/>
        <pc:sldMkLst>
          <pc:docMk/>
          <pc:sldMk cId="3000257103" sldId="315"/>
        </pc:sldMkLst>
      </pc:sldChg>
      <pc:sldChg chg="add del">
        <pc:chgData name="Jarolímková, Adéla" userId="999f5e52-b3b5-4322-ac6a-365c09c88039" providerId="ADAL" clId="{198007D1-33FA-4BF6-8E6F-38EEED1E46F2}" dt="2023-04-04T06:34:49.624" v="1" actId="47"/>
        <pc:sldMkLst>
          <pc:docMk/>
          <pc:sldMk cId="615005967" sldId="316"/>
        </pc:sldMkLst>
      </pc:sldChg>
      <pc:sldChg chg="add del">
        <pc:chgData name="Jarolímková, Adéla" userId="999f5e52-b3b5-4322-ac6a-365c09c88039" providerId="ADAL" clId="{198007D1-33FA-4BF6-8E6F-38EEED1E46F2}" dt="2023-04-04T06:34:49.624" v="1" actId="47"/>
        <pc:sldMkLst>
          <pc:docMk/>
          <pc:sldMk cId="513159772" sldId="317"/>
        </pc:sldMkLst>
      </pc:sldChg>
      <pc:sldChg chg="add del">
        <pc:chgData name="Jarolímková, Adéla" userId="999f5e52-b3b5-4322-ac6a-365c09c88039" providerId="ADAL" clId="{198007D1-33FA-4BF6-8E6F-38EEED1E46F2}" dt="2023-04-04T06:34:49.624" v="1" actId="47"/>
        <pc:sldMkLst>
          <pc:docMk/>
          <pc:sldMk cId="1161338255" sldId="319"/>
        </pc:sldMkLst>
      </pc:sldChg>
      <pc:sldChg chg="add del">
        <pc:chgData name="Jarolímková, Adéla" userId="999f5e52-b3b5-4322-ac6a-365c09c88039" providerId="ADAL" clId="{198007D1-33FA-4BF6-8E6F-38EEED1E46F2}" dt="2023-04-04T06:34:49.624" v="1" actId="47"/>
        <pc:sldMkLst>
          <pc:docMk/>
          <pc:sldMk cId="3319846202" sldId="320"/>
        </pc:sldMkLst>
      </pc:sldChg>
      <pc:sldChg chg="add del">
        <pc:chgData name="Jarolímková, Adéla" userId="999f5e52-b3b5-4322-ac6a-365c09c88039" providerId="ADAL" clId="{198007D1-33FA-4BF6-8E6F-38EEED1E46F2}" dt="2023-04-04T06:34:49.624" v="1" actId="47"/>
        <pc:sldMkLst>
          <pc:docMk/>
          <pc:sldMk cId="1683042883" sldId="321"/>
        </pc:sldMkLst>
      </pc:sldChg>
      <pc:sldChg chg="add del">
        <pc:chgData name="Jarolímková, Adéla" userId="999f5e52-b3b5-4322-ac6a-365c09c88039" providerId="ADAL" clId="{198007D1-33FA-4BF6-8E6F-38EEED1E46F2}" dt="2023-04-04T06:34:49.624" v="1" actId="47"/>
        <pc:sldMkLst>
          <pc:docMk/>
          <pc:sldMk cId="3716743867" sldId="322"/>
        </pc:sldMkLst>
      </pc:sldChg>
      <pc:sldChg chg="add del">
        <pc:chgData name="Jarolímková, Adéla" userId="999f5e52-b3b5-4322-ac6a-365c09c88039" providerId="ADAL" clId="{198007D1-33FA-4BF6-8E6F-38EEED1E46F2}" dt="2023-04-04T06:34:49.624" v="1" actId="47"/>
        <pc:sldMkLst>
          <pc:docMk/>
          <pc:sldMk cId="2719279097" sldId="323"/>
        </pc:sldMkLst>
      </pc:sldChg>
      <pc:sldChg chg="add del">
        <pc:chgData name="Jarolímková, Adéla" userId="999f5e52-b3b5-4322-ac6a-365c09c88039" providerId="ADAL" clId="{198007D1-33FA-4BF6-8E6F-38EEED1E46F2}" dt="2023-04-04T06:34:49.624" v="1" actId="47"/>
        <pc:sldMkLst>
          <pc:docMk/>
          <pc:sldMk cId="3545226990" sldId="324"/>
        </pc:sldMkLst>
      </pc:sldChg>
      <pc:sldChg chg="add del">
        <pc:chgData name="Jarolímková, Adéla" userId="999f5e52-b3b5-4322-ac6a-365c09c88039" providerId="ADAL" clId="{198007D1-33FA-4BF6-8E6F-38EEED1E46F2}" dt="2023-04-04T06:34:49.624" v="1" actId="47"/>
        <pc:sldMkLst>
          <pc:docMk/>
          <pc:sldMk cId="2804374302" sldId="325"/>
        </pc:sldMkLst>
      </pc:sldChg>
      <pc:sldChg chg="add del">
        <pc:chgData name="Jarolímková, Adéla" userId="999f5e52-b3b5-4322-ac6a-365c09c88039" providerId="ADAL" clId="{198007D1-33FA-4BF6-8E6F-38EEED1E46F2}" dt="2023-04-04T06:34:49.624" v="1" actId="47"/>
        <pc:sldMkLst>
          <pc:docMk/>
          <pc:sldMk cId="2388020935" sldId="326"/>
        </pc:sldMkLst>
      </pc:sldChg>
      <pc:sldChg chg="add del">
        <pc:chgData name="Jarolímková, Adéla" userId="999f5e52-b3b5-4322-ac6a-365c09c88039" providerId="ADAL" clId="{198007D1-33FA-4BF6-8E6F-38EEED1E46F2}" dt="2023-04-04T06:34:49.624" v="1" actId="47"/>
        <pc:sldMkLst>
          <pc:docMk/>
          <pc:sldMk cId="3059038386" sldId="327"/>
        </pc:sldMkLst>
      </pc:sldChg>
      <pc:sldChg chg="add del">
        <pc:chgData name="Jarolímková, Adéla" userId="999f5e52-b3b5-4322-ac6a-365c09c88039" providerId="ADAL" clId="{198007D1-33FA-4BF6-8E6F-38EEED1E46F2}" dt="2023-04-04T06:34:49.624" v="1" actId="47"/>
        <pc:sldMkLst>
          <pc:docMk/>
          <pc:sldMk cId="4027485434" sldId="328"/>
        </pc:sldMkLst>
      </pc:sldChg>
      <pc:sldChg chg="add del">
        <pc:chgData name="Jarolímková, Adéla" userId="999f5e52-b3b5-4322-ac6a-365c09c88039" providerId="ADAL" clId="{198007D1-33FA-4BF6-8E6F-38EEED1E46F2}" dt="2023-04-04T06:34:49.624" v="1" actId="47"/>
        <pc:sldMkLst>
          <pc:docMk/>
          <pc:sldMk cId="206527694" sldId="329"/>
        </pc:sldMkLst>
      </pc:sldChg>
      <pc:sldChg chg="add del">
        <pc:chgData name="Jarolímková, Adéla" userId="999f5e52-b3b5-4322-ac6a-365c09c88039" providerId="ADAL" clId="{198007D1-33FA-4BF6-8E6F-38EEED1E46F2}" dt="2023-04-04T06:34:49.624" v="1" actId="47"/>
        <pc:sldMkLst>
          <pc:docMk/>
          <pc:sldMk cId="2152182280" sldId="330"/>
        </pc:sldMkLst>
      </pc:sldChg>
      <pc:sldChg chg="add del">
        <pc:chgData name="Jarolímková, Adéla" userId="999f5e52-b3b5-4322-ac6a-365c09c88039" providerId="ADAL" clId="{198007D1-33FA-4BF6-8E6F-38EEED1E46F2}" dt="2023-04-04T06:34:49.624" v="1" actId="47"/>
        <pc:sldMkLst>
          <pc:docMk/>
          <pc:sldMk cId="3969324882" sldId="331"/>
        </pc:sldMkLst>
      </pc:sldChg>
      <pc:sldChg chg="add del">
        <pc:chgData name="Jarolímková, Adéla" userId="999f5e52-b3b5-4322-ac6a-365c09c88039" providerId="ADAL" clId="{198007D1-33FA-4BF6-8E6F-38EEED1E46F2}" dt="2023-04-04T06:34:49.624" v="1" actId="47"/>
        <pc:sldMkLst>
          <pc:docMk/>
          <pc:sldMk cId="1950164309" sldId="332"/>
        </pc:sldMkLst>
      </pc:sldChg>
      <pc:sldChg chg="add del">
        <pc:chgData name="Jarolímková, Adéla" userId="999f5e52-b3b5-4322-ac6a-365c09c88039" providerId="ADAL" clId="{198007D1-33FA-4BF6-8E6F-38EEED1E46F2}" dt="2023-04-04T06:34:49.624" v="1" actId="47"/>
        <pc:sldMkLst>
          <pc:docMk/>
          <pc:sldMk cId="2879179117" sldId="333"/>
        </pc:sldMkLst>
      </pc:sldChg>
    </pc:docChg>
  </pc:docChgLst>
  <pc:docChgLst>
    <pc:chgData name="Jarolímková, Adéla" userId="999f5e52-b3b5-4322-ac6a-365c09c88039" providerId="ADAL" clId="{466F4424-5A3B-4971-98D6-2179AE6C70B7}"/>
    <pc:docChg chg="custSel modSld">
      <pc:chgData name="Jarolímková, Adéla" userId="999f5e52-b3b5-4322-ac6a-365c09c88039" providerId="ADAL" clId="{466F4424-5A3B-4971-98D6-2179AE6C70B7}" dt="2025-04-08T09:59:53.726" v="241" actId="20577"/>
      <pc:docMkLst>
        <pc:docMk/>
      </pc:docMkLst>
      <pc:sldChg chg="modSp mod">
        <pc:chgData name="Jarolímková, Adéla" userId="999f5e52-b3b5-4322-ac6a-365c09c88039" providerId="ADAL" clId="{466F4424-5A3B-4971-98D6-2179AE6C70B7}" dt="2025-03-28T12:49:47.371" v="1" actId="20577"/>
        <pc:sldMkLst>
          <pc:docMk/>
          <pc:sldMk cId="0" sldId="257"/>
        </pc:sldMkLst>
        <pc:spChg chg="mod">
          <ac:chgData name="Jarolímková, Adéla" userId="999f5e52-b3b5-4322-ac6a-365c09c88039" providerId="ADAL" clId="{466F4424-5A3B-4971-98D6-2179AE6C70B7}" dt="2025-03-28T12:49:47.371" v="1" actId="20577"/>
          <ac:spMkLst>
            <pc:docMk/>
            <pc:sldMk cId="0" sldId="257"/>
            <ac:spMk id="2" creationId="{00000000-0000-0000-0000-000000000000}"/>
          </ac:spMkLst>
        </pc:spChg>
      </pc:sldChg>
      <pc:sldChg chg="addSp modSp mod">
        <pc:chgData name="Jarolímková, Adéla" userId="999f5e52-b3b5-4322-ac6a-365c09c88039" providerId="ADAL" clId="{466F4424-5A3B-4971-98D6-2179AE6C70B7}" dt="2025-04-08T09:59:53.726" v="241" actId="20577"/>
        <pc:sldMkLst>
          <pc:docMk/>
          <pc:sldMk cId="2021652419" sldId="259"/>
        </pc:sldMkLst>
        <pc:spChg chg="mod">
          <ac:chgData name="Jarolímková, Adéla" userId="999f5e52-b3b5-4322-ac6a-365c09c88039" providerId="ADAL" clId="{466F4424-5A3B-4971-98D6-2179AE6C70B7}" dt="2025-04-08T09:58:45.534" v="157" actId="20577"/>
          <ac:spMkLst>
            <pc:docMk/>
            <pc:sldMk cId="2021652419" sldId="259"/>
            <ac:spMk id="3" creationId="{D26A32CD-D75E-47BB-8E29-5DE638FB9C2B}"/>
          </ac:spMkLst>
        </pc:spChg>
        <pc:spChg chg="add mod">
          <ac:chgData name="Jarolímková, Adéla" userId="999f5e52-b3b5-4322-ac6a-365c09c88039" providerId="ADAL" clId="{466F4424-5A3B-4971-98D6-2179AE6C70B7}" dt="2025-04-08T09:59:53.726" v="241" actId="20577"/>
          <ac:spMkLst>
            <pc:docMk/>
            <pc:sldMk cId="2021652419" sldId="259"/>
            <ac:spMk id="5" creationId="{8298F4CB-B3ED-9F74-EB3D-BAFA7380765A}"/>
          </ac:spMkLst>
        </pc:spChg>
        <pc:picChg chg="add mod">
          <ac:chgData name="Jarolímková, Adéla" userId="999f5e52-b3b5-4322-ac6a-365c09c88039" providerId="ADAL" clId="{466F4424-5A3B-4971-98D6-2179AE6C70B7}" dt="2025-04-08T09:59:08.825" v="158"/>
          <ac:picMkLst>
            <pc:docMk/>
            <pc:sldMk cId="2021652419" sldId="259"/>
            <ac:picMk id="4" creationId="{CFCA3002-0019-A9C0-A98F-2AF062B9C38A}"/>
          </ac:picMkLst>
        </pc:picChg>
      </pc:sldChg>
      <pc:sldChg chg="modSp mod">
        <pc:chgData name="Jarolímková, Adéla" userId="999f5e52-b3b5-4322-ac6a-365c09c88039" providerId="ADAL" clId="{466F4424-5A3B-4971-98D6-2179AE6C70B7}" dt="2025-03-28T12:51:28.137" v="73" actId="20577"/>
        <pc:sldMkLst>
          <pc:docMk/>
          <pc:sldMk cId="1361933631" sldId="279"/>
        </pc:sldMkLst>
        <pc:spChg chg="mod">
          <ac:chgData name="Jarolímková, Adéla" userId="999f5e52-b3b5-4322-ac6a-365c09c88039" providerId="ADAL" clId="{466F4424-5A3B-4971-98D6-2179AE6C70B7}" dt="2025-03-28T12:51:28.137" v="73" actId="20577"/>
          <ac:spMkLst>
            <pc:docMk/>
            <pc:sldMk cId="1361933631" sldId="279"/>
            <ac:spMk id="3" creationId="{00000000-0000-0000-0000-000000000000}"/>
          </ac:spMkLst>
        </pc:spChg>
      </pc:sldChg>
      <pc:sldChg chg="addSp modSp mod">
        <pc:chgData name="Jarolímková, Adéla" userId="999f5e52-b3b5-4322-ac6a-365c09c88039" providerId="ADAL" clId="{466F4424-5A3B-4971-98D6-2179AE6C70B7}" dt="2025-03-28T12:54:27.528" v="85" actId="692"/>
        <pc:sldMkLst>
          <pc:docMk/>
          <pc:sldMk cId="2707078114" sldId="280"/>
        </pc:sldMkLst>
        <pc:spChg chg="add mod">
          <ac:chgData name="Jarolímková, Adéla" userId="999f5e52-b3b5-4322-ac6a-365c09c88039" providerId="ADAL" clId="{466F4424-5A3B-4971-98D6-2179AE6C70B7}" dt="2025-03-28T12:54:27.528" v="85" actId="692"/>
          <ac:spMkLst>
            <pc:docMk/>
            <pc:sldMk cId="2707078114" sldId="280"/>
            <ac:spMk id="3" creationId="{7B6A5FE3-2AFC-6E16-9CF9-9BBED6A977AC}"/>
          </ac:spMkLst>
        </pc:spChg>
      </pc:sldChg>
    </pc:docChg>
  </pc:docChgLst>
  <pc:docChgLst>
    <pc:chgData name="Jarolímková, Adéla" userId="999f5e52-b3b5-4322-ac6a-365c09c88039" providerId="ADAL" clId="{04733332-7650-4F9C-97E8-EA89CE67CF4A}"/>
    <pc:docChg chg="modSld">
      <pc:chgData name="Jarolímková, Adéla" userId="999f5e52-b3b5-4322-ac6a-365c09c88039" providerId="ADAL" clId="{04733332-7650-4F9C-97E8-EA89CE67CF4A}" dt="2024-04-09T11:34:09.930" v="1" actId="20577"/>
      <pc:docMkLst>
        <pc:docMk/>
      </pc:docMkLst>
      <pc:sldChg chg="modSp mod">
        <pc:chgData name="Jarolímková, Adéla" userId="999f5e52-b3b5-4322-ac6a-365c09c88039" providerId="ADAL" clId="{04733332-7650-4F9C-97E8-EA89CE67CF4A}" dt="2024-04-09T11:34:09.930" v="1" actId="20577"/>
        <pc:sldMkLst>
          <pc:docMk/>
          <pc:sldMk cId="2377466280" sldId="285"/>
        </pc:sldMkLst>
      </pc:sldChg>
    </pc:docChg>
  </pc:docChgLst>
  <pc:docChgLst>
    <pc:chgData name="Jarolímková, Adéla" userId="999f5e52-b3b5-4322-ac6a-365c09c88039" providerId="ADAL" clId="{CBB05847-28D6-46EC-9C74-6D625784259A}"/>
    <pc:docChg chg="undo custSel addSld delSld modSld">
      <pc:chgData name="Jarolímková, Adéla" userId="999f5e52-b3b5-4322-ac6a-365c09c88039" providerId="ADAL" clId="{CBB05847-28D6-46EC-9C74-6D625784259A}" dt="2019-04-10T07:01:15.894" v="1186" actId="11"/>
      <pc:docMkLst>
        <pc:docMk/>
      </pc:docMkLst>
      <pc:sldChg chg="delSp">
        <pc:chgData name="Jarolímková, Adéla" userId="999f5e52-b3b5-4322-ac6a-365c09c88039" providerId="ADAL" clId="{CBB05847-28D6-46EC-9C74-6D625784259A}" dt="2019-03-20T11:52:46.631" v="1" actId="478"/>
        <pc:sldMkLst>
          <pc:docMk/>
          <pc:sldMk cId="0" sldId="257"/>
        </pc:sldMkLst>
      </pc:sldChg>
      <pc:sldChg chg="modSp">
        <pc:chgData name="Jarolímková, Adéla" userId="999f5e52-b3b5-4322-ac6a-365c09c88039" providerId="ADAL" clId="{CBB05847-28D6-46EC-9C74-6D625784259A}" dt="2019-03-25T12:23:57.188" v="959" actId="20577"/>
        <pc:sldMkLst>
          <pc:docMk/>
          <pc:sldMk cId="2021652419" sldId="259"/>
        </pc:sldMkLst>
      </pc:sldChg>
      <pc:sldChg chg="modSp add">
        <pc:chgData name="Jarolímková, Adéla" userId="999f5e52-b3b5-4322-ac6a-365c09c88039" providerId="ADAL" clId="{CBB05847-28D6-46EC-9C74-6D625784259A}" dt="2019-04-09T13:23:05.503" v="1155" actId="20577"/>
        <pc:sldMkLst>
          <pc:docMk/>
          <pc:sldMk cId="1944827876" sldId="260"/>
        </pc:sldMkLst>
      </pc:sldChg>
      <pc:sldChg chg="del">
        <pc:chgData name="Jarolímková, Adéla" userId="999f5e52-b3b5-4322-ac6a-365c09c88039" providerId="ADAL" clId="{CBB05847-28D6-46EC-9C74-6D625784259A}" dt="2019-04-09T12:30:55.678" v="1024" actId="2696"/>
        <pc:sldMkLst>
          <pc:docMk/>
          <pc:sldMk cId="1966563083" sldId="260"/>
        </pc:sldMkLst>
      </pc:sldChg>
      <pc:sldChg chg="modSp">
        <pc:chgData name="Jarolímková, Adéla" userId="999f5e52-b3b5-4322-ac6a-365c09c88039" providerId="ADAL" clId="{CBB05847-28D6-46EC-9C74-6D625784259A}" dt="2019-03-25T12:02:03.048" v="725" actId="6549"/>
        <pc:sldMkLst>
          <pc:docMk/>
          <pc:sldMk cId="1829695171" sldId="264"/>
        </pc:sldMkLst>
      </pc:sldChg>
      <pc:sldChg chg="modSp add">
        <pc:chgData name="Jarolímková, Adéla" userId="999f5e52-b3b5-4322-ac6a-365c09c88039" providerId="ADAL" clId="{CBB05847-28D6-46EC-9C74-6D625784259A}" dt="2019-03-25T12:08:44.226" v="785" actId="20577"/>
        <pc:sldMkLst>
          <pc:docMk/>
          <pc:sldMk cId="2394624487" sldId="265"/>
        </pc:sldMkLst>
      </pc:sldChg>
      <pc:sldChg chg="modSp add">
        <pc:chgData name="Jarolímková, Adéla" userId="999f5e52-b3b5-4322-ac6a-365c09c88039" providerId="ADAL" clId="{CBB05847-28D6-46EC-9C74-6D625784259A}" dt="2019-03-25T11:53:58.356" v="471" actId="20577"/>
        <pc:sldMkLst>
          <pc:docMk/>
          <pc:sldMk cId="3650136523" sldId="266"/>
        </pc:sldMkLst>
      </pc:sldChg>
      <pc:sldChg chg="modSp add">
        <pc:chgData name="Jarolímková, Adéla" userId="999f5e52-b3b5-4322-ac6a-365c09c88039" providerId="ADAL" clId="{CBB05847-28D6-46EC-9C74-6D625784259A}" dt="2019-04-09T13:17:27.246" v="1152" actId="6549"/>
        <pc:sldMkLst>
          <pc:docMk/>
          <pc:sldMk cId="219370802" sldId="273"/>
        </pc:sldMkLst>
      </pc:sldChg>
      <pc:sldChg chg="addSp delSp modSp add">
        <pc:chgData name="Jarolímková, Adéla" userId="999f5e52-b3b5-4322-ac6a-365c09c88039" providerId="ADAL" clId="{CBB05847-28D6-46EC-9C74-6D625784259A}" dt="2019-04-09T13:24:40.565" v="1171" actId="255"/>
        <pc:sldMkLst>
          <pc:docMk/>
          <pc:sldMk cId="3862195098" sldId="274"/>
        </pc:sldMkLst>
      </pc:sldChg>
      <pc:sldChg chg="modSp add">
        <pc:chgData name="Jarolímková, Adéla" userId="999f5e52-b3b5-4322-ac6a-365c09c88039" providerId="ADAL" clId="{CBB05847-28D6-46EC-9C74-6D625784259A}" dt="2019-04-10T07:01:15.894" v="1186" actId="11"/>
        <pc:sldMkLst>
          <pc:docMk/>
          <pc:sldMk cId="3988872573" sldId="27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366D-6EA6-4D01-BAC3-453D0A349C3F}" type="datetimeFigureOut">
              <a:rPr lang="cs-CZ" smtClean="0"/>
              <a:t>08.04.2025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3F39-03D7-4D5D-BDCE-B4BD78DFA2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6897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366D-6EA6-4D01-BAC3-453D0A349C3F}" type="datetimeFigureOut">
              <a:rPr lang="cs-CZ" smtClean="0"/>
              <a:t>08.04.2025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3F39-03D7-4D5D-BDCE-B4BD78DFA2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863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366D-6EA6-4D01-BAC3-453D0A349C3F}" type="datetimeFigureOut">
              <a:rPr lang="cs-CZ" smtClean="0"/>
              <a:t>08.04.2025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3F39-03D7-4D5D-BDCE-B4BD78DFA2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820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366D-6EA6-4D01-BAC3-453D0A349C3F}" type="datetimeFigureOut">
              <a:rPr lang="cs-CZ" smtClean="0"/>
              <a:t>08.04.2025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3F39-03D7-4D5D-BDCE-B4BD78DFA2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409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366D-6EA6-4D01-BAC3-453D0A349C3F}" type="datetimeFigureOut">
              <a:rPr lang="cs-CZ" smtClean="0"/>
              <a:t>08.04.2025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3F39-03D7-4D5D-BDCE-B4BD78DFA2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5993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366D-6EA6-4D01-BAC3-453D0A349C3F}" type="datetimeFigureOut">
              <a:rPr lang="cs-CZ" smtClean="0"/>
              <a:t>08.04.2025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3F39-03D7-4D5D-BDCE-B4BD78DFA2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1009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366D-6EA6-4D01-BAC3-453D0A349C3F}" type="datetimeFigureOut">
              <a:rPr lang="cs-CZ" smtClean="0"/>
              <a:t>08.04.2025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3F39-03D7-4D5D-BDCE-B4BD78DFA298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190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366D-6EA6-4D01-BAC3-453D0A349C3F}" type="datetimeFigureOut">
              <a:rPr lang="cs-CZ" smtClean="0"/>
              <a:t>08.04.2025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3F39-03D7-4D5D-BDCE-B4BD78DFA2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789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366D-6EA6-4D01-BAC3-453D0A349C3F}" type="datetimeFigureOut">
              <a:rPr lang="cs-CZ" smtClean="0"/>
              <a:t>08.04.2025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3F39-03D7-4D5D-BDCE-B4BD78DFA2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1487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366D-6EA6-4D01-BAC3-453D0A349C3F}" type="datetimeFigureOut">
              <a:rPr lang="cs-CZ" smtClean="0"/>
              <a:t>08.04.2025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3F39-03D7-4D5D-BDCE-B4BD78DFA2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548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F2C2366D-6EA6-4D01-BAC3-453D0A349C3F}" type="datetimeFigureOut">
              <a:rPr lang="cs-CZ" smtClean="0"/>
              <a:t>08.04.2025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3F39-03D7-4D5D-BDCE-B4BD78DFA2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417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2C2366D-6EA6-4D01-BAC3-453D0A349C3F}" type="datetimeFigureOut">
              <a:rPr lang="cs-CZ" smtClean="0"/>
              <a:t>08.04.2025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5403F39-03D7-4D5D-BDCE-B4BD78DFA2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372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nvenio.nusl.cz/record/111907/files/idr-359_1.pdf" TargetMode="External"/><Relationship Id="rId2" Type="http://schemas.openxmlformats.org/officeDocument/2006/relationships/hyperlink" Target="http://www.evskp.cz/standardy/evskp/1.1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usl.techlib.cz/" TargetMode="External"/><Relationship Id="rId2" Type="http://schemas.openxmlformats.org/officeDocument/2006/relationships/hyperlink" Target="https://invenio.nusl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nusl.techlib.cz/cs/nusl/typologie-dokumentu-nus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hyperlink" Target="https://isdv.upv.gov.cz/doc/FullFiles/Applications/2023/PPVCZ2023_0460A3.pdf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sdv.upv.gov.cz/doc/FullFiles/Patents/FullDocuments/310/310228.pdf" TargetMode="External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isdv.upv.cz/webapp/!resdb.pta.frm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po.int/standards/en/xml_material/st36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usl.techlib.cz/cs/nusl/typologie-dokumentu-nus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xplore.openaire.eu/" TargetMode="External"/><Relationship Id="rId2" Type="http://schemas.openxmlformats.org/officeDocument/2006/relationships/hyperlink" Target="http://www.opengrey.e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dltd.org/" TargetMode="External"/><Relationship Id="rId4" Type="http://schemas.openxmlformats.org/officeDocument/2006/relationships/hyperlink" Target="https://zenodo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rcis.nl/" TargetMode="External"/><Relationship Id="rId2" Type="http://schemas.openxmlformats.org/officeDocument/2006/relationships/hyperlink" Target="https://oatd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ib.eu/en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oar.eprints.org/" TargetMode="External"/><Relationship Id="rId2" Type="http://schemas.openxmlformats.org/officeDocument/2006/relationships/hyperlink" Target="http://v2.sherpa.ac.uk/opendoa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3data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šedá literatura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Adéla Jarolímková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Šedá literatura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Repozitáře</a:t>
            </a:r>
            <a:r>
              <a:rPr lang="cs-CZ" dirty="0"/>
              <a:t> závěrečných prací</a:t>
            </a:r>
          </a:p>
          <a:p>
            <a:r>
              <a:rPr lang="cs-CZ" dirty="0"/>
              <a:t>Institucionální digitální knihovny – např. Digitální knihovna NLK obsahuje digitalizované grantové zprávy IGA MZ ČR</a:t>
            </a:r>
          </a:p>
          <a:p>
            <a:r>
              <a:rPr lang="cs-CZ" dirty="0"/>
              <a:t>Sbírka listin – výroční zprávy</a:t>
            </a:r>
          </a:p>
          <a:p>
            <a:r>
              <a:rPr lang="cs-CZ" dirty="0"/>
              <a:t>Web – instituce státní správy</a:t>
            </a:r>
          </a:p>
          <a:p>
            <a:r>
              <a:rPr lang="cs-CZ" dirty="0"/>
              <a:t>Národní úložiště šedé literatury – probíhá transformace na Národní </a:t>
            </a:r>
            <a:r>
              <a:rPr lang="cs-CZ"/>
              <a:t>repozitář</a:t>
            </a:r>
            <a:endParaRPr lang="cs-CZ" dirty="0"/>
          </a:p>
          <a:p>
            <a:r>
              <a:rPr lang="cs-CZ" dirty="0"/>
              <a:t>Patenty – databáze Úřadu průmyslového vlastnictví</a:t>
            </a:r>
          </a:p>
          <a:p>
            <a:r>
              <a:rPr lang="cs-CZ" dirty="0"/>
              <a:t>Metadatové standardy - </a:t>
            </a:r>
            <a:r>
              <a:rPr lang="cs-CZ" dirty="0">
                <a:hlinkClick r:id="rId2"/>
              </a:rPr>
              <a:t>http://www.evskp.cz/standardy/</a:t>
            </a:r>
            <a:r>
              <a:rPr lang="cs-CZ" dirty="0" err="1">
                <a:hlinkClick r:id="rId2"/>
              </a:rPr>
              <a:t>evskp</a:t>
            </a:r>
            <a:r>
              <a:rPr lang="cs-CZ" dirty="0">
                <a:hlinkClick r:id="rId2"/>
              </a:rPr>
              <a:t>/1.1/</a:t>
            </a:r>
            <a:r>
              <a:rPr lang="cs-CZ" dirty="0"/>
              <a:t>, </a:t>
            </a:r>
            <a:r>
              <a:rPr lang="cs-CZ" dirty="0">
                <a:hlinkClick r:id="rId3"/>
              </a:rPr>
              <a:t>http://invenio.nusl.cz/record/111907/files/idr-359_1.pdf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1933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A4910D-A723-426B-9D8B-087CD36C2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nušl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6A32CD-D75E-47BB-8E29-5DE638FB9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Národní úložiště šedé literatury</a:t>
            </a:r>
          </a:p>
          <a:p>
            <a:r>
              <a:rPr lang="cs-CZ" dirty="0">
                <a:hlinkClick r:id="rId2"/>
              </a:rPr>
              <a:t>https://invenio.nusl.cz</a:t>
            </a:r>
            <a:r>
              <a:rPr lang="cs-CZ" dirty="0"/>
              <a:t> (vyhledávání), </a:t>
            </a:r>
            <a:r>
              <a:rPr lang="cs-CZ" dirty="0">
                <a:hlinkClick r:id="rId3"/>
              </a:rPr>
              <a:t>https://nusl.techlib.cz</a:t>
            </a:r>
            <a:r>
              <a:rPr lang="cs-CZ" dirty="0"/>
              <a:t> (informace o službě)</a:t>
            </a:r>
          </a:p>
          <a:p>
            <a:r>
              <a:rPr lang="cs-CZ" dirty="0" err="1"/>
              <a:t>repozitář</a:t>
            </a:r>
            <a:endParaRPr lang="cs-CZ" dirty="0"/>
          </a:p>
          <a:p>
            <a:r>
              <a:rPr lang="cs-CZ" dirty="0"/>
              <a:t>typy zpracovávaných dokumentů - </a:t>
            </a:r>
            <a:r>
              <a:rPr lang="cs-CZ" dirty="0">
                <a:hlinkClick r:id="rId4"/>
              </a:rPr>
              <a:t>https://nusl.techlib.cz/cs/nusl/typologie-dokumentu-nusl</a:t>
            </a:r>
            <a:endParaRPr lang="cs-CZ" dirty="0"/>
          </a:p>
          <a:p>
            <a:r>
              <a:rPr lang="cs-CZ" dirty="0"/>
              <a:t>partnerské instituce – AV ČR, vysoké školy, státní správa, knihovny, muzea, neziskové organizace, jednotlivci (osobní archivy)</a:t>
            </a:r>
          </a:p>
          <a:p>
            <a:r>
              <a:rPr lang="cs-CZ" dirty="0"/>
              <a:t>metadata, plné texty</a:t>
            </a:r>
          </a:p>
          <a:p>
            <a:pPr lvl="1"/>
            <a:r>
              <a:rPr lang="cs-CZ" dirty="0"/>
              <a:t>vlastní metadatový formát založený na </a:t>
            </a:r>
            <a:r>
              <a:rPr lang="cs-CZ" dirty="0" err="1"/>
              <a:t>DublinCore</a:t>
            </a:r>
            <a:endParaRPr lang="cs-CZ" dirty="0"/>
          </a:p>
          <a:p>
            <a:r>
              <a:rPr lang="cs-CZ" dirty="0"/>
              <a:t>sklízení, dlouhodobá archivace, osobní archivy</a:t>
            </a:r>
          </a:p>
          <a:p>
            <a:r>
              <a:rPr lang="cs-CZ" dirty="0"/>
              <a:t>budoucnost – transformace na Národní </a:t>
            </a:r>
            <a:r>
              <a:rPr lang="cs-CZ" dirty="0" err="1"/>
              <a:t>repozitář</a:t>
            </a:r>
            <a:r>
              <a:rPr lang="cs-CZ" dirty="0"/>
              <a:t> pro dokumenty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FCA3002-0019-A9C0-A98F-2AF062B9C3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298F4CB-B3ED-9F74-EB3D-BAFA7380765A}"/>
              </a:ext>
            </a:extLst>
          </p:cNvPr>
          <p:cNvSpPr txBox="1"/>
          <p:nvPr/>
        </p:nvSpPr>
        <p:spPr>
          <a:xfrm>
            <a:off x="310896" y="6117336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Tereza </a:t>
            </a:r>
            <a:r>
              <a:rPr lang="cs-CZ" dirty="0" err="1"/>
              <a:t>Szarzec</a:t>
            </a:r>
            <a:r>
              <a:rPr lang="cs-CZ" dirty="0"/>
              <a:t> – Národní </a:t>
            </a:r>
            <a:r>
              <a:rPr lang="cs-CZ" dirty="0" err="1"/>
              <a:t>repozitář</a:t>
            </a:r>
            <a:r>
              <a:rPr lang="cs-CZ" dirty="0"/>
              <a:t>, prezentace pro kurz Data Steward</a:t>
            </a:r>
          </a:p>
        </p:txBody>
      </p:sp>
    </p:spTree>
    <p:extLst>
      <p:ext uri="{BB962C8B-B14F-4D97-AF65-F5344CB8AC3E}">
        <p14:creationId xmlns:p14="http://schemas.microsoft.com/office/powerpoint/2010/main" val="2021652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95323" y="1110506"/>
            <a:ext cx="5797296" cy="891540"/>
          </a:xfrm>
        </p:spPr>
        <p:txBody>
          <a:bodyPr/>
          <a:lstStyle/>
          <a:p>
            <a:r>
              <a:rPr lang="cs-CZ" dirty="0"/>
              <a:t>Duševní vlastnictví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759133" y="2266405"/>
          <a:ext cx="8621484" cy="2827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5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5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53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5371">
                  <a:extLst>
                    <a:ext uri="{9D8B030D-6E8A-4147-A177-3AD203B41FA5}">
                      <a16:colId xmlns:a16="http://schemas.microsoft.com/office/drawing/2014/main" val="4153327977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r>
                        <a:rPr lang="cs-CZ" sz="1400" dirty="0"/>
                        <a:t>Práva (duševní vlastnictví)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K čemu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Jak vzniká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Dostupné dokumenty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 rowSpan="2">
                  <a:txBody>
                    <a:bodyPr/>
                    <a:lstStyle/>
                    <a:p>
                      <a:r>
                        <a:rPr lang="cs-CZ" sz="1400" dirty="0"/>
                        <a:t>PATENT</a:t>
                      </a:r>
                    </a:p>
                  </a:txBody>
                  <a:tcPr marL="68580" marR="68580" marT="34290" marB="34290"/>
                </a:tc>
                <a:tc rowSpan="2">
                  <a:txBody>
                    <a:bodyPr/>
                    <a:lstStyle/>
                    <a:p>
                      <a:r>
                        <a:rPr lang="cs-CZ" sz="1400" dirty="0"/>
                        <a:t>Nový vynález</a:t>
                      </a:r>
                    </a:p>
                  </a:txBody>
                  <a:tcPr marL="68580" marR="68580" marT="34290" marB="34290"/>
                </a:tc>
                <a:tc rowSpan="2">
                  <a:txBody>
                    <a:bodyPr/>
                    <a:lstStyle/>
                    <a:p>
                      <a:r>
                        <a:rPr lang="cs-CZ" sz="1400" dirty="0"/>
                        <a:t>Přihláška a průzkum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Přihláška patentu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Patentový spis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4835998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cs-CZ" sz="1400" dirty="0"/>
                        <a:t>UŽITNÝ VZOR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Nové průmyslově využitelné technické řešení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Přihláška a registrace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Zapsaný užitný vzor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cs-CZ" sz="1400" dirty="0"/>
                        <a:t>OCHRANNÁ ZNÁMKA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Odlišení nebo identifikace výrobků či služeb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Používání a/nebo registrace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Přihláška ve věstníku</a:t>
                      </a:r>
                    </a:p>
                    <a:p>
                      <a:r>
                        <a:rPr lang="cs-CZ" sz="1400" dirty="0"/>
                        <a:t>Oznámení o registraci ve věstníku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cs-CZ" sz="1400" cap="all" dirty="0"/>
                        <a:t>Průmyslový</a:t>
                      </a:r>
                      <a:r>
                        <a:rPr lang="cs-CZ" sz="1400" cap="all" baseline="0" dirty="0"/>
                        <a:t> vzor</a:t>
                      </a:r>
                      <a:endParaRPr lang="cs-CZ" sz="1400" cap="all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Vnější vzhled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Registrace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Oznámení ve věstníku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cs-CZ" sz="1400" cap="all" dirty="0"/>
                        <a:t>AUTORSKÁ PRÁVA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Původní (umělecké) dílo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Vzniká automaticky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Obdélník 2">
            <a:extLst>
              <a:ext uri="{FF2B5EF4-FFF2-40B4-BE49-F238E27FC236}">
                <a16:creationId xmlns:a16="http://schemas.microsoft.com/office/drawing/2014/main" id="{7B6A5FE3-2AFC-6E16-9CF9-9BBED6A977AC}"/>
              </a:ext>
            </a:extLst>
          </p:cNvPr>
          <p:cNvSpPr/>
          <p:nvPr/>
        </p:nvSpPr>
        <p:spPr>
          <a:xfrm>
            <a:off x="1627632" y="2734056"/>
            <a:ext cx="8936736" cy="10881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7078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49603" y="1241135"/>
            <a:ext cx="5797296" cy="891540"/>
          </a:xfrm>
        </p:spPr>
        <p:txBody>
          <a:bodyPr/>
          <a:lstStyle/>
          <a:p>
            <a:r>
              <a:rPr lang="cs-CZ" dirty="0"/>
              <a:t>Patenty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432" y="2318896"/>
            <a:ext cx="4834426" cy="3394472"/>
          </a:xfrm>
        </p:spPr>
      </p:pic>
    </p:spTree>
    <p:extLst>
      <p:ext uri="{BB962C8B-B14F-4D97-AF65-F5344CB8AC3E}">
        <p14:creationId xmlns:p14="http://schemas.microsoft.com/office/powerpoint/2010/main" val="1340481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lze a nelze patentovat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Patentovat lze</a:t>
            </a:r>
          </a:p>
          <a:p>
            <a:pPr lvl="1"/>
            <a:r>
              <a:rPr lang="cs-CZ" dirty="0"/>
              <a:t>Vynálezy, které jsou nové (nebyly nikde zveřejněny, v písemné či ústní podobě) nebo inovující a jsou využitelné v průmyslu</a:t>
            </a:r>
          </a:p>
          <a:p>
            <a:pPr lvl="1"/>
            <a:r>
              <a:rPr lang="cs-CZ" dirty="0"/>
              <a:t>Např. výrobky, látky, směsi, technologické postupy, použití věci k novému účelu na základě zjištění nových vlastností</a:t>
            </a:r>
          </a:p>
          <a:p>
            <a:r>
              <a:rPr lang="cs-CZ" dirty="0"/>
              <a:t>Patentovat nelze</a:t>
            </a:r>
          </a:p>
          <a:p>
            <a:pPr lvl="1"/>
            <a:r>
              <a:rPr lang="cs-CZ" dirty="0"/>
              <a:t>Objevy, vědecké teorie</a:t>
            </a:r>
          </a:p>
          <a:p>
            <a:pPr lvl="1"/>
            <a:r>
              <a:rPr lang="cs-CZ" dirty="0"/>
              <a:t>Způsoby ošetřování lidského či zvířecího těla</a:t>
            </a:r>
          </a:p>
          <a:p>
            <a:pPr lvl="1"/>
            <a:r>
              <a:rPr lang="cs-CZ" dirty="0"/>
              <a:t>Diagnostické metody používané na těle</a:t>
            </a:r>
          </a:p>
          <a:p>
            <a:pPr lvl="1"/>
            <a:r>
              <a:rPr lang="cs-CZ" dirty="0"/>
              <a:t>Odrůdy rostlin a plemena zvířat</a:t>
            </a:r>
          </a:p>
          <a:p>
            <a:pPr lvl="1"/>
            <a:r>
              <a:rPr lang="cs-CZ" dirty="0"/>
              <a:t>Vše, co se příčí veřejnému pořádku a dobrým mravům</a:t>
            </a:r>
          </a:p>
        </p:txBody>
      </p:sp>
    </p:spTree>
    <p:extLst>
      <p:ext uri="{BB962C8B-B14F-4D97-AF65-F5344CB8AC3E}">
        <p14:creationId xmlns:p14="http://schemas.microsoft.com/office/powerpoint/2010/main" val="3970172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Jaká práva plynou z patentu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Zabránit jiným vyrábět, používat, nabízet k prodeji, prodávat nebo dovážet předmětné výrobky v zemi, pro niž byl patent udělen</a:t>
            </a:r>
          </a:p>
          <a:p>
            <a:r>
              <a:rPr lang="cs-CZ" dirty="0"/>
              <a:t>Převádět tato práva nebo uzavírat licenční smlouvy</a:t>
            </a:r>
          </a:p>
          <a:p>
            <a:r>
              <a:rPr lang="cs-CZ" dirty="0"/>
              <a:t>A to po dobu až 20 let od podání přihlášky vynálezu</a:t>
            </a:r>
          </a:p>
          <a:p>
            <a:r>
              <a:rPr lang="cs-CZ" dirty="0"/>
              <a:t>Patent nedává právo na to, aby daný vynález byl skutečně používán</a:t>
            </a:r>
          </a:p>
        </p:txBody>
      </p:sp>
    </p:spTree>
    <p:extLst>
      <p:ext uri="{BB962C8B-B14F-4D97-AF65-F5344CB8AC3E}">
        <p14:creationId xmlns:p14="http://schemas.microsoft.com/office/powerpoint/2010/main" val="3415373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žádat o udělení patentu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Národní patentové úřady</a:t>
            </a:r>
          </a:p>
          <a:p>
            <a:pPr lvl="1"/>
            <a:r>
              <a:rPr lang="cs-CZ" dirty="0"/>
              <a:t>Národní patent je platný pouze v zemi, ve které byl udělen</a:t>
            </a:r>
          </a:p>
          <a:p>
            <a:r>
              <a:rPr lang="cs-CZ" dirty="0"/>
              <a:t>Evropský patentový úřad (EPO)</a:t>
            </a:r>
          </a:p>
          <a:p>
            <a:pPr lvl="1"/>
            <a:r>
              <a:rPr lang="cs-CZ" dirty="0"/>
              <a:t>Evropský patent je ekvivalentem národních patentů v zemích, ve kterých byl udělen (země platnosti volí přihlašovatel)</a:t>
            </a:r>
          </a:p>
          <a:p>
            <a:r>
              <a:rPr lang="cs-CZ" dirty="0"/>
              <a:t>Prostřednictvím Smlouvy o patentové spolupráci (PCT)</a:t>
            </a:r>
          </a:p>
          <a:p>
            <a:pPr lvl="1"/>
            <a:r>
              <a:rPr lang="cs-CZ" dirty="0"/>
              <a:t>Jedna přihláška pokrývá až 157 zemí (účastníků smlouvy)</a:t>
            </a:r>
          </a:p>
          <a:p>
            <a:pPr lvl="1"/>
            <a:r>
              <a:rPr lang="cs-CZ" dirty="0"/>
              <a:t>Mezinárodní přihláška podstupuje národní patentové průzkumy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Mezinárodní patent neexistuje, </a:t>
            </a:r>
            <a:r>
              <a:rPr lang="cs-CZ" dirty="0"/>
              <a:t>existuje pouze řízení o mezinárodní přihlášce patentu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466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Patentové dokumenty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Přihláška patentu</a:t>
            </a:r>
          </a:p>
          <a:p>
            <a:r>
              <a:rPr lang="cs-CZ" dirty="0"/>
              <a:t>Patentový spis</a:t>
            </a:r>
          </a:p>
          <a:p>
            <a:r>
              <a:rPr lang="cs-CZ" dirty="0"/>
              <a:t>Důležitý druh šedé literatury</a:t>
            </a:r>
          </a:p>
          <a:p>
            <a:r>
              <a:rPr lang="cs-CZ" dirty="0"/>
              <a:t>Obsahuje unikátní informace o technických řešeních, nikde jinde nezveřejněné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5924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Přihláška patentu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Bibliografické údaje</a:t>
            </a:r>
            <a:r>
              <a:rPr lang="cs-CZ" dirty="0"/>
              <a:t> – vynálezce, majitel, datum podání …</a:t>
            </a:r>
          </a:p>
          <a:p>
            <a:r>
              <a:rPr lang="cs-CZ" b="1" dirty="0"/>
              <a:t>Anotace</a:t>
            </a:r>
          </a:p>
          <a:p>
            <a:r>
              <a:rPr lang="cs-CZ" b="1" dirty="0"/>
              <a:t>Popis</a:t>
            </a:r>
            <a:r>
              <a:rPr lang="cs-CZ" dirty="0"/>
              <a:t> – oblast techniky, dosavadní stav techniky, popis vynálezu, přehled obrázků na výkresech, příklady uskutečnění vynálezu</a:t>
            </a:r>
          </a:p>
          <a:p>
            <a:r>
              <a:rPr lang="cs-CZ" b="1" dirty="0"/>
              <a:t>Patentové nároky</a:t>
            </a:r>
          </a:p>
          <a:p>
            <a:r>
              <a:rPr lang="cs-CZ" b="1" dirty="0"/>
              <a:t>Obrázky/výkresy</a:t>
            </a:r>
          </a:p>
        </p:txBody>
      </p:sp>
      <p:sp>
        <p:nvSpPr>
          <p:cNvPr id="3" name="Obdélník 2"/>
          <p:cNvSpPr/>
          <p:nvPr/>
        </p:nvSpPr>
        <p:spPr>
          <a:xfrm>
            <a:off x="2873965" y="6074617"/>
            <a:ext cx="6131489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50" dirty="0">
                <a:hlinkClick r:id="rId2"/>
              </a:rPr>
              <a:t>https://isdv.upv.gov.cz/doc/FullFiles/Applications/2023/PPVCZ2023_0460A3.pdf</a:t>
            </a:r>
            <a:r>
              <a:rPr lang="cs-CZ" sz="1350" dirty="0"/>
              <a:t> </a:t>
            </a:r>
          </a:p>
        </p:txBody>
      </p:sp>
      <p:pic>
        <p:nvPicPr>
          <p:cNvPr id="7" name="Zástupný symbol pro obsah 6" descr="Výřez obrazovky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2748185"/>
            <a:ext cx="4271963" cy="2882454"/>
          </a:xfrm>
        </p:spPr>
      </p:pic>
    </p:spTree>
    <p:extLst>
      <p:ext uri="{BB962C8B-B14F-4D97-AF65-F5344CB8AC3E}">
        <p14:creationId xmlns:p14="http://schemas.microsoft.com/office/powerpoint/2010/main" val="337922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Výřez obrazovky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467" y="2005685"/>
            <a:ext cx="3976318" cy="4096661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28087" y="1114145"/>
            <a:ext cx="5797296" cy="891540"/>
          </a:xfrm>
        </p:spPr>
        <p:txBody>
          <a:bodyPr/>
          <a:lstStyle/>
          <a:p>
            <a:r>
              <a:rPr lang="cs-CZ" dirty="0"/>
              <a:t>Patentový spis</a:t>
            </a:r>
          </a:p>
        </p:txBody>
      </p:sp>
      <p:sp>
        <p:nvSpPr>
          <p:cNvPr id="7" name="Obdélník 6"/>
          <p:cNvSpPr/>
          <p:nvPr/>
        </p:nvSpPr>
        <p:spPr>
          <a:xfrm>
            <a:off x="6418832" y="2598699"/>
            <a:ext cx="988511" cy="59705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8" name="Obdélníkový popisek 7"/>
          <p:cNvSpPr/>
          <p:nvPr/>
        </p:nvSpPr>
        <p:spPr>
          <a:xfrm>
            <a:off x="8307956" y="2943040"/>
            <a:ext cx="1587245" cy="809996"/>
          </a:xfrm>
          <a:prstGeom prst="wedgeRectCallout">
            <a:avLst>
              <a:gd name="adj1" fmla="val -103715"/>
              <a:gd name="adj2" fmla="val -51191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/>
              <a:t>Mezinárodní patentové třídění</a:t>
            </a:r>
            <a:endParaRPr lang="cs-CZ" sz="1200" dirty="0"/>
          </a:p>
        </p:txBody>
      </p:sp>
      <p:sp>
        <p:nvSpPr>
          <p:cNvPr id="9" name="Obdélník 8"/>
          <p:cNvSpPr/>
          <p:nvPr/>
        </p:nvSpPr>
        <p:spPr>
          <a:xfrm>
            <a:off x="3827748" y="3861048"/>
            <a:ext cx="216024" cy="124213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0" name="Obdélníkový popisek 9"/>
          <p:cNvSpPr/>
          <p:nvPr/>
        </p:nvSpPr>
        <p:spPr>
          <a:xfrm>
            <a:off x="2801634" y="3374994"/>
            <a:ext cx="1103812" cy="378042"/>
          </a:xfrm>
          <a:prstGeom prst="wedgeRectCallout">
            <a:avLst>
              <a:gd name="adj1" fmla="val 41346"/>
              <a:gd name="adj2" fmla="val 14351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INID kódy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913088" y="2406808"/>
            <a:ext cx="157946" cy="18902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2" name="Obdélníkový popisek 11"/>
          <p:cNvSpPr/>
          <p:nvPr/>
        </p:nvSpPr>
        <p:spPr>
          <a:xfrm>
            <a:off x="7820881" y="2285341"/>
            <a:ext cx="1242138" cy="378042"/>
          </a:xfrm>
          <a:prstGeom prst="wedgeRectCallout">
            <a:avLst>
              <a:gd name="adj1" fmla="val -108210"/>
              <a:gd name="adj2" fmla="val 9319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Kód druhu dokumentu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2790078" y="6210358"/>
            <a:ext cx="8182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</a:t>
            </a:r>
            <a:r>
              <a:rPr lang="cs-CZ">
                <a:hlinkClick r:id="rId3"/>
              </a:rPr>
              <a:t>://isdv.upv.gov.cz/doc/FullFiles/Patents/FullDocuments/310/310228.pdf</a:t>
            </a:r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6300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D0C37B-A619-4156-B9DD-42634DF4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šedá literatura (</a:t>
            </a:r>
            <a:r>
              <a:rPr lang="cs-CZ" dirty="0" err="1"/>
              <a:t>grey</a:t>
            </a:r>
            <a:r>
              <a:rPr lang="cs-CZ" dirty="0"/>
              <a:t> </a:t>
            </a:r>
            <a:r>
              <a:rPr lang="cs-CZ" dirty="0" err="1"/>
              <a:t>literature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B4488E-9166-4963-A479-AAF43E5E7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dokumenty v tištěné i elektronické podobě, které neprošly standardním vydavatelským procesem či nejsou distribuovány do standardní prodejní sítě, tj. jsou vydávány institucemi, jejichž hlavní činností není vydavatelská činnost (definice NUŠL)</a:t>
            </a:r>
          </a:p>
          <a:p>
            <a:r>
              <a:rPr lang="cs-CZ" dirty="0"/>
              <a:t>různé typy dokumentů produkované na všech úrovních vládního, akademického i komerčního sektoru v tištěné i elektronické podobě, podléhající autorskoprávní ochraně, v dostatečné kvalitě vhodné pro shromažďování a uchovávání v knihovnách nebo </a:t>
            </a:r>
            <a:r>
              <a:rPr lang="cs-CZ" dirty="0" err="1"/>
              <a:t>repozitářích</a:t>
            </a:r>
            <a:r>
              <a:rPr lang="cs-CZ" dirty="0"/>
              <a:t>, ale nekontrolované komerčními vydavateli („Pražská definice“, 2010)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4146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INID kódy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INID = </a:t>
            </a:r>
            <a:r>
              <a:rPr lang="cs-CZ" dirty="0" err="1"/>
              <a:t>Internationally</a:t>
            </a:r>
            <a:r>
              <a:rPr lang="cs-CZ" dirty="0"/>
              <a:t> </a:t>
            </a:r>
            <a:r>
              <a:rPr lang="cs-CZ" dirty="0" err="1"/>
              <a:t>agreed</a:t>
            </a:r>
            <a:r>
              <a:rPr lang="cs-CZ" dirty="0"/>
              <a:t> </a:t>
            </a:r>
            <a:r>
              <a:rPr lang="cs-CZ" dirty="0" err="1"/>
              <a:t>Numbers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Identification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(</a:t>
            </a:r>
            <a:r>
              <a:rPr lang="cs-CZ" dirty="0" err="1"/>
              <a:t>bibliographic</a:t>
            </a:r>
            <a:r>
              <a:rPr lang="cs-CZ" dirty="0"/>
              <a:t>) Data</a:t>
            </a:r>
          </a:p>
          <a:p>
            <a:r>
              <a:rPr lang="cs-CZ" dirty="0"/>
              <a:t>Standardizované kódy používané v patentových dokumentech – WIPO St. 9</a:t>
            </a:r>
          </a:p>
          <a:p>
            <a:r>
              <a:rPr lang="cs-CZ" dirty="0"/>
              <a:t>Usnadňují orientaci v patentech v cizích jazycích</a:t>
            </a:r>
          </a:p>
          <a:p>
            <a:r>
              <a:rPr lang="cs-CZ" dirty="0"/>
              <a:t>Např. (11) číslo patentu, (22) datum přihlášky, (51) mezinárodní patentové třídění, (54) název, (71) jméno přihlašovatele, (72) původce, (47) datum </a:t>
            </a:r>
            <a:r>
              <a:rPr lang="cs-CZ"/>
              <a:t>udělení patentu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09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kódy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Dvoupísmenné kódy pro identifikaci země v patentových dokumentech – WIPO St. 3 – CZ (Česká republika), EP (EPO, evropské patenty), WO (WIPO, mezinárodní přihlášky)</a:t>
            </a:r>
          </a:p>
          <a:p>
            <a:r>
              <a:rPr lang="cs-CZ" dirty="0"/>
              <a:t>Identifikace různých druhů patentových dokumentů – WIPO St. 16</a:t>
            </a:r>
          </a:p>
          <a:p>
            <a:pPr lvl="1"/>
            <a:r>
              <a:rPr lang="cs-CZ" dirty="0"/>
              <a:t>A3 – přihláška vynálezu – 1. úroveň publikace</a:t>
            </a:r>
          </a:p>
          <a:p>
            <a:pPr lvl="1"/>
            <a:r>
              <a:rPr lang="cs-CZ" dirty="0"/>
              <a:t>B6 – patentový spis – 2. úroveň publikace</a:t>
            </a:r>
          </a:p>
        </p:txBody>
      </p:sp>
    </p:spTree>
    <p:extLst>
      <p:ext uri="{BB962C8B-B14F-4D97-AF65-F5344CB8AC3E}">
        <p14:creationId xmlns:p14="http://schemas.microsoft.com/office/powerpoint/2010/main" val="2458537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Patentová třídění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International Patent </a:t>
            </a:r>
            <a:r>
              <a:rPr lang="cs-CZ" dirty="0" err="1"/>
              <a:t>Classification</a:t>
            </a:r>
            <a:r>
              <a:rPr lang="cs-CZ" dirty="0"/>
              <a:t> – Mezinárodní patentové třídění</a:t>
            </a:r>
          </a:p>
          <a:p>
            <a:r>
              <a:rPr lang="cs-CZ" dirty="0" err="1"/>
              <a:t>Cooperative</a:t>
            </a:r>
            <a:r>
              <a:rPr lang="cs-CZ" dirty="0"/>
              <a:t> Patent </a:t>
            </a:r>
            <a:r>
              <a:rPr lang="cs-CZ" dirty="0" err="1"/>
              <a:t>Classification</a:t>
            </a:r>
            <a:r>
              <a:rPr lang="cs-CZ" dirty="0"/>
              <a:t> – společné patentové třídění EPO a USPTO</a:t>
            </a:r>
          </a:p>
          <a:p>
            <a:r>
              <a:rPr lang="cs-CZ" dirty="0"/>
              <a:t>Vystihuje podstatu předmětu přihlášky vynálezu</a:t>
            </a:r>
          </a:p>
          <a:p>
            <a:r>
              <a:rPr lang="cs-CZ" dirty="0"/>
              <a:t>Předmět je nutné zatřídit do všech tříd, které odpovídají jeho podstatě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0272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patentové třídění</a:t>
            </a:r>
          </a:p>
        </p:txBody>
      </p:sp>
      <p:pic>
        <p:nvPicPr>
          <p:cNvPr id="6" name="Zástupný symbol pro obsah 5" descr="Výřez obrazovky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47" y="2499381"/>
            <a:ext cx="4058217" cy="1064567"/>
          </a:xfrm>
        </p:spPr>
      </p:pic>
      <p:sp>
        <p:nvSpPr>
          <p:cNvPr id="7" name="TextovéPole 6"/>
          <p:cNvSpPr txBox="1"/>
          <p:nvPr/>
        </p:nvSpPr>
        <p:spPr>
          <a:xfrm>
            <a:off x="5771964" y="2240868"/>
            <a:ext cx="1242138" cy="30008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1350" dirty="0"/>
              <a:t>SEKCE MPT</a:t>
            </a:r>
          </a:p>
        </p:txBody>
      </p:sp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47" y="3591019"/>
            <a:ext cx="4979889" cy="1686161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125670" y="5264793"/>
            <a:ext cx="1620180" cy="30008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1350" dirty="0"/>
              <a:t>Příklad: </a:t>
            </a:r>
            <a:r>
              <a:rPr lang="cs-CZ" sz="1350" b="1" dirty="0"/>
              <a:t>A21D 2/02</a:t>
            </a:r>
          </a:p>
        </p:txBody>
      </p:sp>
    </p:spTree>
    <p:extLst>
      <p:ext uri="{BB962C8B-B14F-4D97-AF65-F5344CB8AC3E}">
        <p14:creationId xmlns:p14="http://schemas.microsoft.com/office/powerpoint/2010/main" val="2698088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Užitný vzor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Nové, průmyslově využitelné technické řešení, které přesahuje rámec pouhé odborné dovednosti</a:t>
            </a:r>
          </a:p>
          <a:p>
            <a:r>
              <a:rPr lang="cs-CZ" dirty="0"/>
              <a:t>Nechrání způsoby výroby, pracovní činnosti, biologické reproduktivní materiály</a:t>
            </a:r>
          </a:p>
          <a:p>
            <a:r>
              <a:rPr lang="cs-CZ" dirty="0"/>
              <a:t>Přihláška a registrace</a:t>
            </a:r>
          </a:p>
          <a:p>
            <a:r>
              <a:rPr lang="cs-CZ" dirty="0"/>
              <a:t>Doba ochrany 4 roky s možností 2x prodloužit o 3 roky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5156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Cvičení - Databáze </a:t>
            </a:r>
            <a:r>
              <a:rPr lang="cs-CZ" dirty="0"/>
              <a:t>patentů a užitných vzorů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30046" y="2638046"/>
            <a:ext cx="5937755" cy="3670391"/>
          </a:xfrm>
        </p:spPr>
        <p:txBody>
          <a:bodyPr>
            <a:normAutofit fontScale="92500"/>
          </a:bodyPr>
          <a:lstStyle/>
          <a:p>
            <a:r>
              <a:rPr lang="cs-CZ" dirty="0"/>
              <a:t>Úřad průmyslového vlastnictví - </a:t>
            </a:r>
            <a:r>
              <a:rPr lang="cs-CZ" dirty="0">
                <a:hlinkClick r:id="rId2"/>
              </a:rPr>
              <a:t>https://isdv.upv.cz/webapp/!resdb.pta.frm</a:t>
            </a:r>
            <a:endParaRPr lang="cs-CZ" dirty="0"/>
          </a:p>
          <a:p>
            <a:r>
              <a:rPr lang="cs-CZ" dirty="0"/>
              <a:t>Vyhledejte patent z oboru podle vlastního zájmu – buď podle MPT nebo pomocí klíčových slov (ve vyhledávacím formuláři zvolte skupinu PV nebo EP)</a:t>
            </a:r>
          </a:p>
          <a:p>
            <a:r>
              <a:rPr lang="cs-CZ" dirty="0"/>
              <a:t>Prohlédněte si záznamy patentů v různém stavu (platný, přihláška, zaniklý, zrušený)</a:t>
            </a:r>
          </a:p>
          <a:p>
            <a:r>
              <a:rPr lang="cs-CZ" dirty="0"/>
              <a:t>Popište, jaké typy údajů jsou součástí záznamu</a:t>
            </a:r>
          </a:p>
          <a:p>
            <a:r>
              <a:rPr lang="cs-CZ" dirty="0"/>
              <a:t>Čím se záznamy patentů odlišují od záznamů jiných druhů šedé literatury?</a:t>
            </a:r>
          </a:p>
          <a:p>
            <a:r>
              <a:rPr lang="cs-CZ" dirty="0"/>
              <a:t>Jaké fulltextové dokumenty mohou být na záznam navázány?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4419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Záznam v databázi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bibliografické údaje</a:t>
            </a:r>
          </a:p>
          <a:p>
            <a:r>
              <a:rPr lang="cs-CZ" dirty="0"/>
              <a:t>Časová osa</a:t>
            </a:r>
          </a:p>
          <a:p>
            <a:r>
              <a:rPr lang="cs-CZ" dirty="0"/>
              <a:t>Anotace</a:t>
            </a:r>
          </a:p>
          <a:p>
            <a:r>
              <a:rPr lang="cs-CZ" dirty="0"/>
              <a:t>Přehled položek řízení</a:t>
            </a:r>
          </a:p>
          <a:p>
            <a:endParaRPr lang="cs-CZ" dirty="0"/>
          </a:p>
          <a:p>
            <a:r>
              <a:rPr lang="cs-CZ" dirty="0"/>
              <a:t>XML data – </a:t>
            </a:r>
            <a:r>
              <a:rPr lang="cs-CZ" dirty="0">
                <a:hlinkClick r:id="rId2"/>
              </a:rPr>
              <a:t>dokumentace WIPO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3599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5DD890-EC77-42B8-BD83-1990792F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typologie GL</a:t>
            </a:r>
          </a:p>
        </p:txBody>
      </p:sp>
      <p:pic>
        <p:nvPicPr>
          <p:cNvPr id="1026" name="Picture 2" descr="Typologie dokumentÅ¯ pro NUÅ L ve formÄ myÅ¡lenkovÃ© mapy">
            <a:extLst>
              <a:ext uri="{FF2B5EF4-FFF2-40B4-BE49-F238E27FC236}">
                <a16:creationId xmlns:a16="http://schemas.microsoft.com/office/drawing/2014/main" id="{2F96E982-FC81-44A4-9BA1-8AAEDA3AE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36" y="2290572"/>
            <a:ext cx="7571431" cy="405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97A6EB9-5A94-4A6D-B8FA-A5134BE103B1}"/>
              </a:ext>
            </a:extLst>
          </p:cNvPr>
          <p:cNvSpPr txBox="1"/>
          <p:nvPr/>
        </p:nvSpPr>
        <p:spPr>
          <a:xfrm>
            <a:off x="5641848" y="6345428"/>
            <a:ext cx="6007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https://nusl.techlib.cz/cs/nusl/typologie-dokumentu-nusl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4827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333D2C-43AD-497D-BE0E-6636B65FD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typologie GL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9F4EC0E-8ED3-4EE6-BF20-ED5948DE2A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438" y="2754199"/>
            <a:ext cx="7731125" cy="2870427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4CFF990-825E-4C89-9E68-4C755D3B8419}"/>
              </a:ext>
            </a:extLst>
          </p:cNvPr>
          <p:cNvSpPr txBox="1"/>
          <p:nvPr/>
        </p:nvSpPr>
        <p:spPr>
          <a:xfrm>
            <a:off x="2230438" y="5998464"/>
            <a:ext cx="77304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ADAMS, Richard J., </a:t>
            </a:r>
            <a:r>
              <a:rPr lang="cs-CZ" sz="1000" dirty="0" err="1"/>
              <a:t>Palie</a:t>
            </a:r>
            <a:r>
              <a:rPr lang="cs-CZ" sz="1000" dirty="0"/>
              <a:t> SMART a Anne </a:t>
            </a:r>
            <a:r>
              <a:rPr lang="cs-CZ" sz="1000" dirty="0" err="1"/>
              <a:t>Sigismund</a:t>
            </a:r>
            <a:r>
              <a:rPr lang="cs-CZ" sz="1000" dirty="0"/>
              <a:t> HUFF, 2017. </a:t>
            </a:r>
            <a:r>
              <a:rPr lang="cs-CZ" sz="1000" dirty="0" err="1"/>
              <a:t>Shades</a:t>
            </a:r>
            <a:r>
              <a:rPr lang="cs-CZ" sz="1000" dirty="0"/>
              <a:t> </a:t>
            </a:r>
            <a:r>
              <a:rPr lang="cs-CZ" sz="1000" dirty="0" err="1"/>
              <a:t>of</a:t>
            </a:r>
            <a:r>
              <a:rPr lang="cs-CZ" sz="1000" dirty="0"/>
              <a:t> </a:t>
            </a:r>
            <a:r>
              <a:rPr lang="cs-CZ" sz="1000" dirty="0" err="1"/>
              <a:t>Grey</a:t>
            </a:r>
            <a:r>
              <a:rPr lang="cs-CZ" sz="1000" dirty="0"/>
              <a:t>: </a:t>
            </a:r>
            <a:r>
              <a:rPr lang="cs-CZ" sz="1000" dirty="0" err="1"/>
              <a:t>Guidelines</a:t>
            </a:r>
            <a:r>
              <a:rPr lang="cs-CZ" sz="1000" dirty="0"/>
              <a:t> </a:t>
            </a:r>
            <a:r>
              <a:rPr lang="cs-CZ" sz="1000" dirty="0" err="1"/>
              <a:t>for</a:t>
            </a:r>
            <a:r>
              <a:rPr lang="cs-CZ" sz="1000" dirty="0"/>
              <a:t> </a:t>
            </a:r>
            <a:r>
              <a:rPr lang="cs-CZ" sz="1000" dirty="0" err="1"/>
              <a:t>Working</a:t>
            </a:r>
            <a:r>
              <a:rPr lang="cs-CZ" sz="1000" dirty="0"/>
              <a:t> </a:t>
            </a:r>
            <a:r>
              <a:rPr lang="cs-CZ" sz="1000" dirty="0" err="1"/>
              <a:t>with</a:t>
            </a:r>
            <a:r>
              <a:rPr lang="cs-CZ" sz="1000" dirty="0"/>
              <a:t> </a:t>
            </a:r>
            <a:r>
              <a:rPr lang="cs-CZ" sz="1000" dirty="0" err="1"/>
              <a:t>the</a:t>
            </a:r>
            <a:r>
              <a:rPr lang="cs-CZ" sz="1000" dirty="0"/>
              <a:t> </a:t>
            </a:r>
            <a:r>
              <a:rPr lang="cs-CZ" sz="1000" dirty="0" err="1"/>
              <a:t>Grey</a:t>
            </a:r>
            <a:r>
              <a:rPr lang="cs-CZ" sz="1000" dirty="0"/>
              <a:t> </a:t>
            </a:r>
            <a:r>
              <a:rPr lang="cs-CZ" sz="1000" dirty="0" err="1"/>
              <a:t>Literature</a:t>
            </a:r>
            <a:r>
              <a:rPr lang="cs-CZ" sz="1000" dirty="0"/>
              <a:t> in </a:t>
            </a:r>
            <a:r>
              <a:rPr lang="cs-CZ" sz="1000" dirty="0" err="1"/>
              <a:t>Systematic</a:t>
            </a:r>
            <a:r>
              <a:rPr lang="cs-CZ" sz="1000" dirty="0"/>
              <a:t> </a:t>
            </a:r>
            <a:r>
              <a:rPr lang="cs-CZ" sz="1000" dirty="0" err="1"/>
              <a:t>Reviews</a:t>
            </a:r>
            <a:r>
              <a:rPr lang="cs-CZ" sz="1000" dirty="0"/>
              <a:t> </a:t>
            </a:r>
            <a:r>
              <a:rPr lang="cs-CZ" sz="1000" dirty="0" err="1"/>
              <a:t>for</a:t>
            </a:r>
            <a:r>
              <a:rPr lang="cs-CZ" sz="1000" dirty="0"/>
              <a:t> Management and </a:t>
            </a:r>
            <a:r>
              <a:rPr lang="cs-CZ" sz="1000" dirty="0" err="1"/>
              <a:t>Organizational</a:t>
            </a:r>
            <a:r>
              <a:rPr lang="cs-CZ" sz="1000" dirty="0"/>
              <a:t> </a:t>
            </a:r>
            <a:r>
              <a:rPr lang="cs-CZ" sz="1000" dirty="0" err="1"/>
              <a:t>Studies</a:t>
            </a:r>
            <a:r>
              <a:rPr lang="cs-CZ" sz="1000" dirty="0"/>
              <a:t>. </a:t>
            </a:r>
            <a:r>
              <a:rPr lang="cs-CZ" sz="1000" i="1" dirty="0"/>
              <a:t>International </a:t>
            </a:r>
            <a:r>
              <a:rPr lang="cs-CZ" sz="1000" i="1" dirty="0" err="1"/>
              <a:t>Journal</a:t>
            </a:r>
            <a:r>
              <a:rPr lang="cs-CZ" sz="1000" i="1" dirty="0"/>
              <a:t> </a:t>
            </a:r>
            <a:r>
              <a:rPr lang="cs-CZ" sz="1000" i="1" dirty="0" err="1"/>
              <a:t>of</a:t>
            </a:r>
            <a:r>
              <a:rPr lang="cs-CZ" sz="1000" i="1" dirty="0"/>
              <a:t> Management </a:t>
            </a:r>
            <a:r>
              <a:rPr lang="cs-CZ" sz="1000" i="1" dirty="0" err="1"/>
              <a:t>Reviews</a:t>
            </a:r>
            <a:r>
              <a:rPr lang="cs-CZ" sz="1000" dirty="0"/>
              <a:t> [online]. </a:t>
            </a:r>
            <a:r>
              <a:rPr lang="cs-CZ" sz="1000" b="1" dirty="0"/>
              <a:t>19</a:t>
            </a:r>
            <a:r>
              <a:rPr lang="cs-CZ" sz="1000" dirty="0"/>
              <a:t>(4), 432-454 [cit. 2019-04-09]. DOI: 10.1111/ijmr.12102. ISSN 14608545. Dostupné z: http://doi.wiley.com/10.1111/ijmr.12102</a:t>
            </a:r>
          </a:p>
        </p:txBody>
      </p:sp>
    </p:spTree>
    <p:extLst>
      <p:ext uri="{BB962C8B-B14F-4D97-AF65-F5344CB8AC3E}">
        <p14:creationId xmlns:p14="http://schemas.microsoft.com/office/powerpoint/2010/main" val="3862195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719922-EDE2-4FA0-A42D-D373F105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Šedá literatura – udržitelnost?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132545-8AF4-402C-8B68-162865D97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Jaké typy GL uchovávat? Jak dlouho?</a:t>
            </a:r>
          </a:p>
          <a:p>
            <a:r>
              <a:rPr lang="cs-CZ" dirty="0"/>
              <a:t>Technické otázky</a:t>
            </a:r>
          </a:p>
          <a:p>
            <a:pPr lvl="1"/>
            <a:r>
              <a:rPr lang="cs-CZ" dirty="0"/>
              <a:t>získávání, dlouhodobé uchovávání, management</a:t>
            </a:r>
          </a:p>
          <a:p>
            <a:r>
              <a:rPr lang="cs-CZ" dirty="0"/>
              <a:t>Ekonomické otázky</a:t>
            </a:r>
          </a:p>
          <a:p>
            <a:pPr lvl="1"/>
            <a:r>
              <a:rPr lang="cs-CZ" dirty="0"/>
              <a:t>náklady, return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investment</a:t>
            </a:r>
            <a:r>
              <a:rPr lang="cs-CZ" dirty="0"/>
              <a:t>, budoucí hodnota → úroveň a délka uchovávání</a:t>
            </a:r>
          </a:p>
          <a:p>
            <a:r>
              <a:rPr lang="cs-CZ" dirty="0"/>
              <a:t>Společenské/organizační otázky</a:t>
            </a:r>
          </a:p>
          <a:p>
            <a:pPr lvl="1"/>
            <a:r>
              <a:rPr lang="cs-CZ" dirty="0"/>
              <a:t>uživatelé, vlastnictví, autorská práva, svobodný přístup k informacím</a:t>
            </a:r>
          </a:p>
        </p:txBody>
      </p:sp>
    </p:spTree>
    <p:extLst>
      <p:ext uri="{BB962C8B-B14F-4D97-AF65-F5344CB8AC3E}">
        <p14:creationId xmlns:p14="http://schemas.microsoft.com/office/powerpoint/2010/main" val="2554852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registrace a uchovávání GL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Národní bibliografie – výběrově, některé státy (např. Německo – dizertace)</a:t>
            </a:r>
          </a:p>
          <a:p>
            <a:r>
              <a:rPr lang="cs-CZ" dirty="0"/>
              <a:t>Specializované databáze GL</a:t>
            </a:r>
          </a:p>
          <a:p>
            <a:pPr lvl="1"/>
            <a:r>
              <a:rPr lang="cs-CZ" dirty="0"/>
              <a:t>Registrace, vyhledávání, zpřístupňování/informace o dostupnosti</a:t>
            </a:r>
          </a:p>
          <a:p>
            <a:pPr lvl="1"/>
            <a:r>
              <a:rPr lang="cs-CZ" dirty="0" err="1"/>
              <a:t>Metadata</a:t>
            </a:r>
            <a:r>
              <a:rPr lang="cs-CZ" dirty="0"/>
              <a:t>/odkazy na plné texty/plné texty</a:t>
            </a:r>
          </a:p>
          <a:p>
            <a:r>
              <a:rPr lang="cs-CZ" dirty="0" err="1"/>
              <a:t>Repozitáře</a:t>
            </a:r>
            <a:endParaRPr lang="cs-CZ" dirty="0"/>
          </a:p>
          <a:p>
            <a:pPr lvl="1"/>
            <a:r>
              <a:rPr lang="cs-CZ" dirty="0"/>
              <a:t>informační systémy určené k digitální archivaci, tj. zajišťující uložení, ochranu, integritu, autenticitu a zpřístupnění digitálních dokumentů v dlouhodobém horizontu.</a:t>
            </a:r>
          </a:p>
          <a:p>
            <a:pPr lvl="1"/>
            <a:r>
              <a:rPr lang="cs-CZ" dirty="0"/>
              <a:t>oborové x institucionální</a:t>
            </a:r>
          </a:p>
          <a:p>
            <a:pPr lvl="1"/>
            <a:r>
              <a:rPr lang="cs-CZ" dirty="0"/>
              <a:t>otevřený přístup</a:t>
            </a:r>
          </a:p>
          <a:p>
            <a:pPr lvl="1"/>
            <a:r>
              <a:rPr lang="cs-CZ" dirty="0"/>
              <a:t>kombinace tradičních dokumentů a šedé literatury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3775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systémů GL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SIGLE (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on </a:t>
            </a:r>
            <a:r>
              <a:rPr lang="cs-CZ" dirty="0" err="1"/>
              <a:t>Grey</a:t>
            </a:r>
            <a:r>
              <a:rPr lang="cs-CZ" dirty="0"/>
              <a:t> </a:t>
            </a:r>
            <a:r>
              <a:rPr lang="cs-CZ" dirty="0" err="1"/>
              <a:t>Literature</a:t>
            </a:r>
            <a:r>
              <a:rPr lang="cs-CZ" dirty="0"/>
              <a:t>, 1980-2005)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OpenSIGLE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OpenGrey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(2011-2020)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Bibliografická databáze evropské šedé literatury</a:t>
            </a:r>
          </a:p>
          <a:p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OpenAIRE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(Open Access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Infrastructure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Europe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Infrastruktura pro sklízení a zpřístupňování výstupů výzkumu (publikace, data,…) od spolupracujících institucí,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repozitářů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vydavatelů – nejedná se pouze o šedou literaturu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Vlastní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repozitář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Zenodo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NDLTD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Networked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Digital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Library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Theses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Dissertations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Mezinárodní organizace zabývající se podporou šíření a uchovávání elektronických dizertací a diplomových prací</a:t>
            </a:r>
          </a:p>
        </p:txBody>
      </p:sp>
    </p:spTree>
    <p:extLst>
      <p:ext uri="{BB962C8B-B14F-4D97-AF65-F5344CB8AC3E}">
        <p14:creationId xmlns:p14="http://schemas.microsoft.com/office/powerpoint/2010/main" val="3369971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systémů GL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1136" y="2681587"/>
            <a:ext cx="7729728" cy="3101983"/>
          </a:xfrm>
        </p:spPr>
        <p:txBody>
          <a:bodyPr/>
          <a:lstStyle/>
          <a:p>
            <a:r>
              <a:rPr lang="cs-CZ" dirty="0">
                <a:hlinkClick r:id="rId2"/>
              </a:rPr>
              <a:t>OADT</a:t>
            </a:r>
            <a:r>
              <a:rPr lang="cs-CZ" dirty="0"/>
              <a:t> (Open Access </a:t>
            </a:r>
            <a:r>
              <a:rPr lang="cs-CZ" dirty="0" err="1"/>
              <a:t>Theses</a:t>
            </a:r>
            <a:r>
              <a:rPr lang="cs-CZ" dirty="0"/>
              <a:t> and </a:t>
            </a:r>
            <a:r>
              <a:rPr lang="cs-CZ" dirty="0" err="1"/>
              <a:t>Dissertations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Open </a:t>
            </a:r>
            <a:r>
              <a:rPr lang="cs-CZ" dirty="0" err="1"/>
              <a:t>access</a:t>
            </a:r>
            <a:r>
              <a:rPr lang="cs-CZ" dirty="0"/>
              <a:t> dizertace a diplomky</a:t>
            </a:r>
          </a:p>
          <a:p>
            <a:r>
              <a:rPr lang="cs-CZ" dirty="0">
                <a:hlinkClick r:id="rId3"/>
              </a:rPr>
              <a:t>NARCIS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Nizozemský systém zpřístupňující publikace a data z univerzit a výzkumných institucí</a:t>
            </a:r>
          </a:p>
          <a:p>
            <a:r>
              <a:rPr lang="cs-CZ" dirty="0">
                <a:hlinkClick r:id="rId4"/>
              </a:rPr>
              <a:t>TIB Hannover </a:t>
            </a:r>
            <a:r>
              <a:rPr lang="cs-CZ" dirty="0"/>
              <a:t>(</a:t>
            </a:r>
            <a:r>
              <a:rPr lang="de-DE" dirty="0"/>
              <a:t>TIB – Leibniz-Informationszentrum Technik und Naturwissenschaften und Universitätsbibliothek</a:t>
            </a:r>
            <a:r>
              <a:rPr lang="cs-CZ" dirty="0"/>
              <a:t>) – shromažďování technických zpráv, zpráv z projektů financovaných ministerstvem školství a výzkumu</a:t>
            </a:r>
          </a:p>
        </p:txBody>
      </p:sp>
    </p:spTree>
    <p:extLst>
      <p:ext uri="{BB962C8B-B14F-4D97-AF65-F5344CB8AC3E}">
        <p14:creationId xmlns:p14="http://schemas.microsoft.com/office/powerpoint/2010/main" val="78773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4023A2-1C07-449F-8B6B-7C4866F5C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Registry </a:t>
            </a:r>
            <a:r>
              <a:rPr lang="cs-CZ" dirty="0" err="1"/>
              <a:t>repozitářů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17216A-1BDC-41B7-9B0F-5781DBA5C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open </a:t>
            </a:r>
            <a:r>
              <a:rPr lang="cs-CZ" dirty="0" err="1"/>
              <a:t>access</a:t>
            </a:r>
            <a:r>
              <a:rPr lang="cs-CZ" dirty="0"/>
              <a:t> </a:t>
            </a:r>
            <a:r>
              <a:rPr lang="cs-CZ" dirty="0" err="1"/>
              <a:t>repozitáře</a:t>
            </a:r>
            <a:endParaRPr lang="cs-CZ" dirty="0"/>
          </a:p>
          <a:p>
            <a:r>
              <a:rPr lang="cs-CZ" dirty="0"/>
              <a:t>různé typy dokumentů, včetně šedé literatury, dat</a:t>
            </a:r>
            <a:endParaRPr lang="cs-CZ" dirty="0">
              <a:hlinkClick r:id="rId2"/>
            </a:endParaRPr>
          </a:p>
          <a:p>
            <a:r>
              <a:rPr lang="cs-CZ" dirty="0" err="1">
                <a:hlinkClick r:id="rId2"/>
              </a:rPr>
              <a:t>OpenDOAR</a:t>
            </a:r>
            <a:endParaRPr lang="cs-CZ" dirty="0"/>
          </a:p>
          <a:p>
            <a:r>
              <a:rPr lang="cs-CZ" dirty="0">
                <a:hlinkClick r:id="rId3"/>
              </a:rPr>
              <a:t>ROAR</a:t>
            </a:r>
            <a:endParaRPr lang="cs-CZ" dirty="0"/>
          </a:p>
          <a:p>
            <a:r>
              <a:rPr lang="cs-CZ" dirty="0">
                <a:hlinkClick r:id="rId4"/>
              </a:rPr>
              <a:t>re3data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370802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Modrá, tepl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4154ce8-de10-43e5-bac2-7607c4efa26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D26EE836CA0DF45885804509ECFD775" ma:contentTypeVersion="18" ma:contentTypeDescription="Vytvoří nový dokument" ma:contentTypeScope="" ma:versionID="1f3cf51fb97561f3c4d9c5039a491c96">
  <xsd:schema xmlns:xsd="http://www.w3.org/2001/XMLSchema" xmlns:xs="http://www.w3.org/2001/XMLSchema" xmlns:p="http://schemas.microsoft.com/office/2006/metadata/properties" xmlns:ns3="ad9319be-0f24-4bac-9f91-d45c695379bf" xmlns:ns4="04154ce8-de10-43e5-bac2-7607c4efa263" targetNamespace="http://schemas.microsoft.com/office/2006/metadata/properties" ma:root="true" ma:fieldsID="31f8f2b5693505f56a016e0025926af2" ns3:_="" ns4:_="">
    <xsd:import namespace="ad9319be-0f24-4bac-9f91-d45c695379bf"/>
    <xsd:import namespace="04154ce8-de10-43e5-bac2-7607c4efa26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Location" minOccurs="0"/>
                <xsd:element ref="ns4:MediaServiceSearchProperties" minOccurs="0"/>
                <xsd:element ref="ns4:_activity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9319be-0f24-4bac-9f91-d45c695379b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154ce8-de10-43e5-bac2-7607c4efa2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E03D66-F490-499A-ADF0-4F14E90FC7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E41E72-CC8A-4C32-9389-B7433138ED82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04154ce8-de10-43e5-bac2-7607c4efa263"/>
    <ds:schemaRef ds:uri="http://purl.org/dc/terms/"/>
    <ds:schemaRef ds:uri="ad9319be-0f24-4bac-9f91-d45c695379bf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0BFCAAD-110E-447D-9F18-7D06E1CF7D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9319be-0f24-4bac-9f91-d45c695379bf"/>
    <ds:schemaRef ds:uri="04154ce8-de10-43e5-bac2-7607c4efa2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1133</TotalTime>
  <Words>1403</Words>
  <Application>Microsoft Office PowerPoint</Application>
  <PresentationFormat>Širokoúhlá obrazovka</PresentationFormat>
  <Paragraphs>171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Calibri</vt:lpstr>
      <vt:lpstr>Gill Sans MT</vt:lpstr>
      <vt:lpstr>Balík</vt:lpstr>
      <vt:lpstr>šedá literatura</vt:lpstr>
      <vt:lpstr>šedá literatura (grey literature)</vt:lpstr>
      <vt:lpstr>typologie GL</vt:lpstr>
      <vt:lpstr>typologie GL</vt:lpstr>
      <vt:lpstr>Šedá literatura – udržitelnost?</vt:lpstr>
      <vt:lpstr>registrace a uchovávání GL</vt:lpstr>
      <vt:lpstr>Příklady systémů GL</vt:lpstr>
      <vt:lpstr>Příklady systémů GL</vt:lpstr>
      <vt:lpstr>Registry repozitářů</vt:lpstr>
      <vt:lpstr>Šedá literatura v ČR</vt:lpstr>
      <vt:lpstr>nušl</vt:lpstr>
      <vt:lpstr>Duševní vlastnictví</vt:lpstr>
      <vt:lpstr>Patenty</vt:lpstr>
      <vt:lpstr>Co lze a nelze patentovat</vt:lpstr>
      <vt:lpstr>Jaká práva plynou z patentu</vt:lpstr>
      <vt:lpstr>Kde žádat o udělení patentu</vt:lpstr>
      <vt:lpstr>Patentové dokumenty</vt:lpstr>
      <vt:lpstr>Přihláška patentu</vt:lpstr>
      <vt:lpstr>Patentový spis</vt:lpstr>
      <vt:lpstr>INID kódy</vt:lpstr>
      <vt:lpstr>Další kódy</vt:lpstr>
      <vt:lpstr>Patentová třídění</vt:lpstr>
      <vt:lpstr>Mezinárodní patentové třídění</vt:lpstr>
      <vt:lpstr>Užitný vzor</vt:lpstr>
      <vt:lpstr>Cvičení - Databáze patentů a užitných vzorů</vt:lpstr>
      <vt:lpstr>Záznam v databázi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information behaviour research</dc:title>
  <dc:creator>Jarolímková, Adéla</dc:creator>
  <cp:lastModifiedBy>Jarolímková, Adéla</cp:lastModifiedBy>
  <cp:revision>61</cp:revision>
  <dcterms:created xsi:type="dcterms:W3CDTF">2019-02-07T10:06:46Z</dcterms:created>
  <dcterms:modified xsi:type="dcterms:W3CDTF">2025-04-08T09:59:56Z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0x0101005D26EE836CA0DF45885804509ECFD775</vt:lpwstr>
  </property>
</Properties>
</file>