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453"/>
  </p:normalViewPr>
  <p:slideViewPr>
    <p:cSldViewPr>
      <p:cViewPr varScale="1">
        <p:scale>
          <a:sx n="112" d="100"/>
          <a:sy n="112" d="100"/>
        </p:scale>
        <p:origin x="1640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85385E34-8028-8A92-2661-85EAA2196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3239234A-507E-314C-6CCA-634CD7EB51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0" name="AutoShape 3">
            <a:extLst>
              <a:ext uri="{FF2B5EF4-FFF2-40B4-BE49-F238E27FC236}">
                <a16:creationId xmlns:a16="http://schemas.microsoft.com/office/drawing/2014/main" id="{B603DE41-05B9-102A-3BA7-0E52DEDF2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1" name="AutoShape 4">
            <a:extLst>
              <a:ext uri="{FF2B5EF4-FFF2-40B4-BE49-F238E27FC236}">
                <a16:creationId xmlns:a16="http://schemas.microsoft.com/office/drawing/2014/main" id="{AB177CD5-9B9C-E739-EDE9-99C47954C5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2" name="AutoShape 5">
            <a:extLst>
              <a:ext uri="{FF2B5EF4-FFF2-40B4-BE49-F238E27FC236}">
                <a16:creationId xmlns:a16="http://schemas.microsoft.com/office/drawing/2014/main" id="{287B97CA-A8AD-CCE1-543A-52285DA47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3" name="AutoShape 6">
            <a:extLst>
              <a:ext uri="{FF2B5EF4-FFF2-40B4-BE49-F238E27FC236}">
                <a16:creationId xmlns:a16="http://schemas.microsoft.com/office/drawing/2014/main" id="{8FEBD884-CC38-583B-9A97-7E5A67EFEF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4" name="AutoShape 7">
            <a:extLst>
              <a:ext uri="{FF2B5EF4-FFF2-40B4-BE49-F238E27FC236}">
                <a16:creationId xmlns:a16="http://schemas.microsoft.com/office/drawing/2014/main" id="{92E13C1D-693E-6E5A-9B54-2CE8DF628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5" name="Rectangle 8">
            <a:extLst>
              <a:ext uri="{FF2B5EF4-FFF2-40B4-BE49-F238E27FC236}">
                <a16:creationId xmlns:a16="http://schemas.microsoft.com/office/drawing/2014/main" id="{8A0B04D1-EA14-3001-BEE1-41F9D6AD74A0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87187" cy="12480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4C0D1C18-678D-68E3-C028-47DB8CA75E1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3700" cy="41021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>
            <a:extLst>
              <a:ext uri="{FF2B5EF4-FFF2-40B4-BE49-F238E27FC236}">
                <a16:creationId xmlns:a16="http://schemas.microsoft.com/office/drawing/2014/main" id="{F3E97584-BCF0-D90B-9B9C-F354866C361A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Text Box 2">
            <a:extLst>
              <a:ext uri="{FF2B5EF4-FFF2-40B4-BE49-F238E27FC236}">
                <a16:creationId xmlns:a16="http://schemas.microsoft.com/office/drawing/2014/main" id="{A69FF123-2CE6-089B-BEC4-8F55055003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>
            <a:extLst>
              <a:ext uri="{FF2B5EF4-FFF2-40B4-BE49-F238E27FC236}">
                <a16:creationId xmlns:a16="http://schemas.microsoft.com/office/drawing/2014/main" id="{D1381074-5C40-039A-BCDC-661081D44433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Text Box 2">
            <a:extLst>
              <a:ext uri="{FF2B5EF4-FFF2-40B4-BE49-F238E27FC236}">
                <a16:creationId xmlns:a16="http://schemas.microsoft.com/office/drawing/2014/main" id="{165347A4-DDC2-1F67-4F47-D93D3845D5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>
            <a:extLst>
              <a:ext uri="{FF2B5EF4-FFF2-40B4-BE49-F238E27FC236}">
                <a16:creationId xmlns:a16="http://schemas.microsoft.com/office/drawing/2014/main" id="{51566348-36E0-1DCE-B997-4AD774A42C22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-14225588" y="-11796713"/>
            <a:ext cx="16643351" cy="124825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Text Box 2">
            <a:extLst>
              <a:ext uri="{FF2B5EF4-FFF2-40B4-BE49-F238E27FC236}">
                <a16:creationId xmlns:a16="http://schemas.microsoft.com/office/drawing/2014/main" id="{098BF9F3-47ED-2FF2-7530-8A0B3CB4A0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5288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>
            <a:extLst>
              <a:ext uri="{FF2B5EF4-FFF2-40B4-BE49-F238E27FC236}">
                <a16:creationId xmlns:a16="http://schemas.microsoft.com/office/drawing/2014/main" id="{9C423803-3CE9-7728-DFAC-7F090444958B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-14225588" y="-11796713"/>
            <a:ext cx="16643351" cy="124825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Text Box 2">
            <a:extLst>
              <a:ext uri="{FF2B5EF4-FFF2-40B4-BE49-F238E27FC236}">
                <a16:creationId xmlns:a16="http://schemas.microsoft.com/office/drawing/2014/main" id="{B49A817F-169C-F827-9D86-374E156226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5288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>
            <a:extLst>
              <a:ext uri="{FF2B5EF4-FFF2-40B4-BE49-F238E27FC236}">
                <a16:creationId xmlns:a16="http://schemas.microsoft.com/office/drawing/2014/main" id="{C3335675-9405-A472-2A13-B58731C38167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-14225588" y="-11796713"/>
            <a:ext cx="16643351" cy="124825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Text Box 2">
            <a:extLst>
              <a:ext uri="{FF2B5EF4-FFF2-40B4-BE49-F238E27FC236}">
                <a16:creationId xmlns:a16="http://schemas.microsoft.com/office/drawing/2014/main" id="{2E0EEE5A-4AC1-5203-1F4F-2284E596F9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5288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>
            <a:extLst>
              <a:ext uri="{FF2B5EF4-FFF2-40B4-BE49-F238E27FC236}">
                <a16:creationId xmlns:a16="http://schemas.microsoft.com/office/drawing/2014/main" id="{A9555E51-281E-BC29-1070-000F9CBB2B92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Text Box 2">
            <a:extLst>
              <a:ext uri="{FF2B5EF4-FFF2-40B4-BE49-F238E27FC236}">
                <a16:creationId xmlns:a16="http://schemas.microsoft.com/office/drawing/2014/main" id="{F1A6290F-4BA0-D971-76C2-33B99E4FD0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>
            <a:extLst>
              <a:ext uri="{FF2B5EF4-FFF2-40B4-BE49-F238E27FC236}">
                <a16:creationId xmlns:a16="http://schemas.microsoft.com/office/drawing/2014/main" id="{EE06F689-87E8-E508-A77F-4B47EC464AEB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Text Box 2">
            <a:extLst>
              <a:ext uri="{FF2B5EF4-FFF2-40B4-BE49-F238E27FC236}">
                <a16:creationId xmlns:a16="http://schemas.microsoft.com/office/drawing/2014/main" id="{93E6BE55-B84B-9DA2-AF0C-67E6A56927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>
            <a:extLst>
              <a:ext uri="{FF2B5EF4-FFF2-40B4-BE49-F238E27FC236}">
                <a16:creationId xmlns:a16="http://schemas.microsoft.com/office/drawing/2014/main" id="{95FEF732-695E-6ECC-C873-958892169D2E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Text Box 2">
            <a:extLst>
              <a:ext uri="{FF2B5EF4-FFF2-40B4-BE49-F238E27FC236}">
                <a16:creationId xmlns:a16="http://schemas.microsoft.com/office/drawing/2014/main" id="{D7407F78-0997-93D4-B538-1B3F8A5497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>
            <a:extLst>
              <a:ext uri="{FF2B5EF4-FFF2-40B4-BE49-F238E27FC236}">
                <a16:creationId xmlns:a16="http://schemas.microsoft.com/office/drawing/2014/main" id="{CF7F3C10-DE0E-5674-7FB3-B9AC4D4D4D9A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Text Box 2">
            <a:extLst>
              <a:ext uri="{FF2B5EF4-FFF2-40B4-BE49-F238E27FC236}">
                <a16:creationId xmlns:a16="http://schemas.microsoft.com/office/drawing/2014/main" id="{9C1412D2-18B8-91BE-BC2F-4CA0EC63E2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>
            <a:extLst>
              <a:ext uri="{FF2B5EF4-FFF2-40B4-BE49-F238E27FC236}">
                <a16:creationId xmlns:a16="http://schemas.microsoft.com/office/drawing/2014/main" id="{FFE63D08-0C1A-0200-172B-086BF26B9DE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Text Box 2">
            <a:extLst>
              <a:ext uri="{FF2B5EF4-FFF2-40B4-BE49-F238E27FC236}">
                <a16:creationId xmlns:a16="http://schemas.microsoft.com/office/drawing/2014/main" id="{266BF954-F204-0947-99A2-B3BF00AA9F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>
            <a:extLst>
              <a:ext uri="{FF2B5EF4-FFF2-40B4-BE49-F238E27FC236}">
                <a16:creationId xmlns:a16="http://schemas.microsoft.com/office/drawing/2014/main" id="{1962E74D-CA12-5D8B-2283-883D66CB6D7E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Text Box 2">
            <a:extLst>
              <a:ext uri="{FF2B5EF4-FFF2-40B4-BE49-F238E27FC236}">
                <a16:creationId xmlns:a16="http://schemas.microsoft.com/office/drawing/2014/main" id="{33A93B2A-64C6-CF63-D04F-E34EE9B6B2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>
            <a:extLst>
              <a:ext uri="{FF2B5EF4-FFF2-40B4-BE49-F238E27FC236}">
                <a16:creationId xmlns:a16="http://schemas.microsoft.com/office/drawing/2014/main" id="{84AAF2A0-99EB-2F4D-8E42-F35B8FE51A6D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Text Box 2">
            <a:extLst>
              <a:ext uri="{FF2B5EF4-FFF2-40B4-BE49-F238E27FC236}">
                <a16:creationId xmlns:a16="http://schemas.microsoft.com/office/drawing/2014/main" id="{5C28CB2B-98F1-5BEB-3F64-C7FAA459BC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>
            <a:extLst>
              <a:ext uri="{FF2B5EF4-FFF2-40B4-BE49-F238E27FC236}">
                <a16:creationId xmlns:a16="http://schemas.microsoft.com/office/drawing/2014/main" id="{F7358CCA-3CDD-092B-90AB-6810E4373F1A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Text Box 2">
            <a:extLst>
              <a:ext uri="{FF2B5EF4-FFF2-40B4-BE49-F238E27FC236}">
                <a16:creationId xmlns:a16="http://schemas.microsoft.com/office/drawing/2014/main" id="{31147A61-82BE-8778-3B7E-A848FA8C08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>
            <a:extLst>
              <a:ext uri="{FF2B5EF4-FFF2-40B4-BE49-F238E27FC236}">
                <a16:creationId xmlns:a16="http://schemas.microsoft.com/office/drawing/2014/main" id="{23C5B273-EE5F-2438-BF41-E1A4BA46CD96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Text Box 2">
            <a:extLst>
              <a:ext uri="{FF2B5EF4-FFF2-40B4-BE49-F238E27FC236}">
                <a16:creationId xmlns:a16="http://schemas.microsoft.com/office/drawing/2014/main" id="{06994174-7D10-7B0D-27AE-EC01C823E4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>
            <a:extLst>
              <a:ext uri="{FF2B5EF4-FFF2-40B4-BE49-F238E27FC236}">
                <a16:creationId xmlns:a16="http://schemas.microsoft.com/office/drawing/2014/main" id="{72B1CC99-4DE0-E640-91DE-F293F1E90AED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Text Box 2">
            <a:extLst>
              <a:ext uri="{FF2B5EF4-FFF2-40B4-BE49-F238E27FC236}">
                <a16:creationId xmlns:a16="http://schemas.microsoft.com/office/drawing/2014/main" id="{556DFFC1-28B3-3BA3-FF02-16A32736C0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>
            <a:extLst>
              <a:ext uri="{FF2B5EF4-FFF2-40B4-BE49-F238E27FC236}">
                <a16:creationId xmlns:a16="http://schemas.microsoft.com/office/drawing/2014/main" id="{80D0B0BC-E058-E9E8-3DB8-2F1690EB8EC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Text Box 2">
            <a:extLst>
              <a:ext uri="{FF2B5EF4-FFF2-40B4-BE49-F238E27FC236}">
                <a16:creationId xmlns:a16="http://schemas.microsoft.com/office/drawing/2014/main" id="{61006DBE-D8E6-9624-D2AA-7E02AB7A94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>
            <a:extLst>
              <a:ext uri="{FF2B5EF4-FFF2-40B4-BE49-F238E27FC236}">
                <a16:creationId xmlns:a16="http://schemas.microsoft.com/office/drawing/2014/main" id="{224DCD0D-CA3E-0C29-4CEF-9C04C37CE209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Text Box 2">
            <a:extLst>
              <a:ext uri="{FF2B5EF4-FFF2-40B4-BE49-F238E27FC236}">
                <a16:creationId xmlns:a16="http://schemas.microsoft.com/office/drawing/2014/main" id="{EFA71FF3-7F14-F801-CFE2-B81D8C392D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>
            <a:extLst>
              <a:ext uri="{FF2B5EF4-FFF2-40B4-BE49-F238E27FC236}">
                <a16:creationId xmlns:a16="http://schemas.microsoft.com/office/drawing/2014/main" id="{002FDFAD-E328-4135-278E-22ECB31F5C5A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Text Box 2">
            <a:extLst>
              <a:ext uri="{FF2B5EF4-FFF2-40B4-BE49-F238E27FC236}">
                <a16:creationId xmlns:a16="http://schemas.microsoft.com/office/drawing/2014/main" id="{9264B2A5-3041-45D7-8FCF-2FF0C07FB1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>
            <a:extLst>
              <a:ext uri="{FF2B5EF4-FFF2-40B4-BE49-F238E27FC236}">
                <a16:creationId xmlns:a16="http://schemas.microsoft.com/office/drawing/2014/main" id="{F408E294-B0C9-889C-D293-27B77133F4AB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Text Box 2">
            <a:extLst>
              <a:ext uri="{FF2B5EF4-FFF2-40B4-BE49-F238E27FC236}">
                <a16:creationId xmlns:a16="http://schemas.microsoft.com/office/drawing/2014/main" id="{D8E83957-F854-A491-F8A7-333B95CBA7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>
            <a:extLst>
              <a:ext uri="{FF2B5EF4-FFF2-40B4-BE49-F238E27FC236}">
                <a16:creationId xmlns:a16="http://schemas.microsoft.com/office/drawing/2014/main" id="{EC3B051A-41FB-9BB0-DE19-F7256F8BA74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Text Box 2">
            <a:extLst>
              <a:ext uri="{FF2B5EF4-FFF2-40B4-BE49-F238E27FC236}">
                <a16:creationId xmlns:a16="http://schemas.microsoft.com/office/drawing/2014/main" id="{165F7BF5-A5CF-EB09-C895-4E36E2B0B0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>
            <a:extLst>
              <a:ext uri="{FF2B5EF4-FFF2-40B4-BE49-F238E27FC236}">
                <a16:creationId xmlns:a16="http://schemas.microsoft.com/office/drawing/2014/main" id="{558FCAFB-FF0A-52C1-78EF-251CDC18CFBD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Text Box 2">
            <a:extLst>
              <a:ext uri="{FF2B5EF4-FFF2-40B4-BE49-F238E27FC236}">
                <a16:creationId xmlns:a16="http://schemas.microsoft.com/office/drawing/2014/main" id="{FD9A2273-02C6-8535-58DF-364B677492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>
            <a:extLst>
              <a:ext uri="{FF2B5EF4-FFF2-40B4-BE49-F238E27FC236}">
                <a16:creationId xmlns:a16="http://schemas.microsoft.com/office/drawing/2014/main" id="{ACA54997-5401-75C1-515F-AB64AEA36BA9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Text Box 2">
            <a:extLst>
              <a:ext uri="{FF2B5EF4-FFF2-40B4-BE49-F238E27FC236}">
                <a16:creationId xmlns:a16="http://schemas.microsoft.com/office/drawing/2014/main" id="{9E28093D-B887-A851-CF3D-DC467A96AA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>
            <a:extLst>
              <a:ext uri="{FF2B5EF4-FFF2-40B4-BE49-F238E27FC236}">
                <a16:creationId xmlns:a16="http://schemas.microsoft.com/office/drawing/2014/main" id="{9783F3AE-AFBC-1BA6-DD61-BDA861B252D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Text Box 2">
            <a:extLst>
              <a:ext uri="{FF2B5EF4-FFF2-40B4-BE49-F238E27FC236}">
                <a16:creationId xmlns:a16="http://schemas.microsoft.com/office/drawing/2014/main" id="{2AF6BD6B-C740-4DBC-A233-72EF5D1F26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>
            <a:extLst>
              <a:ext uri="{FF2B5EF4-FFF2-40B4-BE49-F238E27FC236}">
                <a16:creationId xmlns:a16="http://schemas.microsoft.com/office/drawing/2014/main" id="{E180AD3D-9754-5C69-254E-FF8AA5E8564B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Text Box 2">
            <a:extLst>
              <a:ext uri="{FF2B5EF4-FFF2-40B4-BE49-F238E27FC236}">
                <a16:creationId xmlns:a16="http://schemas.microsoft.com/office/drawing/2014/main" id="{30DA2568-6ACB-2736-4A04-7A6A10DB3C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>
            <a:extLst>
              <a:ext uri="{FF2B5EF4-FFF2-40B4-BE49-F238E27FC236}">
                <a16:creationId xmlns:a16="http://schemas.microsoft.com/office/drawing/2014/main" id="{091658D9-7448-DC32-30D2-67DD64EA0190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Text Box 2">
            <a:extLst>
              <a:ext uri="{FF2B5EF4-FFF2-40B4-BE49-F238E27FC236}">
                <a16:creationId xmlns:a16="http://schemas.microsoft.com/office/drawing/2014/main" id="{1A9454EC-2884-5EEE-CEA0-AAB5A8047F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>
            <a:extLst>
              <a:ext uri="{FF2B5EF4-FFF2-40B4-BE49-F238E27FC236}">
                <a16:creationId xmlns:a16="http://schemas.microsoft.com/office/drawing/2014/main" id="{E67EF6CF-27DD-7458-AEA3-4C2080ED0E86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Text Box 2">
            <a:extLst>
              <a:ext uri="{FF2B5EF4-FFF2-40B4-BE49-F238E27FC236}">
                <a16:creationId xmlns:a16="http://schemas.microsoft.com/office/drawing/2014/main" id="{04AFCDE6-DE79-0A87-DD93-04B1D94C66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>
            <a:extLst>
              <a:ext uri="{FF2B5EF4-FFF2-40B4-BE49-F238E27FC236}">
                <a16:creationId xmlns:a16="http://schemas.microsoft.com/office/drawing/2014/main" id="{F53A27A7-8D83-4967-5E6F-B8FC8B54A9E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Text Box 2">
            <a:extLst>
              <a:ext uri="{FF2B5EF4-FFF2-40B4-BE49-F238E27FC236}">
                <a16:creationId xmlns:a16="http://schemas.microsoft.com/office/drawing/2014/main" id="{67B4416B-2AA8-7F63-50D1-01A7E34424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Master-Untertitelformat bearbeiten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45ECE3-4E7E-0797-2758-2A60C4D95FD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023362-D721-3BC2-37D0-66CD46F96E6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680AA8-1C7B-764D-C5A4-B05CD8AA9E6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D9413-C6AA-6949-8840-37F66F7FBC5E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255912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E3AD6D-4FB3-C651-BC72-DE3E6C8B5BF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116ECD-2ABB-B9DB-D638-196DD56E878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B32020-1DE0-C742-A5BA-001E35350D0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61FA1-13C6-8244-B45C-C52C8142B3AD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718035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19875" y="128588"/>
            <a:ext cx="2054225" cy="5984875"/>
          </a:xfrm>
        </p:spPr>
        <p:txBody>
          <a:bodyPr vert="eaVert"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0275" cy="5984875"/>
          </a:xfrm>
        </p:spPr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B66774-245B-6C44-9890-2FEFE6EFC07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FAB124-1E9D-C853-65C1-7F0856724F7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09AB11-3BEC-1509-3F1B-C4EB2D71FD3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87F0E-32F1-7E45-9590-20647613A2A7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524500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16900" cy="1433512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003CD9D-F659-C048-16E0-099AF715EDB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79CAD1-7C2C-2CA4-1729-B399A5B06FF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1E996C-5062-DD25-7E43-F2CB8BB50C5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5E644-066B-5246-9A8C-195BDA1735D3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013253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CCCEA69-C354-809E-AAB4-5E81660AF5E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751513-5AD9-2BA7-01EF-017ED7FD0C9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7C1459-D1A7-A402-C7E8-66FD6EECACD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36198-48B6-FB49-A97C-85F7927672C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92726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56CC0C-F56A-4792-0009-3EC1272A97D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EBD3FE-01EA-BFFF-B226-C8B884A5E34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E275C3-75E2-2F54-3045-B4E62067737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414A9-2E98-884F-BFB8-BE606ED19D7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99171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250" cy="4513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1850" y="1600200"/>
            <a:ext cx="4032250" cy="4513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B066C9E-65B1-A35B-2B8C-23825D94303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CA90BBD-A33C-3BA9-827C-9F55B1E5453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251E012-A76C-214A-99F1-39D735D4F7E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2495A-5764-E747-BE6A-03D74B169ED5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328233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133B8F3-E4FD-09CD-F4FE-56C42994385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BA2AAB10-4216-6644-813D-C1AD474C003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F8CB7A97-70A5-EE06-0388-7E524B77927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2137C-829B-DA4A-A896-45066C8D001C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33386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0664A92-1324-F416-6672-431AB501FF0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F59041-E8F3-DB1C-D8B2-069DCAFC030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1D1E1E-75FE-1465-11AC-D2C0D34EDED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F5B80-417B-8140-9FB6-5EF1A7AD8406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559017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DB1BEF96-D98D-69AD-14FF-15EBFFB139D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FF6E267-89F0-9707-E30E-1E1F39D28E6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BC99132-9AFD-6B10-C931-805D41C30C0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1B9D9-167D-EA41-9449-BF201EF4C3B0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2443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F9126BA-1865-2978-D3E2-FB1DC619A93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F42E269-E49D-F7A5-4904-C804F2FB9E3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D0F68F4-1068-EABF-4D16-73CCA29D608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9D5EF-D8D6-9944-97FD-DBFA789ADB84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832378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5870C44-98F0-AD7C-C328-0BC60562BD4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4538BDA-95CD-90F4-8BC3-95308D5D0FD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957BE0F-F0CD-FA77-95A8-A7654F8B790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07C8A-422D-D34C-B254-0169CF89C085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713319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523287CB-967B-96AF-D218-53F15AC7C6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16900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978008F4-1AB9-9BBA-37F6-43C7736A5F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16900" cy="451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die Formate des Gliederungstextes zu bearbeiten</a:t>
            </a:r>
          </a:p>
          <a:p>
            <a:pPr lvl="1"/>
            <a:r>
              <a:rPr lang="en-GB" altLang="de-CZ"/>
              <a:t>Zweite Gliederungsebene</a:t>
            </a:r>
          </a:p>
          <a:p>
            <a:pPr lvl="2"/>
            <a:r>
              <a:rPr lang="en-GB" altLang="de-CZ"/>
              <a:t>Dritte Gliederungsebene</a:t>
            </a:r>
          </a:p>
          <a:p>
            <a:pPr lvl="3"/>
            <a:r>
              <a:rPr lang="en-GB" altLang="de-CZ"/>
              <a:t>Vierte Gliederungsebene</a:t>
            </a:r>
          </a:p>
          <a:p>
            <a:pPr lvl="4"/>
            <a:r>
              <a:rPr lang="en-GB" altLang="de-CZ"/>
              <a:t>Fünfte Gliederungsebene</a:t>
            </a:r>
          </a:p>
          <a:p>
            <a:pPr lvl="4"/>
            <a:r>
              <a:rPr lang="en-GB" altLang="de-CZ"/>
              <a:t>Sechste Gliederungsebene</a:t>
            </a:r>
          </a:p>
          <a:p>
            <a:pPr lvl="4"/>
            <a:r>
              <a:rPr lang="en-GB" altLang="de-CZ"/>
              <a:t>Siebente Gliederungsebene</a:t>
            </a:r>
          </a:p>
          <a:p>
            <a:pPr lvl="4"/>
            <a:r>
              <a:rPr lang="en-GB" altLang="de-CZ"/>
              <a:t>Achte Gliederungsebene</a:t>
            </a:r>
          </a:p>
          <a:p>
            <a:pPr lvl="4"/>
            <a:r>
              <a:rPr lang="en-GB" altLang="de-CZ"/>
              <a:t>Neunte Gliederungsebene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7720CE3C-5463-C424-88B7-C33701A19B9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0900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795E608-F75E-FDDA-0A4C-8061A915805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82900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A4CEBFD-6A2A-9AFC-63E8-3DB6666592B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0900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50893E7-0FC7-D546-836A-B89CE5A348A4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92767EA9-2B84-EEAE-BDC9-CB54F78975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052513"/>
            <a:ext cx="7772400" cy="14700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CH" altLang="de-CZ" sz="4000" b="1">
                <a:latin typeface="Times New Roman" panose="02020603050405020304" pitchFamily="18" charset="0"/>
              </a:rPr>
              <a:t>Morfologie ruštiny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7CF3E1B8-69CD-A1BB-37E3-531D697DD198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331913" y="4652963"/>
            <a:ext cx="6400800" cy="911225"/>
          </a:xfrm>
        </p:spPr>
        <p:txBody>
          <a:bodyPr/>
          <a:lstStyle/>
          <a:p>
            <a:pPr marL="0" indent="0" algn="ctr" eaLnBrk="1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de-CH" altLang="de-CZ">
                <a:latin typeface="Times New Roman" panose="02020603050405020304" pitchFamily="18" charset="0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0847C523-2AD1-9014-1DF7-E9936F36D85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4522787"/>
          </a:xfrm>
        </p:spPr>
        <p:txBody>
          <a:bodyPr anchor="t"/>
          <a:lstStyle/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Slovesa s velárním kmenem 10. třídy (typ </a:t>
            </a:r>
            <a:r>
              <a:rPr lang="cs-CZ" altLang="de-CZ" sz="2800" i="1">
                <a:latin typeface="Times New Roman" panose="02020603050405020304" pitchFamily="18" charset="0"/>
              </a:rPr>
              <a:t>мочь</a:t>
            </a:r>
            <a:r>
              <a:rPr lang="cs-CZ" altLang="de-CZ" sz="2800">
                <a:latin typeface="Times New Roman" panose="02020603050405020304" pitchFamily="18" charset="0"/>
              </a:rPr>
              <a:t>) vykazují v příčestí minulém trpném kmenovou variantu se sykavkou</a:t>
            </a:r>
            <a:r>
              <a:rPr lang="de-CH" altLang="de-CZ" sz="2800">
                <a:latin typeface="Times New Roman" panose="02020603050405020304" pitchFamily="18" charset="0"/>
              </a:rPr>
              <a:t>: </a:t>
            </a:r>
            <a:r>
              <a:rPr lang="ru-RU" altLang="de-CZ" sz="2800" i="1">
                <a:latin typeface="Times New Roman" panose="02020603050405020304" pitchFamily="18" charset="0"/>
              </a:rPr>
              <a:t>обр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чь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,předurčit, odsoudit</a:t>
            </a:r>
            <a:r>
              <a:rPr lang="de-CH" altLang="de-DE" sz="2800">
                <a:latin typeface="Times New Roman" panose="02020603050405020304" pitchFamily="18" charset="0"/>
              </a:rPr>
              <a:t>‘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– </a:t>
            </a:r>
            <a:r>
              <a:rPr lang="ru-RU" altLang="de-CZ" sz="2800" i="1">
                <a:latin typeface="Times New Roman" panose="02020603050405020304" pitchFamily="18" charset="0"/>
              </a:rPr>
              <a:t>обрек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, обречёшь – обречённый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сбер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чь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de-CH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uchránit, uchovat, ušetřit</a:t>
            </a:r>
            <a:r>
              <a:rPr lang="de-CH" altLang="de-DE" sz="2800">
                <a:latin typeface="Times New Roman" panose="02020603050405020304" pitchFamily="18" charset="0"/>
              </a:rPr>
              <a:t>‘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– </a:t>
            </a:r>
            <a:r>
              <a:rPr lang="ru-RU" altLang="de-CZ" sz="2800" i="1">
                <a:latin typeface="Times New Roman" panose="02020603050405020304" pitchFamily="18" charset="0"/>
              </a:rPr>
              <a:t>сберег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, сбережёшь - сбережённый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358E8AF5-F266-9131-233F-71E7ABC3CE3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60363" y="287338"/>
            <a:ext cx="8218487" cy="6408737"/>
          </a:xfrm>
        </p:spPr>
        <p:txBody>
          <a:bodyPr anchor="t"/>
          <a:lstStyle/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Pasivum</a:t>
            </a: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S příčestím minulým trpným souvisí přímo i tvoření časovaných (určitých) pasivních tvarů slovesa</a:t>
            </a: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Na rozdíl od češtiny a ostatních zsl. jazyků tvoří ovšem ruština jenom část těchto tvarů pomocí příčestí minulého trpného</a:t>
            </a: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Rozhodujícím faktorem je vid: nedok. tvary se tvoří pomocí reflexiva (které v ruštině dovolují i doplnění agentu v pasivu), dok. tvary pomocí příčestí</a:t>
            </a:r>
            <a:r>
              <a:rPr lang="ru-RU" altLang="de-CZ" sz="2800">
                <a:latin typeface="Times New Roman" panose="02020603050405020304" pitchFamily="18" charset="0"/>
              </a:rPr>
              <a:t>: </a:t>
            </a:r>
            <a:r>
              <a:rPr lang="ru-RU" altLang="de-CZ" sz="2800" i="1">
                <a:latin typeface="Times New Roman" panose="02020603050405020304" pitchFamily="18" charset="0"/>
              </a:rPr>
              <a:t>книга читается (студентами), Преподаватель несколькo раз задерживался в аудитории сотрудниками милиции</a:t>
            </a:r>
            <a:r>
              <a:rPr lang="ru-RU" altLang="de-CZ" sz="2800">
                <a:latin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7" name="Group 1">
            <a:extLst>
              <a:ext uri="{FF2B5EF4-FFF2-40B4-BE49-F238E27FC236}">
                <a16:creationId xmlns:a16="http://schemas.microsoft.com/office/drawing/2014/main" id="{863B8441-5C42-A0EA-DB27-A3FA8283298A}"/>
              </a:ext>
            </a:extLst>
          </p:cNvPr>
          <p:cNvGraphicFramePr>
            <a:graphicFrameLocks noGrp="1"/>
          </p:cNvGraphicFramePr>
          <p:nvPr/>
        </p:nvGraphicFramePr>
        <p:xfrm>
          <a:off x="179388" y="260350"/>
          <a:ext cx="8713787" cy="6267450"/>
        </p:xfrm>
        <a:graphic>
          <a:graphicData uri="http://schemas.openxmlformats.org/drawingml/2006/table">
            <a:tbl>
              <a:tblPr/>
              <a:tblGrid>
                <a:gridCol w="2903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6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3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08075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de-CH" altLang="de-CZ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0008" marR="90008" marT="62672" marB="46797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cs-CZ" altLang="de-CZ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imperfektivum</a:t>
                      </a:r>
                    </a:p>
                  </a:txBody>
                  <a:tcPr marL="90008" marR="90008" marT="62672" marB="46797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cs-CZ" altLang="de-CZ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perfektivum</a:t>
                      </a:r>
                    </a:p>
                  </a:txBody>
                  <a:tcPr marL="90008" marR="90008" marT="62672" marB="46797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8075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cs-CZ" altLang="de-CZ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prézens</a:t>
                      </a:r>
                    </a:p>
                  </a:txBody>
                  <a:tcPr marL="90008" marR="90008" marT="62672" marB="46797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altLang="de-CZ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создaëтся</a:t>
                      </a:r>
                    </a:p>
                  </a:txBody>
                  <a:tcPr marL="90008" marR="90008" marT="62672" marB="46797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altLang="de-CZ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сóздан</a:t>
                      </a:r>
                      <a:r>
                        <a:rPr kumimoji="0" lang="cs-CZ" altLang="de-CZ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, -a, -o</a:t>
                      </a:r>
                    </a:p>
                  </a:txBody>
                  <a:tcPr marL="90008" marR="90008" marT="62672" marB="46797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8075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cs-CZ" altLang="de-CZ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préteritum</a:t>
                      </a:r>
                    </a:p>
                  </a:txBody>
                  <a:tcPr marL="90008" marR="90008" marT="62672" marB="46797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altLang="de-CZ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создaвáлся</a:t>
                      </a:r>
                    </a:p>
                  </a:txBody>
                  <a:tcPr marL="90008" marR="90008" marT="62672" marB="46797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altLang="de-CZ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был сóздан, -a, -o</a:t>
                      </a:r>
                    </a:p>
                  </a:txBody>
                  <a:tcPr marL="90008" marR="90008" marT="62672" marB="46797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8075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cs-CZ" altLang="de-CZ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futurum</a:t>
                      </a:r>
                    </a:p>
                  </a:txBody>
                  <a:tcPr marL="90008" marR="90008" marT="62672" marB="46797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altLang="de-CZ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будет создaвáться</a:t>
                      </a:r>
                    </a:p>
                  </a:txBody>
                  <a:tcPr marL="90008" marR="90008" marT="62672" marB="46797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altLang="de-CZ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будет сóздан, -a, -o</a:t>
                      </a:r>
                    </a:p>
                  </a:txBody>
                  <a:tcPr marL="90008" marR="90008" marT="62672" marB="46797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35150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cs-CZ" altLang="de-CZ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infinitiv</a:t>
                      </a:r>
                    </a:p>
                  </a:txBody>
                  <a:tcPr marL="90008" marR="90008" marT="62672" marB="46797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altLang="de-CZ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создaвáться</a:t>
                      </a:r>
                    </a:p>
                  </a:txBody>
                  <a:tcPr marL="90008" marR="90008" marT="62672" marB="46797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altLang="de-CZ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быть сóздан(ным)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altLang="de-CZ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создáться</a:t>
                      </a:r>
                    </a:p>
                  </a:txBody>
                  <a:tcPr marL="90008" marR="90008" marT="62672" marB="46797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781C0398-6D05-6917-47C9-C9ACCCD90CE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60363" y="236538"/>
            <a:ext cx="8423275" cy="6386512"/>
          </a:xfrm>
        </p:spPr>
        <p:txBody>
          <a:bodyPr anchor="t"/>
          <a:lstStyle/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Tvoření nedok. pasiva pomocí příčestí přítomného činného bylo dříve rozšířenější:</a:t>
            </a: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Я вас любил безмóлвно, безнадéжно,</a:t>
            </a:r>
          </a:p>
          <a:p>
            <a:pPr marL="342900" indent="-341313" algn="l" eaLnBrk="1" hangingPunct="1">
              <a:buClrTx/>
              <a:buSz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   Tо рóбостью, то рéвностью том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м;</a:t>
            </a:r>
          </a:p>
          <a:p>
            <a:pPr marL="342900" indent="-341313" algn="l" eaLnBrk="1" hangingPunct="1">
              <a:buClrTx/>
              <a:buSz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   Я вас любил так 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скренно, так нéжно,</a:t>
            </a:r>
          </a:p>
          <a:p>
            <a:pPr marL="342900" indent="-341313" algn="l" eaLnBrk="1" hangingPunct="1">
              <a:buClrTx/>
              <a:buSz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   Kaк дай вам бог люб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мой быть друг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м</a:t>
            </a:r>
            <a:r>
              <a:rPr lang="ru-RU" altLang="de-CZ" sz="2800">
                <a:latin typeface="Times New Roman" panose="02020603050405020304" pitchFamily="18" charset="0"/>
              </a:rPr>
              <a:t>. (Puškin)</a:t>
            </a: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Oтчего не любить? Не любиться [...] нет, любимым быть – несчастие.</a:t>
            </a:r>
            <a:r>
              <a:rPr lang="ru-RU" altLang="de-CZ" sz="2800">
                <a:latin typeface="Times New Roman" panose="02020603050405020304" pitchFamily="18" charset="0"/>
              </a:rPr>
              <a:t> (Tolstoj)</a:t>
            </a:r>
          </a:p>
          <a:p>
            <a:pPr marL="342900" indent="-341313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V 20. stol. už jenom okrajově: </a:t>
            </a:r>
            <a:r>
              <a:rPr lang="ru-RU" altLang="de-CZ" sz="2800" i="1">
                <a:latin typeface="Times New Roman" panose="02020603050405020304" pitchFamily="18" charset="0"/>
              </a:rPr>
              <a:t>Не все эти факты бывают одинаково усваиваемы учениками, Звуки чужого языка могут быть воспринимаемы по-разному, Книга была критикуема</a:t>
            </a:r>
            <a:r>
              <a:rPr lang="ru-RU" altLang="de-CZ" sz="2800">
                <a:latin typeface="Times New Roman" panose="02020603050405020304" pitchFamily="18" charset="0"/>
              </a:rPr>
              <a:t>. </a:t>
            </a:r>
          </a:p>
          <a:p>
            <a:pPr marL="342900" indent="-341313" algn="l" eaLnBrk="1" hangingPunct="1">
              <a:spcBef>
                <a:spcPts val="800"/>
              </a:spcBef>
              <a:buClrTx/>
              <a:buSz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>
            <a:extLst>
              <a:ext uri="{FF2B5EF4-FFF2-40B4-BE49-F238E27FC236}">
                <a16:creationId xmlns:a16="http://schemas.microsoft.com/office/drawing/2014/main" id="{1A6CA39F-7FC0-FBAF-FA00-2F15E81E186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260350"/>
            <a:ext cx="8713788" cy="6048375"/>
          </a:xfrm>
        </p:spPr>
        <p:txBody>
          <a:bodyPr anchor="t"/>
          <a:lstStyle/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Přechodníky</a:t>
            </a:r>
          </a:p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Ruština má – jak uvedeno minule – dva přechodníky (</a:t>
            </a:r>
            <a:r>
              <a:rPr lang="ru-RU" altLang="de-CZ" sz="2800">
                <a:latin typeface="Times New Roman" panose="02020603050405020304" pitchFamily="18" charset="0"/>
              </a:rPr>
              <a:t>деепричастия</a:t>
            </a:r>
            <a:r>
              <a:rPr lang="cs-CZ" altLang="de-CZ" sz="2800">
                <a:latin typeface="Times New Roman" panose="02020603050405020304" pitchFamily="18" charset="0"/>
              </a:rPr>
              <a:t>), přítomný a minulý. Jsou neměnné, jak to odpovídá jejich příslovečným funkcím, nemají – na rozdíl od sklonných příčestí – oproti určitým slovesným tvarům dodatečné jmenné kategorie, ale pouze chybění verbálních, zejména osoby</a:t>
            </a:r>
          </a:p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Kategorie slovesného vidu vystupuje v podstatě kombinatoricky, tedy přítomný přechodník se tvoří zásadně od sloves nedok. vidu, préteritální (dnes) výlučně od sloves dok. vidu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>
            <a:extLst>
              <a:ext uri="{FF2B5EF4-FFF2-40B4-BE49-F238E27FC236}">
                <a16:creationId xmlns:a16="http://schemas.microsoft.com/office/drawing/2014/main" id="{42BAE525-1BD7-DFAC-EFDD-ABA25E014E7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260350"/>
            <a:ext cx="8226425" cy="6121400"/>
          </a:xfrm>
        </p:spPr>
        <p:txBody>
          <a:bodyPr anchor="t"/>
          <a:lstStyle/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Tvoření přechodníku přítomného:</a:t>
            </a:r>
          </a:p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Tvoření vychází z prézentního kmene se sufixem -a (graficky v závislosti na předchozím konsonantu</a:t>
            </a:r>
            <a:br>
              <a:rPr lang="cs-CZ" altLang="de-CZ" sz="2800">
                <a:latin typeface="Times New Roman" panose="02020603050405020304" pitchFamily="18" charset="0"/>
              </a:rPr>
            </a:br>
            <a:r>
              <a:rPr lang="ru-RU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а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nebo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я</a:t>
            </a:r>
            <a:r>
              <a:rPr lang="ru-RU" altLang="de-CZ" sz="2800">
                <a:latin typeface="Times New Roman" panose="02020603050405020304" pitchFamily="18" charset="0"/>
              </a:rPr>
              <a:t>)</a:t>
            </a:r>
            <a:r>
              <a:rPr lang="de-CH" altLang="de-CZ" sz="2800">
                <a:latin typeface="Times New Roman" panose="02020603050405020304" pitchFamily="18" charset="0"/>
              </a:rPr>
              <a:t>:</a:t>
            </a:r>
          </a:p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чит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ть – чит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ю – чит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я</a:t>
            </a:r>
            <a:r>
              <a:rPr lang="ru-RU" altLang="de-CZ" sz="2800">
                <a:latin typeface="Times New Roman" panose="02020603050405020304" pitchFamily="18" charset="0"/>
              </a:rPr>
              <a:t> (1. </a:t>
            </a:r>
            <a:r>
              <a:rPr lang="cs-CZ" altLang="de-CZ" sz="2800">
                <a:latin typeface="Times New Roman" panose="02020603050405020304" pitchFamily="18" charset="0"/>
              </a:rPr>
              <a:t>třída</a:t>
            </a:r>
            <a:r>
              <a:rPr lang="ru-RU" altLang="de-CZ" sz="2800">
                <a:latin typeface="Times New Roman" panose="02020603050405020304" pitchFamily="18" charset="0"/>
              </a:rPr>
              <a:t>)</a:t>
            </a:r>
            <a:br>
              <a:rPr lang="ru-RU" altLang="de-CZ" sz="2800">
                <a:latin typeface="Times New Roman" panose="02020603050405020304" pitchFamily="18" charset="0"/>
              </a:rPr>
            </a:br>
            <a:r>
              <a:rPr lang="ru-RU" altLang="de-CZ" sz="2800" i="1">
                <a:latin typeface="Times New Roman" panose="02020603050405020304" pitchFamily="18" charset="0"/>
              </a:rPr>
              <a:t>красн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ть – красн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ю – красн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я</a:t>
            </a:r>
            <a:r>
              <a:rPr lang="ru-RU" altLang="de-CZ" sz="2800">
                <a:latin typeface="Times New Roman" panose="02020603050405020304" pitchFamily="18" charset="0"/>
              </a:rPr>
              <a:t> (2. </a:t>
            </a:r>
            <a:r>
              <a:rPr lang="cs-CZ" altLang="de-CZ" sz="2800">
                <a:latin typeface="Times New Roman" panose="02020603050405020304" pitchFamily="18" charset="0"/>
              </a:rPr>
              <a:t>třída</a:t>
            </a:r>
            <a:r>
              <a:rPr lang="ru-RU" altLang="de-CZ" sz="2800">
                <a:latin typeface="Times New Roman" panose="02020603050405020304" pitchFamily="18" charset="0"/>
              </a:rPr>
              <a:t>) </a:t>
            </a:r>
            <a:r>
              <a:rPr lang="ru-RU" altLang="de-CZ" sz="2800" i="1">
                <a:latin typeface="Times New Roman" panose="02020603050405020304" pitchFamily="18" charset="0"/>
              </a:rPr>
              <a:t>сов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товать – сов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тую – сов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туя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(</a:t>
            </a:r>
            <a:r>
              <a:rPr lang="de-CH" altLang="de-CZ" sz="2800">
                <a:latin typeface="Times New Roman" panose="02020603050405020304" pitchFamily="18" charset="0"/>
              </a:rPr>
              <a:t>3</a:t>
            </a:r>
            <a:r>
              <a:rPr lang="ru-RU" altLang="de-CZ" sz="2800">
                <a:latin typeface="Times New Roman" panose="02020603050405020304" pitchFamily="18" charset="0"/>
              </a:rPr>
              <a:t>. </a:t>
            </a:r>
            <a:r>
              <a:rPr lang="cs-CZ" altLang="de-CZ" sz="2800">
                <a:latin typeface="Times New Roman" panose="02020603050405020304" pitchFamily="18" charset="0"/>
              </a:rPr>
              <a:t>třída</a:t>
            </a:r>
            <a:r>
              <a:rPr lang="ru-RU" altLang="de-CZ" sz="2800">
                <a:latin typeface="Times New Roman" panose="02020603050405020304" pitchFamily="18" charset="0"/>
              </a:rPr>
              <a:t>)</a:t>
            </a:r>
            <a:br>
              <a:rPr lang="de-CH" altLang="de-CZ" sz="2800">
                <a:latin typeface="Times New Roman" panose="02020603050405020304" pitchFamily="18" charset="0"/>
              </a:rPr>
            </a:br>
            <a:r>
              <a:rPr lang="ru-RU" altLang="de-CZ" sz="2800" i="1">
                <a:latin typeface="Times New Roman" panose="02020603050405020304" pitchFamily="18" charset="0"/>
              </a:rPr>
              <a:t>кур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ть – кур</a:t>
            </a:r>
            <a:r>
              <a:rPr lang="ru-RU" altLang="de-CZ" sz="2800" i="1" u="sng">
                <a:latin typeface="Times New Roman" panose="02020603050405020304" pitchFamily="18" charset="0"/>
              </a:rPr>
              <a:t>ю</a:t>
            </a:r>
            <a:r>
              <a:rPr lang="ru-RU" altLang="de-CZ" sz="2800" i="1">
                <a:latin typeface="Times New Roman" panose="02020603050405020304" pitchFamily="18" charset="0"/>
              </a:rPr>
              <a:t> – кур</a:t>
            </a:r>
            <a:r>
              <a:rPr lang="ru-RU" altLang="de-CZ" sz="2800" i="1" u="sng">
                <a:latin typeface="Times New Roman" panose="02020603050405020304" pitchFamily="18" charset="0"/>
              </a:rPr>
              <a:t>я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de-CH" altLang="de-CZ" sz="2800">
                <a:latin typeface="Times New Roman" panose="02020603050405020304" pitchFamily="18" charset="0"/>
              </a:rPr>
              <a:t>5. </a:t>
            </a:r>
            <a:r>
              <a:rPr lang="cs-CZ" altLang="de-CZ" sz="2800">
                <a:latin typeface="Times New Roman" panose="02020603050405020304" pitchFamily="18" charset="0"/>
              </a:rPr>
              <a:t>třída</a:t>
            </a:r>
            <a:r>
              <a:rPr lang="ru-RU" altLang="de-CZ" sz="2800">
                <a:latin typeface="Times New Roman" panose="02020603050405020304" pitchFamily="18" charset="0"/>
              </a:rPr>
              <a:t>)</a:t>
            </a:r>
            <a:br>
              <a:rPr lang="de-CH" altLang="de-CZ" sz="2800">
                <a:latin typeface="Times New Roman" panose="02020603050405020304" pitchFamily="18" charset="0"/>
              </a:rPr>
            </a:br>
            <a:r>
              <a:rPr lang="ru-RU" altLang="de-CZ" sz="2800" i="1">
                <a:latin typeface="Times New Roman" panose="02020603050405020304" pitchFamily="18" charset="0"/>
              </a:rPr>
              <a:t>иск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ть – ищ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 – ищ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>
                <a:latin typeface="Times New Roman" panose="02020603050405020304" pitchFamily="18" charset="0"/>
              </a:rPr>
              <a:t> (6.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třída</a:t>
            </a:r>
            <a:r>
              <a:rPr lang="ru-RU" altLang="de-CZ" sz="2800">
                <a:latin typeface="Times New Roman" panose="02020603050405020304" pitchFamily="18" charset="0"/>
              </a:rPr>
              <a:t>)</a:t>
            </a:r>
            <a:br>
              <a:rPr lang="de-CH" altLang="de-CZ" sz="2800">
                <a:latin typeface="Times New Roman" panose="02020603050405020304" pitchFamily="18" charset="0"/>
              </a:rPr>
            </a:br>
            <a:r>
              <a:rPr lang="ru-RU" altLang="de-CZ" sz="2800" i="1">
                <a:latin typeface="Times New Roman" panose="02020603050405020304" pitchFamily="18" charset="0"/>
              </a:rPr>
              <a:t>сто</a:t>
            </a:r>
            <a:r>
              <a:rPr lang="ru-RU" altLang="de-CZ" sz="2800" i="1" u="sng">
                <a:latin typeface="Times New Roman" panose="02020603050405020304" pitchFamily="18" charset="0"/>
              </a:rPr>
              <a:t>я</a:t>
            </a:r>
            <a:r>
              <a:rPr lang="ru-RU" altLang="de-CZ" sz="2800" i="1">
                <a:latin typeface="Times New Roman" panose="02020603050405020304" pitchFamily="18" charset="0"/>
              </a:rPr>
              <a:t>ть – сто</a:t>
            </a:r>
            <a:r>
              <a:rPr lang="ru-RU" altLang="de-CZ" sz="2800" i="1" u="sng">
                <a:latin typeface="Times New Roman" panose="02020603050405020304" pitchFamily="18" charset="0"/>
              </a:rPr>
              <a:t>ю</a:t>
            </a:r>
            <a:r>
              <a:rPr lang="ru-RU" altLang="de-CZ" sz="2800" i="1">
                <a:latin typeface="Times New Roman" panose="02020603050405020304" pitchFamily="18" charset="0"/>
              </a:rPr>
              <a:t> – сто</a:t>
            </a:r>
            <a:r>
              <a:rPr lang="ru-RU" altLang="de-CZ" sz="2800" i="1" u="sng">
                <a:latin typeface="Times New Roman" panose="02020603050405020304" pitchFamily="18" charset="0"/>
              </a:rPr>
              <a:t>я</a:t>
            </a:r>
            <a:r>
              <a:rPr lang="ru-RU" altLang="de-CZ" sz="2800">
                <a:latin typeface="Times New Roman" panose="02020603050405020304" pitchFamily="18" charset="0"/>
              </a:rPr>
              <a:t> (7.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třída</a:t>
            </a:r>
            <a:r>
              <a:rPr lang="ru-RU" altLang="de-CZ" sz="2800">
                <a:latin typeface="Times New Roman" panose="02020603050405020304" pitchFamily="18" charset="0"/>
              </a:rPr>
              <a:t>)</a:t>
            </a:r>
            <a:br>
              <a:rPr lang="ru-RU" altLang="de-CZ" sz="2800">
                <a:latin typeface="Times New Roman" panose="02020603050405020304" pitchFamily="18" charset="0"/>
              </a:rPr>
            </a:br>
            <a:r>
              <a:rPr lang="ru-RU" altLang="de-CZ" sz="2800" i="1">
                <a:latin typeface="Times New Roman" panose="02020603050405020304" pitchFamily="18" charset="0"/>
              </a:rPr>
              <a:t>в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деть – в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жу - в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дя</a:t>
            </a:r>
            <a:r>
              <a:rPr lang="ru-RU" altLang="de-CZ" sz="2800">
                <a:latin typeface="Times New Roman" panose="02020603050405020304" pitchFamily="18" charset="0"/>
              </a:rPr>
              <a:t> (8.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třída</a:t>
            </a:r>
            <a:r>
              <a:rPr lang="ru-RU" altLang="de-CZ" sz="2800">
                <a:latin typeface="Times New Roman" panose="02020603050405020304" pitchFamily="18" charset="0"/>
              </a:rPr>
              <a:t>)</a:t>
            </a:r>
            <a:br>
              <a:rPr lang="ru-RU" altLang="de-CZ" sz="2800">
                <a:latin typeface="Times New Roman" panose="02020603050405020304" pitchFamily="18" charset="0"/>
              </a:rPr>
            </a:br>
            <a:r>
              <a:rPr lang="ru-RU" altLang="de-CZ" sz="2800" i="1">
                <a:latin typeface="Times New Roman" panose="02020603050405020304" pitchFamily="18" charset="0"/>
              </a:rPr>
              <a:t>нест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 – нес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 – нес</a:t>
            </a:r>
            <a:r>
              <a:rPr lang="ru-RU" altLang="de-CZ" sz="2800" i="1" u="sng">
                <a:latin typeface="Times New Roman" panose="02020603050405020304" pitchFamily="18" charset="0"/>
              </a:rPr>
              <a:t>я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de-CH" altLang="de-CZ" sz="2800">
                <a:latin typeface="Times New Roman" panose="02020603050405020304" pitchFamily="18" charset="0"/>
              </a:rPr>
              <a:t>10. </a:t>
            </a:r>
            <a:r>
              <a:rPr lang="cs-CZ" altLang="de-CZ" sz="2800">
                <a:latin typeface="Times New Roman" panose="02020603050405020304" pitchFamily="18" charset="0"/>
              </a:rPr>
              <a:t>třída</a:t>
            </a:r>
            <a:r>
              <a:rPr lang="ru-RU" altLang="de-CZ" sz="2800">
                <a:latin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>
            <a:extLst>
              <a:ext uri="{FF2B5EF4-FFF2-40B4-BE49-F238E27FC236}">
                <a16:creationId xmlns:a16="http://schemas.microsoft.com/office/drawing/2014/main" id="{2980CC9A-C3DE-5345-DDB4-CD5BE91135B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713788" cy="6408737"/>
          </a:xfrm>
        </p:spPr>
        <p:txBody>
          <a:bodyPr anchor="t"/>
          <a:lstStyle/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Slovesa typu </a:t>
            </a:r>
            <a:r>
              <a:rPr lang="ru-RU" altLang="de-CZ" sz="2800" i="1">
                <a:latin typeface="Times New Roman" panose="02020603050405020304" pitchFamily="18" charset="0"/>
              </a:rPr>
              <a:t>давать</a:t>
            </a:r>
            <a:r>
              <a:rPr lang="cs-CZ" altLang="de-CZ" sz="2800">
                <a:latin typeface="Times New Roman" panose="02020603050405020304" pitchFamily="18" charset="0"/>
              </a:rPr>
              <a:t> tvoří přechodník přítomný jako imperativ, tedy se sufixem -va-, který v prézentu chybí</a:t>
            </a:r>
            <a:r>
              <a:rPr lang="de-CH" altLang="de-CZ" sz="2800">
                <a:latin typeface="Times New Roman" panose="02020603050405020304" pitchFamily="18" charset="0"/>
              </a:rPr>
              <a:t>: </a:t>
            </a:r>
            <a:r>
              <a:rPr lang="ru-RU" altLang="de-CZ" sz="2800" i="1">
                <a:latin typeface="Times New Roman" panose="02020603050405020304" pitchFamily="18" charset="0"/>
              </a:rPr>
              <a:t>дав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ть – да</a:t>
            </a:r>
            <a:r>
              <a:rPr lang="ru-RU" altLang="de-CZ" sz="2800" i="1" u="sng">
                <a:latin typeface="Times New Roman" panose="02020603050405020304" pitchFamily="18" charset="0"/>
              </a:rPr>
              <a:t>ю</a:t>
            </a:r>
            <a:r>
              <a:rPr lang="ru-RU" altLang="de-CZ" sz="2800" i="1">
                <a:latin typeface="Times New Roman" panose="02020603050405020304" pitchFamily="18" charset="0"/>
              </a:rPr>
              <a:t> - дав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я</a:t>
            </a:r>
          </a:p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Sloveso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быть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má přechodník </a:t>
            </a:r>
            <a:r>
              <a:rPr lang="ru-RU" altLang="de-CZ" sz="2800" i="1">
                <a:latin typeface="Times New Roman" panose="02020603050405020304" pitchFamily="18" charset="0"/>
              </a:rPr>
              <a:t>б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дучи</a:t>
            </a:r>
            <a:r>
              <a:rPr lang="ru-RU" altLang="de-CZ" sz="2800">
                <a:latin typeface="Times New Roman" panose="02020603050405020304" pitchFamily="18" charset="0"/>
              </a:rPr>
              <a:t>. </a:t>
            </a:r>
            <a:r>
              <a:rPr lang="cs-CZ" altLang="de-CZ" sz="2800">
                <a:latin typeface="Times New Roman" panose="02020603050405020304" pitchFamily="18" charset="0"/>
              </a:rPr>
              <a:t>Všechny jiné tvary na -uči-, které kdysi byly a někdy vystupují dodnes </a:t>
            </a:r>
            <a:r>
              <a:rPr lang="cs-CZ" altLang="de-CZ" sz="2800" i="1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идучи, живучи</a:t>
            </a:r>
            <a:r>
              <a:rPr lang="cs-CZ" altLang="de-CZ" sz="2800" i="1">
                <a:latin typeface="Times New Roman" panose="02020603050405020304" pitchFamily="18" charset="0"/>
              </a:rPr>
              <a:t>)</a:t>
            </a:r>
            <a:r>
              <a:rPr lang="cs-CZ" altLang="de-CZ" sz="2800">
                <a:latin typeface="Times New Roman" panose="02020603050405020304" pitchFamily="18" charset="0"/>
              </a:rPr>
              <a:t>, jsou dnes považovány za nespisovné  </a:t>
            </a:r>
          </a:p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Místo přízvuku odpovídá 1sg, s výjimkou </a:t>
            </a:r>
            <a:r>
              <a:rPr lang="ru-RU" altLang="de-CZ" sz="2800" i="1">
                <a:latin typeface="Times New Roman" panose="02020603050405020304" pitchFamily="18" charset="0"/>
              </a:rPr>
              <a:t>сид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ть – сиж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 – с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дя</a:t>
            </a:r>
            <a:r>
              <a:rPr lang="de-CH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>
                <a:latin typeface="Times New Roman" panose="02020603050405020304" pitchFamily="18" charset="0"/>
              </a:rPr>
              <a:t>pro slovesa typu </a:t>
            </a:r>
            <a:r>
              <a:rPr lang="ru-RU" altLang="de-CZ" sz="2800" i="1">
                <a:latin typeface="Times New Roman" panose="02020603050405020304" pitchFamily="18" charset="0"/>
              </a:rPr>
              <a:t>дав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ть </a:t>
            </a:r>
            <a:r>
              <a:rPr lang="cs-CZ" altLang="de-CZ" sz="2800">
                <a:latin typeface="Times New Roman" panose="02020603050405020304" pitchFamily="18" charset="0"/>
              </a:rPr>
              <a:t>platí uvedené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>
            <a:extLst>
              <a:ext uri="{FF2B5EF4-FFF2-40B4-BE49-F238E27FC236}">
                <a16:creationId xmlns:a16="http://schemas.microsoft.com/office/drawing/2014/main" id="{B63D8EE6-253F-FC69-466D-61D53EDE41F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260350"/>
            <a:ext cx="8226425" cy="6121400"/>
          </a:xfrm>
        </p:spPr>
        <p:txBody>
          <a:bodyPr anchor="t"/>
          <a:lstStyle/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Tvoření přechodníku přítomného má – přes jeho vysokou frekvenci v textech – foneticko-fonologická a morfologická omezení: netvoří se od sloves s neslabičným prézentním kmenem </a:t>
            </a:r>
            <a:r>
              <a:rPr lang="de-CH" altLang="de-CZ" sz="2800" dirty="0">
                <a:latin typeface="Times New Roman" panose="02020603050405020304" pitchFamily="18" charset="0"/>
              </a:rPr>
              <a:t>(</a:t>
            </a:r>
            <a:r>
              <a:rPr lang="ru-RU" altLang="de-CZ" sz="2800" i="1" dirty="0">
                <a:latin typeface="Times New Roman" panose="02020603050405020304" pitchFamily="18" charset="0"/>
              </a:rPr>
              <a:t>ждать – жду, бить – бью </a:t>
            </a:r>
            <a:r>
              <a:rPr lang="de-CH" altLang="de-CZ" sz="2800" dirty="0" err="1">
                <a:latin typeface="Times New Roman" panose="02020603050405020304" pitchFamily="18" charset="0"/>
              </a:rPr>
              <a:t>atd</a:t>
            </a:r>
            <a:r>
              <a:rPr lang="de-CH" altLang="de-CZ" sz="2800" dirty="0">
                <a:latin typeface="Times New Roman" panose="02020603050405020304" pitchFamily="18" charset="0"/>
              </a:rPr>
              <a:t>.), </a:t>
            </a:r>
            <a:r>
              <a:rPr lang="cs-CZ" altLang="de-CZ" sz="2800" dirty="0">
                <a:latin typeface="Times New Roman" panose="02020603050405020304" pitchFamily="18" charset="0"/>
              </a:rPr>
              <a:t>od sloves 4. a 9. třídy, od sloves 6. třídy s prézentním kmenem na </a:t>
            </a:r>
            <a:r>
              <a:rPr lang="cs-CZ" altLang="de-CZ" sz="2800" dirty="0" err="1">
                <a:latin typeface="Times New Roman" panose="02020603050405020304" pitchFamily="18" charset="0"/>
              </a:rPr>
              <a:t>š</a:t>
            </a:r>
            <a:r>
              <a:rPr lang="cs-CZ" altLang="de-CZ" sz="2800" dirty="0">
                <a:latin typeface="Times New Roman" panose="02020603050405020304" pitchFamily="18" charset="0"/>
              </a:rPr>
              <a:t> nebo </a:t>
            </a:r>
            <a:r>
              <a:rPr lang="cs-CZ" altLang="de-CZ" sz="2800" dirty="0" err="1">
                <a:latin typeface="Times New Roman" panose="02020603050405020304" pitchFamily="18" charset="0"/>
              </a:rPr>
              <a:t>ž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>
                <a:latin typeface="Times New Roman" panose="02020603050405020304" pitchFamily="18" charset="0"/>
              </a:rPr>
              <a:t>(</a:t>
            </a:r>
            <a:r>
              <a:rPr lang="ru-RU" altLang="de-CZ" sz="2800" i="1" dirty="0">
                <a:latin typeface="Times New Roman" panose="02020603050405020304" pitchFamily="18" charset="0"/>
              </a:rPr>
              <a:t>пис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ть – п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latin typeface="Times New Roman" panose="02020603050405020304" pitchFamily="18" charset="0"/>
              </a:rPr>
              <a:t>шу, м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зать – м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жу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>
                <a:latin typeface="Times New Roman" panose="02020603050405020304" pitchFamily="18" charset="0"/>
              </a:rPr>
              <a:t>usw.)</a:t>
            </a:r>
            <a:r>
              <a:rPr lang="cs-CZ" altLang="de-CZ" sz="2800" dirty="0">
                <a:latin typeface="Times New Roman" panose="02020603050405020304" pitchFamily="18" charset="0"/>
              </a:rPr>
              <a:t>, od sloves 10. třídy s kmenem na veláru </a:t>
            </a:r>
            <a:r>
              <a:rPr lang="de-CH" altLang="de-CZ" sz="2800" dirty="0">
                <a:latin typeface="Times New Roman" panose="02020603050405020304" pitchFamily="18" charset="0"/>
              </a:rPr>
              <a:t>(</a:t>
            </a:r>
            <a:r>
              <a:rPr lang="ru-RU" altLang="de-CZ" sz="2800" i="1" dirty="0">
                <a:latin typeface="Times New Roman" panose="02020603050405020304" pitchFamily="18" charset="0"/>
              </a:rPr>
              <a:t>печь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мочь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 err="1">
                <a:latin typeface="Times New Roman" panose="02020603050405020304" pitchFamily="18" charset="0"/>
              </a:rPr>
              <a:t>atd</a:t>
            </a:r>
            <a:r>
              <a:rPr lang="de-CH" altLang="de-CZ" sz="2800" dirty="0">
                <a:latin typeface="Times New Roman" panose="02020603050405020304" pitchFamily="18" charset="0"/>
              </a:rPr>
              <a:t>., </a:t>
            </a:r>
            <a:r>
              <a:rPr lang="cs-CZ" altLang="de-CZ" sz="2800" dirty="0">
                <a:latin typeface="Times New Roman" panose="02020603050405020304" pitchFamily="18" charset="0"/>
              </a:rPr>
              <a:t>i nepravidelné sloveso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беж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ть</a:t>
            </a:r>
            <a:r>
              <a:rPr lang="de-CH" altLang="de-CZ" sz="2800" dirty="0">
                <a:latin typeface="Times New Roman" panose="02020603050405020304" pitchFamily="18" charset="0"/>
              </a:rPr>
              <a:t>), </a:t>
            </a:r>
            <a:r>
              <a:rPr lang="cs-CZ" altLang="de-CZ" sz="2800" dirty="0">
                <a:latin typeface="Times New Roman" panose="02020603050405020304" pitchFamily="18" charset="0"/>
              </a:rPr>
              <a:t>od neurčitých sloves pohybu </a:t>
            </a:r>
            <a:r>
              <a:rPr lang="de-CH" altLang="de-CZ" sz="2800" dirty="0">
                <a:latin typeface="Times New Roman" panose="02020603050405020304" pitchFamily="18" charset="0"/>
              </a:rPr>
              <a:t>(</a:t>
            </a:r>
            <a:r>
              <a:rPr lang="ru-RU" altLang="de-CZ" sz="2800" i="1" dirty="0">
                <a:latin typeface="Times New Roman" panose="02020603050405020304" pitchFamily="18" charset="0"/>
              </a:rPr>
              <a:t>ход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latin typeface="Times New Roman" panose="02020603050405020304" pitchFamily="18" charset="0"/>
              </a:rPr>
              <a:t>ть, нос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latin typeface="Times New Roman" panose="02020603050405020304" pitchFamily="18" charset="0"/>
              </a:rPr>
              <a:t>ть, воз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latin typeface="Times New Roman" panose="02020603050405020304" pitchFamily="18" charset="0"/>
              </a:rPr>
              <a:t>ть</a:t>
            </a:r>
            <a:r>
              <a:rPr lang="cs-CZ" altLang="de-CZ" sz="2800" dirty="0">
                <a:latin typeface="Times New Roman" panose="02020603050405020304" pitchFamily="18" charset="0"/>
              </a:rPr>
              <a:t> – alespoň podle </a:t>
            </a:r>
            <a:r>
              <a:rPr lang="cs-CZ" altLang="de-CZ" sz="2800" dirty="0" err="1">
                <a:latin typeface="Times New Roman" panose="02020603050405020304" pitchFamily="18" charset="0"/>
              </a:rPr>
              <a:t>Isačenka</a:t>
            </a:r>
            <a:r>
              <a:rPr lang="de-CH" altLang="de-CZ" sz="2800" dirty="0">
                <a:latin typeface="Times New Roman" panose="02020603050405020304" pitchFamily="18" charset="0"/>
              </a:rPr>
              <a:t>)</a:t>
            </a:r>
            <a:r>
              <a:rPr lang="cs-CZ" altLang="de-CZ" sz="2800" dirty="0">
                <a:latin typeface="Times New Roman" panose="02020603050405020304" pitchFamily="18" charset="0"/>
              </a:rPr>
              <a:t>, dále od jednotlivých sloves jako </a:t>
            </a:r>
            <a:r>
              <a:rPr lang="ru-RU" altLang="de-CZ" sz="2800" i="1" dirty="0">
                <a:latin typeface="Times New Roman" panose="02020603050405020304" pitchFamily="18" charset="0"/>
              </a:rPr>
              <a:t>лезть, петь, звать, хот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ть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dirty="0" err="1">
                <a:latin typeface="Times New Roman" panose="02020603050405020304" pitchFamily="18" charset="0"/>
              </a:rPr>
              <a:t>aj</a:t>
            </a:r>
            <a:r>
              <a:rPr lang="de-CH" altLang="de-CZ" sz="2800" dirty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>
            <a:extLst>
              <a:ext uri="{FF2B5EF4-FFF2-40B4-BE49-F238E27FC236}">
                <a16:creationId xmlns:a16="http://schemas.microsoft.com/office/drawing/2014/main" id="{B09B1B65-B580-94F5-CBE3-F3FC25AE670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260350"/>
            <a:ext cx="8226425" cy="6192838"/>
          </a:xfrm>
        </p:spPr>
        <p:txBody>
          <a:bodyPr anchor="t"/>
          <a:lstStyle/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Otázka: </a:t>
            </a:r>
            <a:r>
              <a:rPr lang="ru-RU" altLang="de-CZ" sz="2800" i="1">
                <a:latin typeface="Times New Roman" panose="02020603050405020304" pitchFamily="18" charset="0"/>
              </a:rPr>
              <a:t>Как правильно – 'пиша письмо' или 'пися письмо'? </a:t>
            </a:r>
            <a:r>
              <a:rPr lang="cs-CZ" altLang="de-CZ" sz="2800">
                <a:latin typeface="Times New Roman" panose="02020603050405020304" pitchFamily="18" charset="0"/>
              </a:rPr>
              <a:t>Odpověď</a:t>
            </a:r>
            <a:r>
              <a:rPr lang="de-CH" altLang="de-CZ" sz="2800">
                <a:latin typeface="Times New Roman" panose="02020603050405020304" pitchFamily="18" charset="0"/>
              </a:rPr>
              <a:t>: - </a:t>
            </a:r>
            <a:r>
              <a:rPr lang="ru-RU" altLang="de-CZ" sz="2800" i="1">
                <a:latin typeface="Times New Roman" panose="02020603050405020304" pitchFamily="18" charset="0"/>
              </a:rPr>
              <a:t>'В процессе написания письма', у этого глагола нет такой формы (деепричастия), - На самом деле "пиша письмо" правильно, хоть и звучит непривычно, - Полностью согласна -'пиша писмо', - 'Писав письмо', 'при написании письма' </a:t>
            </a:r>
          </a:p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de-CH" altLang="de-CZ" sz="2800">
                <a:latin typeface="Times New Roman" panose="02020603050405020304" pitchFamily="18" charset="0"/>
              </a:rPr>
              <a:t>Volkswagen: </a:t>
            </a:r>
            <a:r>
              <a:rPr lang="ru-RU" altLang="de-CZ" sz="2800" i="1">
                <a:latin typeface="Times New Roman" panose="02020603050405020304" pitchFamily="18" charset="0"/>
              </a:rPr>
              <a:t>Мучаюсь, не могя извлечь термостат. Помогите!, Так лежал я в ночи, ничего не могя, А причислять себя к сильным, не могя бросить курить? :-)</a:t>
            </a:r>
            <a:r>
              <a:rPr lang="ru-RU" altLang="de-CZ" sz="2800">
                <a:latin typeface="Times New Roman" panose="02020603050405020304" pitchFamily="18" charset="0"/>
              </a:rPr>
              <a:t>  </a:t>
            </a:r>
            <a:r>
              <a:rPr lang="ru-RU" altLang="de-CZ" sz="2800" i="1">
                <a:latin typeface="Times New Roman" panose="02020603050405020304" pitchFamily="18" charset="0"/>
              </a:rPr>
              <a:t>  </a:t>
            </a:r>
          </a:p>
          <a:p>
            <a:pPr marL="333375" indent="-333375" algn="l" eaLnBrk="1" hangingPunct="1">
              <a:spcBef>
                <a:spcPts val="800"/>
              </a:spcBef>
              <a:buClrTx/>
              <a:buFontTx/>
              <a:buNone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endParaRPr lang="de-CH" altLang="de-CZ" sz="2800">
              <a:latin typeface="Times New Roman" panose="02020603050405020304" pitchFamily="18" charset="0"/>
            </a:endParaRPr>
          </a:p>
          <a:p>
            <a:pPr marL="333375" indent="-333375" algn="l" eaLnBrk="1" hangingPunct="1">
              <a:spcBef>
                <a:spcPts val="800"/>
              </a:spcBef>
              <a:buClrTx/>
              <a:buFontTx/>
              <a:buNone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endParaRPr lang="de-CH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>
            <a:extLst>
              <a:ext uri="{FF2B5EF4-FFF2-40B4-BE49-F238E27FC236}">
                <a16:creationId xmlns:a16="http://schemas.microsoft.com/office/drawing/2014/main" id="{384A72AA-251D-19E2-7F8F-DD02350B9C0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333375"/>
            <a:ext cx="8226425" cy="4522788"/>
          </a:xfrm>
        </p:spPr>
        <p:txBody>
          <a:bodyPr anchor="t"/>
          <a:lstStyle/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Можно ли похудеть ходя на фитнес и не отказывая в еде?, Могу ли я исповедоваться, не ходя в церковь, а предположим, взяв в свидетели друга?, Можно ли исправить кривые зубы, не нося брекеты?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br>
              <a:rPr lang="ru-RU" altLang="de-CZ" sz="2800">
                <a:latin typeface="Times New Roman" panose="02020603050405020304" pitchFamily="18" charset="0"/>
              </a:rPr>
            </a:br>
            <a:endParaRPr lang="ru-RU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DE04988C-1814-A8C5-1F91-A0F56F9193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6425" cy="143351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CH" altLang="de-CZ" sz="3200">
                <a:latin typeface="Times New Roman" panose="02020603050405020304" pitchFamily="18" charset="0"/>
              </a:rPr>
              <a:t>Sloveso IV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DE0996CF-AD37-F26E-A02D-1E484BE810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5068888"/>
          </a:xfrm>
        </p:spPr>
        <p:txBody>
          <a:bodyPr/>
          <a:lstStyle/>
          <a:p>
            <a:pPr marL="333375" indent="-333375" eaLnBrk="1" hangingPunct="1"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de-CZ" sz="2800">
                <a:latin typeface="Times New Roman" panose="02020603050405020304" pitchFamily="18" charset="0"/>
              </a:rPr>
              <a:t>Ještě k přízvuku příčestí minulého trpného: je třeba rozlišovat mezi přízvukem složeného (dlouhého) a jmenného (krátkého) tvaru</a:t>
            </a:r>
          </a:p>
          <a:p>
            <a:pPr marL="333375" indent="-333375" eaLnBrk="1" hangingPunct="1"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de-CZ" sz="2800">
                <a:latin typeface="Times New Roman" panose="02020603050405020304" pitchFamily="18" charset="0"/>
              </a:rPr>
              <a:t>Přízvuk může u složeného tvaru příčestí minulého trpného být na kmeni anebo na tvarotvorném sufixu, ojediněle na prefixu a výjimečně na koncovce (dnes zastaralé)</a:t>
            </a:r>
          </a:p>
          <a:p>
            <a:pPr marL="333375" indent="-333375" eaLnBrk="1" hangingPunct="1"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de-CZ" sz="2800">
                <a:latin typeface="Times New Roman" panose="02020603050405020304" pitchFamily="18" charset="0"/>
              </a:rPr>
              <a:t>U sufixu -nn- je přízvuk téměř vždy </a:t>
            </a:r>
            <a:r>
              <a:rPr lang="cs-CZ" altLang="de-CZ" sz="2800" u="sng">
                <a:latin typeface="Times New Roman" panose="02020603050405020304" pitchFamily="18" charset="0"/>
              </a:rPr>
              <a:t>na kmeni</a:t>
            </a:r>
            <a:r>
              <a:rPr lang="cs-CZ" altLang="de-CZ" sz="2800">
                <a:latin typeface="Times New Roman" panose="02020603050405020304" pitchFamily="18" charset="0"/>
              </a:rPr>
              <a:t>, pouze u několika mála derivátů jednoslabičných sloves může být na prefixu: </a:t>
            </a:r>
            <a:r>
              <a:rPr lang="ru-RU" altLang="de-CZ" sz="2800" i="1">
                <a:latin typeface="Times New Roman" panose="02020603050405020304" pitchFamily="18" charset="0"/>
              </a:rPr>
              <a:t>сд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лать - </a:t>
            </a:r>
            <a:r>
              <a:rPr lang="de-CH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сд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ланный, прочит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ть - проч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танный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>
            <a:extLst>
              <a:ext uri="{FF2B5EF4-FFF2-40B4-BE49-F238E27FC236}">
                <a16:creationId xmlns:a16="http://schemas.microsoft.com/office/drawing/2014/main" id="{DCF64308-01A8-78C2-DD4B-77E4506C100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15900" y="144463"/>
            <a:ext cx="8713788" cy="6472237"/>
          </a:xfrm>
        </p:spPr>
        <p:txBody>
          <a:bodyPr anchor="t"/>
          <a:lstStyle/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Tvoření přechodníku minulého</a:t>
            </a:r>
          </a:p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Přechodník minulý se tvoří většinou od infinitivního kmene dok. sloves se sufixem -v (který má volný alomorf -vši, lišící se od základního alomorfu stylisticky), od některých sloves kombinatorickým alomorfem -ši</a:t>
            </a:r>
          </a:p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U reflexivních sloves vystupuje pouze -všis</a:t>
            </a:r>
            <a:r>
              <a:rPr lang="cs-CZ" altLang="de-DE" sz="2800">
                <a:latin typeface="Times New Roman" panose="02020603050405020304" pitchFamily="18" charset="0"/>
              </a:rPr>
              <a:t>’</a:t>
            </a:r>
            <a:r>
              <a:rPr lang="cs-CZ" altLang="de-CZ" sz="2800">
                <a:latin typeface="Times New Roman" panose="02020603050405020304" pitchFamily="18" charset="0"/>
              </a:rPr>
              <a:t>, resp. -šis</a:t>
            </a:r>
            <a:r>
              <a:rPr lang="cs-CZ" altLang="de-DE" sz="2800">
                <a:latin typeface="Times New Roman" panose="02020603050405020304" pitchFamily="18" charset="0"/>
              </a:rPr>
              <a:t>’</a:t>
            </a:r>
            <a:endParaRPr lang="cs-CZ" altLang="de-CZ" sz="2800">
              <a:latin typeface="Times New Roman" panose="02020603050405020304" pitchFamily="18" charset="0"/>
            </a:endParaRPr>
          </a:p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Sufix -v vystupuje u sloves 1. až 8. třídy, u všech neproduktivních menších skupin a izolovaných sloves:  </a:t>
            </a:r>
            <a:r>
              <a:rPr lang="ru-RU" altLang="de-CZ" sz="2800" i="1">
                <a:latin typeface="Times New Roman" panose="02020603050405020304" pitchFamily="18" charset="0"/>
              </a:rPr>
              <a:t>признать – признав/признавши, признаться – признавшись, покраснеть – покраснев/покрасневши, посоветовать</a:t>
            </a:r>
            <a:r>
              <a:rPr lang="ru-RU" altLang="de-CZ" sz="2800">
                <a:latin typeface="Times New Roman" panose="02020603050405020304" pitchFamily="18" charset="0"/>
              </a:rPr>
              <a:t> - </a:t>
            </a:r>
            <a:r>
              <a:rPr lang="ru-RU" altLang="de-CZ" sz="2800" i="1">
                <a:latin typeface="Times New Roman" panose="02020603050405020304" pitchFamily="18" charset="0"/>
              </a:rPr>
              <a:t>посоветовав/посоветовавши, </a:t>
            </a:r>
            <a:endParaRPr lang="de-CH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>
            <a:extLst>
              <a:ext uri="{FF2B5EF4-FFF2-40B4-BE49-F238E27FC236}">
                <a16:creationId xmlns:a16="http://schemas.microsoft.com/office/drawing/2014/main" id="{14BBDFA9-F961-E70C-A7C6-B38A31EBC8B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333375"/>
            <a:ext cx="8713788" cy="6264275"/>
          </a:xfrm>
        </p:spPr>
        <p:txBody>
          <a:bodyPr anchor="t"/>
          <a:lstStyle/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крикнуть – крикнув/крикнувши, покосить – покосив/ покосивши, написать – написав/написавши, увидеть – увидев/увидевши, съесть - съев </a:t>
            </a:r>
            <a:r>
              <a:rPr lang="ru-RU" altLang="de-CZ" sz="2800">
                <a:latin typeface="Times New Roman" panose="02020603050405020304" pitchFamily="18" charset="0"/>
              </a:rPr>
              <a:t>atd</a:t>
            </a:r>
            <a:r>
              <a:rPr lang="de-CH" altLang="de-CZ" sz="2800">
                <a:latin typeface="Times New Roman" panose="02020603050405020304" pitchFamily="18" charset="0"/>
              </a:rPr>
              <a:t>.</a:t>
            </a:r>
          </a:p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U sloves 9. třídy se otevírá známá otázka po  sufixu </a:t>
            </a:r>
            <a:br>
              <a:rPr lang="cs-CZ" altLang="de-CZ" sz="2800">
                <a:latin typeface="Times New Roman" panose="02020603050405020304" pitchFamily="18" charset="0"/>
              </a:rPr>
            </a:br>
            <a:r>
              <a:rPr lang="cs-CZ" altLang="de-CZ" sz="2800">
                <a:latin typeface="Times New Roman" panose="02020603050405020304" pitchFamily="18" charset="0"/>
              </a:rPr>
              <a:t>-nu-: přechodník minulý lze v přítomnosti sufixu -nu- tvořit pomocí sufixu -v od infinitivního kmene, pokud  </a:t>
            </a:r>
            <a:br>
              <a:rPr lang="cs-CZ" altLang="de-CZ" sz="2800">
                <a:latin typeface="Times New Roman" panose="02020603050405020304" pitchFamily="18" charset="0"/>
              </a:rPr>
            </a:br>
            <a:r>
              <a:rPr lang="cs-CZ" altLang="de-CZ" sz="2800">
                <a:latin typeface="Times New Roman" panose="02020603050405020304" pitchFamily="18" charset="0"/>
              </a:rPr>
              <a:t>-nu- je vypuštěn, probíhá tvoření pomocí sufixu -ši od préteritálního kmene</a:t>
            </a:r>
            <a:r>
              <a:rPr lang="ru-RU" altLang="de-CZ" sz="2800">
                <a:latin typeface="Times New Roman" panose="02020603050405020304" pitchFamily="18" charset="0"/>
              </a:rPr>
              <a:t>: </a:t>
            </a:r>
            <a:r>
              <a:rPr lang="ru-RU" altLang="de-CZ" sz="2800" i="1">
                <a:latin typeface="Times New Roman" panose="02020603050405020304" pitchFamily="18" charset="0"/>
              </a:rPr>
              <a:t>пог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снуть</a:t>
            </a:r>
            <a:r>
              <a:rPr lang="ru-RU" altLang="de-CZ" sz="2800">
                <a:latin typeface="Times New Roman" panose="02020603050405020304" pitchFamily="18" charset="0"/>
              </a:rPr>
              <a:t> - </a:t>
            </a:r>
            <a:r>
              <a:rPr lang="ru-RU" altLang="de-CZ" sz="2800" i="1">
                <a:latin typeface="Times New Roman" panose="02020603050405020304" pitchFamily="18" charset="0"/>
              </a:rPr>
              <a:t>пог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снув/пог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сш</a:t>
            </a:r>
            <a:r>
              <a:rPr lang="cs-CZ" altLang="de-CZ" sz="2800" i="1">
                <a:latin typeface="Times New Roman" panose="02020603050405020304" pitchFamily="18" charset="0"/>
              </a:rPr>
              <a:t>и</a:t>
            </a:r>
            <a:r>
              <a:rPr lang="cs-CZ" altLang="de-CZ" sz="2800">
                <a:latin typeface="Times New Roman" panose="02020603050405020304" pitchFamily="18" charset="0"/>
              </a:rPr>
              <a:t>. Podobně jako v případě </a:t>
            </a:r>
            <a:r>
              <a:rPr lang="cs-CZ" altLang="de-CZ" sz="2800" i="1">
                <a:latin typeface="Times New Roman" panose="02020603050405020304" pitchFamily="18" charset="0"/>
              </a:rPr>
              <a:t>l</a:t>
            </a:r>
            <a:r>
              <a:rPr lang="cs-CZ" altLang="de-CZ" sz="2800">
                <a:latin typeface="Times New Roman" panose="02020603050405020304" pitchFamily="18" charset="0"/>
              </a:rPr>
              <a:t>-ového tvaru a příčestí minulého činného není obecné pravidlo, kdy které tvoření má přednost, tendenčně se řídí nereflexivní slovesa podle prvního typu, reflexivní podle druhého: </a:t>
            </a:r>
            <a:r>
              <a:rPr lang="ru-RU" altLang="de-CZ" sz="2800" i="1">
                <a:latin typeface="Times New Roman" panose="02020603050405020304" pitchFamily="18" charset="0"/>
              </a:rPr>
              <a:t>прон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кнуть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de-CH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proniknout, vniknout</a:t>
            </a:r>
            <a:r>
              <a:rPr lang="de-CH" altLang="de-DE" sz="2800">
                <a:latin typeface="Times New Roman" panose="02020603050405020304" pitchFamily="18" charset="0"/>
              </a:rPr>
              <a:t>‘</a:t>
            </a:r>
            <a:r>
              <a:rPr lang="de-CH" altLang="de-CZ" sz="2800">
                <a:latin typeface="Times New Roman" panose="02020603050405020304" pitchFamily="18" charset="0"/>
              </a:rPr>
              <a:t> – </a:t>
            </a:r>
            <a:r>
              <a:rPr lang="ru-RU" altLang="de-CZ" sz="2800" i="1">
                <a:latin typeface="Times New Roman" panose="02020603050405020304" pitchFamily="18" charset="0"/>
              </a:rPr>
              <a:t>прон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кнув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прон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кнуться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de-CH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naplnit se, být prostoupen</a:t>
            </a:r>
            <a:r>
              <a:rPr lang="de-CH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 – </a:t>
            </a:r>
            <a:endParaRPr lang="ru-RU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>
            <a:extLst>
              <a:ext uri="{FF2B5EF4-FFF2-40B4-BE49-F238E27FC236}">
                <a16:creationId xmlns:a16="http://schemas.microsoft.com/office/drawing/2014/main" id="{6943D86C-5CB2-BBF7-4823-45B7219B8C8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260350"/>
            <a:ext cx="8226425" cy="6192838"/>
          </a:xfrm>
        </p:spPr>
        <p:txBody>
          <a:bodyPr anchor="t"/>
          <a:lstStyle/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прон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кшись</a:t>
            </a:r>
            <a:r>
              <a:rPr lang="cs-CZ" altLang="de-CZ" sz="2800" i="1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вв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ргнуть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de-CH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uvrhnout</a:t>
            </a:r>
            <a:r>
              <a:rPr lang="de-CH" altLang="de-DE" sz="2800">
                <a:latin typeface="Times New Roman" panose="02020603050405020304" pitchFamily="18" charset="0"/>
              </a:rPr>
              <a:t>‘</a:t>
            </a:r>
            <a:r>
              <a:rPr lang="de-CH" altLang="de-CZ" sz="2800">
                <a:latin typeface="Times New Roman" panose="02020603050405020304" pitchFamily="18" charset="0"/>
              </a:rPr>
              <a:t> – </a:t>
            </a:r>
            <a:r>
              <a:rPr lang="ru-RU" altLang="de-CZ" sz="2800" i="1">
                <a:latin typeface="Times New Roman" panose="02020603050405020304" pitchFamily="18" charset="0"/>
              </a:rPr>
              <a:t>вв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ргнув, вв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ргнуться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de-CH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padat někam, vrhnout se někam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de-CH" altLang="de-CZ" sz="2800">
                <a:latin typeface="Times New Roman" panose="02020603050405020304" pitchFamily="18" charset="0"/>
              </a:rPr>
              <a:t>– </a:t>
            </a:r>
            <a:r>
              <a:rPr lang="ru-RU" altLang="de-CZ" sz="2800" i="1">
                <a:latin typeface="Times New Roman" panose="02020603050405020304" pitchFamily="18" charset="0"/>
              </a:rPr>
              <a:t>вв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ргшись</a:t>
            </a:r>
            <a:r>
              <a:rPr lang="ru-RU" altLang="de-CZ" sz="2800">
                <a:latin typeface="Times New Roman" panose="02020603050405020304" pitchFamily="18" charset="0"/>
              </a:rPr>
              <a:t>; </a:t>
            </a:r>
            <a:r>
              <a:rPr lang="cs-CZ" altLang="de-CZ" sz="2800">
                <a:latin typeface="Times New Roman" panose="02020603050405020304" pitchFamily="18" charset="0"/>
              </a:rPr>
              <a:t>jsou však — jako v případě </a:t>
            </a:r>
            <a:r>
              <a:rPr lang="cs-CZ" altLang="de-CZ" sz="2800" i="1">
                <a:latin typeface="Times New Roman" panose="02020603050405020304" pitchFamily="18" charset="0"/>
              </a:rPr>
              <a:t>l</a:t>
            </a:r>
            <a:r>
              <a:rPr lang="cs-CZ" altLang="de-CZ" sz="2800">
                <a:latin typeface="Times New Roman" panose="02020603050405020304" pitchFamily="18" charset="0"/>
              </a:rPr>
              <a:t>-ového tvaru a příčestí minulého činného – kolísání a odporující si údaje</a:t>
            </a:r>
          </a:p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Sufix -ši vystupuje ještě u sloves 10. třídy s prézentním kmenem na k, g, b, s, z: </a:t>
            </a:r>
            <a:r>
              <a:rPr lang="ru-RU" altLang="de-CZ" sz="2800" i="1">
                <a:latin typeface="Times New Roman" panose="02020603050405020304" pitchFamily="18" charset="0"/>
              </a:rPr>
              <a:t>исп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чь – испёкши, пом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чь – пом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гши, сжечь – сжёгши, сгрест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 – сгрёбши, разгр</a:t>
            </a:r>
            <a:r>
              <a:rPr lang="ru-RU" altLang="de-CZ" sz="2800" i="1" u="sng">
                <a:latin typeface="Times New Roman" panose="02020603050405020304" pitchFamily="18" charset="0"/>
              </a:rPr>
              <a:t>ы</a:t>
            </a:r>
            <a:r>
              <a:rPr lang="ru-RU" altLang="de-CZ" sz="2800" i="1">
                <a:latin typeface="Times New Roman" panose="02020603050405020304" pitchFamily="18" charset="0"/>
              </a:rPr>
              <a:t>сть – разгр</a:t>
            </a:r>
            <a:r>
              <a:rPr lang="ru-RU" altLang="de-CZ" sz="2800" i="1" u="sng">
                <a:latin typeface="Times New Roman" panose="02020603050405020304" pitchFamily="18" charset="0"/>
              </a:rPr>
              <a:t>ы</a:t>
            </a:r>
            <a:r>
              <a:rPr lang="ru-RU" altLang="de-CZ" sz="2800" i="1">
                <a:latin typeface="Times New Roman" panose="02020603050405020304" pitchFamily="18" charset="0"/>
              </a:rPr>
              <a:t>зши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atd., dále </a:t>
            </a:r>
            <a:r>
              <a:rPr lang="ru-RU" altLang="de-CZ" sz="2800" i="1">
                <a:latin typeface="Times New Roman" panose="02020603050405020304" pitchFamily="18" charset="0"/>
              </a:rPr>
              <a:t>лечь – лёгши, нараст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 – нар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сши</a:t>
            </a:r>
            <a:r>
              <a:rPr lang="cs-CZ" altLang="de-CZ" sz="2800" i="1">
                <a:latin typeface="Times New Roman" panose="02020603050405020304" pitchFamily="18" charset="0"/>
              </a:rPr>
              <a:t>, </a:t>
            </a:r>
            <a:r>
              <a:rPr lang="cs-CZ" altLang="de-CZ" sz="2800">
                <a:latin typeface="Times New Roman" panose="02020603050405020304" pitchFamily="18" charset="0"/>
              </a:rPr>
              <a:t>u těchto sloves se odvození někdy popisuje jako od zvláštního préteritálního kmene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>
            <a:extLst>
              <a:ext uri="{FF2B5EF4-FFF2-40B4-BE49-F238E27FC236}">
                <a16:creationId xmlns:a16="http://schemas.microsoft.com/office/drawing/2014/main" id="{5BB88EC7-7ED5-8726-7644-D8BD7B5F6D7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260350"/>
            <a:ext cx="8226425" cy="6337300"/>
          </a:xfrm>
        </p:spPr>
        <p:txBody>
          <a:bodyPr anchor="t"/>
          <a:lstStyle/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Řada dok. sloves tvoří – buď převážně nebo dokonce výlučně – formálně prézentní přechodník, který ovšem sémanticky odpovídá naprosto přechodníku minulému. Jsou to primárně prefixální deriváty sloves </a:t>
            </a:r>
            <a:r>
              <a:rPr lang="ru-RU" altLang="de-CZ" sz="2800" i="1">
                <a:latin typeface="Times New Roman" panose="02020603050405020304" pitchFamily="18" charset="0"/>
              </a:rPr>
              <a:t>брест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, везт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, вест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, мест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, нест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, плест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, </a:t>
            </a:r>
            <a:br>
              <a:rPr lang="cs-CZ" altLang="de-CZ" sz="2800" i="1">
                <a:latin typeface="Times New Roman" panose="02020603050405020304" pitchFamily="18" charset="0"/>
              </a:rPr>
            </a:br>
            <a:r>
              <a:rPr lang="ru-RU" altLang="de-CZ" sz="2800" i="1">
                <a:latin typeface="Times New Roman" panose="02020603050405020304" pitchFamily="18" charset="0"/>
              </a:rPr>
              <a:t>-честь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de-CH" altLang="de-CZ" sz="2800">
                <a:latin typeface="Times New Roman" panose="02020603050405020304" pitchFamily="18" charset="0"/>
              </a:rPr>
              <a:t>a </a:t>
            </a:r>
            <a:r>
              <a:rPr lang="ru-RU" altLang="de-CZ" sz="2800" i="1">
                <a:latin typeface="Times New Roman" panose="02020603050405020304" pitchFamily="18" charset="0"/>
              </a:rPr>
              <a:t>идт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de-CH" altLang="de-CZ" sz="2800">
                <a:latin typeface="Times New Roman" panose="02020603050405020304" pitchFamily="18" charset="0"/>
              </a:rPr>
              <a:t>: </a:t>
            </a:r>
            <a:r>
              <a:rPr lang="ru-RU" altLang="de-CZ" sz="2800" i="1">
                <a:latin typeface="Times New Roman" panose="02020603050405020304" pitchFamily="18" charset="0"/>
              </a:rPr>
              <a:t>ввест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 – введ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 – введ</a:t>
            </a:r>
            <a:r>
              <a:rPr lang="ru-RU" altLang="de-CZ" sz="2800" i="1" u="sng">
                <a:latin typeface="Times New Roman" panose="02020603050405020304" pitchFamily="18" charset="0"/>
              </a:rPr>
              <a:t>я</a:t>
            </a:r>
            <a:r>
              <a:rPr lang="ru-RU" altLang="de-CZ" sz="2800" i="1">
                <a:latin typeface="Times New Roman" panose="02020603050405020304" pitchFamily="18" charset="0"/>
              </a:rPr>
              <a:t> (вв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дши), взойт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 – взойд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 – взойд</a:t>
            </a:r>
            <a:r>
              <a:rPr lang="ru-RU" altLang="de-CZ" sz="2800" i="1" u="sng">
                <a:latin typeface="Times New Roman" panose="02020603050405020304" pitchFamily="18" charset="0"/>
              </a:rPr>
              <a:t>я</a:t>
            </a:r>
            <a:r>
              <a:rPr lang="ru-RU" altLang="de-CZ" sz="2800" i="1">
                <a:latin typeface="Times New Roman" panose="02020603050405020304" pitchFamily="18" charset="0"/>
              </a:rPr>
              <a:t> (взош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дши), доплест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 – доплет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 – доплет</a:t>
            </a:r>
            <a:r>
              <a:rPr lang="ru-RU" altLang="de-CZ" sz="2800" i="1" u="sng">
                <a:latin typeface="Times New Roman" panose="02020603050405020304" pitchFamily="18" charset="0"/>
              </a:rPr>
              <a:t>я</a:t>
            </a:r>
            <a:r>
              <a:rPr lang="de-CH" altLang="de-CZ" sz="2800">
                <a:latin typeface="Times New Roman" panose="02020603050405020304" pitchFamily="18" charset="0"/>
              </a:rPr>
              <a:t>.</a:t>
            </a:r>
          </a:p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I jiná slovesa někdy takový tvar tvoří, převážně reflexivní slovesa 2. konjugace, srov. </a:t>
            </a:r>
            <a:r>
              <a:rPr lang="ru-RU" altLang="de-CZ" sz="2800" i="1">
                <a:latin typeface="Times New Roman" panose="02020603050405020304" pitchFamily="18" charset="0"/>
              </a:rPr>
              <a:t>возврат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ться – возврат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вшись/возврат</a:t>
            </a:r>
            <a:r>
              <a:rPr lang="ru-RU" altLang="de-CZ" sz="2800" i="1" u="sng">
                <a:latin typeface="Times New Roman" panose="02020603050405020304" pitchFamily="18" charset="0"/>
              </a:rPr>
              <a:t>я</a:t>
            </a:r>
            <a:r>
              <a:rPr lang="ru-RU" altLang="de-CZ" sz="2800" i="1">
                <a:latin typeface="Times New Roman" panose="02020603050405020304" pitchFamily="18" charset="0"/>
              </a:rPr>
              <a:t>сь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>
            <a:extLst>
              <a:ext uri="{FF2B5EF4-FFF2-40B4-BE49-F238E27FC236}">
                <a16:creationId xmlns:a16="http://schemas.microsoft.com/office/drawing/2014/main" id="{C05F6440-8C29-4885-DDF3-46BA043DF70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333375"/>
            <a:ext cx="8226425" cy="5759450"/>
          </a:xfrm>
        </p:spPr>
        <p:txBody>
          <a:bodyPr anchor="t"/>
          <a:lstStyle/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Opak – préteritální přechodník nedok. slovesa – lze najít někdy jako archaismus v textech 19. stol. </a:t>
            </a:r>
            <a:r>
              <a:rPr lang="de-CH" altLang="de-CZ" sz="2800" i="1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имев, знав, писав</a:t>
            </a:r>
            <a:r>
              <a:rPr lang="de-CH" altLang="de-CZ" sz="2800" i="1">
                <a:latin typeface="Times New Roman" panose="02020603050405020304" pitchFamily="18" charset="0"/>
              </a:rPr>
              <a:t>)</a:t>
            </a:r>
            <a:r>
              <a:rPr lang="de-CH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>
                <a:latin typeface="Times New Roman" panose="02020603050405020304" pitchFamily="18" charset="0"/>
              </a:rPr>
              <a:t>dnes je však obsoletní</a:t>
            </a:r>
          </a:p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Místo přízvuku přechodníků minulých tvořených sufixem -v (-vši) odpovídá infinitivu: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сд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лать – сд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лав, покрасн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ть – покрасн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в, прин</a:t>
            </a:r>
            <a:r>
              <a:rPr lang="ru-RU" altLang="de-CZ" sz="2800" i="1" u="sng">
                <a:latin typeface="Times New Roman" panose="02020603050405020304" pitchFamily="18" charset="0"/>
              </a:rPr>
              <a:t>я</a:t>
            </a:r>
            <a:r>
              <a:rPr lang="ru-RU" altLang="de-CZ" sz="2800" i="1">
                <a:latin typeface="Times New Roman" panose="02020603050405020304" pitchFamily="18" charset="0"/>
              </a:rPr>
              <a:t>ть – прин</a:t>
            </a:r>
            <a:r>
              <a:rPr lang="ru-RU" altLang="de-CZ" sz="2800" i="1" u="sng">
                <a:latin typeface="Times New Roman" panose="02020603050405020304" pitchFamily="18" charset="0"/>
              </a:rPr>
              <a:t>я</a:t>
            </a:r>
            <a:r>
              <a:rPr lang="ru-RU" altLang="de-CZ" sz="2800" i="1">
                <a:latin typeface="Times New Roman" panose="02020603050405020304" pitchFamily="18" charset="0"/>
              </a:rPr>
              <a:t>в (пр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нял), созд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ть – созд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в (с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здал)</a:t>
            </a:r>
            <a:r>
              <a:rPr lang="de-CH" altLang="de-CZ" sz="2800">
                <a:latin typeface="Times New Roman" panose="02020603050405020304" pitchFamily="18" charset="0"/>
              </a:rPr>
              <a:t> atd.</a:t>
            </a:r>
          </a:p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Přechodníky tvořené sufixem -ši mají přízvuk přímo před tímto sufixem: </a:t>
            </a:r>
            <a:r>
              <a:rPr lang="ru-RU" altLang="de-CZ" sz="2800" i="1">
                <a:latin typeface="Times New Roman" panose="02020603050405020304" pitchFamily="18" charset="0"/>
              </a:rPr>
              <a:t>влезть – вл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зши, изобрест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 – изобр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тши, прив</a:t>
            </a:r>
            <a:r>
              <a:rPr lang="ru-RU" altLang="de-CZ" sz="2800" i="1" u="sng">
                <a:latin typeface="Times New Roman" panose="02020603050405020304" pitchFamily="18" charset="0"/>
              </a:rPr>
              <a:t>ы</a:t>
            </a:r>
            <a:r>
              <a:rPr lang="ru-RU" altLang="de-CZ" sz="2800" i="1">
                <a:latin typeface="Times New Roman" panose="02020603050405020304" pitchFamily="18" charset="0"/>
              </a:rPr>
              <a:t>кнуться – прив</a:t>
            </a:r>
            <a:r>
              <a:rPr lang="ru-RU" altLang="de-CZ" sz="2800" i="1" u="sng">
                <a:latin typeface="Times New Roman" panose="02020603050405020304" pitchFamily="18" charset="0"/>
              </a:rPr>
              <a:t>ы</a:t>
            </a:r>
            <a:r>
              <a:rPr lang="ru-RU" altLang="de-CZ" sz="2800" i="1">
                <a:latin typeface="Times New Roman" panose="02020603050405020304" pitchFamily="18" charset="0"/>
              </a:rPr>
              <a:t>кшись</a:t>
            </a:r>
            <a:r>
              <a:rPr lang="ru-RU" altLang="de-CZ" sz="2800">
                <a:latin typeface="Times New Roman" panose="02020603050405020304" pitchFamily="18" charset="0"/>
              </a:rPr>
              <a:t> atd</a:t>
            </a:r>
            <a:r>
              <a:rPr lang="de-CH" altLang="de-CZ" sz="2800">
                <a:latin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>
            <a:extLst>
              <a:ext uri="{FF2B5EF4-FFF2-40B4-BE49-F238E27FC236}">
                <a16:creationId xmlns:a16="http://schemas.microsoft.com/office/drawing/2014/main" id="{7FA9D8EB-5709-0CDE-A043-98022153424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260350"/>
            <a:ext cx="8351838" cy="6192838"/>
          </a:xfrm>
        </p:spPr>
        <p:txBody>
          <a:bodyPr anchor="t"/>
          <a:lstStyle/>
          <a:p>
            <a:pPr marL="333375" indent="-333375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Infinitiv</a:t>
            </a:r>
          </a:p>
          <a:p>
            <a:pPr marL="333375" indent="-333375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U většiny sloves končí infinitiv na -t,: </a:t>
            </a:r>
            <a:r>
              <a:rPr lang="ru-RU" altLang="de-CZ" sz="2800" i="1">
                <a:latin typeface="Times New Roman" panose="02020603050405020304" pitchFamily="18" charset="0"/>
              </a:rPr>
              <a:t>делать, советовать, ходить, бить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atd</a:t>
            </a:r>
            <a:r>
              <a:rPr lang="de-CH" altLang="de-CZ" sz="2800">
                <a:latin typeface="Times New Roman" panose="02020603050405020304" pitchFamily="18" charset="0"/>
              </a:rPr>
              <a:t>.</a:t>
            </a:r>
          </a:p>
          <a:p>
            <a:pPr marL="333375" indent="-333375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Několik sloves 10. třídy s prézentním kmenem na k, g, které alternují s č, ž, mají v infinitivu č: </a:t>
            </a:r>
            <a:r>
              <a:rPr lang="ru-RU" altLang="de-CZ" sz="2800" i="1">
                <a:latin typeface="Times New Roman" panose="02020603050405020304" pitchFamily="18" charset="0"/>
              </a:rPr>
              <a:t>печь, мочь, стричь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atd. Proto se interpretuje č jako další alomorf koncovky infinitivu, ovšem nevystupují takto vznikající kmeny p</a:t>
            </a:r>
            <a:r>
              <a:rPr lang="cs-CZ" altLang="de-CZ" sz="2800" baseline="-25000">
                <a:latin typeface="Times New Roman" panose="02020603050405020304" pitchFamily="18" charset="0"/>
              </a:rPr>
              <a:t>1</a:t>
            </a:r>
            <a:r>
              <a:rPr lang="cs-CZ" altLang="de-CZ" sz="2800">
                <a:latin typeface="Times New Roman" panose="02020603050405020304" pitchFamily="18" charset="0"/>
              </a:rPr>
              <a:t>e-, mo-, str,i- nikde jinde, takže zůstává jistý otazník. Alternativa k tomuto řešení – nulový alomorf koncovky infinitivu a kmen p</a:t>
            </a:r>
            <a:r>
              <a:rPr lang="cs-CZ" altLang="de-CZ" sz="2800" baseline="-25000">
                <a:latin typeface="Times New Roman" panose="02020603050405020304" pitchFamily="18" charset="0"/>
              </a:rPr>
              <a:t>1</a:t>
            </a:r>
            <a:r>
              <a:rPr lang="cs-CZ" altLang="de-CZ" sz="2800">
                <a:latin typeface="Times New Roman" panose="02020603050405020304" pitchFamily="18" charset="0"/>
              </a:rPr>
              <a:t>eč-, moč-, str,ič-, který také nikde jinde nevystupuje –, je ovšem zřejmě ještě méně uspokojivá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>
            <a:extLst>
              <a:ext uri="{FF2B5EF4-FFF2-40B4-BE49-F238E27FC236}">
                <a16:creationId xmlns:a16="http://schemas.microsoft.com/office/drawing/2014/main" id="{F038FCC5-E3FF-F875-C249-C620763E225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188913"/>
            <a:ext cx="8424863" cy="6192837"/>
          </a:xfrm>
        </p:spPr>
        <p:txBody>
          <a:bodyPr anchor="t"/>
          <a:lstStyle/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Jiná slovesa 10. třídy – s prézentním kmenem na z, s, d, t, b mají v infinitivu -</a:t>
            </a:r>
            <a:r>
              <a:rPr lang="cs-CZ" altLang="de-CZ" sz="2800" i="1">
                <a:latin typeface="Times New Roman" panose="02020603050405020304" pitchFamily="18" charset="0"/>
              </a:rPr>
              <a:t>зть, -зти, -сть, -сти</a:t>
            </a:r>
            <a:r>
              <a:rPr lang="cs-CZ" altLang="de-CZ" sz="2800">
                <a:latin typeface="Times New Roman" panose="02020603050405020304" pitchFamily="18" charset="0"/>
              </a:rPr>
              <a:t>: u z, s v prézentu lze -t, resp. -ti považovat za alomorfy koncovky infinitivu</a:t>
            </a:r>
            <a:r>
              <a:rPr lang="de-CH" altLang="de-CZ" sz="2800">
                <a:latin typeface="Times New Roman" panose="02020603050405020304" pitchFamily="18" charset="0"/>
              </a:rPr>
              <a:t>: </a:t>
            </a:r>
            <a:r>
              <a:rPr lang="ru-RU" altLang="de-CZ" sz="2800" i="1">
                <a:latin typeface="Times New Roman" panose="02020603050405020304" pitchFamily="18" charset="0"/>
              </a:rPr>
              <a:t>лез-ть, л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з-у, нес-т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, нес-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>
                <a:latin typeface="Times New Roman" panose="02020603050405020304" pitchFamily="18" charset="0"/>
              </a:rPr>
              <a:t>. </a:t>
            </a:r>
            <a:r>
              <a:rPr lang="cs-CZ" altLang="de-CZ" sz="2800">
                <a:latin typeface="Times New Roman" panose="02020603050405020304" pitchFamily="18" charset="0"/>
              </a:rPr>
              <a:t>Podobně lze – nehledě na ortografický problém – chápat </a:t>
            </a:r>
            <a:r>
              <a:rPr lang="ru-RU" altLang="de-CZ" sz="2800" i="1">
                <a:latin typeface="Times New Roman" panose="02020603050405020304" pitchFamily="18" charset="0"/>
              </a:rPr>
              <a:t>раст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 – раст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de-CH" altLang="de-CZ" sz="2800" i="1">
                <a:latin typeface="Times New Roman" panose="02020603050405020304" pitchFamily="18" charset="0"/>
              </a:rPr>
              <a:t>l</a:t>
            </a:r>
            <a:r>
              <a:rPr lang="de-CH" altLang="de-CZ" sz="2800">
                <a:latin typeface="Times New Roman" panose="02020603050405020304" pitchFamily="18" charset="0"/>
              </a:rPr>
              <a:t>-</a:t>
            </a:r>
            <a:r>
              <a:rPr lang="cs-CZ" altLang="de-CZ" sz="2800">
                <a:latin typeface="Times New Roman" panose="02020603050405020304" pitchFamily="18" charset="0"/>
              </a:rPr>
              <a:t>ový tvar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рос</a:t>
            </a:r>
            <a:r>
              <a:rPr lang="ru-RU" altLang="de-CZ" sz="2800">
                <a:latin typeface="Times New Roman" panose="02020603050405020304" pitchFamily="18" charset="0"/>
              </a:rPr>
              <a:t>)</a:t>
            </a:r>
            <a:r>
              <a:rPr lang="de-CH" altLang="de-CZ" sz="2800">
                <a:latin typeface="Times New Roman" panose="02020603050405020304" pitchFamily="18" charset="0"/>
              </a:rPr>
              <a:t>.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U ostatních by to však vedlo k sotva interpretovatelnému -s v infinitivním kmeni, které nemá paralely: u kmenů na dentálu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de-CH" altLang="de-CZ" sz="2800" i="1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плест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 – плет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, вест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 – вед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de-CH" altLang="de-CZ" sz="2800" i="1">
                <a:latin typeface="Times New Roman" panose="02020603050405020304" pitchFamily="18" charset="0"/>
              </a:rPr>
              <a:t>)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odpovídá zůstávající po segmentaci -s</a:t>
            </a:r>
            <a:r>
              <a:rPr lang="cs-CZ" altLang="de-CZ" sz="2800" baseline="-20000">
                <a:latin typeface="Times New Roman" panose="02020603050405020304" pitchFamily="18" charset="0"/>
              </a:rPr>
              <a:t>3</a:t>
            </a:r>
            <a:r>
              <a:rPr lang="cs-CZ" altLang="de-CZ" sz="2800">
                <a:latin typeface="Times New Roman" panose="02020603050405020304" pitchFamily="18" charset="0"/>
              </a:rPr>
              <a:t>t,i jako koncovky infinitivu kmeni </a:t>
            </a:r>
            <a:r>
              <a:rPr lang="cs-CZ" altLang="de-CZ" sz="2800" i="1">
                <a:latin typeface="Times New Roman" panose="02020603050405020304" pitchFamily="18" charset="0"/>
              </a:rPr>
              <a:t>l</a:t>
            </a:r>
            <a:r>
              <a:rPr lang="cs-CZ" altLang="de-CZ" sz="2800">
                <a:latin typeface="Times New Roman" panose="02020603050405020304" pitchFamily="18" charset="0"/>
              </a:rPr>
              <a:t>-ového tvaru </a:t>
            </a:r>
            <a:r>
              <a:rPr lang="de-CH" altLang="de-CZ" sz="2800" i="1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плёл, вёл</a:t>
            </a:r>
            <a:r>
              <a:rPr lang="de-CH" altLang="de-CZ" sz="2800" i="1">
                <a:latin typeface="Times New Roman" panose="02020603050405020304" pitchFamily="18" charset="0"/>
              </a:rPr>
              <a:t>)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>
                <a:latin typeface="Times New Roman" panose="02020603050405020304" pitchFamily="18" charset="0"/>
              </a:rPr>
              <a:t>což odpovídá situaci u „obyčejných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 sloves na -t, </a:t>
            </a:r>
            <a:r>
              <a:rPr lang="de-CH" altLang="de-CZ" sz="2800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д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лать – д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лал, ход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ть - ход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л</a:t>
            </a:r>
            <a:r>
              <a:rPr lang="de-CH" altLang="de-CZ" sz="2800">
                <a:latin typeface="Times New Roman" panose="02020603050405020304" pitchFamily="18" charset="0"/>
              </a:rPr>
              <a:t>)</a:t>
            </a:r>
            <a:r>
              <a:rPr lang="ru-RU" altLang="de-CZ" sz="2800">
                <a:latin typeface="Times New Roman" panose="02020603050405020304" pitchFamily="18" charset="0"/>
              </a:rPr>
              <a:t>.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>
            <a:extLst>
              <a:ext uri="{FF2B5EF4-FFF2-40B4-BE49-F238E27FC236}">
                <a16:creationId xmlns:a16="http://schemas.microsoft.com/office/drawing/2014/main" id="{ABB79202-37F0-D005-AD2E-FD68DAC0360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388" y="260350"/>
            <a:ext cx="8424862" cy="4522788"/>
          </a:xfrm>
        </p:spPr>
        <p:txBody>
          <a:bodyPr anchor="t"/>
          <a:lstStyle/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U bilabiálních kmen</a:t>
            </a:r>
            <a:r>
              <a:rPr lang="en-US" altLang="de-CZ" sz="2800" dirty="0" err="1">
                <a:latin typeface="Times New Roman" panose="02020603050405020304" pitchFamily="18" charset="0"/>
              </a:rPr>
              <a:t>ů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i="1" dirty="0">
                <a:latin typeface="Times New Roman" panose="02020603050405020304" pitchFamily="18" charset="0"/>
              </a:rPr>
              <a:t>(</a:t>
            </a:r>
            <a:r>
              <a:rPr lang="ru-RU" altLang="de-CZ" sz="2800" i="1" dirty="0">
                <a:latin typeface="Times New Roman" panose="02020603050405020304" pitchFamily="18" charset="0"/>
              </a:rPr>
              <a:t>грест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latin typeface="Times New Roman" panose="02020603050405020304" pitchFamily="18" charset="0"/>
              </a:rPr>
              <a:t> – греб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у</a:t>
            </a:r>
            <a:r>
              <a:rPr lang="ru-RU" altLang="de-CZ" sz="2800" i="1" dirty="0">
                <a:latin typeface="Times New Roman" panose="02020603050405020304" pitchFamily="18" charset="0"/>
              </a:rPr>
              <a:t> - грёб</a:t>
            </a:r>
            <a:r>
              <a:rPr lang="de-CH" altLang="de-CZ" sz="2800" i="1" dirty="0">
                <a:latin typeface="Times New Roman" panose="02020603050405020304" pitchFamily="18" charset="0"/>
              </a:rPr>
              <a:t>)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vzniká podobná situace jako u velárních</a:t>
            </a:r>
            <a:r>
              <a:rPr lang="de-CH" altLang="de-CZ" sz="2800" dirty="0">
                <a:latin typeface="Times New Roman" panose="02020603050405020304" pitchFamily="18" charset="0"/>
              </a:rPr>
              <a:t>: </a:t>
            </a:r>
            <a:r>
              <a:rPr lang="cs-CZ" altLang="de-CZ" sz="2800" dirty="0">
                <a:latin typeface="Times New Roman" panose="02020603050405020304" pitchFamily="18" charset="0"/>
              </a:rPr>
              <a:t>kmen </a:t>
            </a:r>
            <a:r>
              <a:rPr lang="de-CH" altLang="de-CZ" sz="2800" dirty="0" err="1">
                <a:latin typeface="Times New Roman" panose="02020603050405020304" pitchFamily="18" charset="0"/>
              </a:rPr>
              <a:t>gr,o</a:t>
            </a:r>
            <a:r>
              <a:rPr lang="de-CH" altLang="de-CZ" sz="2800" dirty="0">
                <a:latin typeface="Times New Roman" panose="02020603050405020304" pitchFamily="18" charset="0"/>
              </a:rPr>
              <a:t>- </a:t>
            </a:r>
            <a:r>
              <a:rPr lang="cs-CZ" altLang="de-CZ" sz="2800" dirty="0">
                <a:latin typeface="Times New Roman" panose="02020603050405020304" pitchFamily="18" charset="0"/>
              </a:rPr>
              <a:t>z</a:t>
            </a:r>
            <a:r>
              <a:rPr lang="en-US" altLang="de-CZ" sz="2800" dirty="0" err="1">
                <a:latin typeface="Times New Roman" panose="02020603050405020304" pitchFamily="18" charset="0"/>
              </a:rPr>
              <a:t>ů</a:t>
            </a:r>
            <a:r>
              <a:rPr lang="cs-CZ" altLang="de-CZ" sz="2800" dirty="0">
                <a:latin typeface="Times New Roman" panose="02020603050405020304" pitchFamily="18" charset="0"/>
              </a:rPr>
              <a:t>stávající po segmentaci</a:t>
            </a:r>
            <a:r>
              <a:rPr lang="de-CH" altLang="de-CZ" sz="2800" dirty="0">
                <a:latin typeface="Times New Roman" panose="02020603050405020304" pitchFamily="18" charset="0"/>
              </a:rPr>
              <a:t> -s</a:t>
            </a:r>
            <a:r>
              <a:rPr lang="de-CH" altLang="de-CZ" sz="2000" baseline="-20000" dirty="0">
                <a:latin typeface="Times New Roman" panose="02020603050405020304" pitchFamily="18" charset="0"/>
              </a:rPr>
              <a:t>3</a:t>
            </a:r>
            <a:r>
              <a:rPr lang="de-CH" altLang="de-CZ" sz="2800" dirty="0">
                <a:latin typeface="Times New Roman" panose="02020603050405020304" pitchFamily="18" charset="0"/>
              </a:rPr>
              <a:t>t,i, </a:t>
            </a:r>
            <a:r>
              <a:rPr lang="cs-CZ" altLang="de-CZ" sz="2800" dirty="0">
                <a:latin typeface="Times New Roman" panose="02020603050405020304" pitchFamily="18" charset="0"/>
              </a:rPr>
              <a:t>nevystupuje jinak nikde</a:t>
            </a:r>
            <a:r>
              <a:rPr lang="de-CH" altLang="de-CZ" sz="2800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>
                <a:latin typeface="Times New Roman" panose="02020603050405020304" pitchFamily="18" charset="0"/>
              </a:rPr>
              <a:t>ale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segmentace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грес-ти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je ještě méně přesvědčivá, takže se jeví -s</a:t>
            </a:r>
            <a:r>
              <a:rPr lang="cs-CZ" altLang="de-CZ" sz="2000" baseline="-20000" dirty="0">
                <a:latin typeface="Times New Roman" panose="02020603050405020304" pitchFamily="18" charset="0"/>
              </a:rPr>
              <a:t>3</a:t>
            </a:r>
            <a:r>
              <a:rPr lang="cs-CZ" altLang="de-CZ" sz="2800" dirty="0">
                <a:latin typeface="Times New Roman" panose="02020603050405020304" pitchFamily="18" charset="0"/>
              </a:rPr>
              <a:t>t,i jako alomorf koncovky infinitivu jako lepší řešení</a:t>
            </a:r>
          </a:p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</a:endParaRPr>
          </a:p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</a:endParaRPr>
          </a:p>
          <a:p>
            <a:pPr marL="333375" indent="-333375" algn="l" eaLnBrk="1" hangingPunct="1">
              <a:spcBef>
                <a:spcPts val="800"/>
              </a:spcBef>
              <a:buClrTx/>
              <a:buFontTx/>
              <a:buNone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D849B90D-7B93-0D40-421C-5F53DE0D5C8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497888" cy="6480175"/>
          </a:xfrm>
        </p:spPr>
        <p:txBody>
          <a:bodyPr anchor="t"/>
          <a:lstStyle/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U sufixu -onn- je přízvuk na kmeni, pokud v 5. třídě je v 2sg přízvuk také na kmeni </a:t>
            </a:r>
            <a:r>
              <a:rPr lang="de-CH" altLang="de-CZ" sz="2800" i="1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куп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ть – к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пишь – к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пленный</a:t>
            </a:r>
            <a:r>
              <a:rPr lang="de-CH" altLang="de-CZ" sz="2800" i="1">
                <a:latin typeface="Times New Roman" panose="02020603050405020304" pitchFamily="18" charset="0"/>
              </a:rPr>
              <a:t>)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v 8. třídě obecně (kromě několika prefixálních derivátů jednoslabičných sloves, která přesunou přízvuk na prefix</a:t>
            </a:r>
            <a:r>
              <a:rPr lang="de-CH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об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деть – об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женный, заверт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ть - зав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рченный</a:t>
            </a:r>
            <a:r>
              <a:rPr lang="cs-CZ" altLang="de-CZ" sz="2800">
                <a:latin typeface="Times New Roman" panose="02020603050405020304" pitchFamily="18" charset="0"/>
              </a:rPr>
              <a:t>, v 10. třídě pokud </a:t>
            </a:r>
            <a:r>
              <a:rPr lang="cs-CZ" altLang="de-CZ" sz="2800" i="1">
                <a:latin typeface="Times New Roman" panose="02020603050405020304" pitchFamily="18" charset="0"/>
              </a:rPr>
              <a:t>l</a:t>
            </a:r>
            <a:r>
              <a:rPr lang="cs-CZ" altLang="de-CZ" sz="2800">
                <a:latin typeface="Times New Roman" panose="02020603050405020304" pitchFamily="18" charset="0"/>
              </a:rPr>
              <a:t>-ový tvar má pevný přízvuk na kmeni </a:t>
            </a:r>
            <a:r>
              <a:rPr lang="de-CH" altLang="de-CZ" sz="2800" i="1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постр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чь – постриг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 – пострижёшь – постр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г – постр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гла - постр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женный</a:t>
            </a:r>
            <a:r>
              <a:rPr lang="de-CH" altLang="de-CZ" sz="2800" i="1">
                <a:latin typeface="Times New Roman" panose="02020603050405020304" pitchFamily="18" charset="0"/>
              </a:rPr>
              <a:t>)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</a:p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U sufixu -t- je přízvuk na kmeni v příčestí minulém trpném vždy v 4. a 9. třídě, pokud nedochází –  u prefixálních derivátů jednoslabičných sloves – k posunu přízvuku na prefix: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3C435F94-5022-3E07-06A6-419A938F6BF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424863" cy="6335712"/>
          </a:xfrm>
        </p:spPr>
        <p:txBody>
          <a:bodyPr anchor="t"/>
          <a:lstStyle/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окр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кнуть – окр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кнутый, натян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ть – нат</a:t>
            </a:r>
            <a:r>
              <a:rPr lang="ru-RU" altLang="de-CZ" sz="2800" i="1" u="sng">
                <a:latin typeface="Times New Roman" panose="02020603050405020304" pitchFamily="18" charset="0"/>
              </a:rPr>
              <a:t>я</a:t>
            </a:r>
            <a:r>
              <a:rPr lang="ru-RU" altLang="de-CZ" sz="2800" i="1">
                <a:latin typeface="Times New Roman" panose="02020603050405020304" pitchFamily="18" charset="0"/>
              </a:rPr>
              <a:t>нутый</a:t>
            </a:r>
            <a:r>
              <a:rPr lang="de-CH" altLang="de-CZ" sz="2800">
                <a:latin typeface="Times New Roman" panose="02020603050405020304" pitchFamily="18" charset="0"/>
              </a:rPr>
              <a:t>. </a:t>
            </a:r>
            <a:r>
              <a:rPr lang="cs-CZ" altLang="de-CZ" sz="2800">
                <a:latin typeface="Times New Roman" panose="02020603050405020304" pitchFamily="18" charset="0"/>
              </a:rPr>
              <a:t>Kromě toho v několika neproduktivních skupinách </a:t>
            </a:r>
            <a:r>
              <a:rPr lang="ru-RU" altLang="de-CZ" sz="2800" i="1">
                <a:latin typeface="Times New Roman" panose="02020603050405020304" pitchFamily="18" charset="0"/>
              </a:rPr>
              <a:t>раскр</a:t>
            </a:r>
            <a:r>
              <a:rPr lang="ru-RU" altLang="de-CZ" sz="2800" i="1" u="sng">
                <a:latin typeface="Times New Roman" panose="02020603050405020304" pitchFamily="18" charset="0"/>
              </a:rPr>
              <a:t>ы</a:t>
            </a:r>
            <a:r>
              <a:rPr lang="ru-RU" altLang="de-CZ" sz="2800" i="1">
                <a:latin typeface="Times New Roman" panose="02020603050405020304" pitchFamily="18" charset="0"/>
              </a:rPr>
              <a:t>ть - раскр</a:t>
            </a:r>
            <a:r>
              <a:rPr lang="ru-RU" altLang="de-CZ" sz="2800" i="1" u="sng">
                <a:latin typeface="Times New Roman" panose="02020603050405020304" pitchFamily="18" charset="0"/>
              </a:rPr>
              <a:t>ы</a:t>
            </a:r>
            <a:r>
              <a:rPr lang="ru-RU" altLang="de-CZ" sz="2800" i="1">
                <a:latin typeface="Times New Roman" panose="02020603050405020304" pitchFamily="18" charset="0"/>
              </a:rPr>
              <a:t>тый</a:t>
            </a:r>
          </a:p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 u="sng">
                <a:latin typeface="Times New Roman" panose="02020603050405020304" pitchFamily="18" charset="0"/>
              </a:rPr>
              <a:t>Na tvarotvorném sufixu</a:t>
            </a:r>
            <a:r>
              <a:rPr lang="cs-CZ" altLang="de-CZ" sz="2800">
                <a:latin typeface="Times New Roman" panose="02020603050405020304" pitchFamily="18" charset="0"/>
              </a:rPr>
              <a:t> příčestí minulého trpného může přízvuk být pouze v případě sufixu -onn-. K tomu dochází tehdy, má-li u sloves 5. třídy 2sg přízvuk na koncovce </a:t>
            </a:r>
            <a:r>
              <a:rPr lang="de-CH" altLang="de-CZ" sz="2800" i="1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побед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шь – побеждённый, запрет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шь - запрещённый</a:t>
            </a:r>
            <a:r>
              <a:rPr lang="de-CH" altLang="de-CZ" sz="2800" i="1">
                <a:latin typeface="Times New Roman" panose="02020603050405020304" pitchFamily="18" charset="0"/>
              </a:rPr>
              <a:t>)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nebo mají-li slovesa 10. třídy v </a:t>
            </a:r>
            <a:br>
              <a:rPr lang="cs-CZ" altLang="de-CZ" sz="2800">
                <a:latin typeface="Times New Roman" panose="02020603050405020304" pitchFamily="18" charset="0"/>
              </a:rPr>
            </a:br>
            <a:r>
              <a:rPr lang="cs-CZ" altLang="de-CZ" sz="2800" i="1">
                <a:latin typeface="Times New Roman" panose="02020603050405020304" pitchFamily="18" charset="0"/>
              </a:rPr>
              <a:t>l</a:t>
            </a:r>
            <a:r>
              <a:rPr lang="cs-CZ" altLang="de-CZ" sz="2800">
                <a:latin typeface="Times New Roman" panose="02020603050405020304" pitchFamily="18" charset="0"/>
              </a:rPr>
              <a:t>-ovém tvaru přízvuk na koncovce</a:t>
            </a:r>
            <a:r>
              <a:rPr lang="de-CH" altLang="de-CZ" sz="2800">
                <a:latin typeface="Times New Roman" panose="02020603050405020304" pitchFamily="18" charset="0"/>
              </a:rPr>
              <a:t>: </a:t>
            </a:r>
            <a:r>
              <a:rPr lang="ru-RU" altLang="de-CZ" sz="2800" i="1">
                <a:latin typeface="Times New Roman" panose="02020603050405020304" pitchFamily="18" charset="0"/>
              </a:rPr>
              <a:t>принест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 – принес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 – принесёшь – принёс – принесл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 – принесл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 - принесённый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ABF2C6F7-135C-BC72-3CBF-D5BD22CD141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260350"/>
            <a:ext cx="8226425" cy="6264275"/>
          </a:xfrm>
        </p:spPr>
        <p:txBody>
          <a:bodyPr anchor="t"/>
          <a:lstStyle/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 u="sng" dirty="0">
                <a:latin typeface="Times New Roman" panose="02020603050405020304" pitchFamily="18" charset="0"/>
              </a:rPr>
              <a:t>Na prefixu</a:t>
            </a:r>
            <a:r>
              <a:rPr lang="cs-CZ" altLang="de-CZ" sz="2800" dirty="0">
                <a:latin typeface="Times New Roman" panose="02020603050405020304" pitchFamily="18" charset="0"/>
              </a:rPr>
              <a:t> může být přízvuk v příčestí minulém trpném, pokud se – u všech typů – tvoří od jednoslabičných kmenů prefixální deriváty se slabičným prefixem</a:t>
            </a:r>
            <a:r>
              <a:rPr lang="de-CH" altLang="de-CZ" sz="2800" dirty="0">
                <a:latin typeface="Times New Roman" panose="02020603050405020304" pitchFamily="18" charset="0"/>
              </a:rPr>
              <a:t>: </a:t>
            </a:r>
            <a:r>
              <a:rPr lang="ru-RU" altLang="de-CZ" sz="2800" i="1" dirty="0">
                <a:latin typeface="Times New Roman" panose="02020603050405020304" pitchFamily="18" charset="0"/>
              </a:rPr>
              <a:t>разд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ть – р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о</a:t>
            </a:r>
            <a:r>
              <a:rPr lang="ru-RU" altLang="de-CZ" sz="2800" i="1" dirty="0">
                <a:latin typeface="Times New Roman" panose="02020603050405020304" pitchFamily="18" charset="0"/>
              </a:rPr>
              <a:t>зданный, узр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ть –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у</a:t>
            </a:r>
            <a:r>
              <a:rPr lang="ru-RU" altLang="de-CZ" sz="2800" i="1" dirty="0">
                <a:latin typeface="Times New Roman" panose="02020603050405020304" pitchFamily="18" charset="0"/>
              </a:rPr>
              <a:t>зренный, замкн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у</a:t>
            </a:r>
            <a:r>
              <a:rPr lang="ru-RU" altLang="de-CZ" sz="2800" i="1" dirty="0">
                <a:latin typeface="Times New Roman" panose="02020603050405020304" pitchFamily="18" charset="0"/>
              </a:rPr>
              <a:t>ть – з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мкнутый, прин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ть – пр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latin typeface="Times New Roman" panose="02020603050405020304" pitchFamily="18" charset="0"/>
              </a:rPr>
              <a:t>нятый</a:t>
            </a:r>
            <a:r>
              <a:rPr lang="de-CH" altLang="de-CZ" sz="2800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>
                <a:latin typeface="Times New Roman" panose="02020603050405020304" pitchFamily="18" charset="0"/>
              </a:rPr>
              <a:t>kromě toho u několika derivátů slovesa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идт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(найт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latin typeface="Times New Roman" panose="02020603050405020304" pitchFamily="18" charset="0"/>
              </a:rPr>
              <a:t> - н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йденный)</a:t>
            </a:r>
          </a:p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Na koncovce je přízvuk v příčestí minulém trpném pouze jako zastaralá varianta</a:t>
            </a:r>
            <a:r>
              <a:rPr lang="de-CH" altLang="de-CZ" sz="2800" dirty="0">
                <a:latin typeface="Times New Roman" panose="02020603050405020304" pitchFamily="18" charset="0"/>
              </a:rPr>
              <a:t>: </a:t>
            </a:r>
            <a:r>
              <a:rPr lang="ru-RU" altLang="de-CZ" sz="2800" i="1" dirty="0">
                <a:latin typeface="Times New Roman" panose="02020603050405020304" pitchFamily="18" charset="0"/>
              </a:rPr>
              <a:t>завить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>
                <a:latin typeface="Times New Roman" panose="02020603050405020304" pitchFamily="18" charset="0"/>
              </a:rPr>
              <a:t>,</a:t>
            </a:r>
            <a:r>
              <a:rPr lang="cs-CZ" altLang="de-CZ" sz="2800" dirty="0">
                <a:latin typeface="Times New Roman" panose="02020603050405020304" pitchFamily="18" charset="0"/>
              </a:rPr>
              <a:t>uplést, uvít, nakroutit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r>
              <a:rPr lang="de-CH" altLang="ja-JP" sz="2800" dirty="0">
                <a:latin typeface="Times New Roman" panose="02020603050405020304" pitchFamily="18" charset="0"/>
              </a:rPr>
              <a:t> – </a:t>
            </a:r>
            <a:r>
              <a:rPr lang="ru-RU" altLang="ja-JP" sz="2800" i="1" dirty="0">
                <a:latin typeface="Times New Roman" panose="02020603050405020304" pitchFamily="18" charset="0"/>
              </a:rPr>
              <a:t>зав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ja-JP" sz="2800" i="1" dirty="0">
                <a:latin typeface="Times New Roman" panose="02020603050405020304" pitchFamily="18" charset="0"/>
              </a:rPr>
              <a:t>тый/завит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о</a:t>
            </a:r>
            <a:r>
              <a:rPr lang="ru-RU" altLang="ja-JP" sz="2800" i="1" dirty="0">
                <a:latin typeface="Times New Roman" panose="02020603050405020304" pitchFamily="18" charset="0"/>
              </a:rPr>
              <a:t>й, разв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ja-JP" sz="2800" i="1" dirty="0">
                <a:latin typeface="Times New Roman" panose="02020603050405020304" pitchFamily="18" charset="0"/>
              </a:rPr>
              <a:t>ть – разв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ja-JP" sz="2800" i="1" dirty="0">
                <a:latin typeface="Times New Roman" panose="02020603050405020304" pitchFamily="18" charset="0"/>
              </a:rPr>
              <a:t>тый/развит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о</a:t>
            </a:r>
            <a:r>
              <a:rPr lang="ru-RU" altLang="ja-JP" sz="2800" i="1" dirty="0">
                <a:latin typeface="Times New Roman" panose="02020603050405020304" pitchFamily="18" charset="0"/>
              </a:rPr>
              <a:t>й</a:t>
            </a:r>
            <a:r>
              <a:rPr lang="de-CH" altLang="ja-JP" sz="2800" dirty="0">
                <a:latin typeface="Times New Roman" panose="02020603050405020304" pitchFamily="18" charset="0"/>
              </a:rPr>
              <a:t> NB: </a:t>
            </a:r>
            <a:r>
              <a:rPr lang="cs-CZ" altLang="ja-JP" sz="2800" dirty="0">
                <a:latin typeface="Times New Roman" panose="02020603050405020304" pitchFamily="18" charset="0"/>
              </a:rPr>
              <a:t>Tvary s přízvukem na koncovce, pokud ještě existují, jsou dnes obyčejně považovány za samostatné lexémy, tedy za zpřídavnělé</a:t>
            </a: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D9A551DF-750C-EE80-0CB7-8B9CABB18AD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260350"/>
            <a:ext cx="8424863" cy="6264275"/>
          </a:xfrm>
        </p:spPr>
        <p:txBody>
          <a:bodyPr anchor="t"/>
          <a:lstStyle/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Přízvuk jmenných tvarů příčestí minulého trpného:</a:t>
            </a:r>
          </a:p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Pevný akcent na kmeni, resp. na prefixu mají prakticky všechna příčestí minulá trpná tvořená se sufixem -nn-  </a:t>
            </a:r>
            <a:r>
              <a:rPr lang="cs-CZ" altLang="de-CZ" sz="2800" i="1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обд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мать – обд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манный – обд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ман, -а, -о, -ы, показ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ть – пок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занный – пок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зан, -а, -о, -ы, собр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ть – с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бранный – с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бран, -а, -о, -ы</a:t>
            </a:r>
            <a:r>
              <a:rPr lang="de-CH" altLang="de-CZ" sz="2800" i="1">
                <a:latin typeface="Times New Roman" panose="02020603050405020304" pitchFamily="18" charset="0"/>
              </a:rPr>
              <a:t>)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>
                <a:latin typeface="Times New Roman" panose="02020603050405020304" pitchFamily="18" charset="0"/>
              </a:rPr>
              <a:t>všechna příčestí minulá trpná tvořená nepřízvučným sufixem </a:t>
            </a:r>
            <a:br>
              <a:rPr lang="cs-CZ" altLang="de-CZ" sz="2800">
                <a:latin typeface="Times New Roman" panose="02020603050405020304" pitchFamily="18" charset="0"/>
              </a:rPr>
            </a:br>
            <a:r>
              <a:rPr lang="cs-CZ" altLang="de-CZ" sz="2800">
                <a:latin typeface="Times New Roman" panose="02020603050405020304" pitchFamily="18" charset="0"/>
              </a:rPr>
              <a:t>-</a:t>
            </a:r>
            <a:r>
              <a:rPr lang="de-CH" altLang="de-CZ" sz="2800">
                <a:latin typeface="Times New Roman" panose="02020603050405020304" pitchFamily="18" charset="0"/>
              </a:rPr>
              <a:t>onn- </a:t>
            </a:r>
            <a:r>
              <a:rPr lang="de-CH" altLang="de-CZ" sz="2800" i="1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бр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сить – бр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шу, бр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сишь – бр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шенный – бр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шен, -а, -о, -ы</a:t>
            </a:r>
            <a:r>
              <a:rPr lang="de-CH" altLang="de-CZ" sz="2800" i="1">
                <a:latin typeface="Times New Roman" panose="02020603050405020304" pitchFamily="18" charset="0"/>
              </a:rPr>
              <a:t>,</a:t>
            </a:r>
            <a:r>
              <a:rPr lang="ru-RU" altLang="de-CZ" sz="2800" i="1">
                <a:latin typeface="Times New Roman" panose="02020603050405020304" pitchFamily="18" charset="0"/>
              </a:rPr>
              <a:t> узр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ть – узр</a:t>
            </a:r>
            <a:r>
              <a:rPr lang="ru-RU" altLang="de-CZ" sz="2800" i="1" u="sng">
                <a:latin typeface="Times New Roman" panose="02020603050405020304" pitchFamily="18" charset="0"/>
              </a:rPr>
              <a:t>ю</a:t>
            </a:r>
            <a:r>
              <a:rPr lang="ru-RU" altLang="de-CZ" sz="2800" i="1">
                <a:latin typeface="Times New Roman" panose="02020603050405020304" pitchFamily="18" charset="0"/>
              </a:rPr>
              <a:t>,</a:t>
            </a:r>
            <a:r>
              <a:rPr lang="de-CH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зришь/</a:t>
            </a:r>
            <a:r>
              <a:rPr lang="de-CH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узр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шь – 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зренный – 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зрен, -а, -о, -ы </a:t>
            </a:r>
            <a:r>
              <a:rPr lang="de-CH" altLang="de-CZ" sz="2800" i="1">
                <a:latin typeface="Times New Roman" panose="02020603050405020304" pitchFamily="18" charset="0"/>
              </a:rPr>
              <a:t>)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>
                <a:latin typeface="Times New Roman" panose="02020603050405020304" pitchFamily="18" charset="0"/>
              </a:rPr>
              <a:t>všechna příčestí minulá trpná tvořená od sloves 4. a 9. třídy </a:t>
            </a:r>
            <a:r>
              <a:rPr lang="de-CH" altLang="de-CZ" sz="2800" i="1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окр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кнуть – окр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кнутый – окр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кнут, -а,-о, -ы,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замкн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ть – з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мкнутый – з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мкнут, -а, -о, -ы</a:t>
            </a:r>
            <a:r>
              <a:rPr lang="de-CH" altLang="de-CZ" sz="2800" i="1">
                <a:latin typeface="Times New Roman" panose="02020603050405020304" pitchFamily="18" charset="0"/>
              </a:rPr>
              <a:t>)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>
                <a:latin typeface="Times New Roman" panose="02020603050405020304" pitchFamily="18" charset="0"/>
              </a:rPr>
              <a:t>všechna příčestí minulá trpná tvořená od dokonavých sloves s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C2DEADFF-DBE3-E983-BFF4-D8A7034719F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388" y="188913"/>
            <a:ext cx="8785225" cy="6192837"/>
          </a:xfrm>
        </p:spPr>
        <p:txBody>
          <a:bodyPr anchor="t"/>
          <a:lstStyle/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prefixem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вы</a:t>
            </a:r>
            <a:r>
              <a:rPr lang="ru-RU" altLang="de-CZ" sz="2800">
                <a:latin typeface="Times New Roman" panose="02020603050405020304" pitchFamily="18" charset="0"/>
              </a:rPr>
              <a:t>-</a:t>
            </a:r>
            <a:r>
              <a:rPr lang="de-CH" altLang="de-CZ" sz="2800">
                <a:latin typeface="Times New Roman" panose="02020603050405020304" pitchFamily="18" charset="0"/>
              </a:rPr>
              <a:t>: </a:t>
            </a:r>
            <a:r>
              <a:rPr lang="ru-RU" altLang="de-CZ" sz="2800" i="1">
                <a:latin typeface="Times New Roman" panose="02020603050405020304" pitchFamily="18" charset="0"/>
              </a:rPr>
              <a:t>в</a:t>
            </a:r>
            <a:r>
              <a:rPr lang="ru-RU" altLang="de-CZ" sz="2800" i="1" u="sng">
                <a:latin typeface="Times New Roman" panose="02020603050405020304" pitchFamily="18" charset="0"/>
              </a:rPr>
              <a:t>ы</a:t>
            </a:r>
            <a:r>
              <a:rPr lang="ru-RU" altLang="de-CZ" sz="2800" i="1">
                <a:latin typeface="Times New Roman" panose="02020603050405020304" pitchFamily="18" charset="0"/>
              </a:rPr>
              <a:t>дать – в</a:t>
            </a:r>
            <a:r>
              <a:rPr lang="ru-RU" altLang="de-CZ" sz="2800" i="1" u="sng">
                <a:latin typeface="Times New Roman" panose="02020603050405020304" pitchFamily="18" charset="0"/>
              </a:rPr>
              <a:t>ы</a:t>
            </a:r>
            <a:r>
              <a:rPr lang="ru-RU" altLang="de-CZ" sz="2800" i="1">
                <a:latin typeface="Times New Roman" panose="02020603050405020304" pitchFamily="18" charset="0"/>
              </a:rPr>
              <a:t>данный – в</a:t>
            </a:r>
            <a:r>
              <a:rPr lang="ru-RU" altLang="de-CZ" sz="2800" i="1" u="sng">
                <a:latin typeface="Times New Roman" panose="02020603050405020304" pitchFamily="18" charset="0"/>
              </a:rPr>
              <a:t>ы</a:t>
            </a:r>
            <a:r>
              <a:rPr lang="ru-RU" altLang="de-CZ" sz="2800" i="1">
                <a:latin typeface="Times New Roman" panose="02020603050405020304" pitchFamily="18" charset="0"/>
              </a:rPr>
              <a:t>дан, -а, -о, ы, в</a:t>
            </a:r>
            <a:r>
              <a:rPr lang="ru-RU" altLang="de-CZ" sz="2800" i="1" u="sng">
                <a:latin typeface="Times New Roman" panose="02020603050405020304" pitchFamily="18" charset="0"/>
              </a:rPr>
              <a:t>ы</a:t>
            </a:r>
            <a:r>
              <a:rPr lang="ru-RU" altLang="de-CZ" sz="2800" i="1">
                <a:latin typeface="Times New Roman" panose="02020603050405020304" pitchFamily="18" charset="0"/>
              </a:rPr>
              <a:t>нести – в</a:t>
            </a:r>
            <a:r>
              <a:rPr lang="ru-RU" altLang="de-CZ" sz="2800" i="1" u="sng">
                <a:latin typeface="Times New Roman" panose="02020603050405020304" pitchFamily="18" charset="0"/>
              </a:rPr>
              <a:t>ы</a:t>
            </a:r>
            <a:r>
              <a:rPr lang="ru-RU" altLang="de-CZ" sz="2800" i="1">
                <a:latin typeface="Times New Roman" panose="02020603050405020304" pitchFamily="18" charset="0"/>
              </a:rPr>
              <a:t>несенный – в</a:t>
            </a:r>
            <a:r>
              <a:rPr lang="ru-RU" altLang="de-CZ" sz="2800" i="1" u="sng">
                <a:latin typeface="Times New Roman" panose="02020603050405020304" pitchFamily="18" charset="0"/>
              </a:rPr>
              <a:t>ы</a:t>
            </a:r>
            <a:r>
              <a:rPr lang="ru-RU" altLang="de-CZ" sz="2800" i="1">
                <a:latin typeface="Times New Roman" panose="02020603050405020304" pitchFamily="18" charset="0"/>
              </a:rPr>
              <a:t>несен, -а, -о, -о, -ы</a:t>
            </a:r>
          </a:p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Přízvuk na koncovce (kde možný, tedy kromě mužského rodu) ve jmenných tvarech mají všechna příčestí minulá trpná se sufixem -onn- pod přízvukem: </a:t>
            </a:r>
            <a:r>
              <a:rPr lang="ru-RU" altLang="de-CZ" sz="2800" i="1">
                <a:latin typeface="Times New Roman" panose="02020603050405020304" pitchFamily="18" charset="0"/>
              </a:rPr>
              <a:t>запрет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ть – запрещённый – запрещён, -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, -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, -</a:t>
            </a:r>
            <a:r>
              <a:rPr lang="ru-RU" altLang="de-CZ" sz="2800" i="1" u="sng">
                <a:latin typeface="Times New Roman" panose="02020603050405020304" pitchFamily="18" charset="0"/>
              </a:rPr>
              <a:t>ы</a:t>
            </a:r>
            <a:r>
              <a:rPr lang="ru-RU" altLang="de-CZ" sz="2800" i="1">
                <a:latin typeface="Times New Roman" panose="02020603050405020304" pitchFamily="18" charset="0"/>
              </a:rPr>
              <a:t>, принест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 – принесённый – принесён, -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, -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, -</a:t>
            </a:r>
            <a:r>
              <a:rPr lang="ru-RU" altLang="de-CZ" sz="2800" i="1" u="sng">
                <a:latin typeface="Times New Roman" panose="02020603050405020304" pitchFamily="18" charset="0"/>
              </a:rPr>
              <a:t>ы</a:t>
            </a:r>
          </a:p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Pohyblivý přízvuk kmen – koncovka ve jmenných tvarech příčestí minulého trpného (tedy přízvuk na koncovce pouze v ženském rodu) mají jenom izolovaná slovesa a jejich deriváty</a:t>
            </a:r>
            <a:r>
              <a:rPr lang="de-CH" altLang="de-CZ" sz="2800">
                <a:latin typeface="Times New Roman" panose="02020603050405020304" pitchFamily="18" charset="0"/>
              </a:rPr>
              <a:t>: </a:t>
            </a:r>
            <a:r>
              <a:rPr lang="ru-RU" altLang="de-CZ" sz="2800" i="1">
                <a:latin typeface="Times New Roman" panose="02020603050405020304" pitchFamily="18" charset="0"/>
              </a:rPr>
              <a:t>вить, лить, пить, жить, взять, звать, ткать</a:t>
            </a:r>
            <a:r>
              <a:rPr lang="ru-RU" altLang="de-CZ" sz="2800">
                <a:latin typeface="Times New Roman" panose="02020603050405020304" pitchFamily="18" charset="0"/>
              </a:rPr>
              <a:t>: </a:t>
            </a:r>
            <a:r>
              <a:rPr lang="ru-RU" altLang="de-CZ" sz="2800" i="1">
                <a:latin typeface="Times New Roman" panose="02020603050405020304" pitchFamily="18" charset="0"/>
              </a:rPr>
              <a:t>звать – зв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нный – зван, зван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, зв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но, зв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ны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208791F2-13A5-4B9C-4F3A-081037A6FF5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388" y="188913"/>
            <a:ext cx="8226425" cy="4522787"/>
          </a:xfrm>
        </p:spPr>
        <p:txBody>
          <a:bodyPr anchor="t"/>
          <a:lstStyle/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Pohyblivý přízvuk prefix - koncovka ve jmenných tvarech příčestí minulého trpného (tj. přízvuk na koncovce pouze v ženském rodu) mají jenom izolovaná slovesa a některé deriváty</a:t>
            </a:r>
            <a:r>
              <a:rPr lang="de-CH" altLang="de-CZ" sz="2800">
                <a:latin typeface="Times New Roman" panose="02020603050405020304" pitchFamily="18" charset="0"/>
              </a:rPr>
              <a:t>: </a:t>
            </a:r>
            <a:r>
              <a:rPr lang="ru-RU" altLang="de-CZ" sz="2800" i="1">
                <a:latin typeface="Times New Roman" panose="02020603050405020304" pitchFamily="18" charset="0"/>
              </a:rPr>
              <a:t>прин</a:t>
            </a:r>
            <a:r>
              <a:rPr lang="ru-RU" altLang="de-CZ" sz="2800" i="1" u="sng">
                <a:latin typeface="Times New Roman" panose="02020603050405020304" pitchFamily="18" charset="0"/>
              </a:rPr>
              <a:t>я</a:t>
            </a:r>
            <a:r>
              <a:rPr lang="ru-RU" altLang="de-CZ" sz="2800" i="1">
                <a:latin typeface="Times New Roman" panose="02020603050405020304" pitchFamily="18" charset="0"/>
              </a:rPr>
              <a:t>ть – пр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нятый – пр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нят, -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, -о, -ы, запер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ть – з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пертый – з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перт, -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, -о, -ы, изд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ть – 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зданный – 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здан -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, -о, -ы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4AABC69D-5880-3270-4B16-489534F6E64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260350"/>
            <a:ext cx="8424863" cy="6192838"/>
          </a:xfrm>
        </p:spPr>
        <p:txBody>
          <a:bodyPr anchor="t"/>
          <a:lstStyle/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Kmenové alternace příčestí minulého trpného</a:t>
            </a:r>
          </a:p>
          <a:p>
            <a:pPr marL="333375" indent="-33337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Slovesa 2. konjugace (5. a 8. třídy) vykazují v příčestí minulém trpném kmenovou alternaci, která odpovídá obyčejně té, která je v 1sg</a:t>
            </a:r>
            <a:r>
              <a:rPr lang="de-CH" altLang="de-CZ" sz="2800">
                <a:latin typeface="Times New Roman" panose="02020603050405020304" pitchFamily="18" charset="0"/>
              </a:rPr>
              <a:t>: p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de-CH" altLang="de-CZ" sz="2800">
                <a:latin typeface="Times New Roman" panose="02020603050405020304" pitchFamily="18" charset="0"/>
              </a:rPr>
              <a:t> – p</a:t>
            </a:r>
            <a:r>
              <a:rPr lang="de-CH" altLang="de-CZ" sz="2000" baseline="-20000">
                <a:latin typeface="Times New Roman" panose="02020603050405020304" pitchFamily="18" charset="0"/>
              </a:rPr>
              <a:t>1</a:t>
            </a:r>
            <a:r>
              <a:rPr lang="de-CH" altLang="de-CZ" sz="2800">
                <a:latin typeface="Times New Roman" panose="02020603050405020304" pitchFamily="18" charset="0"/>
              </a:rPr>
              <a:t>l, </a:t>
            </a:r>
            <a:r>
              <a:rPr lang="de-CH" altLang="de-CZ" sz="2800" i="1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куп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ть – купл</a:t>
            </a:r>
            <a:r>
              <a:rPr lang="ru-RU" altLang="de-CZ" sz="2800" i="1" u="sng">
                <a:latin typeface="Times New Roman" panose="02020603050405020304" pitchFamily="18" charset="0"/>
              </a:rPr>
              <a:t>ю</a:t>
            </a:r>
            <a:r>
              <a:rPr lang="ru-RU" altLang="de-CZ" sz="2800" i="1">
                <a:latin typeface="Times New Roman" panose="02020603050405020304" pitchFamily="18" charset="0"/>
              </a:rPr>
              <a:t>, к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пишь - к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пленный</a:t>
            </a:r>
            <a:r>
              <a:rPr lang="de-CH" altLang="de-CZ" sz="2800" i="1">
                <a:latin typeface="Times New Roman" panose="02020603050405020304" pitchFamily="18" charset="0"/>
              </a:rPr>
              <a:t>)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de-CH" altLang="de-CZ" sz="2800">
                <a:latin typeface="Times New Roman" panose="02020603050405020304" pitchFamily="18" charset="0"/>
              </a:rPr>
              <a:t>b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de-CH" altLang="de-CZ" sz="2800">
                <a:latin typeface="Times New Roman" panose="02020603050405020304" pitchFamily="18" charset="0"/>
              </a:rPr>
              <a:t> – b</a:t>
            </a:r>
            <a:r>
              <a:rPr lang="de-CH" altLang="de-CZ" sz="2000" baseline="-20000">
                <a:latin typeface="Times New Roman" panose="02020603050405020304" pitchFamily="18" charset="0"/>
              </a:rPr>
              <a:t>1</a:t>
            </a:r>
            <a:r>
              <a:rPr lang="de-CH" altLang="de-CZ" sz="2800">
                <a:latin typeface="Times New Roman" panose="02020603050405020304" pitchFamily="18" charset="0"/>
              </a:rPr>
              <a:t>l, v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de-CH" altLang="de-CZ" sz="2800">
                <a:latin typeface="Times New Roman" panose="02020603050405020304" pitchFamily="18" charset="0"/>
              </a:rPr>
              <a:t> – v</a:t>
            </a:r>
            <a:r>
              <a:rPr lang="de-CH" altLang="de-CZ" sz="2000" baseline="-20000">
                <a:latin typeface="Times New Roman" panose="02020603050405020304" pitchFamily="18" charset="0"/>
              </a:rPr>
              <a:t>1</a:t>
            </a:r>
            <a:r>
              <a:rPr lang="de-CH" altLang="de-CZ" sz="2800">
                <a:latin typeface="Times New Roman" panose="02020603050405020304" pitchFamily="18" charset="0"/>
              </a:rPr>
              <a:t>l, f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de-CH" altLang="de-CZ" sz="2800">
                <a:latin typeface="Times New Roman" panose="02020603050405020304" pitchFamily="18" charset="0"/>
              </a:rPr>
              <a:t> – f</a:t>
            </a:r>
            <a:r>
              <a:rPr lang="de-CH" altLang="de-CZ" sz="2000" baseline="-20000">
                <a:latin typeface="Times New Roman" panose="02020603050405020304" pitchFamily="18" charset="0"/>
              </a:rPr>
              <a:t>1</a:t>
            </a:r>
            <a:r>
              <a:rPr lang="de-CH" altLang="de-CZ" sz="2800">
                <a:latin typeface="Times New Roman" panose="02020603050405020304" pitchFamily="18" charset="0"/>
              </a:rPr>
              <a:t>l, m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de-CH" altLang="de-CZ" sz="2800">
                <a:latin typeface="Times New Roman" panose="02020603050405020304" pitchFamily="18" charset="0"/>
              </a:rPr>
              <a:t> – m</a:t>
            </a:r>
            <a:r>
              <a:rPr lang="de-CH" altLang="de-CZ" sz="2000" baseline="-20000">
                <a:latin typeface="Times New Roman" panose="02020603050405020304" pitchFamily="18" charset="0"/>
              </a:rPr>
              <a:t>1</a:t>
            </a:r>
            <a:r>
              <a:rPr lang="de-CH" altLang="de-CZ" sz="2800">
                <a:latin typeface="Times New Roman" panose="02020603050405020304" pitchFamily="18" charset="0"/>
              </a:rPr>
              <a:t>l,</a:t>
            </a:r>
            <a:r>
              <a:rPr lang="ru-RU" altLang="de-CZ" sz="2800">
                <a:latin typeface="Times New Roman" panose="02020603050405020304" pitchFamily="18" charset="0"/>
              </a:rPr>
              <a:t>)</a:t>
            </a:r>
            <a:r>
              <a:rPr lang="de-CH" altLang="de-CZ" sz="2800">
                <a:latin typeface="Times New Roman" panose="02020603050405020304" pitchFamily="18" charset="0"/>
              </a:rPr>
              <a:t>, d, - ž </a:t>
            </a:r>
            <a:r>
              <a:rPr lang="ru-RU" altLang="de-CZ" sz="2800" i="1">
                <a:latin typeface="Times New Roman" panose="02020603050405020304" pitchFamily="18" charset="0"/>
              </a:rPr>
              <a:t>(погл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дить – погл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жу, погл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дишь - погл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женный)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de-CH" altLang="de-CZ" sz="2800">
                <a:latin typeface="Times New Roman" panose="02020603050405020304" pitchFamily="18" charset="0"/>
              </a:rPr>
              <a:t>t, - č, t, - s</a:t>
            </a:r>
            <a:r>
              <a:rPr lang="de-CH" altLang="de-CZ" sz="2000" baseline="-20000">
                <a:latin typeface="Times New Roman" panose="02020603050405020304" pitchFamily="18" charset="0"/>
              </a:rPr>
              <a:t>4</a:t>
            </a:r>
            <a:r>
              <a:rPr lang="de-CH" altLang="de-CZ" sz="2800">
                <a:latin typeface="Times New Roman" panose="02020603050405020304" pitchFamily="18" charset="0"/>
              </a:rPr>
              <a:t>č, </a:t>
            </a:r>
            <a:r>
              <a:rPr lang="cs-CZ" altLang="de-CZ" sz="2800">
                <a:latin typeface="Times New Roman" panose="02020603050405020304" pitchFamily="18" charset="0"/>
              </a:rPr>
              <a:t>přičemž</a:t>
            </a:r>
            <a:r>
              <a:rPr lang="de-CH" altLang="de-CZ" sz="2800">
                <a:latin typeface="Times New Roman" panose="02020603050405020304" pitchFamily="18" charset="0"/>
              </a:rPr>
              <a:t> s</a:t>
            </a:r>
            <a:r>
              <a:rPr lang="de-CH" altLang="de-CZ" sz="2000" baseline="-20000">
                <a:latin typeface="Times New Roman" panose="02020603050405020304" pitchFamily="18" charset="0"/>
              </a:rPr>
              <a:t>3</a:t>
            </a:r>
            <a:r>
              <a:rPr lang="de-CH" altLang="de-CZ" sz="2800">
                <a:latin typeface="Times New Roman" panose="02020603050405020304" pitchFamily="18" charset="0"/>
              </a:rPr>
              <a:t>t, - s</a:t>
            </a:r>
            <a:r>
              <a:rPr lang="de-CH" altLang="de-CZ" sz="2000" baseline="-20000">
                <a:latin typeface="Times New Roman" panose="02020603050405020304" pitchFamily="18" charset="0"/>
              </a:rPr>
              <a:t>4</a:t>
            </a:r>
            <a:r>
              <a:rPr lang="de-CH" altLang="de-CZ" sz="2800">
                <a:latin typeface="Times New Roman" panose="02020603050405020304" pitchFamily="18" charset="0"/>
              </a:rPr>
              <a:t>č </a:t>
            </a:r>
            <a:r>
              <a:rPr lang="cs-CZ" altLang="de-CZ" sz="2800">
                <a:latin typeface="Times New Roman" panose="02020603050405020304" pitchFamily="18" charset="0"/>
              </a:rPr>
              <a:t>graficky jako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ст – щ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de-DE" altLang="de-CZ" sz="2800">
                <a:latin typeface="Times New Roman" panose="02020603050405020304" pitchFamily="18" charset="0"/>
              </a:rPr>
              <a:t>srov.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пуст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ть – пущ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, п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стишь - п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щенный</a:t>
            </a:r>
            <a:r>
              <a:rPr lang="ru-RU" altLang="de-CZ" sz="2800">
                <a:latin typeface="Times New Roman" panose="02020603050405020304" pitchFamily="18" charset="0"/>
              </a:rPr>
              <a:t>)</a:t>
            </a:r>
            <a:r>
              <a:rPr lang="de-CH" altLang="de-CZ" sz="2800">
                <a:latin typeface="Times New Roman" panose="02020603050405020304" pitchFamily="18" charset="0"/>
              </a:rPr>
              <a:t>, s, - š </a:t>
            </a:r>
            <a:r>
              <a:rPr lang="de-CH" altLang="de-CZ" sz="2800" i="1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покос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ть – покош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, пок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сишь - пок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шенный</a:t>
            </a:r>
            <a:r>
              <a:rPr lang="de-CH" altLang="de-CZ" sz="2800" i="1">
                <a:latin typeface="Times New Roman" panose="02020603050405020304" pitchFamily="18" charset="0"/>
              </a:rPr>
              <a:t>)</a:t>
            </a:r>
            <a:r>
              <a:rPr lang="de-CH" altLang="de-CZ" sz="2800">
                <a:latin typeface="Times New Roman" panose="02020603050405020304" pitchFamily="18" charset="0"/>
              </a:rPr>
              <a:t> (z, - ž). </a:t>
            </a:r>
            <a:r>
              <a:rPr lang="cs-CZ" altLang="de-CZ" sz="2800">
                <a:latin typeface="Times New Roman" panose="02020603050405020304" pitchFamily="18" charset="0"/>
              </a:rPr>
              <a:t>Výjimku tvoří sloveso </a:t>
            </a:r>
            <a:r>
              <a:rPr lang="ru-RU" altLang="de-CZ" sz="2800" i="1">
                <a:latin typeface="Times New Roman" panose="02020603050405020304" pitchFamily="18" charset="0"/>
              </a:rPr>
              <a:t>видеть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в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денный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предв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денный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atd</a:t>
            </a:r>
            <a:r>
              <a:rPr lang="de-CH" altLang="de-CZ" sz="2800">
                <a:latin typeface="Times New Roman" panose="02020603050405020304" pitchFamily="18" charset="0"/>
              </a:rPr>
              <a:t>.</a:t>
            </a:r>
            <a:r>
              <a:rPr lang="ru-RU" altLang="de-CZ" sz="2800">
                <a:latin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Design">
  <a:themeElements>
    <a:clrScheme name="Office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Desig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2566</Words>
  <Application>Microsoft Macintosh PowerPoint</Application>
  <PresentationFormat>Bildschirmpräsentation (4:3)</PresentationFormat>
  <Paragraphs>79</Paragraphs>
  <Slides>27</Slides>
  <Notes>27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31" baseType="lpstr">
      <vt:lpstr>Arial</vt:lpstr>
      <vt:lpstr>Times New Roman</vt:lpstr>
      <vt:lpstr>Wingdings</vt:lpstr>
      <vt:lpstr>Office-Design</vt:lpstr>
      <vt:lpstr>Morfologie ruštiny</vt:lpstr>
      <vt:lpstr>Sloveso IV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Aufbruch und Konsolidierung, Konvergenz und Divergenz: Die slavischen Sprachen im 19. Jahrhundert</dc:title>
  <dc:creator>Markus Giger</dc:creator>
  <cp:lastModifiedBy>Markus Giger</cp:lastModifiedBy>
  <cp:revision>2957</cp:revision>
  <cp:lastPrinted>1601-01-01T00:00:00Z</cp:lastPrinted>
  <dcterms:created xsi:type="dcterms:W3CDTF">2010-03-17T05:32:37Z</dcterms:created>
  <dcterms:modified xsi:type="dcterms:W3CDTF">2025-05-02T06:54:09Z</dcterms:modified>
</cp:coreProperties>
</file>