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25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72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913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01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33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28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23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21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20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62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908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6C973-0A51-4A3C-BAD1-DD4FC00ADEFC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6C02F-A79F-44B8-A6C6-67A57DBC53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94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87624" y="908720"/>
            <a:ext cx="6768752" cy="4608512"/>
          </a:xfrm>
          <a:prstGeom prst="rect">
            <a:avLst/>
          </a:prstGeom>
          <a:noFill/>
          <a:ln w="50800" cap="rnd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0" b="1" smtClean="0">
                <a:solidFill>
                  <a:srgbClr val="002060"/>
                </a:solidFill>
              </a:rPr>
              <a:t>PORUCHY </a:t>
            </a:r>
            <a:r>
              <a:rPr lang="cs-CZ" sz="8000" b="1" smtClean="0">
                <a:solidFill>
                  <a:srgbClr val="002060"/>
                </a:solidFill>
              </a:rPr>
              <a:t>HYBNOSTI</a:t>
            </a:r>
            <a:endParaRPr lang="cs-CZ" sz="8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31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00"/>
                            </p:stCondLst>
                            <p:childTnLst>
                              <p:par>
                                <p:cTn id="1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51570" y="980728"/>
            <a:ext cx="691276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 smtClean="0">
                <a:solidFill>
                  <a:srgbClr val="0070C0"/>
                </a:solidFill>
              </a:rPr>
              <a:t>Motorický systém</a:t>
            </a:r>
          </a:p>
          <a:p>
            <a:endParaRPr lang="cs-CZ" sz="2000" dirty="0"/>
          </a:p>
          <a:p>
            <a:r>
              <a:rPr lang="cs-CZ" sz="2000" dirty="0" smtClean="0"/>
              <a:t>2 základní typy pohybů: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reflexní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cílené</a:t>
            </a:r>
          </a:p>
          <a:p>
            <a:endParaRPr lang="cs-CZ" sz="2000" dirty="0"/>
          </a:p>
          <a:p>
            <a:r>
              <a:rPr lang="cs-CZ" sz="2500" b="1" dirty="0"/>
              <a:t>Motorická dráha (pyramidová, kortikospinální)</a:t>
            </a:r>
          </a:p>
          <a:p>
            <a:r>
              <a:rPr lang="cs-CZ" sz="2000" dirty="0" smtClean="0"/>
              <a:t>2 neurony</a:t>
            </a:r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korová oblast (gyrus praecentralis)</a:t>
            </a:r>
          </a:p>
          <a:p>
            <a:r>
              <a:rPr lang="cs-CZ" sz="2000" dirty="0" smtClean="0"/>
              <a:t>vnitřní pouzdro (capsula interna)</a:t>
            </a:r>
          </a:p>
          <a:p>
            <a:r>
              <a:rPr lang="cs-CZ" sz="2000" dirty="0" smtClean="0"/>
              <a:t>křížení pyramid (decussatio pyramidum)</a:t>
            </a:r>
          </a:p>
          <a:p>
            <a:r>
              <a:rPr lang="cs-CZ" sz="2000" dirty="0" smtClean="0"/>
              <a:t>přední rohy míšní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9422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051570" y="980728"/>
            <a:ext cx="691276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 smtClean="0">
                <a:solidFill>
                  <a:srgbClr val="0070C0"/>
                </a:solidFill>
              </a:rPr>
              <a:t>Poruchy hybnosti</a:t>
            </a:r>
          </a:p>
          <a:p>
            <a:r>
              <a:rPr lang="cs-CZ" sz="2000" dirty="0"/>
              <a:t> </a:t>
            </a:r>
            <a:endParaRPr lang="cs-CZ" sz="2000" dirty="0" smtClean="0"/>
          </a:p>
          <a:p>
            <a:r>
              <a:rPr lang="cs-CZ" sz="2000" dirty="0" smtClean="0"/>
              <a:t>paréza = částečná porucha hybnosti</a:t>
            </a:r>
          </a:p>
          <a:p>
            <a:r>
              <a:rPr lang="cs-CZ" sz="2000" dirty="0" smtClean="0"/>
              <a:t>plegie = kompletní porucha hybnosti</a:t>
            </a:r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1051570" y="3012577"/>
            <a:ext cx="7192838" cy="255454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sz="2000" u="sng" dirty="0" smtClean="0"/>
              <a:t>Centrální paréza                     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porucha hybnosti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zvýšené reflexy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zvýšený tonus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normální trofika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pyramid. jevy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porucha čití</a:t>
            </a:r>
          </a:p>
          <a:p>
            <a:endParaRPr lang="cs-CZ" sz="2000" dirty="0" smtClean="0"/>
          </a:p>
          <a:p>
            <a:r>
              <a:rPr lang="cs-CZ" sz="2000" u="sng" dirty="0" smtClean="0"/>
              <a:t>Periferní paréza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porucha hybnosti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snížené reflexy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snížený tonus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hypotrofie, atrofie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fascikulace</a:t>
            </a:r>
          </a:p>
          <a:p>
            <a:pPr marL="457200" indent="-457200">
              <a:buAutoNum type="arabicParenR"/>
            </a:pPr>
            <a:r>
              <a:rPr lang="cs-CZ" sz="2000" dirty="0" smtClean="0"/>
              <a:t>porucha čití</a:t>
            </a:r>
          </a:p>
        </p:txBody>
      </p:sp>
    </p:spTree>
    <p:extLst>
      <p:ext uri="{BB962C8B-B14F-4D97-AF65-F5344CB8AC3E}">
        <p14:creationId xmlns:p14="http://schemas.microsoft.com/office/powerpoint/2010/main" val="382282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83</Words>
  <Application>Microsoft Office PowerPoint</Application>
  <PresentationFormat>Předvádění na obrazovce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systému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</dc:creator>
  <cp:lastModifiedBy>M</cp:lastModifiedBy>
  <cp:revision>2</cp:revision>
  <dcterms:created xsi:type="dcterms:W3CDTF">2020-09-23T14:18:24Z</dcterms:created>
  <dcterms:modified xsi:type="dcterms:W3CDTF">2020-09-23T14:30:13Z</dcterms:modified>
</cp:coreProperties>
</file>