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61" r:id="rId6"/>
    <p:sldId id="259" r:id="rId7"/>
    <p:sldId id="265" r:id="rId8"/>
    <p:sldId id="260" r:id="rId9"/>
    <p:sldId id="268" r:id="rId10"/>
    <p:sldId id="267" r:id="rId11"/>
    <p:sldId id="269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75E835-F451-4A35-B7DB-94616BEBC8B3}" type="doc">
      <dgm:prSet loTypeId="urn:microsoft.com/office/officeart/2005/8/layout/rings+Icon" loCatId="officeonline" qsTypeId="urn:microsoft.com/office/officeart/2005/8/quickstyle/3d3" qsCatId="3D" csTypeId="urn:microsoft.com/office/officeart/2005/8/colors/accent1_2" csCatId="accent1" phldr="1"/>
      <dgm:spPr/>
    </dgm:pt>
    <dgm:pt modelId="{5428159D-A637-4435-A27E-BD1C9D93E31C}">
      <dgm:prSet phldrT="[Text]"/>
      <dgm:spPr/>
      <dgm:t>
        <a:bodyPr/>
        <a:lstStyle/>
        <a:p>
          <a:r>
            <a:rPr lang="cs-CZ" dirty="0" smtClean="0"/>
            <a:t>Projektové řízení</a:t>
          </a:r>
          <a:endParaRPr lang="cs-CZ" dirty="0"/>
        </a:p>
      </dgm:t>
    </dgm:pt>
    <dgm:pt modelId="{5E9745F5-6A9B-4A41-A9D0-C62E8F6967D8}" type="parTrans" cxnId="{8826FDBF-3C32-4259-B24F-9542FC75C6D2}">
      <dgm:prSet/>
      <dgm:spPr/>
      <dgm:t>
        <a:bodyPr/>
        <a:lstStyle/>
        <a:p>
          <a:endParaRPr lang="cs-CZ"/>
        </a:p>
      </dgm:t>
    </dgm:pt>
    <dgm:pt modelId="{F53423F2-63BA-44D6-8F56-8E3632209D9B}" type="sibTrans" cxnId="{8826FDBF-3C32-4259-B24F-9542FC75C6D2}">
      <dgm:prSet/>
      <dgm:spPr/>
      <dgm:t>
        <a:bodyPr/>
        <a:lstStyle/>
        <a:p>
          <a:endParaRPr lang="cs-CZ"/>
        </a:p>
      </dgm:t>
    </dgm:pt>
    <dgm:pt modelId="{F5E78B74-3C5B-480F-BF89-E665F710FEC6}">
      <dgm:prSet phldrT="[Text]"/>
      <dgm:spPr/>
      <dgm:t>
        <a:bodyPr/>
        <a:lstStyle/>
        <a:p>
          <a:r>
            <a:rPr lang="cs-CZ" dirty="0" smtClean="0"/>
            <a:t>Rizikové inženýrství</a:t>
          </a:r>
          <a:endParaRPr lang="cs-CZ" dirty="0"/>
        </a:p>
      </dgm:t>
    </dgm:pt>
    <dgm:pt modelId="{D294C6D6-902F-49F1-89CD-1C94C1193604}" type="parTrans" cxnId="{E27A498B-D154-43BF-928B-B710C23B887A}">
      <dgm:prSet/>
      <dgm:spPr/>
      <dgm:t>
        <a:bodyPr/>
        <a:lstStyle/>
        <a:p>
          <a:endParaRPr lang="cs-CZ"/>
        </a:p>
      </dgm:t>
    </dgm:pt>
    <dgm:pt modelId="{43210754-7356-4087-8F1F-FEBDF3E07C7F}" type="sibTrans" cxnId="{E27A498B-D154-43BF-928B-B710C23B887A}">
      <dgm:prSet/>
      <dgm:spPr/>
      <dgm:t>
        <a:bodyPr/>
        <a:lstStyle/>
        <a:p>
          <a:endParaRPr lang="cs-CZ"/>
        </a:p>
      </dgm:t>
    </dgm:pt>
    <dgm:pt modelId="{EC655CFF-7EC0-4AD9-807C-54EE4A779CF0}" type="pres">
      <dgm:prSet presAssocID="{4075E835-F451-4A35-B7DB-94616BEBC8B3}" presName="Name0" presStyleCnt="0">
        <dgm:presLayoutVars>
          <dgm:chMax val="7"/>
          <dgm:dir/>
          <dgm:resizeHandles val="exact"/>
        </dgm:presLayoutVars>
      </dgm:prSet>
      <dgm:spPr/>
    </dgm:pt>
    <dgm:pt modelId="{9C1900B7-1F47-4242-A7BD-D0E3B608252A}" type="pres">
      <dgm:prSet presAssocID="{4075E835-F451-4A35-B7DB-94616BEBC8B3}" presName="ellipse1" presStyleLbl="vennNode1" presStyleIdx="0" presStyleCnt="2" custScaleX="135518" custLinFactNeighborX="-34764" custLinFactNeighborY="3553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8BB2AC3-5092-4F9F-A735-F0E471B12C68}" type="pres">
      <dgm:prSet presAssocID="{4075E835-F451-4A35-B7DB-94616BEBC8B3}" presName="ellipse2" presStyleLbl="vennNode1" presStyleIdx="1" presStyleCnt="2" custScaleX="142338" custLinFactNeighborX="20616" custLinFactNeighborY="-3116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826FDBF-3C32-4259-B24F-9542FC75C6D2}" srcId="{4075E835-F451-4A35-B7DB-94616BEBC8B3}" destId="{5428159D-A637-4435-A27E-BD1C9D93E31C}" srcOrd="0" destOrd="0" parTransId="{5E9745F5-6A9B-4A41-A9D0-C62E8F6967D8}" sibTransId="{F53423F2-63BA-44D6-8F56-8E3632209D9B}"/>
    <dgm:cxn modelId="{71989065-4D8E-441B-B8A0-16C47F1356DD}" type="presOf" srcId="{5428159D-A637-4435-A27E-BD1C9D93E31C}" destId="{9C1900B7-1F47-4242-A7BD-D0E3B608252A}" srcOrd="0" destOrd="0" presId="urn:microsoft.com/office/officeart/2005/8/layout/rings+Icon"/>
    <dgm:cxn modelId="{AD957196-0A59-4AB8-BA50-71503DBAD0B3}" type="presOf" srcId="{4075E835-F451-4A35-B7DB-94616BEBC8B3}" destId="{EC655CFF-7EC0-4AD9-807C-54EE4A779CF0}" srcOrd="0" destOrd="0" presId="urn:microsoft.com/office/officeart/2005/8/layout/rings+Icon"/>
    <dgm:cxn modelId="{F2B765AF-30C5-4517-89AB-69B77EB8146C}" type="presOf" srcId="{F5E78B74-3C5B-480F-BF89-E665F710FEC6}" destId="{58BB2AC3-5092-4F9F-A735-F0E471B12C68}" srcOrd="0" destOrd="0" presId="urn:microsoft.com/office/officeart/2005/8/layout/rings+Icon"/>
    <dgm:cxn modelId="{E27A498B-D154-43BF-928B-B710C23B887A}" srcId="{4075E835-F451-4A35-B7DB-94616BEBC8B3}" destId="{F5E78B74-3C5B-480F-BF89-E665F710FEC6}" srcOrd="1" destOrd="0" parTransId="{D294C6D6-902F-49F1-89CD-1C94C1193604}" sibTransId="{43210754-7356-4087-8F1F-FEBDF3E07C7F}"/>
    <dgm:cxn modelId="{69C52185-54DD-4DA5-8FDF-96177377C855}" type="presParOf" srcId="{EC655CFF-7EC0-4AD9-807C-54EE4A779CF0}" destId="{9C1900B7-1F47-4242-A7BD-D0E3B608252A}" srcOrd="0" destOrd="0" presId="urn:microsoft.com/office/officeart/2005/8/layout/rings+Icon"/>
    <dgm:cxn modelId="{F18444D9-E154-49AB-AC6E-4420CD3A20DE}" type="presParOf" srcId="{EC655CFF-7EC0-4AD9-807C-54EE4A779CF0}" destId="{58BB2AC3-5092-4F9F-A735-F0E471B12C68}" srcOrd="1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1900B7-1F47-4242-A7BD-D0E3B608252A}">
      <dsp:nvSpPr>
        <dsp:cNvPr id="0" name=""/>
        <dsp:cNvSpPr/>
      </dsp:nvSpPr>
      <dsp:spPr>
        <a:xfrm>
          <a:off x="815001" y="964710"/>
          <a:ext cx="3679223" cy="271512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dirty="0" smtClean="0"/>
            <a:t>Projektové řízení</a:t>
          </a:r>
          <a:endParaRPr lang="cs-CZ" sz="3900" kern="1200" dirty="0"/>
        </a:p>
      </dsp:txBody>
      <dsp:txXfrm>
        <a:off x="1353811" y="1362331"/>
        <a:ext cx="2601603" cy="1919882"/>
      </dsp:txXfrm>
    </dsp:sp>
    <dsp:sp modelId="{58BB2AC3-5092-4F9F-A735-F0E471B12C68}">
      <dsp:nvSpPr>
        <dsp:cNvPr id="0" name=""/>
        <dsp:cNvSpPr/>
      </dsp:nvSpPr>
      <dsp:spPr>
        <a:xfrm>
          <a:off x="3623308" y="964695"/>
          <a:ext cx="3864381" cy="271512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dirty="0" smtClean="0"/>
            <a:t>Rizikové inženýrství</a:t>
          </a:r>
          <a:endParaRPr lang="cs-CZ" sz="3800" kern="1200" dirty="0"/>
        </a:p>
      </dsp:txBody>
      <dsp:txXfrm>
        <a:off x="4189233" y="1362316"/>
        <a:ext cx="2732531" cy="19198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Propojené kruhy"/>
  <dgm:desc val="Používejte k zobrazení překrývajících se nebo propojených myšlenek nebo konceptů. Prvních sedm řádků textu úrovně 1 odpovídá kruhu. Nepoužitý text se nezobrazuje, zůstává však k dispozici, pokud rozložení přepnete.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D6DED-C5D2-4490-AF85-0DDED8FB9024}" type="datetimeFigureOut">
              <a:rPr lang="cs-CZ" smtClean="0"/>
              <a:pPr/>
              <a:t>04.05.2020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F64A65D-6313-48BD-A7B9-3513DF9D08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D6DED-C5D2-4490-AF85-0DDED8FB9024}" type="datetimeFigureOut">
              <a:rPr lang="cs-CZ" smtClean="0"/>
              <a:pPr/>
              <a:t>04.05.2020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4A65D-6313-48BD-A7B9-3513DF9D08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D6DED-C5D2-4490-AF85-0DDED8FB9024}" type="datetimeFigureOut">
              <a:rPr lang="cs-CZ" smtClean="0"/>
              <a:pPr/>
              <a:t>04.05.2020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4A65D-6313-48BD-A7B9-3513DF9D08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D6DED-C5D2-4490-AF85-0DDED8FB9024}" type="datetimeFigureOut">
              <a:rPr lang="cs-CZ" smtClean="0"/>
              <a:pPr/>
              <a:t>04.05.2020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F64A65D-6313-48BD-A7B9-3513DF9D08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D6DED-C5D2-4490-AF85-0DDED8FB9024}" type="datetimeFigureOut">
              <a:rPr lang="cs-CZ" smtClean="0"/>
              <a:pPr/>
              <a:t>04.05.2020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4A65D-6313-48BD-A7B9-3513DF9D08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D6DED-C5D2-4490-AF85-0DDED8FB9024}" type="datetimeFigureOut">
              <a:rPr lang="cs-CZ" smtClean="0"/>
              <a:pPr/>
              <a:t>04.05.2020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4A65D-6313-48BD-A7B9-3513DF9D08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D6DED-C5D2-4490-AF85-0DDED8FB9024}" type="datetimeFigureOut">
              <a:rPr lang="cs-CZ" smtClean="0"/>
              <a:pPr/>
              <a:t>04.05.2020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F64A65D-6313-48BD-A7B9-3513DF9D08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D6DED-C5D2-4490-AF85-0DDED8FB9024}" type="datetimeFigureOut">
              <a:rPr lang="cs-CZ" smtClean="0"/>
              <a:pPr/>
              <a:t>04.05.2020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4A65D-6313-48BD-A7B9-3513DF9D08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D6DED-C5D2-4490-AF85-0DDED8FB9024}" type="datetimeFigureOut">
              <a:rPr lang="cs-CZ" smtClean="0"/>
              <a:pPr/>
              <a:t>04.05.2020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4A65D-6313-48BD-A7B9-3513DF9D08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D6DED-C5D2-4490-AF85-0DDED8FB9024}" type="datetimeFigureOut">
              <a:rPr lang="cs-CZ" smtClean="0"/>
              <a:pPr/>
              <a:t>04.05.2020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4A65D-6313-48BD-A7B9-3513DF9D08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D6DED-C5D2-4490-AF85-0DDED8FB9024}" type="datetimeFigureOut">
              <a:rPr lang="cs-CZ" smtClean="0"/>
              <a:pPr/>
              <a:t>04.05.2020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4A65D-6313-48BD-A7B9-3513DF9D08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46D6DED-C5D2-4490-AF85-0DDED8FB9024}" type="datetimeFigureOut">
              <a:rPr lang="cs-CZ" smtClean="0"/>
              <a:pPr/>
              <a:t>04.05.2020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F64A65D-6313-48BD-A7B9-3513DF9D08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Projektový management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Petra Koudelková, Ph.D.</a:t>
            </a:r>
          </a:p>
        </p:txBody>
      </p:sp>
      <p:pic>
        <p:nvPicPr>
          <p:cNvPr id="4" name="Picture 2" descr="C:\Users\koudelp1\AppData\Local\Microsoft\Windows\Temporary Internet Files\Content.IE5\4NLPW2FG\MC90041040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4427" y="692696"/>
            <a:ext cx="2823978" cy="2142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5138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Milníky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Stanovit dostatečný počet milníků; musí platit: při dosažení všech milníků je projekt úspěšně dokončen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Zpřesnit údaje k jednotlivým milníkům(stanovit měřitelná kritéria, datum dokončení,příp. odhad nákladů)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Stanovit osoby odpovědné za dosažení jednotlivých milníků; určit způsob a frekvenci podávaných zpráv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Ke stanovenému datu vyhodnotit jednotlivé reporty a s nimi stav milníků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Přijmout nápravná opatření v případě zjištěné odchylky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1497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 milníků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092006"/>
            <a:ext cx="8686800" cy="3857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3625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CPM – metoda kritické cesty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Pracuje s hranově orientovanými síťovými grafy (hrana je modelem činnosti projektu). SG se znázorňují graficky, tabulkově, incidenční maticí</a:t>
            </a:r>
          </a:p>
          <a:p>
            <a:r>
              <a:rPr lang="cs-CZ" dirty="0" smtClean="0"/>
              <a:t>Předpokladem CPM je podmínka rozložení složité činnosti na několik dílčích, mezi nimiž existuje časová návaznost a podmíněnost-</a:t>
            </a:r>
          </a:p>
          <a:p>
            <a:r>
              <a:rPr lang="cs-CZ" dirty="0" smtClean="0"/>
              <a:t>Umožňuje řešit složité časové následnosti s cílem dosáhnout maximálního zkrácení celkového průběžného času, který je potřebný k realizaci projektu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7969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CPM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Kritická cesta = nejdelší cesta v projektu od počátku do konce. Činnosti na kritické cestě mohou zpomalit celý projekt, nejsou-li dodrženy!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CPM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t		trvání činnosti	</a:t>
            </a:r>
          </a:p>
          <a:p>
            <a:r>
              <a:rPr lang="cs-CZ" dirty="0" smtClean="0"/>
              <a:t>ZM		začátek možný</a:t>
            </a:r>
          </a:p>
          <a:p>
            <a:r>
              <a:rPr lang="cs-CZ" dirty="0" smtClean="0"/>
              <a:t>KM		konec možn</a:t>
            </a:r>
            <a:r>
              <a:rPr lang="cs-CZ" dirty="0"/>
              <a:t>ý</a:t>
            </a:r>
            <a:endParaRPr lang="cs-CZ" dirty="0" smtClean="0"/>
          </a:p>
          <a:p>
            <a:r>
              <a:rPr lang="cs-CZ" dirty="0" smtClean="0"/>
              <a:t>ZP		začátek přípustný </a:t>
            </a:r>
          </a:p>
          <a:p>
            <a:r>
              <a:rPr lang="cs-CZ" dirty="0" smtClean="0"/>
              <a:t>KP		konec přípustný</a:t>
            </a:r>
          </a:p>
          <a:p>
            <a:r>
              <a:rPr lang="cs-CZ" dirty="0" smtClean="0"/>
              <a:t>RC		celková rezerva činnosti</a:t>
            </a:r>
          </a:p>
          <a:p>
            <a:r>
              <a:rPr lang="cs-CZ" dirty="0" smtClean="0"/>
              <a:t>RV		volná rezerva činnosti</a:t>
            </a:r>
          </a:p>
          <a:p>
            <a:r>
              <a:rPr lang="cs-CZ" dirty="0" smtClean="0"/>
              <a:t>RN		nezávislá rezerva činnosti</a:t>
            </a:r>
          </a:p>
          <a:p>
            <a:r>
              <a:rPr lang="cs-CZ" dirty="0" smtClean="0"/>
              <a:t>TM		nejdříve možný termín realizace uzlu</a:t>
            </a:r>
          </a:p>
          <a:p>
            <a:r>
              <a:rPr lang="cs-CZ" dirty="0" smtClean="0"/>
              <a:t>TP 	</a:t>
            </a:r>
            <a:r>
              <a:rPr lang="cs-CZ" smtClean="0"/>
              <a:t>	nejpozději </a:t>
            </a:r>
            <a:r>
              <a:rPr lang="cs-CZ" dirty="0" smtClean="0"/>
              <a:t>přípustný termín realizace uzlu</a:t>
            </a:r>
          </a:p>
          <a:p>
            <a:r>
              <a:rPr lang="cs-CZ" dirty="0" smtClean="0"/>
              <a:t>T		termín uzlu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5017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Rizikové inženýrství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Riziko je chápáno jako možnost utrpět určitou ztrátu.</a:t>
            </a:r>
          </a:p>
          <a:p>
            <a:pPr marL="0" indent="0" algn="ctr">
              <a:buNone/>
            </a:pPr>
            <a:r>
              <a:rPr lang="cs-CZ" dirty="0"/>
              <a:t>	</a:t>
            </a:r>
            <a:r>
              <a:rPr lang="cs-CZ" b="1" dirty="0" smtClean="0"/>
              <a:t>Hodnota rizika </a:t>
            </a:r>
            <a:r>
              <a:rPr lang="cs-CZ" dirty="0" smtClean="0"/>
              <a:t>= pravděpodobnost x ztráta</a:t>
            </a:r>
          </a:p>
          <a:p>
            <a:pPr marL="0" indent="0" algn="ctr">
              <a:buNone/>
            </a:pPr>
            <a:r>
              <a:rPr lang="cs-CZ" dirty="0" err="1" smtClean="0"/>
              <a:t>HRi</a:t>
            </a:r>
            <a:r>
              <a:rPr lang="cs-CZ" dirty="0" smtClean="0"/>
              <a:t> = </a:t>
            </a:r>
            <a:r>
              <a:rPr lang="cs-CZ" dirty="0" err="1" smtClean="0"/>
              <a:t>Pi</a:t>
            </a:r>
            <a:r>
              <a:rPr lang="cs-CZ" dirty="0" smtClean="0"/>
              <a:t> x Di</a:t>
            </a:r>
          </a:p>
          <a:p>
            <a:r>
              <a:rPr lang="cs-CZ" b="1" dirty="0" smtClean="0"/>
              <a:t>Hrozba</a:t>
            </a:r>
            <a:r>
              <a:rPr lang="cs-CZ" dirty="0" smtClean="0"/>
              <a:t> = konkrétní událost, jejíž výskyt nastartuje děj s negativním dopadem na cíl</a:t>
            </a:r>
          </a:p>
          <a:p>
            <a:endParaRPr lang="cs-CZ" dirty="0" smtClean="0"/>
          </a:p>
          <a:p>
            <a:r>
              <a:rPr lang="cs-CZ" b="1" dirty="0" smtClean="0"/>
              <a:t>Dopad</a:t>
            </a:r>
            <a:r>
              <a:rPr lang="cs-CZ" dirty="0" smtClean="0"/>
              <a:t> = účinek události / hrozby na cíl</a:t>
            </a:r>
          </a:p>
          <a:p>
            <a:endParaRPr lang="cs-CZ" dirty="0" smtClean="0"/>
          </a:p>
          <a:p>
            <a:r>
              <a:rPr lang="cs-CZ" dirty="0" smtClean="0"/>
              <a:t>Vypočtená hodnota rizika může představovat akceptovatelnou nebo neakceptovatelnou hodnotu rizika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5383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Rizikové inženýrství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1696113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995936" y="3573016"/>
            <a:ext cx="72008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Řízení rizik projektu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2220558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Rizika a příležitosti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Rizika a příležitosti se musí identifikovat u každého projektu a to již v počátcích</a:t>
            </a:r>
          </a:p>
          <a:p>
            <a:r>
              <a:rPr lang="cs-CZ" dirty="0" smtClean="0"/>
              <a:t>Pro prvotní určení rizik může sloužit SWOT či logický rámec, dále brainstorming, analýza zainteresovaných stran, </a:t>
            </a:r>
            <a:r>
              <a:rPr lang="cs-CZ" dirty="0" err="1" smtClean="0"/>
              <a:t>black</a:t>
            </a:r>
            <a:r>
              <a:rPr lang="cs-CZ" dirty="0" smtClean="0"/>
              <a:t> listy z předchozích projektů aj.</a:t>
            </a:r>
          </a:p>
          <a:p>
            <a:r>
              <a:rPr lang="cs-CZ" dirty="0" smtClean="0"/>
              <a:t>Dále budou ukázány sofistikovanější metody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9575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Barevné mapy rizika (příklad konkurence)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00808"/>
            <a:ext cx="7704856" cy="4531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2404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Bodovací metoda analýzy rizik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7219564"/>
              </p:ext>
            </p:extLst>
          </p:nvPr>
        </p:nvGraphicFramePr>
        <p:xfrm>
          <a:off x="323528" y="1700808"/>
          <a:ext cx="8229595" cy="2922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0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81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81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81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81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81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81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814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4814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4814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684076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Kvantifikace rizik členy analytického týmu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skóre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Pravděpodobnost (1-10)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Dopad (1-10)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r>
                        <a:rPr lang="cs-CZ" dirty="0" smtClean="0"/>
                        <a:t>Ocenění rizika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24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1115616" y="5301208"/>
            <a:ext cx="6696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Identifikuje možná rizika projektu</a:t>
            </a:r>
          </a:p>
          <a:p>
            <a:r>
              <a:rPr lang="cs-CZ" dirty="0" smtClean="0"/>
              <a:t>Důležité je mít zpracován i návrh na snížení/odstranění rizik</a:t>
            </a:r>
          </a:p>
          <a:p>
            <a:r>
              <a:rPr lang="cs-CZ" dirty="0" smtClean="0"/>
              <a:t>Metoda je méně přesná, vhodná pro menší projekty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8252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RIPRAN 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Identifikuje možná rizika (tedy dvojice hrozba a scénář)</a:t>
            </a:r>
          </a:p>
          <a:p>
            <a:pPr lvl="1"/>
            <a:r>
              <a:rPr lang="cs-CZ" dirty="0" smtClean="0"/>
              <a:t>Hrozba je nebezpečí, které projektu hrozí</a:t>
            </a:r>
          </a:p>
          <a:p>
            <a:pPr lvl="1"/>
            <a:r>
              <a:rPr lang="cs-CZ" dirty="0" smtClean="0"/>
              <a:t>Scénář je důsledek, který může nastat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8613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RIPRAN-příklad konání konference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4890460"/>
              </p:ext>
            </p:extLst>
          </p:nvPr>
        </p:nvGraphicFramePr>
        <p:xfrm>
          <a:off x="457200" y="1600200"/>
          <a:ext cx="8507287" cy="404669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58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12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52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52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52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52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52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452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86932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Pořadí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Hrozba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Pravěpodobnost</a:t>
                      </a:r>
                      <a:r>
                        <a:rPr lang="cs-CZ" sz="1200" dirty="0" smtClean="0"/>
                        <a:t> hrozby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Scénář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Pravděpodobnost scénáře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Výsledná pravděpodobnost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Dopad (v</a:t>
                      </a:r>
                      <a:r>
                        <a:rPr lang="cs-CZ" sz="1200" baseline="0" dirty="0" smtClean="0"/>
                        <a:t> Kč)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Hodnocení</a:t>
                      </a:r>
                      <a:r>
                        <a:rPr lang="cs-CZ" sz="1200" baseline="0" dirty="0" smtClean="0"/>
                        <a:t> rizika (v Kč)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Opatření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1445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1400" dirty="0" smtClean="0"/>
                        <a:t>1. </a:t>
                      </a:r>
                      <a:r>
                        <a:rPr lang="cs-CZ" sz="1400" dirty="0" err="1" smtClean="0"/>
                        <a:t>Speaker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0,2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Snížení</a:t>
                      </a:r>
                      <a:r>
                        <a:rPr lang="cs-CZ" sz="1400" baseline="0" dirty="0" smtClean="0"/>
                        <a:t> zájmů účastníků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0,2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0,04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150000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6000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Důraz na častou komunikaci se </a:t>
                      </a:r>
                      <a:r>
                        <a:rPr lang="cs-CZ" sz="1400" dirty="0" err="1" smtClean="0"/>
                        <a:t>speakerem</a:t>
                      </a:r>
                      <a:r>
                        <a:rPr lang="cs-CZ" sz="1400" dirty="0" smtClean="0"/>
                        <a:t> …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660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2. </a:t>
                      </a:r>
                      <a:r>
                        <a:rPr lang="cs-CZ" sz="1400" dirty="0" err="1" smtClean="0"/>
                        <a:t>Speaker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0,2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Nedodržení</a:t>
                      </a:r>
                      <a:r>
                        <a:rPr lang="cs-CZ" sz="1400" baseline="0" dirty="0" smtClean="0"/>
                        <a:t> programu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0,6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0,12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Nachystání</a:t>
                      </a:r>
                      <a:r>
                        <a:rPr lang="cs-CZ" sz="1400" baseline="0" dirty="0" smtClean="0"/>
                        <a:t> náhradního programu (vide, příběhy, …)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07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Milníky v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Jedná se o nějakou významnou událost. Například:</a:t>
            </a:r>
          </a:p>
          <a:p>
            <a:pPr lvl="1"/>
            <a:r>
              <a:rPr lang="cs-CZ" dirty="0"/>
              <a:t>okamžik v projektu, </a:t>
            </a:r>
            <a:r>
              <a:rPr lang="cs-CZ" dirty="0" smtClean="0"/>
              <a:t>jež má být dosaženo</a:t>
            </a:r>
            <a:endParaRPr lang="cs-CZ" dirty="0"/>
          </a:p>
          <a:p>
            <a:pPr lvl="1"/>
            <a:r>
              <a:rPr lang="cs-CZ" dirty="0"/>
              <a:t>ukončení </a:t>
            </a:r>
            <a:r>
              <a:rPr lang="cs-CZ" dirty="0" smtClean="0"/>
              <a:t>etapy </a:t>
            </a:r>
            <a:r>
              <a:rPr lang="cs-CZ" dirty="0"/>
              <a:t>nebo fáze projektu </a:t>
            </a:r>
          </a:p>
          <a:p>
            <a:pPr lvl="1"/>
            <a:r>
              <a:rPr lang="cs-CZ" dirty="0"/>
              <a:t>označení konce etapy nebo fáze projektu</a:t>
            </a:r>
          </a:p>
          <a:p>
            <a:pPr lvl="1"/>
            <a:r>
              <a:rPr lang="cs-CZ" dirty="0"/>
              <a:t>označení dílčího výstupu projektu </a:t>
            </a:r>
          </a:p>
          <a:p>
            <a:pPr lvl="1"/>
            <a:r>
              <a:rPr lang="cs-CZ" dirty="0"/>
              <a:t>zásadní časové zlomy projektu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22692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215</TotalTime>
  <Words>439</Words>
  <Application>Microsoft Office PowerPoint</Application>
  <PresentationFormat>Předvádění na obrazovce (4:3)</PresentationFormat>
  <Paragraphs>122</Paragraphs>
  <Slides>14</Slides>
  <Notes>0</Notes>
  <HiddenSlides>3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Franklin Gothic Book</vt:lpstr>
      <vt:lpstr>Franklin Gothic Medium</vt:lpstr>
      <vt:lpstr>Wingdings</vt:lpstr>
      <vt:lpstr>Wingdings 2</vt:lpstr>
      <vt:lpstr>Cesta</vt:lpstr>
      <vt:lpstr>Projektový management</vt:lpstr>
      <vt:lpstr>Rizikové inženýrství</vt:lpstr>
      <vt:lpstr>Rizikové inženýrství</vt:lpstr>
      <vt:lpstr>Rizika a příležitosti</vt:lpstr>
      <vt:lpstr>Barevné mapy rizika (příklad konkurence)</vt:lpstr>
      <vt:lpstr>Bodovací metoda analýzy rizik</vt:lpstr>
      <vt:lpstr>RIPRAN  </vt:lpstr>
      <vt:lpstr>RIPRAN-příklad konání konference</vt:lpstr>
      <vt:lpstr>Milníky v projektu</vt:lpstr>
      <vt:lpstr>Milníky</vt:lpstr>
      <vt:lpstr>Ukázka milníků</vt:lpstr>
      <vt:lpstr>CPM – metoda kritické cesty</vt:lpstr>
      <vt:lpstr>CPM</vt:lpstr>
      <vt:lpstr>CPM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POKUSNY UCET,ZAM,CIVT</dc:creator>
  <cp:lastModifiedBy>Hewlett-Packard Company</cp:lastModifiedBy>
  <cp:revision>16</cp:revision>
  <dcterms:created xsi:type="dcterms:W3CDTF">2014-03-14T10:20:31Z</dcterms:created>
  <dcterms:modified xsi:type="dcterms:W3CDTF">2020-05-04T07:59:51Z</dcterms:modified>
</cp:coreProperties>
</file>