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4"/>
  </p:notesMasterIdLst>
  <p:sldIdLst>
    <p:sldId id="287" r:id="rId5"/>
    <p:sldId id="398" r:id="rId6"/>
    <p:sldId id="367" r:id="rId7"/>
    <p:sldId id="269" r:id="rId8"/>
    <p:sldId id="399" r:id="rId9"/>
    <p:sldId id="409" r:id="rId10"/>
    <p:sldId id="402" r:id="rId11"/>
    <p:sldId id="412" r:id="rId12"/>
    <p:sldId id="403" r:id="rId13"/>
    <p:sldId id="413" r:id="rId14"/>
    <p:sldId id="414" r:id="rId15"/>
    <p:sldId id="404" r:id="rId16"/>
    <p:sldId id="415" r:id="rId17"/>
    <p:sldId id="405" r:id="rId18"/>
    <p:sldId id="406" r:id="rId19"/>
    <p:sldId id="407" r:id="rId20"/>
    <p:sldId id="417" r:id="rId21"/>
    <p:sldId id="416" r:id="rId22"/>
    <p:sldId id="408" r:id="rId23"/>
    <p:sldId id="418" r:id="rId24"/>
    <p:sldId id="419" r:id="rId25"/>
    <p:sldId id="411" r:id="rId26"/>
    <p:sldId id="420" r:id="rId27"/>
    <p:sldId id="344" r:id="rId28"/>
    <p:sldId id="342" r:id="rId29"/>
    <p:sldId id="343" r:id="rId30"/>
    <p:sldId id="366" r:id="rId31"/>
    <p:sldId id="410" r:id="rId32"/>
    <p:sldId id="364" r:id="rId3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5" autoAdjust="0"/>
  </p:normalViewPr>
  <p:slideViewPr>
    <p:cSldViewPr>
      <p:cViewPr varScale="1">
        <p:scale>
          <a:sx n="54" d="100"/>
          <a:sy n="54" d="100"/>
        </p:scale>
        <p:origin x="99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1160CF3-83F7-4F6C-B669-DC62D1BBE89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6D68A73-5613-4998-80AE-FACB4E036D6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C9E68DAA-AC74-45C9-BAB0-09E509DFEFE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5BE8AEAF-873D-440B-AA6A-BE8A4F99D92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58CA01EF-D37A-4E59-8111-AAE0E2465C4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CC9C74AB-0DAC-49A8-A3D6-70D270C68B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22D074-760B-4019-8FC5-EB52655BA04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6969F0A4-9210-4F8F-8085-6D59B906FA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CFF46B-4518-4DBD-B8A7-A198D5053347}" type="slidenum">
              <a:rPr lang="cs-CZ" altLang="cs-CZ"/>
              <a:pPr eaLnBrk="1" hangingPunct="1"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B1D1C53C-F467-4016-A088-0A68B6006D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8AFB70BB-CCEB-496B-AC3F-4B2515324F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>
            <a:extLst>
              <a:ext uri="{FF2B5EF4-FFF2-40B4-BE49-F238E27FC236}">
                <a16:creationId xmlns:a16="http://schemas.microsoft.com/office/drawing/2014/main" id="{CE71A727-A94C-4903-92E9-A44332F8F25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Zástupný symbol pro poznámky 2">
            <a:extLst>
              <a:ext uri="{FF2B5EF4-FFF2-40B4-BE49-F238E27FC236}">
                <a16:creationId xmlns:a16="http://schemas.microsoft.com/office/drawing/2014/main" id="{4AC3267D-8CD0-4EDC-AE46-EAA500A89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2580" name="Zástupný symbol pro číslo snímku 3">
            <a:extLst>
              <a:ext uri="{FF2B5EF4-FFF2-40B4-BE49-F238E27FC236}">
                <a16:creationId xmlns:a16="http://schemas.microsoft.com/office/drawing/2014/main" id="{98E3CDE2-643C-41C7-82F1-3EF4B9ACF3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4AA358-E6A4-4492-9753-99D239174B5C}" type="slidenum">
              <a:rPr lang="cs-CZ" altLang="cs-CZ"/>
              <a:pPr eaLnBrk="1" hangingPunct="1">
                <a:spcBef>
                  <a:spcPct val="0"/>
                </a:spcBef>
              </a:pPr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>
            <a:extLst>
              <a:ext uri="{FF2B5EF4-FFF2-40B4-BE49-F238E27FC236}">
                <a16:creationId xmlns:a16="http://schemas.microsoft.com/office/drawing/2014/main" id="{38E93826-7327-4F11-A8CC-26C4DA6CAF4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Zástupný symbol pro poznámky 2">
            <a:extLst>
              <a:ext uri="{FF2B5EF4-FFF2-40B4-BE49-F238E27FC236}">
                <a16:creationId xmlns:a16="http://schemas.microsoft.com/office/drawing/2014/main" id="{D642B8E9-EB56-4EEE-91DC-9CCA748B5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04" name="Zástupný symbol pro číslo snímku 3">
            <a:extLst>
              <a:ext uri="{FF2B5EF4-FFF2-40B4-BE49-F238E27FC236}">
                <a16:creationId xmlns:a16="http://schemas.microsoft.com/office/drawing/2014/main" id="{484256B7-2324-4C66-BAE4-E87DEB246F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188BDDB-9EAA-457E-91DD-D31F3F4BBF55}" type="slidenum">
              <a:rPr lang="cs-CZ" altLang="cs-CZ"/>
              <a:pPr eaLnBrk="1" hangingPunct="1">
                <a:spcBef>
                  <a:spcPct val="0"/>
                </a:spcBef>
              </a:pPr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>
            <a:extLst>
              <a:ext uri="{FF2B5EF4-FFF2-40B4-BE49-F238E27FC236}">
                <a16:creationId xmlns:a16="http://schemas.microsoft.com/office/drawing/2014/main" id="{96B23A06-A602-473F-A76D-3393C479AA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Zástupný symbol pro poznámky 2">
            <a:extLst>
              <a:ext uri="{FF2B5EF4-FFF2-40B4-BE49-F238E27FC236}">
                <a16:creationId xmlns:a16="http://schemas.microsoft.com/office/drawing/2014/main" id="{5C4C9617-6DB8-47F0-8EAB-CDE813BCE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4756" name="Zástupný symbol pro číslo snímku 3">
            <a:extLst>
              <a:ext uri="{FF2B5EF4-FFF2-40B4-BE49-F238E27FC236}">
                <a16:creationId xmlns:a16="http://schemas.microsoft.com/office/drawing/2014/main" id="{EC8014B7-77E8-4DE4-A85A-73311F66BD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8B7B53A-E6F4-419E-B580-6CA9260E23FA}" type="slidenum">
              <a:rPr lang="cs-CZ" altLang="cs-CZ"/>
              <a:pPr eaLnBrk="1" hangingPunct="1">
                <a:spcBef>
                  <a:spcPct val="0"/>
                </a:spcBef>
              </a:pPr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>
            <a:extLst>
              <a:ext uri="{FF2B5EF4-FFF2-40B4-BE49-F238E27FC236}">
                <a16:creationId xmlns:a16="http://schemas.microsoft.com/office/drawing/2014/main" id="{7DC0416E-D42A-41DD-AAAE-419FE80C63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Zástupný symbol pro poznámky 2">
            <a:extLst>
              <a:ext uri="{FF2B5EF4-FFF2-40B4-BE49-F238E27FC236}">
                <a16:creationId xmlns:a16="http://schemas.microsoft.com/office/drawing/2014/main" id="{77CC03A1-1CF4-43D5-9759-B32A1E7AD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5652" name="Zástupný symbol pro číslo snímku 3">
            <a:extLst>
              <a:ext uri="{FF2B5EF4-FFF2-40B4-BE49-F238E27FC236}">
                <a16:creationId xmlns:a16="http://schemas.microsoft.com/office/drawing/2014/main" id="{807FD909-D17C-46D4-98FB-C1E851EE94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FD5965-D672-4305-A003-BCB451B42DA3}" type="slidenum">
              <a:rPr lang="cs-CZ" altLang="cs-CZ"/>
              <a:pPr eaLnBrk="1" hangingPunct="1">
                <a:spcBef>
                  <a:spcPct val="0"/>
                </a:spcBef>
              </a:pPr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>
            <a:extLst>
              <a:ext uri="{FF2B5EF4-FFF2-40B4-BE49-F238E27FC236}">
                <a16:creationId xmlns:a16="http://schemas.microsoft.com/office/drawing/2014/main" id="{DED9DF97-5214-4355-82AE-22B8E1F88B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Zástupný symbol pro poznámky 2">
            <a:extLst>
              <a:ext uri="{FF2B5EF4-FFF2-40B4-BE49-F238E27FC236}">
                <a16:creationId xmlns:a16="http://schemas.microsoft.com/office/drawing/2014/main" id="{208DD466-BE6F-4F92-A27B-269D468C6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5780" name="Zástupný symbol pro číslo snímku 3">
            <a:extLst>
              <a:ext uri="{FF2B5EF4-FFF2-40B4-BE49-F238E27FC236}">
                <a16:creationId xmlns:a16="http://schemas.microsoft.com/office/drawing/2014/main" id="{6A23B376-7EA1-4B16-9D32-064A2D70DA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CE59C65-5B6B-4985-AA88-EE21A0D33CCF}" type="slidenum">
              <a:rPr lang="cs-CZ" altLang="cs-CZ"/>
              <a:pPr eaLnBrk="1" hangingPunct="1">
                <a:spcBef>
                  <a:spcPct val="0"/>
                </a:spcBef>
              </a:pPr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>
            <a:extLst>
              <a:ext uri="{FF2B5EF4-FFF2-40B4-BE49-F238E27FC236}">
                <a16:creationId xmlns:a16="http://schemas.microsoft.com/office/drawing/2014/main" id="{8F9030D4-3C63-49D1-AB81-861A095894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Zástupný symbol pro poznámky 2">
            <a:extLst>
              <a:ext uri="{FF2B5EF4-FFF2-40B4-BE49-F238E27FC236}">
                <a16:creationId xmlns:a16="http://schemas.microsoft.com/office/drawing/2014/main" id="{2DB1F91D-D487-4707-B71E-83036BDFE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6804" name="Zástupný symbol pro číslo snímku 3">
            <a:extLst>
              <a:ext uri="{FF2B5EF4-FFF2-40B4-BE49-F238E27FC236}">
                <a16:creationId xmlns:a16="http://schemas.microsoft.com/office/drawing/2014/main" id="{17474D3B-EA61-4AB5-90CF-136FA807A0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99133DF-CE57-4E39-B59C-B647181DCB92}" type="slidenum">
              <a:rPr lang="cs-CZ" altLang="cs-CZ"/>
              <a:pPr eaLnBrk="1" hangingPunct="1">
                <a:spcBef>
                  <a:spcPct val="0"/>
                </a:spcBef>
              </a:pPr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>
            <a:extLst>
              <a:ext uri="{FF2B5EF4-FFF2-40B4-BE49-F238E27FC236}">
                <a16:creationId xmlns:a16="http://schemas.microsoft.com/office/drawing/2014/main" id="{EC920E47-015B-49EB-875A-38E52F603B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Zástupný symbol pro poznámky 2">
            <a:extLst>
              <a:ext uri="{FF2B5EF4-FFF2-40B4-BE49-F238E27FC236}">
                <a16:creationId xmlns:a16="http://schemas.microsoft.com/office/drawing/2014/main" id="{D08908EC-7F30-4A23-80E2-6DEC94376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7828" name="Zástupný symbol pro číslo snímku 3">
            <a:extLst>
              <a:ext uri="{FF2B5EF4-FFF2-40B4-BE49-F238E27FC236}">
                <a16:creationId xmlns:a16="http://schemas.microsoft.com/office/drawing/2014/main" id="{04EB09C9-2E21-4127-AB84-D5E94CB0AD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866041-6058-4867-8753-029F058F43F0}" type="slidenum">
              <a:rPr lang="cs-CZ" altLang="cs-CZ"/>
              <a:pPr eaLnBrk="1" hangingPunct="1">
                <a:spcBef>
                  <a:spcPct val="0"/>
                </a:spcBef>
              </a:pPr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>
            <a:extLst>
              <a:ext uri="{FF2B5EF4-FFF2-40B4-BE49-F238E27FC236}">
                <a16:creationId xmlns:a16="http://schemas.microsoft.com/office/drawing/2014/main" id="{78BA9DCA-F925-4E4B-B2D7-8B96D9AA56F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Zástupný symbol pro poznámky 2">
            <a:extLst>
              <a:ext uri="{FF2B5EF4-FFF2-40B4-BE49-F238E27FC236}">
                <a16:creationId xmlns:a16="http://schemas.microsoft.com/office/drawing/2014/main" id="{CF7F5438-952C-480E-BF54-75E241D3A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60772" name="Zástupný symbol pro číslo snímku 3">
            <a:extLst>
              <a:ext uri="{FF2B5EF4-FFF2-40B4-BE49-F238E27FC236}">
                <a16:creationId xmlns:a16="http://schemas.microsoft.com/office/drawing/2014/main" id="{77F0FEAE-F8C9-480C-A9D8-FCD8C4E805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06D8371-43C7-4357-8B61-44E07C1FA999}" type="slidenum">
              <a:rPr lang="cs-CZ" altLang="cs-CZ"/>
              <a:pPr eaLnBrk="1" hangingPunct="1">
                <a:spcBef>
                  <a:spcPct val="0"/>
                </a:spcBef>
              </a:pPr>
              <a:t>17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>
            <a:extLst>
              <a:ext uri="{FF2B5EF4-FFF2-40B4-BE49-F238E27FC236}">
                <a16:creationId xmlns:a16="http://schemas.microsoft.com/office/drawing/2014/main" id="{026D7FA8-BC6C-4B1A-AB25-0817BCDF9C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Zástupný symbol pro poznámky 2">
            <a:extLst>
              <a:ext uri="{FF2B5EF4-FFF2-40B4-BE49-F238E27FC236}">
                <a16:creationId xmlns:a16="http://schemas.microsoft.com/office/drawing/2014/main" id="{F44590DF-F5DF-4CD6-8981-C7B0EAE80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9748" name="Zástupný symbol pro číslo snímku 3">
            <a:extLst>
              <a:ext uri="{FF2B5EF4-FFF2-40B4-BE49-F238E27FC236}">
                <a16:creationId xmlns:a16="http://schemas.microsoft.com/office/drawing/2014/main" id="{2BC47EFB-A874-4330-8FC2-CB0C06FD7F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EA0BCB7-F147-4972-B737-B7F375C8C061}" type="slidenum">
              <a:rPr lang="cs-CZ" altLang="cs-CZ"/>
              <a:pPr eaLnBrk="1" hangingPunct="1">
                <a:spcBef>
                  <a:spcPct val="0"/>
                </a:spcBef>
              </a:pPr>
              <a:t>18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>
            <a:extLst>
              <a:ext uri="{FF2B5EF4-FFF2-40B4-BE49-F238E27FC236}">
                <a16:creationId xmlns:a16="http://schemas.microsoft.com/office/drawing/2014/main" id="{242DA826-E466-4AF7-817A-BEF3CA78C65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Zástupný symbol pro poznámky 2">
            <a:extLst>
              <a:ext uri="{FF2B5EF4-FFF2-40B4-BE49-F238E27FC236}">
                <a16:creationId xmlns:a16="http://schemas.microsoft.com/office/drawing/2014/main" id="{117E056C-03B7-4506-A340-F85E5E45D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8852" name="Zástupný symbol pro číslo snímku 3">
            <a:extLst>
              <a:ext uri="{FF2B5EF4-FFF2-40B4-BE49-F238E27FC236}">
                <a16:creationId xmlns:a16="http://schemas.microsoft.com/office/drawing/2014/main" id="{B3308CC4-E5BC-4BC3-860B-5F98AAB223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B7D9F67-E1CD-4A0F-A52F-8C689CA9A918}" type="slidenum">
              <a:rPr lang="cs-CZ" altLang="cs-CZ"/>
              <a:pPr eaLnBrk="1" hangingPunct="1">
                <a:spcBef>
                  <a:spcPct val="0"/>
                </a:spcBef>
              </a:pPr>
              <a:t>19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>
            <a:extLst>
              <a:ext uri="{FF2B5EF4-FFF2-40B4-BE49-F238E27FC236}">
                <a16:creationId xmlns:a16="http://schemas.microsoft.com/office/drawing/2014/main" id="{769D1D10-7330-4CAD-8EEB-BD2142A3D75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Zástupný symbol pro poznámky 2">
            <a:extLst>
              <a:ext uri="{FF2B5EF4-FFF2-40B4-BE49-F238E27FC236}">
                <a16:creationId xmlns:a16="http://schemas.microsoft.com/office/drawing/2014/main" id="{7D81B574-0F31-4D67-B5DF-9142C38DB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44" name="Zástupný symbol pro číslo snímku 3">
            <a:extLst>
              <a:ext uri="{FF2B5EF4-FFF2-40B4-BE49-F238E27FC236}">
                <a16:creationId xmlns:a16="http://schemas.microsoft.com/office/drawing/2014/main" id="{87ADD326-1848-4B39-B28E-F36C295674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B65A143-5334-472B-96F8-DA86C2842C1A}" type="slidenum">
              <a:rPr lang="cs-CZ" altLang="cs-CZ"/>
              <a:pPr eaLnBrk="1" hangingPunct="1"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>
            <a:extLst>
              <a:ext uri="{FF2B5EF4-FFF2-40B4-BE49-F238E27FC236}">
                <a16:creationId xmlns:a16="http://schemas.microsoft.com/office/drawing/2014/main" id="{E9684ADB-DDF0-4630-B96B-5F81ACB9528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Zástupný symbol pro poznámky 2">
            <a:extLst>
              <a:ext uri="{FF2B5EF4-FFF2-40B4-BE49-F238E27FC236}">
                <a16:creationId xmlns:a16="http://schemas.microsoft.com/office/drawing/2014/main" id="{E168CE35-37CF-4635-943F-32C573FFD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62820" name="Zástupný symbol pro číslo snímku 3">
            <a:extLst>
              <a:ext uri="{FF2B5EF4-FFF2-40B4-BE49-F238E27FC236}">
                <a16:creationId xmlns:a16="http://schemas.microsoft.com/office/drawing/2014/main" id="{3701F151-8FAB-4D5D-9063-E3C503D7B1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B1D264B-1DB3-4563-BB23-508DB0FF6103}" type="slidenum">
              <a:rPr lang="cs-CZ" altLang="cs-CZ"/>
              <a:pPr eaLnBrk="1" hangingPunct="1">
                <a:spcBef>
                  <a:spcPct val="0"/>
                </a:spcBef>
              </a:pPr>
              <a:t>20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>
            <a:extLst>
              <a:ext uri="{FF2B5EF4-FFF2-40B4-BE49-F238E27FC236}">
                <a16:creationId xmlns:a16="http://schemas.microsoft.com/office/drawing/2014/main" id="{80D981E4-B541-49E9-81BB-E29BC06BB2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Zástupný symbol pro poznámky 2">
            <a:extLst>
              <a:ext uri="{FF2B5EF4-FFF2-40B4-BE49-F238E27FC236}">
                <a16:creationId xmlns:a16="http://schemas.microsoft.com/office/drawing/2014/main" id="{0E52BA1D-F757-4790-894B-1AD2DC651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63844" name="Zástupný symbol pro číslo snímku 3">
            <a:extLst>
              <a:ext uri="{FF2B5EF4-FFF2-40B4-BE49-F238E27FC236}">
                <a16:creationId xmlns:a16="http://schemas.microsoft.com/office/drawing/2014/main" id="{DD76948C-272F-4300-8DA0-23C17D6411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5D162F9-4D99-4219-BF2D-053EF08F887A}" type="slidenum">
              <a:rPr lang="cs-CZ" altLang="cs-CZ"/>
              <a:pPr eaLnBrk="1" hangingPunct="1">
                <a:spcBef>
                  <a:spcPct val="0"/>
                </a:spcBef>
              </a:pPr>
              <a:t>21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>
            <a:extLst>
              <a:ext uri="{FF2B5EF4-FFF2-40B4-BE49-F238E27FC236}">
                <a16:creationId xmlns:a16="http://schemas.microsoft.com/office/drawing/2014/main" id="{B7231E19-4F2B-43B2-B272-F8081DA94B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Zástupný symbol pro poznámky 2">
            <a:extLst>
              <a:ext uri="{FF2B5EF4-FFF2-40B4-BE49-F238E27FC236}">
                <a16:creationId xmlns:a16="http://schemas.microsoft.com/office/drawing/2014/main" id="{0559CF34-6D88-4A80-8F01-5D5A8DBEE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9876" name="Zástupný symbol pro číslo snímku 3">
            <a:extLst>
              <a:ext uri="{FF2B5EF4-FFF2-40B4-BE49-F238E27FC236}">
                <a16:creationId xmlns:a16="http://schemas.microsoft.com/office/drawing/2014/main" id="{E3BD7ECD-EE57-4009-9977-581B9974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2FD1C24-7831-4B88-B463-12F2177633A9}" type="slidenum">
              <a:rPr lang="cs-CZ" altLang="cs-CZ"/>
              <a:pPr eaLnBrk="1" hangingPunct="1">
                <a:spcBef>
                  <a:spcPct val="0"/>
                </a:spcBef>
              </a:pPr>
              <a:t>22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>
            <a:extLst>
              <a:ext uri="{FF2B5EF4-FFF2-40B4-BE49-F238E27FC236}">
                <a16:creationId xmlns:a16="http://schemas.microsoft.com/office/drawing/2014/main" id="{F56FB15E-EC69-4203-804D-265107C8829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Zástupný symbol pro poznámky 2">
            <a:extLst>
              <a:ext uri="{FF2B5EF4-FFF2-40B4-BE49-F238E27FC236}">
                <a16:creationId xmlns:a16="http://schemas.microsoft.com/office/drawing/2014/main" id="{6F5039E7-D854-4922-B31D-BB61C6E56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64868" name="Zástupný symbol pro číslo snímku 3">
            <a:extLst>
              <a:ext uri="{FF2B5EF4-FFF2-40B4-BE49-F238E27FC236}">
                <a16:creationId xmlns:a16="http://schemas.microsoft.com/office/drawing/2014/main" id="{3DF6F119-5763-4D85-9F91-015F7262C6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E6E1E03-3A5D-460C-ACF2-E90369F308B8}" type="slidenum">
              <a:rPr lang="cs-CZ" altLang="cs-CZ"/>
              <a:pPr eaLnBrk="1" hangingPunct="1">
                <a:spcBef>
                  <a:spcPct val="0"/>
                </a:spcBef>
              </a:pPr>
              <a:t>23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>
            <a:extLst>
              <a:ext uri="{FF2B5EF4-FFF2-40B4-BE49-F238E27FC236}">
                <a16:creationId xmlns:a16="http://schemas.microsoft.com/office/drawing/2014/main" id="{F485EB2C-6101-45BA-942A-2B27F786FC4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Zástupný symbol pro poznámky 2">
            <a:extLst>
              <a:ext uri="{FF2B5EF4-FFF2-40B4-BE49-F238E27FC236}">
                <a16:creationId xmlns:a16="http://schemas.microsoft.com/office/drawing/2014/main" id="{C6F9CE36-B93E-433A-91DA-ACEE5E201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0900" name="Zástupný symbol pro číslo snímku 3">
            <a:extLst>
              <a:ext uri="{FF2B5EF4-FFF2-40B4-BE49-F238E27FC236}">
                <a16:creationId xmlns:a16="http://schemas.microsoft.com/office/drawing/2014/main" id="{012D2C8A-6B9C-4D2E-B38B-C18C8632EF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E3DF816-ACDF-4B7E-AA33-DD28B024B16E}" type="slidenum">
              <a:rPr lang="cs-CZ" altLang="cs-CZ"/>
              <a:pPr eaLnBrk="1" hangingPunct="1">
                <a:spcBef>
                  <a:spcPct val="0"/>
                </a:spcBef>
              </a:pPr>
              <a:t>24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>
            <a:extLst>
              <a:ext uri="{FF2B5EF4-FFF2-40B4-BE49-F238E27FC236}">
                <a16:creationId xmlns:a16="http://schemas.microsoft.com/office/drawing/2014/main" id="{C6F10206-9971-4236-94EA-9F83BDB328D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Zástupný symbol pro poznámky 2">
            <a:extLst>
              <a:ext uri="{FF2B5EF4-FFF2-40B4-BE49-F238E27FC236}">
                <a16:creationId xmlns:a16="http://schemas.microsoft.com/office/drawing/2014/main" id="{640FBF92-57C8-4EDE-B435-597A7BB0A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2948" name="Zástupný symbol pro číslo snímku 3">
            <a:extLst>
              <a:ext uri="{FF2B5EF4-FFF2-40B4-BE49-F238E27FC236}">
                <a16:creationId xmlns:a16="http://schemas.microsoft.com/office/drawing/2014/main" id="{1D690EBA-6A07-454F-B04F-D2FC842FC5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C872AB-7CD0-4AD3-914B-9EF358C03084}" type="slidenum">
              <a:rPr lang="cs-CZ" altLang="cs-CZ"/>
              <a:pPr eaLnBrk="1" hangingPunct="1">
                <a:spcBef>
                  <a:spcPct val="0"/>
                </a:spcBef>
              </a:pPr>
              <a:t>25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obrázek snímku 1">
            <a:extLst>
              <a:ext uri="{FF2B5EF4-FFF2-40B4-BE49-F238E27FC236}">
                <a16:creationId xmlns:a16="http://schemas.microsoft.com/office/drawing/2014/main" id="{767CF7AC-BB0F-4944-9EE5-30AA25A0899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Zástupný symbol pro poznámky 2">
            <a:extLst>
              <a:ext uri="{FF2B5EF4-FFF2-40B4-BE49-F238E27FC236}">
                <a16:creationId xmlns:a16="http://schemas.microsoft.com/office/drawing/2014/main" id="{026FA55C-21FC-424D-B7F9-E10ED83A1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24" name="Zástupný symbol pro číslo snímku 3">
            <a:extLst>
              <a:ext uri="{FF2B5EF4-FFF2-40B4-BE49-F238E27FC236}">
                <a16:creationId xmlns:a16="http://schemas.microsoft.com/office/drawing/2014/main" id="{6CD630C2-5447-48A6-8535-1510F849C1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085A943-EF7D-4840-BF75-37F001509C3C}" type="slidenum">
              <a:rPr lang="cs-CZ" altLang="cs-CZ"/>
              <a:pPr eaLnBrk="1" hangingPunct="1">
                <a:spcBef>
                  <a:spcPct val="0"/>
                </a:spcBef>
              </a:pPr>
              <a:t>26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>
            <a:extLst>
              <a:ext uri="{FF2B5EF4-FFF2-40B4-BE49-F238E27FC236}">
                <a16:creationId xmlns:a16="http://schemas.microsoft.com/office/drawing/2014/main" id="{8457876D-C2C1-4BA1-AA1B-52C42EFBA0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Zástupný symbol pro poznámky 2">
            <a:extLst>
              <a:ext uri="{FF2B5EF4-FFF2-40B4-BE49-F238E27FC236}">
                <a16:creationId xmlns:a16="http://schemas.microsoft.com/office/drawing/2014/main" id="{84479649-DE3C-4053-A379-C8D8F1C29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3972" name="Zástupný symbol pro číslo snímku 3">
            <a:extLst>
              <a:ext uri="{FF2B5EF4-FFF2-40B4-BE49-F238E27FC236}">
                <a16:creationId xmlns:a16="http://schemas.microsoft.com/office/drawing/2014/main" id="{8670E8AD-214E-4A13-BC80-D3F6B80C9B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46534FB-4700-4330-9A1A-B9283CCDAEDB}" type="slidenum">
              <a:rPr lang="cs-CZ" altLang="cs-CZ"/>
              <a:pPr eaLnBrk="1" hangingPunct="1">
                <a:spcBef>
                  <a:spcPct val="0"/>
                </a:spcBef>
              </a:pPr>
              <a:t>27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>
            <a:extLst>
              <a:ext uri="{FF2B5EF4-FFF2-40B4-BE49-F238E27FC236}">
                <a16:creationId xmlns:a16="http://schemas.microsoft.com/office/drawing/2014/main" id="{40C901DD-51DE-488E-A815-02133F851F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Zástupný symbol pro poznámky 2">
            <a:extLst>
              <a:ext uri="{FF2B5EF4-FFF2-40B4-BE49-F238E27FC236}">
                <a16:creationId xmlns:a16="http://schemas.microsoft.com/office/drawing/2014/main" id="{6F815F92-5CCD-445A-B388-FCDFBD135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4996" name="Zástupný symbol pro číslo snímku 3">
            <a:extLst>
              <a:ext uri="{FF2B5EF4-FFF2-40B4-BE49-F238E27FC236}">
                <a16:creationId xmlns:a16="http://schemas.microsoft.com/office/drawing/2014/main" id="{E91D91CB-8786-4D14-856A-8815B6B109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61B3275-0452-4858-B29E-6A0DA9B1AAE3}" type="slidenum">
              <a:rPr lang="cs-CZ" altLang="cs-CZ"/>
              <a:pPr eaLnBrk="1" hangingPunct="1">
                <a:spcBef>
                  <a:spcPct val="0"/>
                </a:spcBef>
              </a:pPr>
              <a:t>28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>
            <a:extLst>
              <a:ext uri="{FF2B5EF4-FFF2-40B4-BE49-F238E27FC236}">
                <a16:creationId xmlns:a16="http://schemas.microsoft.com/office/drawing/2014/main" id="{561D1CC1-93DD-4103-99AB-CE81399870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>
            <a:extLst>
              <a:ext uri="{FF2B5EF4-FFF2-40B4-BE49-F238E27FC236}">
                <a16:creationId xmlns:a16="http://schemas.microsoft.com/office/drawing/2014/main" id="{6B20BBB7-BC47-42A5-85C8-31B6EE6A6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3252" name="Zástupný symbol pro číslo snímku 3">
            <a:extLst>
              <a:ext uri="{FF2B5EF4-FFF2-40B4-BE49-F238E27FC236}">
                <a16:creationId xmlns:a16="http://schemas.microsoft.com/office/drawing/2014/main" id="{F1856846-3245-4925-8A95-49EB327089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7210E46-6699-4474-A0D2-3CEC7DF6FD0A}" type="slidenum">
              <a:rPr lang="cs-CZ" altLang="cs-CZ"/>
              <a:pPr eaLnBrk="1" hangingPunct="1">
                <a:spcBef>
                  <a:spcPct val="0"/>
                </a:spcBef>
              </a:pPr>
              <a:t>29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>
            <a:extLst>
              <a:ext uri="{FF2B5EF4-FFF2-40B4-BE49-F238E27FC236}">
                <a16:creationId xmlns:a16="http://schemas.microsoft.com/office/drawing/2014/main" id="{C7B893B1-7CFC-492A-B162-B984085E78F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Zástupný symbol pro poznámky 2">
            <a:extLst>
              <a:ext uri="{FF2B5EF4-FFF2-40B4-BE49-F238E27FC236}">
                <a16:creationId xmlns:a16="http://schemas.microsoft.com/office/drawing/2014/main" id="{182B25EC-5B98-490A-865C-74DBE6110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2468" name="Zástupný symbol pro číslo snímku 3">
            <a:extLst>
              <a:ext uri="{FF2B5EF4-FFF2-40B4-BE49-F238E27FC236}">
                <a16:creationId xmlns:a16="http://schemas.microsoft.com/office/drawing/2014/main" id="{5C1E3383-6E49-4FA5-97EC-D07B41A61A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8921596-C33F-4AD7-B338-5FC15365698E}" type="slidenum">
              <a:rPr lang="cs-CZ" altLang="cs-CZ"/>
              <a:pPr eaLnBrk="1" hangingPunct="1">
                <a:spcBef>
                  <a:spcPct val="0"/>
                </a:spcBef>
              </a:pPr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>
            <a:extLst>
              <a:ext uri="{FF2B5EF4-FFF2-40B4-BE49-F238E27FC236}">
                <a16:creationId xmlns:a16="http://schemas.microsoft.com/office/drawing/2014/main" id="{E0FDBA35-F4A3-47F8-85AF-6BA36C0839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Zástupný symbol pro poznámky 2">
            <a:extLst>
              <a:ext uri="{FF2B5EF4-FFF2-40B4-BE49-F238E27FC236}">
                <a16:creationId xmlns:a16="http://schemas.microsoft.com/office/drawing/2014/main" id="{43ED8544-DD35-478F-9BDA-854CC3E80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3492" name="Zástupný symbol pro číslo snímku 3">
            <a:extLst>
              <a:ext uri="{FF2B5EF4-FFF2-40B4-BE49-F238E27FC236}">
                <a16:creationId xmlns:a16="http://schemas.microsoft.com/office/drawing/2014/main" id="{AC9A6525-ED9B-4795-B8F4-7CA1717949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8551FB6-7B4D-44AF-91F6-BF4CB926563E}" type="slidenum">
              <a:rPr lang="cs-CZ" altLang="cs-CZ"/>
              <a:pPr eaLnBrk="1" hangingPunct="1">
                <a:spcBef>
                  <a:spcPct val="0"/>
                </a:spcBef>
              </a:pPr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>
            <a:extLst>
              <a:ext uri="{FF2B5EF4-FFF2-40B4-BE49-F238E27FC236}">
                <a16:creationId xmlns:a16="http://schemas.microsoft.com/office/drawing/2014/main" id="{37E90E3D-2E05-4FCC-9349-2872A5CF7C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>
            <a:extLst>
              <a:ext uri="{FF2B5EF4-FFF2-40B4-BE49-F238E27FC236}">
                <a16:creationId xmlns:a16="http://schemas.microsoft.com/office/drawing/2014/main" id="{5744E2C9-3CED-4E73-8B31-4E19B30D1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4516" name="Zástupný symbol pro číslo snímku 3">
            <a:extLst>
              <a:ext uri="{FF2B5EF4-FFF2-40B4-BE49-F238E27FC236}">
                <a16:creationId xmlns:a16="http://schemas.microsoft.com/office/drawing/2014/main" id="{624EA72C-A74E-4E74-A8F4-41383EB9E5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8B46D11-A853-4ECB-80C1-6877A88B7495}" type="slidenum">
              <a:rPr lang="cs-CZ" altLang="cs-CZ"/>
              <a:pPr eaLnBrk="1" hangingPunct="1">
                <a:spcBef>
                  <a:spcPct val="0"/>
                </a:spcBef>
              </a:pPr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>
            <a:extLst>
              <a:ext uri="{FF2B5EF4-FFF2-40B4-BE49-F238E27FC236}">
                <a16:creationId xmlns:a16="http://schemas.microsoft.com/office/drawing/2014/main" id="{472FAE5A-9300-4839-9A03-5FB7EC7F9CB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>
            <a:extLst>
              <a:ext uri="{FF2B5EF4-FFF2-40B4-BE49-F238E27FC236}">
                <a16:creationId xmlns:a16="http://schemas.microsoft.com/office/drawing/2014/main" id="{A5597D72-C18E-4785-A992-8EBC27091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1684" name="Zástupný symbol pro číslo snímku 3">
            <a:extLst>
              <a:ext uri="{FF2B5EF4-FFF2-40B4-BE49-F238E27FC236}">
                <a16:creationId xmlns:a16="http://schemas.microsoft.com/office/drawing/2014/main" id="{ECFB1A74-6159-4598-8A3E-B59149B3DC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8174D84-60C7-4F0C-BE21-2E8C51690CDA}" type="slidenum">
              <a:rPr lang="cs-CZ" altLang="cs-CZ"/>
              <a:pPr eaLnBrk="1" hangingPunct="1">
                <a:spcBef>
                  <a:spcPct val="0"/>
                </a:spcBef>
              </a:pPr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>
            <a:extLst>
              <a:ext uri="{FF2B5EF4-FFF2-40B4-BE49-F238E27FC236}">
                <a16:creationId xmlns:a16="http://schemas.microsoft.com/office/drawing/2014/main" id="{D7D602FF-8D5A-4FD0-973C-D56FB002A67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>
            <a:extLst>
              <a:ext uri="{FF2B5EF4-FFF2-40B4-BE49-F238E27FC236}">
                <a16:creationId xmlns:a16="http://schemas.microsoft.com/office/drawing/2014/main" id="{82064D23-AE80-41D2-8EE8-D8647909B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2708" name="Zástupný symbol pro číslo snímku 3">
            <a:extLst>
              <a:ext uri="{FF2B5EF4-FFF2-40B4-BE49-F238E27FC236}">
                <a16:creationId xmlns:a16="http://schemas.microsoft.com/office/drawing/2014/main" id="{380DF803-FDE8-4170-B1C4-C9978916D6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5DF354C-69EB-4C82-A91A-2B12E2348C5A}" type="slidenum">
              <a:rPr lang="cs-CZ" altLang="cs-CZ"/>
              <a:pPr eaLnBrk="1" hangingPunct="1">
                <a:spcBef>
                  <a:spcPct val="0"/>
                </a:spcBef>
              </a:pPr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>
            <a:extLst>
              <a:ext uri="{FF2B5EF4-FFF2-40B4-BE49-F238E27FC236}">
                <a16:creationId xmlns:a16="http://schemas.microsoft.com/office/drawing/2014/main" id="{94478C0E-648B-4408-B6A9-484087DB7C1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Zástupný symbol pro poznámky 2">
            <a:extLst>
              <a:ext uri="{FF2B5EF4-FFF2-40B4-BE49-F238E27FC236}">
                <a16:creationId xmlns:a16="http://schemas.microsoft.com/office/drawing/2014/main" id="{BFDBD4BE-BB18-44DB-88B5-10EC203D3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49508" name="Zástupný symbol pro číslo snímku 3">
            <a:extLst>
              <a:ext uri="{FF2B5EF4-FFF2-40B4-BE49-F238E27FC236}">
                <a16:creationId xmlns:a16="http://schemas.microsoft.com/office/drawing/2014/main" id="{0CA79CBE-18AB-4F2E-9325-47B743D3D6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3985287-56DC-48FA-B2EA-1D369BB4A99E}" type="slidenum">
              <a:rPr lang="cs-CZ" altLang="cs-CZ"/>
              <a:pPr eaLnBrk="1" hangingPunct="1">
                <a:spcBef>
                  <a:spcPct val="0"/>
                </a:spcBef>
              </a:pPr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>
            <a:extLst>
              <a:ext uri="{FF2B5EF4-FFF2-40B4-BE49-F238E27FC236}">
                <a16:creationId xmlns:a16="http://schemas.microsoft.com/office/drawing/2014/main" id="{81DE4731-9129-4BA8-8D01-A99A6FACE8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>
            <a:extLst>
              <a:ext uri="{FF2B5EF4-FFF2-40B4-BE49-F238E27FC236}">
                <a16:creationId xmlns:a16="http://schemas.microsoft.com/office/drawing/2014/main" id="{2F3ECA80-AC9A-4616-85A6-EA4A0BC70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3732" name="Zástupný symbol pro číslo snímku 3">
            <a:extLst>
              <a:ext uri="{FF2B5EF4-FFF2-40B4-BE49-F238E27FC236}">
                <a16:creationId xmlns:a16="http://schemas.microsoft.com/office/drawing/2014/main" id="{EE2085DA-164F-4D01-9F5B-43CEE9EA80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8EAE1BB-786F-41C3-ACEF-35A593BF6697}" type="slidenum">
              <a:rPr lang="cs-CZ" altLang="cs-CZ"/>
              <a:pPr eaLnBrk="1" hangingPunct="1">
                <a:spcBef>
                  <a:spcPct val="0"/>
                </a:spcBef>
              </a:pPr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92A4BA-DB11-4B46-BF76-5732D313C9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1A1FC8-B393-41A2-B37C-C9590A4E86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631138-8414-4170-8D99-1CD4623DF3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8A4108-CC45-4FE2-8DEC-D257D5AB59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37466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F4BE6C-A899-48F6-88F7-BB199DF35A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F78793-D61D-4318-A4F4-15EDDAD4FB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0021DA-0EEB-4393-ACD5-71E624C57F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C63F1-89CB-4459-BB71-3F76192090C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604243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2D67CF-D3AD-4E2D-8D7A-8EA92B4B4F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102A31-4235-444E-9E37-010CE8DD3B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FF3034-643D-4D7C-B81B-F772E16383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67FC7-AEF1-40DD-AA26-EC0DEBFE0FC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3952637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Nadpis, text a videok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média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1F97A2-6A2B-43F7-8353-94930B4E27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7B2BCB-30C1-4265-B385-DF9141E05B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F7BB25-02CF-4183-8123-28B0400776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C87EDD-0DB7-4FD4-8770-56FE1722D15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617342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5D462C6-5464-4E18-A3C6-F5966A8E80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5E7C910-5265-4AF7-AFDC-E7F0B88D52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2A02890-E2F1-41A9-8D09-AC44577EE0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E3874F-9314-445A-9165-4502FB0124B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61599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422B26-C23C-437C-BADA-DB93683690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1863A1-3C4E-489C-AA46-A8AC07A1B7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DAB76B-137D-45A3-8842-9F935896BD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200A33-5CFF-4737-B368-0B7DBD4D64C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638829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D5AB19-093E-45C2-94D7-9934DF5967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E0163C-F646-49FE-9951-744D5B9C2D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91F805-C8A5-40F1-AE66-B77CD77EE7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D0865-3292-492A-BF75-A0E3CF38358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10144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A73F14-401B-42B6-938F-D93F2107F0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5E7AAE-2460-4318-AFD8-2A37ED361D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C08841-57E2-4C65-99B7-2E89DEA4FB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E795E2-A461-4854-98DE-BF44CE59394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72416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809BE-59F4-47B9-B8DC-7156CEF26A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26A0B04-5F1F-4A1C-A77C-6163993543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660839B-73A1-433C-AA45-C22BB624E0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DFAD25-A8D5-41BF-B997-26BF3F0B04C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008864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8DB43E4-E6FC-41C3-95EA-25532976F8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21C1C59-6531-4333-820B-DB25311B9D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0C7CA7B-000A-4314-8B19-A7047918EA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B42026-D981-4A42-B525-B9724DE475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963819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6682A99-BEFD-496F-8A28-6B2031CF43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9CC6AE3-AD0F-4AB4-83CB-DE5107A0AF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D9F3F49-50C7-4032-A0F4-984C7D7132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34224C-D158-420B-91EA-48E58AFC4FF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712221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80F971-C6FB-4BE6-8736-F82FA53958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180F02-1F02-4B75-84EB-0BBB0751BD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4BA57B-0F80-4714-8AF4-8C7E04F0AC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213CA0-A0C2-4268-A92D-8E5E1526BD8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929314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BEEE1A-DC0D-4C63-B6B7-613146B06B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DED557-3170-4F97-885E-DBC0652377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B32A92-253F-44B3-A0B6-9D37BFEFEE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96D0AA-5F0C-43E0-9979-506BD9249FC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18797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454DA56-2048-4E2C-83CC-802A6687E9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DCBE7AB-099D-40AD-8EFF-78A41CF42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4A785A4-0283-4E27-949C-8354B49D80A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2483A57-D2EB-4B4A-9DAC-437BC258AF8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3B99598-AA9A-441E-BFF8-92115EC5F38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3137BE2-E29B-4388-93DB-8A4AAD49F3F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zápatí 5">
            <a:extLst>
              <a:ext uri="{FF2B5EF4-FFF2-40B4-BE49-F238E27FC236}">
                <a16:creationId xmlns:a16="http://schemas.microsoft.com/office/drawing/2014/main" id="{68E72D1B-E836-4860-ABD3-1A4E1382F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4688" y="6381750"/>
            <a:ext cx="289560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200">
                <a:solidFill>
                  <a:schemeClr val="bg1"/>
                </a:solidFill>
              </a:rPr>
              <a:t>VO UK FTVS v Praze                                   pplk. PhDr. Michal Vágner, Ph.D.  </a:t>
            </a:r>
          </a:p>
        </p:txBody>
      </p:sp>
      <p:sp useBgFill="1">
        <p:nvSpPr>
          <p:cNvPr id="2051" name="Rectangle 3">
            <a:extLst>
              <a:ext uri="{FF2B5EF4-FFF2-40B4-BE49-F238E27FC236}">
                <a16:creationId xmlns:a16="http://schemas.microsoft.com/office/drawing/2014/main" id="{77EEB751-3121-4C5F-B02F-60C749856F0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00063" y="1500188"/>
            <a:ext cx="8286750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u="sng">
                <a:solidFill>
                  <a:schemeClr val="bg1"/>
                </a:solidFill>
              </a:rPr>
              <a:t>OBSAH</a:t>
            </a:r>
            <a:r>
              <a:rPr lang="cs-CZ" altLang="cs-CZ" sz="3600" b="1" u="sng">
                <a:solidFill>
                  <a:schemeClr val="bg1"/>
                </a:solidFill>
              </a:rPr>
              <a:t>          </a:t>
            </a:r>
            <a:r>
              <a:rPr lang="cs-CZ" altLang="cs-CZ" sz="2000" b="1" u="sng">
                <a:solidFill>
                  <a:schemeClr val="bg1"/>
                </a:solidFill>
              </a:rPr>
              <a:t>BZ – boj zblízka – tematické oblasti výcviku</a:t>
            </a:r>
            <a:endParaRPr lang="cs-CZ" altLang="cs-CZ" sz="200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bg1"/>
                </a:solidFill>
              </a:rPr>
              <a:t>Literatura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bg1"/>
                </a:solidFill>
              </a:rPr>
              <a:t>Systém výcviku BZ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bg1"/>
                </a:solidFill>
              </a:rPr>
              <a:t>Charakteristika technik	</a:t>
            </a:r>
            <a:r>
              <a:rPr lang="cs-CZ" altLang="cs-CZ" sz="2000">
                <a:solidFill>
                  <a:schemeClr val="bg1"/>
                </a:solidFill>
              </a:rPr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u="sng">
                <a:solidFill>
                  <a:schemeClr val="bg1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bg1"/>
                </a:solidFill>
              </a:rPr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bg1"/>
                </a:solidFill>
              </a:rPr>
              <a:t>	</a:t>
            </a:r>
          </a:p>
        </p:txBody>
      </p:sp>
      <p:sp>
        <p:nvSpPr>
          <p:cNvPr id="2052" name="WordArt 5">
            <a:extLst>
              <a:ext uri="{FF2B5EF4-FFF2-40B4-BE49-F238E27FC236}">
                <a16:creationId xmlns:a16="http://schemas.microsoft.com/office/drawing/2014/main" id="{9472DFF7-E6B0-4D2D-923E-10DDE7A1471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19475" y="195263"/>
            <a:ext cx="2854325" cy="714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prstShdw prst="shdw12">
                    <a:srgbClr val="808080">
                      <a:alpha val="50000"/>
                    </a:srgbClr>
                  </a:prstShdw>
                </a:effectLst>
                <a:latin typeface="Arial Black" panose="020B0A04020102020204" pitchFamily="34" charset="0"/>
              </a:rPr>
              <a:t>Souhrn</a:t>
            </a:r>
          </a:p>
        </p:txBody>
      </p:sp>
      <p:sp>
        <p:nvSpPr>
          <p:cNvPr id="2053" name="Text Box 7">
            <a:extLst>
              <a:ext uri="{FF2B5EF4-FFF2-40B4-BE49-F238E27FC236}">
                <a16:creationId xmlns:a16="http://schemas.microsoft.com/office/drawing/2014/main" id="{6366A4BD-8285-41AE-822C-2E8D88726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2682875"/>
            <a:ext cx="18415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 sz="2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4">
            <a:extLst>
              <a:ext uri="{FF2B5EF4-FFF2-40B4-BE49-F238E27FC236}">
                <a16:creationId xmlns:a16="http://schemas.microsoft.com/office/drawing/2014/main" id="{D53677C8-69D3-45C3-9E7E-9C38AAB23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2291" name="WordArt 3">
            <a:extLst>
              <a:ext uri="{FF2B5EF4-FFF2-40B4-BE49-F238E27FC236}">
                <a16:creationId xmlns:a16="http://schemas.microsoft.com/office/drawing/2014/main" id="{45C72D72-E3B9-47BA-A114-3783BDF64FA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témat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08F3E783-05DC-48B4-AB5E-1B6E111AB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A0F8BBE1-F156-47AB-BE5F-5C0251BDD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67F76E13-9FE7-4BBC-A12A-3DD1146DA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C29083C3-8340-47D2-9752-2AA7CA6EC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15575D5F-EA3B-481C-A775-68EE63539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2297" name="Rectangle 9">
            <a:extLst>
              <a:ext uri="{FF2B5EF4-FFF2-40B4-BE49-F238E27FC236}">
                <a16:creationId xmlns:a16="http://schemas.microsoft.com/office/drawing/2014/main" id="{CCB7661D-676A-4610-BC87-BDEFCD2E7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EC7D06DB-79C5-45F0-9C0D-177F2BADF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2299" name="Rectangle 11">
            <a:extLst>
              <a:ext uri="{FF2B5EF4-FFF2-40B4-BE49-F238E27FC236}">
                <a16:creationId xmlns:a16="http://schemas.microsoft.com/office/drawing/2014/main" id="{805443E7-4AA0-47F1-A427-C9BECD853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2300" name="Rectangle 12">
            <a:extLst>
              <a:ext uri="{FF2B5EF4-FFF2-40B4-BE49-F238E27FC236}">
                <a16:creationId xmlns:a16="http://schemas.microsoft.com/office/drawing/2014/main" id="{9C384582-DA29-47C2-A35B-35DDED0F7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2301" name="Text Box 13">
            <a:extLst>
              <a:ext uri="{FF2B5EF4-FFF2-40B4-BE49-F238E27FC236}">
                <a16:creationId xmlns:a16="http://schemas.microsoft.com/office/drawing/2014/main" id="{57573F96-4853-4163-BB9D-8741CD172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916113"/>
            <a:ext cx="7580312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Využití pádů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1800">
                <a:solidFill>
                  <a:schemeClr val="bg1"/>
                </a:solidFill>
              </a:rPr>
              <a:t> </a:t>
            </a:r>
            <a:r>
              <a:rPr lang="cs-CZ" altLang="cs-CZ" sz="2400">
                <a:solidFill>
                  <a:schemeClr val="bg1"/>
                </a:solidFill>
              </a:rPr>
              <a:t>Při ztrátě rovnováhy.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Pro sebrání zbraně.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Pro změnu pozice při střelbě.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Při seskoku z výšky.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Pro skrytí za překážku.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Pro překonání překážky.</a:t>
            </a:r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BD912787-15A7-429D-97B3-9B17FA5F3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4">
            <a:extLst>
              <a:ext uri="{FF2B5EF4-FFF2-40B4-BE49-F238E27FC236}">
                <a16:creationId xmlns:a16="http://schemas.microsoft.com/office/drawing/2014/main" id="{C3F993E3-517C-48C5-A0C4-8B3941B22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3315" name="WordArt 3">
            <a:extLst>
              <a:ext uri="{FF2B5EF4-FFF2-40B4-BE49-F238E27FC236}">
                <a16:creationId xmlns:a16="http://schemas.microsoft.com/office/drawing/2014/main" id="{8CD27280-4168-4A2C-B97B-FE58C457AB5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témat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FD855A5D-35EC-4D0D-8890-A1A810902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0F69D577-F1AF-4E80-B30C-6AFDF07B8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9DC895C9-FE55-49FD-8D58-3578DD573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4000858C-EB8C-4E10-8C27-EC75E5A65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3F78C964-84F2-4E24-8328-D403C0C09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3321" name="Rectangle 9">
            <a:extLst>
              <a:ext uri="{FF2B5EF4-FFF2-40B4-BE49-F238E27FC236}">
                <a16:creationId xmlns:a16="http://schemas.microsoft.com/office/drawing/2014/main" id="{10BCBAF1-CD99-41B5-A020-7B94F0A36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3322" name="Rectangle 10">
            <a:extLst>
              <a:ext uri="{FF2B5EF4-FFF2-40B4-BE49-F238E27FC236}">
                <a16:creationId xmlns:a16="http://schemas.microsoft.com/office/drawing/2014/main" id="{CF3F1D61-6264-4AD4-BC14-F12FF9ED1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3323" name="Rectangle 11">
            <a:extLst>
              <a:ext uri="{FF2B5EF4-FFF2-40B4-BE49-F238E27FC236}">
                <a16:creationId xmlns:a16="http://schemas.microsoft.com/office/drawing/2014/main" id="{D1D39A60-8470-4932-9CDD-5EA19F063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3324" name="Rectangle 12">
            <a:extLst>
              <a:ext uri="{FF2B5EF4-FFF2-40B4-BE49-F238E27FC236}">
                <a16:creationId xmlns:a16="http://schemas.microsoft.com/office/drawing/2014/main" id="{6F37BC9E-6043-47B9-B68E-5543D50AF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3325" name="Text Box 13">
            <a:extLst>
              <a:ext uri="{FF2B5EF4-FFF2-40B4-BE49-F238E27FC236}">
                <a16:creationId xmlns:a16="http://schemas.microsoft.com/office/drawing/2014/main" id="{0BFBD209-A953-4AC8-BB08-D4C9C85FF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205038"/>
            <a:ext cx="7580312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Prevence proti zranění při výcviku pádů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Specifické rozcvičení.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Vyčistit povrch pro výcvik.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Zpočátku provádět pády na měkkém povrchu.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- Určit bezpečnostní pokyny.</a:t>
            </a:r>
          </a:p>
        </p:txBody>
      </p:sp>
      <p:sp>
        <p:nvSpPr>
          <p:cNvPr id="13326" name="Text Box 14">
            <a:extLst>
              <a:ext uri="{FF2B5EF4-FFF2-40B4-BE49-F238E27FC236}">
                <a16:creationId xmlns:a16="http://schemas.microsoft.com/office/drawing/2014/main" id="{0F151D08-10D4-4F36-BF26-F1570DD98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zápatí 4">
            <a:extLst>
              <a:ext uri="{FF2B5EF4-FFF2-40B4-BE49-F238E27FC236}">
                <a16:creationId xmlns:a16="http://schemas.microsoft.com/office/drawing/2014/main" id="{1E759013-3510-4263-A582-16120E86F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4339" name="WordArt 3">
            <a:extLst>
              <a:ext uri="{FF2B5EF4-FFF2-40B4-BE49-F238E27FC236}">
                <a16:creationId xmlns:a16="http://schemas.microsoft.com/office/drawing/2014/main" id="{3284FA05-A2E4-4F12-AD42-D575DA8A807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14438" y="285750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2155FD52-255A-44BD-B0ED-F7CB2E2CA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ED7B9970-FAA3-4D2D-9652-E4D1EDE4E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3DA0B910-2B2D-4B13-80D9-E3CF48D14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8FB95730-DB71-441E-AD5E-81F0A7C4F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8523CE47-D12C-4C55-BCA1-4BFE3F4E7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4345" name="Rectangle 9">
            <a:extLst>
              <a:ext uri="{FF2B5EF4-FFF2-40B4-BE49-F238E27FC236}">
                <a16:creationId xmlns:a16="http://schemas.microsoft.com/office/drawing/2014/main" id="{0F9C8B44-E237-49A5-AE56-AE2E783A2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4346" name="Rectangle 10">
            <a:extLst>
              <a:ext uri="{FF2B5EF4-FFF2-40B4-BE49-F238E27FC236}">
                <a16:creationId xmlns:a16="http://schemas.microsoft.com/office/drawing/2014/main" id="{8C5646E2-72FD-431D-9BBE-6EBED7185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4347" name="Rectangle 11">
            <a:extLst>
              <a:ext uri="{FF2B5EF4-FFF2-40B4-BE49-F238E27FC236}">
                <a16:creationId xmlns:a16="http://schemas.microsoft.com/office/drawing/2014/main" id="{CDC46221-ADD0-49EB-AB08-BABBCFD06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4348" name="Rectangle 12">
            <a:extLst>
              <a:ext uri="{FF2B5EF4-FFF2-40B4-BE49-F238E27FC236}">
                <a16:creationId xmlns:a16="http://schemas.microsoft.com/office/drawing/2014/main" id="{297595AE-21F7-410A-99AB-BFE4B96AF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4349" name="Text Box 13">
            <a:extLst>
              <a:ext uri="{FF2B5EF4-FFF2-40B4-BE49-F238E27FC236}">
                <a16:creationId xmlns:a16="http://schemas.microsoft.com/office/drawing/2014/main" id="{C6A2C567-6FE8-4C93-86DD-AC35B77F5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492375"/>
            <a:ext cx="7580313" cy="337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Účelem krytů v BZ je zabránit či odrazit bezprostřední fyzický útok protivníka.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Úder			 Úhyb			Kryt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Dělení krytů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Tvrdé kryty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Měkké kryty</a:t>
            </a:r>
          </a:p>
        </p:txBody>
      </p:sp>
      <p:sp>
        <p:nvSpPr>
          <p:cNvPr id="14350" name="Text Box 14">
            <a:extLst>
              <a:ext uri="{FF2B5EF4-FFF2-40B4-BE49-F238E27FC236}">
                <a16:creationId xmlns:a16="http://schemas.microsoft.com/office/drawing/2014/main" id="{DD0F324D-A5CF-4C3C-803C-0A8CBBA72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4351" name="WordArt 15">
            <a:extLst>
              <a:ext uri="{FF2B5EF4-FFF2-40B4-BE49-F238E27FC236}">
                <a16:creationId xmlns:a16="http://schemas.microsoft.com/office/drawing/2014/main" id="{6008D963-FDDC-4799-A8FC-2C290A87802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79838" y="1773238"/>
            <a:ext cx="1584325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Kryty</a:t>
            </a:r>
          </a:p>
        </p:txBody>
      </p:sp>
      <p:sp>
        <p:nvSpPr>
          <p:cNvPr id="14352" name="Line 16">
            <a:extLst>
              <a:ext uri="{FF2B5EF4-FFF2-40B4-BE49-F238E27FC236}">
                <a16:creationId xmlns:a16="http://schemas.microsoft.com/office/drawing/2014/main" id="{E28C58B7-4EAB-40ED-87E9-CBE5C10096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75" y="3933825"/>
            <a:ext cx="1368425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68917CCE-2000-4B28-9DB6-CA0BFDB5210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3933825"/>
            <a:ext cx="1368425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54" name="AutoShape 18">
            <a:extLst>
              <a:ext uri="{FF2B5EF4-FFF2-40B4-BE49-F238E27FC236}">
                <a16:creationId xmlns:a16="http://schemas.microsoft.com/office/drawing/2014/main" id="{0AA5FD83-8A61-47F9-8EEE-DF110E894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6597650"/>
            <a:ext cx="1692275" cy="260350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Multimedium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4">
            <a:extLst>
              <a:ext uri="{FF2B5EF4-FFF2-40B4-BE49-F238E27FC236}">
                <a16:creationId xmlns:a16="http://schemas.microsoft.com/office/drawing/2014/main" id="{F7D20B24-897A-4263-BE6E-931AFC13F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5363" name="WordArt 3">
            <a:extLst>
              <a:ext uri="{FF2B5EF4-FFF2-40B4-BE49-F238E27FC236}">
                <a16:creationId xmlns:a16="http://schemas.microsoft.com/office/drawing/2014/main" id="{5A482F70-C661-41AA-BEA3-A40689EEA75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témat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BD790C0D-D668-4689-B1FD-CB2069B49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AA5459FD-D431-4E93-BD57-3AD3F2531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2A37D085-32EF-4C25-ABD9-909BF0959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CB4D1AD7-D859-485C-AE7D-789CB55D6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5368" name="Rectangle 8">
            <a:extLst>
              <a:ext uri="{FF2B5EF4-FFF2-40B4-BE49-F238E27FC236}">
                <a16:creationId xmlns:a16="http://schemas.microsoft.com/office/drawing/2014/main" id="{4AB6F87E-83E8-4940-BCFD-785744A5E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5369" name="Rectangle 9">
            <a:extLst>
              <a:ext uri="{FF2B5EF4-FFF2-40B4-BE49-F238E27FC236}">
                <a16:creationId xmlns:a16="http://schemas.microsoft.com/office/drawing/2014/main" id="{B608D2CC-015A-41C8-A52D-5A04F885A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5370" name="Rectangle 10">
            <a:extLst>
              <a:ext uri="{FF2B5EF4-FFF2-40B4-BE49-F238E27FC236}">
                <a16:creationId xmlns:a16="http://schemas.microsoft.com/office/drawing/2014/main" id="{A0C85316-D138-4252-BE2C-E16A30116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5371" name="Rectangle 11">
            <a:extLst>
              <a:ext uri="{FF2B5EF4-FFF2-40B4-BE49-F238E27FC236}">
                <a16:creationId xmlns:a16="http://schemas.microsoft.com/office/drawing/2014/main" id="{24EA93B6-C0B1-421C-BCD7-170DED01F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5372" name="Rectangle 12">
            <a:extLst>
              <a:ext uri="{FF2B5EF4-FFF2-40B4-BE49-F238E27FC236}">
                <a16:creationId xmlns:a16="http://schemas.microsoft.com/office/drawing/2014/main" id="{E899FCCF-1137-4D0D-967E-120A7FAAE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5373" name="Text Box 13">
            <a:extLst>
              <a:ext uri="{FF2B5EF4-FFF2-40B4-BE49-F238E27FC236}">
                <a16:creationId xmlns:a16="http://schemas.microsoft.com/office/drawing/2014/main" id="{129B6861-1731-491B-9D8C-6B4DC6828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205038"/>
            <a:ext cx="7580312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sng">
                <a:solidFill>
                  <a:schemeClr val="bg1"/>
                </a:solidFill>
              </a:rPr>
              <a:t>Zásady krytů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9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800">
                <a:solidFill>
                  <a:schemeClr val="bg1"/>
                </a:solidFill>
              </a:rPr>
              <a:t> Dynamika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9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800">
                <a:solidFill>
                  <a:schemeClr val="bg1"/>
                </a:solidFill>
              </a:rPr>
              <a:t> Přesnost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9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800">
                <a:solidFill>
                  <a:schemeClr val="bg1"/>
                </a:solidFill>
              </a:rPr>
              <a:t> Síla (kryt musí být minimálně tak silný, jako úder).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9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800">
                <a:solidFill>
                  <a:schemeClr val="bg1"/>
                </a:solidFill>
              </a:rPr>
              <a:t> Správné načasování</a:t>
            </a:r>
          </a:p>
        </p:txBody>
      </p:sp>
      <p:sp>
        <p:nvSpPr>
          <p:cNvPr id="15374" name="Text Box 14">
            <a:extLst>
              <a:ext uri="{FF2B5EF4-FFF2-40B4-BE49-F238E27FC236}">
                <a16:creationId xmlns:a16="http://schemas.microsoft.com/office/drawing/2014/main" id="{9B2CAA62-08B5-435C-AA3D-6732E6381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zápatí 4">
            <a:extLst>
              <a:ext uri="{FF2B5EF4-FFF2-40B4-BE49-F238E27FC236}">
                <a16:creationId xmlns:a16="http://schemas.microsoft.com/office/drawing/2014/main" id="{A9E22885-8D7D-4BE4-B501-ADB608836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6387" name="WordArt 3">
            <a:extLst>
              <a:ext uri="{FF2B5EF4-FFF2-40B4-BE49-F238E27FC236}">
                <a16:creationId xmlns:a16="http://schemas.microsoft.com/office/drawing/2014/main" id="{BBD85B93-E8E3-47E7-8CC1-BE11A3A00AC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85875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355D1561-9B8E-4EDB-9392-807D1F9E1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B108164A-1599-42C4-85DA-A5926C3D0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87686CBD-1C18-4AFC-A149-4206041AE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DB30F891-F63D-4930-B935-A7315904B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B55055DC-5B99-4E07-AEE6-89EB2F81B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C31B60A3-F649-4A00-97E1-7B8F0841D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4C9946F4-D83A-4CB4-9630-332DBBF9F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6395" name="Rectangle 11">
            <a:extLst>
              <a:ext uri="{FF2B5EF4-FFF2-40B4-BE49-F238E27FC236}">
                <a16:creationId xmlns:a16="http://schemas.microsoft.com/office/drawing/2014/main" id="{94C79292-CDE6-45FA-AE1F-05FE3184D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6396" name="Rectangle 12">
            <a:extLst>
              <a:ext uri="{FF2B5EF4-FFF2-40B4-BE49-F238E27FC236}">
                <a16:creationId xmlns:a16="http://schemas.microsoft.com/office/drawing/2014/main" id="{365443C6-4725-4A1E-A679-9BB887DD9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6397" name="Text Box 13">
            <a:extLst>
              <a:ext uri="{FF2B5EF4-FFF2-40B4-BE49-F238E27FC236}">
                <a16:creationId xmlns:a16="http://schemas.microsoft.com/office/drawing/2014/main" id="{350BA3BE-0719-4E93-85E5-7C00A728A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349500"/>
            <a:ext cx="7580313" cy="387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Účelem úderů v BZ je zasažení protivníka s cílem jeho dočasné či trvalé neschopnosti pokračovat v útoku.</a:t>
            </a:r>
            <a:r>
              <a:rPr lang="cs-CZ" altLang="cs-CZ" sz="1800">
                <a:solidFill>
                  <a:schemeClr val="bg1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Dělení úderů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Přímé údery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Obloukové údery (háky, seky - kyvné a obloukové)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Údery loktem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6398" name="Text Box 14">
            <a:extLst>
              <a:ext uri="{FF2B5EF4-FFF2-40B4-BE49-F238E27FC236}">
                <a16:creationId xmlns:a16="http://schemas.microsoft.com/office/drawing/2014/main" id="{638C68B7-36C7-4A8C-8186-93503FF6C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6399" name="WordArt 15">
            <a:extLst>
              <a:ext uri="{FF2B5EF4-FFF2-40B4-BE49-F238E27FC236}">
                <a16:creationId xmlns:a16="http://schemas.microsoft.com/office/drawing/2014/main" id="{C084C362-EAAF-4B5E-908C-E963085A0F4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08400" y="1773238"/>
            <a:ext cx="1800225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Údery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zápatí 4">
            <a:extLst>
              <a:ext uri="{FF2B5EF4-FFF2-40B4-BE49-F238E27FC236}">
                <a16:creationId xmlns:a16="http://schemas.microsoft.com/office/drawing/2014/main" id="{626FBE92-D178-4BFD-B199-2D45D68AD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7411" name="WordArt 3">
            <a:extLst>
              <a:ext uri="{FF2B5EF4-FFF2-40B4-BE49-F238E27FC236}">
                <a16:creationId xmlns:a16="http://schemas.microsoft.com/office/drawing/2014/main" id="{CCBAF96E-0CAC-4889-8CE8-55ED2B63CB7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14438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E82F2CDE-C5DF-468A-9F83-5E2433C5F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7CB1C357-5429-4B73-AAED-14273D24B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9E5784D4-6166-4C61-BB98-42D2265AB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0CBCBFF6-79AA-408E-824A-8E34C3312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16D40B4C-E0CC-4ECE-A29D-084F5DD33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2D1D2323-1FE3-44F4-93DD-F7908D1F6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7418" name="Rectangle 10">
            <a:extLst>
              <a:ext uri="{FF2B5EF4-FFF2-40B4-BE49-F238E27FC236}">
                <a16:creationId xmlns:a16="http://schemas.microsoft.com/office/drawing/2014/main" id="{9657296A-91D5-48CE-BC60-359912E35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7419" name="Rectangle 11">
            <a:extLst>
              <a:ext uri="{FF2B5EF4-FFF2-40B4-BE49-F238E27FC236}">
                <a16:creationId xmlns:a16="http://schemas.microsoft.com/office/drawing/2014/main" id="{20615603-BFD9-4D01-AC45-5BE3A21B9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7420" name="Rectangle 12">
            <a:extLst>
              <a:ext uri="{FF2B5EF4-FFF2-40B4-BE49-F238E27FC236}">
                <a16:creationId xmlns:a16="http://schemas.microsoft.com/office/drawing/2014/main" id="{D0A9420F-452D-466B-9C99-A40215F96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7421" name="Text Box 13">
            <a:extLst>
              <a:ext uri="{FF2B5EF4-FFF2-40B4-BE49-F238E27FC236}">
                <a16:creationId xmlns:a16="http://schemas.microsoft.com/office/drawing/2014/main" id="{182911E6-EBAB-4CB9-9640-6E0F2BAC7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349500"/>
            <a:ext cx="7580313" cy="344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Účelem kopů v BZ je zasažení protivníka s cílem jeho dočasné či trvalé neschopnosti pokračovat v útoku.</a:t>
            </a:r>
            <a:r>
              <a:rPr lang="cs-CZ" altLang="cs-CZ" sz="1800">
                <a:solidFill>
                  <a:schemeClr val="bg1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Dělení kopů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1800">
                <a:solidFill>
                  <a:schemeClr val="bg1"/>
                </a:solidFill>
              </a:rPr>
              <a:t> </a:t>
            </a:r>
            <a:r>
              <a:rPr lang="cs-CZ" altLang="cs-CZ" sz="2400">
                <a:solidFill>
                  <a:schemeClr val="bg1"/>
                </a:solidFill>
              </a:rPr>
              <a:t>Přímé kopy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Kyvné kopy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Poloviční obloukové kopy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Obloukové kopy</a:t>
            </a: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7422" name="Text Box 14">
            <a:extLst>
              <a:ext uri="{FF2B5EF4-FFF2-40B4-BE49-F238E27FC236}">
                <a16:creationId xmlns:a16="http://schemas.microsoft.com/office/drawing/2014/main" id="{ACCB1DD5-7BEE-41AF-8E93-7F4DF036E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7423" name="WordArt 15">
            <a:extLst>
              <a:ext uri="{FF2B5EF4-FFF2-40B4-BE49-F238E27FC236}">
                <a16:creationId xmlns:a16="http://schemas.microsoft.com/office/drawing/2014/main" id="{C3238811-3D25-481E-ADBC-CD04095DEA8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08400" y="1773238"/>
            <a:ext cx="1800225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Kopy</a:t>
            </a:r>
          </a:p>
        </p:txBody>
      </p:sp>
      <p:sp>
        <p:nvSpPr>
          <p:cNvPr id="17424" name="AutoShape 16">
            <a:extLst>
              <a:ext uri="{FF2B5EF4-FFF2-40B4-BE49-F238E27FC236}">
                <a16:creationId xmlns:a16="http://schemas.microsoft.com/office/drawing/2014/main" id="{8C04D25C-75AA-4180-9234-3732A7745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6597650"/>
            <a:ext cx="1692275" cy="260350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Multimedium</a:t>
            </a:r>
          </a:p>
        </p:txBody>
      </p:sp>
      <p:sp>
        <p:nvSpPr>
          <p:cNvPr id="17425" name="AutoShape 17">
            <a:extLst>
              <a:ext uri="{FF2B5EF4-FFF2-40B4-BE49-F238E27FC236}">
                <a16:creationId xmlns:a16="http://schemas.microsoft.com/office/drawing/2014/main" id="{E82EB326-1FBC-435F-9522-033981B7E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6597650"/>
            <a:ext cx="1692275" cy="260350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Multimedium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zápatí 4">
            <a:extLst>
              <a:ext uri="{FF2B5EF4-FFF2-40B4-BE49-F238E27FC236}">
                <a16:creationId xmlns:a16="http://schemas.microsoft.com/office/drawing/2014/main" id="{6274B9F2-181A-4511-BF94-D3FE5E2B4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8435" name="WordArt 3">
            <a:extLst>
              <a:ext uri="{FF2B5EF4-FFF2-40B4-BE49-F238E27FC236}">
                <a16:creationId xmlns:a16="http://schemas.microsoft.com/office/drawing/2014/main" id="{17F94D52-5982-4022-A48D-08D32F11E0A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14438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2B6E4156-A1EA-4D37-8CFF-77104859A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77D05F1D-F50C-4DFC-A03B-A5DD8D1BC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89ECE64C-2B97-4F70-B25F-E83E6872D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20E96378-B172-46F5-8894-82658AA90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A0AE1C4C-32BB-44E7-8A0A-143C42BCF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8441" name="Rectangle 9">
            <a:extLst>
              <a:ext uri="{FF2B5EF4-FFF2-40B4-BE49-F238E27FC236}">
                <a16:creationId xmlns:a16="http://schemas.microsoft.com/office/drawing/2014/main" id="{7C936D34-2010-4E0F-9E91-37D0BED61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8442" name="Rectangle 10">
            <a:extLst>
              <a:ext uri="{FF2B5EF4-FFF2-40B4-BE49-F238E27FC236}">
                <a16:creationId xmlns:a16="http://schemas.microsoft.com/office/drawing/2014/main" id="{9323E321-F526-4C0A-AD76-1032CCFBE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8443" name="Rectangle 11">
            <a:extLst>
              <a:ext uri="{FF2B5EF4-FFF2-40B4-BE49-F238E27FC236}">
                <a16:creationId xmlns:a16="http://schemas.microsoft.com/office/drawing/2014/main" id="{4CBB2E83-A727-427B-8CDD-BED90FC75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8444" name="Rectangle 12">
            <a:extLst>
              <a:ext uri="{FF2B5EF4-FFF2-40B4-BE49-F238E27FC236}">
                <a16:creationId xmlns:a16="http://schemas.microsoft.com/office/drawing/2014/main" id="{58FA71AF-1009-4FD3-8211-35C390D55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8445" name="Text Box 13">
            <a:extLst>
              <a:ext uri="{FF2B5EF4-FFF2-40B4-BE49-F238E27FC236}">
                <a16:creationId xmlns:a16="http://schemas.microsoft.com/office/drawing/2014/main" id="{2485E5E1-DB20-4F02-9C95-7550F4912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420938"/>
            <a:ext cx="8208963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Účelem pák v BZ je dostat protivníka pod kontrolu pomocí působení na jeho klouby v jejich nefyziologickém rozsahu.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Dělení pák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Měkké páky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Tvrdé páky </a:t>
            </a:r>
          </a:p>
        </p:txBody>
      </p:sp>
      <p:sp>
        <p:nvSpPr>
          <p:cNvPr id="18446" name="Text Box 14">
            <a:extLst>
              <a:ext uri="{FF2B5EF4-FFF2-40B4-BE49-F238E27FC236}">
                <a16:creationId xmlns:a16="http://schemas.microsoft.com/office/drawing/2014/main" id="{DF1A911D-1276-4AA1-9FDD-9EAE40BC8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8447" name="WordArt 15">
            <a:extLst>
              <a:ext uri="{FF2B5EF4-FFF2-40B4-BE49-F238E27FC236}">
                <a16:creationId xmlns:a16="http://schemas.microsoft.com/office/drawing/2014/main" id="{BA598870-AF40-42B5-AD4C-F997C816BD9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08400" y="1773238"/>
            <a:ext cx="1800225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Páky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zápatí 4">
            <a:extLst>
              <a:ext uri="{FF2B5EF4-FFF2-40B4-BE49-F238E27FC236}">
                <a16:creationId xmlns:a16="http://schemas.microsoft.com/office/drawing/2014/main" id="{CA97ACC4-0ECA-49E8-B9D9-2FE9110C4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9459" name="WordArt 3">
            <a:extLst>
              <a:ext uri="{FF2B5EF4-FFF2-40B4-BE49-F238E27FC236}">
                <a16:creationId xmlns:a16="http://schemas.microsoft.com/office/drawing/2014/main" id="{BD6C3ED3-929B-47ED-8169-F25A18ABEC7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témat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2829F8-6258-4D83-A5D8-FCABF3367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F14C599F-FC01-4F68-BC58-640D9F9B5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E391DF98-AFDD-4E48-98CD-420050E13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22164D67-10CC-4377-8F5B-7ABBDE0F3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9464" name="Rectangle 8">
            <a:extLst>
              <a:ext uri="{FF2B5EF4-FFF2-40B4-BE49-F238E27FC236}">
                <a16:creationId xmlns:a16="http://schemas.microsoft.com/office/drawing/2014/main" id="{F5AE4CE8-0999-47A5-8C57-173C9910A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9465" name="Rectangle 9">
            <a:extLst>
              <a:ext uri="{FF2B5EF4-FFF2-40B4-BE49-F238E27FC236}">
                <a16:creationId xmlns:a16="http://schemas.microsoft.com/office/drawing/2014/main" id="{8695EE30-4EED-44EA-9DE7-4F3BB83E9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9466" name="Rectangle 10">
            <a:extLst>
              <a:ext uri="{FF2B5EF4-FFF2-40B4-BE49-F238E27FC236}">
                <a16:creationId xmlns:a16="http://schemas.microsoft.com/office/drawing/2014/main" id="{B51D3315-059F-46C7-998E-0BA546356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9467" name="Rectangle 11">
            <a:extLst>
              <a:ext uri="{FF2B5EF4-FFF2-40B4-BE49-F238E27FC236}">
                <a16:creationId xmlns:a16="http://schemas.microsoft.com/office/drawing/2014/main" id="{A49BFEF0-0A64-4024-A4AD-7A98BC5A3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9468" name="Rectangle 12">
            <a:extLst>
              <a:ext uri="{FF2B5EF4-FFF2-40B4-BE49-F238E27FC236}">
                <a16:creationId xmlns:a16="http://schemas.microsoft.com/office/drawing/2014/main" id="{5CB68476-4441-4F9D-82C0-20BC8DF85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9469" name="Text Box 13">
            <a:extLst>
              <a:ext uri="{FF2B5EF4-FFF2-40B4-BE49-F238E27FC236}">
                <a16:creationId xmlns:a16="http://schemas.microsoft.com/office/drawing/2014/main" id="{DD8306EA-CE00-4AB3-A499-0ECE41C64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133600"/>
            <a:ext cx="8208962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Prevence proti zranění při výcviku pák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Před prováděním pák vždy specificky rozcvičit oblast kloubu.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-   Určit bezpečnostní pokyny (smluvené signály pro zahájení a ukončení pohybu).</a:t>
            </a:r>
          </a:p>
        </p:txBody>
      </p:sp>
      <p:sp>
        <p:nvSpPr>
          <p:cNvPr id="19470" name="Text Box 14">
            <a:extLst>
              <a:ext uri="{FF2B5EF4-FFF2-40B4-BE49-F238E27FC236}">
                <a16:creationId xmlns:a16="http://schemas.microsoft.com/office/drawing/2014/main" id="{B244F35D-250F-4E9E-B3BC-76F554EA3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4">
            <a:extLst>
              <a:ext uri="{FF2B5EF4-FFF2-40B4-BE49-F238E27FC236}">
                <a16:creationId xmlns:a16="http://schemas.microsoft.com/office/drawing/2014/main" id="{90C494F2-6582-4BD1-951B-C5653A1EF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0483" name="AutoShape 2">
            <a:extLst>
              <a:ext uri="{FF2B5EF4-FFF2-40B4-BE49-F238E27FC236}">
                <a16:creationId xmlns:a16="http://schemas.microsoft.com/office/drawing/2014/main" id="{7AF4A8AC-0918-4F92-98C3-926FE0207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692150"/>
            <a:ext cx="7488237" cy="1008063"/>
          </a:xfrm>
          <a:prstGeom prst="downArrowCallout">
            <a:avLst>
              <a:gd name="adj1" fmla="val 185709"/>
              <a:gd name="adj2" fmla="val 185709"/>
              <a:gd name="adj3" fmla="val 16667"/>
              <a:gd name="adj4" fmla="val 66667"/>
            </a:avLst>
          </a:prstGeom>
          <a:gradFill rotWithShape="1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4000" b="1">
              <a:solidFill>
                <a:srgbClr val="FFFF00"/>
              </a:solidFill>
            </a:endParaRPr>
          </a:p>
        </p:txBody>
      </p:sp>
      <p:sp>
        <p:nvSpPr>
          <p:cNvPr id="20484" name="WordArt 3">
            <a:extLst>
              <a:ext uri="{FF2B5EF4-FFF2-40B4-BE49-F238E27FC236}">
                <a16:creationId xmlns:a16="http://schemas.microsoft.com/office/drawing/2014/main" id="{156F628F-BFF3-436B-8C8F-96D52AD646B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16013" y="765175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témat</a:t>
            </a:r>
          </a:p>
        </p:txBody>
      </p:sp>
      <p:sp>
        <p:nvSpPr>
          <p:cNvPr id="20485" name="Rectangle 4">
            <a:extLst>
              <a:ext uri="{FF2B5EF4-FFF2-40B4-BE49-F238E27FC236}">
                <a16:creationId xmlns:a16="http://schemas.microsoft.com/office/drawing/2014/main" id="{C8C7FE64-1A57-4DE4-A4DC-4033711A8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0486" name="Rectangle 5">
            <a:extLst>
              <a:ext uri="{FF2B5EF4-FFF2-40B4-BE49-F238E27FC236}">
                <a16:creationId xmlns:a16="http://schemas.microsoft.com/office/drawing/2014/main" id="{BCC2AC4A-D888-46C1-A708-510726580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487" name="Rectangle 6">
            <a:extLst>
              <a:ext uri="{FF2B5EF4-FFF2-40B4-BE49-F238E27FC236}">
                <a16:creationId xmlns:a16="http://schemas.microsoft.com/office/drawing/2014/main" id="{A50B01DE-BFE8-4F24-BD40-70783BDA9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488" name="Rectangle 7">
            <a:extLst>
              <a:ext uri="{FF2B5EF4-FFF2-40B4-BE49-F238E27FC236}">
                <a16:creationId xmlns:a16="http://schemas.microsoft.com/office/drawing/2014/main" id="{28A3C513-9E51-4403-9ED8-30A6DFFBC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489" name="Rectangle 8">
            <a:extLst>
              <a:ext uri="{FF2B5EF4-FFF2-40B4-BE49-F238E27FC236}">
                <a16:creationId xmlns:a16="http://schemas.microsoft.com/office/drawing/2014/main" id="{34C53242-E6B7-48CF-9DDE-D253D296E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490" name="Rectangle 9">
            <a:extLst>
              <a:ext uri="{FF2B5EF4-FFF2-40B4-BE49-F238E27FC236}">
                <a16:creationId xmlns:a16="http://schemas.microsoft.com/office/drawing/2014/main" id="{4D43958C-67F6-413F-8D89-921ADD072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491" name="Rectangle 10">
            <a:extLst>
              <a:ext uri="{FF2B5EF4-FFF2-40B4-BE49-F238E27FC236}">
                <a16:creationId xmlns:a16="http://schemas.microsoft.com/office/drawing/2014/main" id="{D2D0234D-420D-461D-88B9-60ACF4EF3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492" name="Rectangle 11">
            <a:extLst>
              <a:ext uri="{FF2B5EF4-FFF2-40B4-BE49-F238E27FC236}">
                <a16:creationId xmlns:a16="http://schemas.microsoft.com/office/drawing/2014/main" id="{99BE66A5-144A-45E2-9EFA-239AB503D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493" name="Rectangle 12">
            <a:extLst>
              <a:ext uri="{FF2B5EF4-FFF2-40B4-BE49-F238E27FC236}">
                <a16:creationId xmlns:a16="http://schemas.microsoft.com/office/drawing/2014/main" id="{C8BEAAA9-B6A8-4B34-9CFE-3913059E8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494" name="Text Box 13">
            <a:extLst>
              <a:ext uri="{FF2B5EF4-FFF2-40B4-BE49-F238E27FC236}">
                <a16:creationId xmlns:a16="http://schemas.microsoft.com/office/drawing/2014/main" id="{92556EE4-55A1-49AA-85F8-28C313429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916113"/>
            <a:ext cx="8208963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Stupně rozsahu působení z hlediska bolesti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lvl="2"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i="1" u="sng">
                <a:solidFill>
                  <a:schemeClr val="bg1"/>
                </a:solidFill>
              </a:rPr>
              <a:t>stupeň</a:t>
            </a:r>
            <a:r>
              <a:rPr lang="cs-CZ" altLang="cs-CZ">
                <a:solidFill>
                  <a:schemeClr val="bg1"/>
                </a:solidFill>
              </a:rPr>
              <a:t> – nedochází k žádným fyziologickým změnám; použití při výcviku BZ.</a:t>
            </a:r>
          </a:p>
          <a:p>
            <a:pPr lvl="2" eaLnBrk="1" hangingPunct="1">
              <a:spcBef>
                <a:spcPct val="0"/>
              </a:spcBef>
              <a:buFontTx/>
              <a:buAutoNum type="arabicPeriod"/>
            </a:pPr>
            <a:endParaRPr lang="cs-CZ" altLang="cs-CZ" sz="800" i="1" u="sng">
              <a:solidFill>
                <a:schemeClr val="bg1"/>
              </a:solidFill>
            </a:endParaRP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cs-CZ" altLang="cs-CZ" i="1" u="sng">
                <a:solidFill>
                  <a:schemeClr val="bg1"/>
                </a:solidFill>
              </a:rPr>
              <a:t>2. stupeň</a:t>
            </a:r>
            <a:r>
              <a:rPr lang="cs-CZ" altLang="cs-CZ" i="1">
                <a:solidFill>
                  <a:schemeClr val="bg1"/>
                </a:solidFill>
              </a:rPr>
              <a:t> </a:t>
            </a:r>
            <a:r>
              <a:rPr lang="cs-CZ" altLang="cs-CZ">
                <a:solidFill>
                  <a:schemeClr val="bg1"/>
                </a:solidFill>
              </a:rPr>
              <a:t>– dochází k tzv. zvratným změnám (natažení vazů)</a:t>
            </a:r>
            <a:r>
              <a:rPr lang="en-US" altLang="cs-CZ">
                <a:solidFill>
                  <a:schemeClr val="bg1"/>
                </a:solidFill>
              </a:rPr>
              <a:t>;</a:t>
            </a:r>
            <a:r>
              <a:rPr lang="cs-CZ" altLang="cs-CZ">
                <a:solidFill>
                  <a:schemeClr val="bg1"/>
                </a:solidFill>
              </a:rPr>
              <a:t> použití při pacifikaci; pozor na protivníka pod vlivem drog.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endParaRPr lang="cs-CZ" altLang="cs-CZ" sz="800">
              <a:solidFill>
                <a:schemeClr val="bg1"/>
              </a:solidFill>
            </a:endParaRP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cs-CZ" altLang="cs-CZ" i="1" u="sng">
                <a:solidFill>
                  <a:schemeClr val="bg1"/>
                </a:solidFill>
              </a:rPr>
              <a:t>3. stupeň</a:t>
            </a:r>
            <a:r>
              <a:rPr lang="cs-CZ" altLang="cs-CZ" i="1">
                <a:solidFill>
                  <a:schemeClr val="bg1"/>
                </a:solidFill>
              </a:rPr>
              <a:t> </a:t>
            </a:r>
            <a:r>
              <a:rPr lang="cs-CZ" altLang="cs-CZ">
                <a:solidFill>
                  <a:schemeClr val="bg1"/>
                </a:solidFill>
              </a:rPr>
              <a:t>– dochází k tzv. nezvratným změnám (přetržení vazů, deformace chrupavky, zlomení kostí); deformace kloubu protivníka.</a:t>
            </a:r>
          </a:p>
        </p:txBody>
      </p:sp>
      <p:sp>
        <p:nvSpPr>
          <p:cNvPr id="20495" name="Text Box 14">
            <a:extLst>
              <a:ext uri="{FF2B5EF4-FFF2-40B4-BE49-F238E27FC236}">
                <a16:creationId xmlns:a16="http://schemas.microsoft.com/office/drawing/2014/main" id="{C089A3B5-2FC4-40F9-88B2-EB5E08FA7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zápatí 4">
            <a:extLst>
              <a:ext uri="{FF2B5EF4-FFF2-40B4-BE49-F238E27FC236}">
                <a16:creationId xmlns:a16="http://schemas.microsoft.com/office/drawing/2014/main" id="{8B30AF9D-5923-4591-9A9D-BC8D1B8A8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1507" name="WordArt 3">
            <a:extLst>
              <a:ext uri="{FF2B5EF4-FFF2-40B4-BE49-F238E27FC236}">
                <a16:creationId xmlns:a16="http://schemas.microsoft.com/office/drawing/2014/main" id="{54F2C1B7-282F-4989-B77E-CA2CF70D2D4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428625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1A76C901-7FEE-45B4-9966-95F8D5DE0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5CC9E9EF-A0FD-43EE-BF5F-8BDF1AB03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AD46FBD3-9C06-4024-A912-447551BB5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84A5BE3B-3117-48BF-BDD8-91E76545A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1512" name="Rectangle 8">
            <a:extLst>
              <a:ext uri="{FF2B5EF4-FFF2-40B4-BE49-F238E27FC236}">
                <a16:creationId xmlns:a16="http://schemas.microsoft.com/office/drawing/2014/main" id="{AE118084-B424-450A-8DCB-4365A1EFC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1513" name="Rectangle 9">
            <a:extLst>
              <a:ext uri="{FF2B5EF4-FFF2-40B4-BE49-F238E27FC236}">
                <a16:creationId xmlns:a16="http://schemas.microsoft.com/office/drawing/2014/main" id="{2080BC08-F463-49A6-AF03-F097BBEE6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1514" name="Rectangle 10">
            <a:extLst>
              <a:ext uri="{FF2B5EF4-FFF2-40B4-BE49-F238E27FC236}">
                <a16:creationId xmlns:a16="http://schemas.microsoft.com/office/drawing/2014/main" id="{B586C850-F4F7-4CF7-B10B-F7DEB23CD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1515" name="Rectangle 11">
            <a:extLst>
              <a:ext uri="{FF2B5EF4-FFF2-40B4-BE49-F238E27FC236}">
                <a16:creationId xmlns:a16="http://schemas.microsoft.com/office/drawing/2014/main" id="{DA6DAF0D-E44C-4FC0-9915-B1F177ACD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1516" name="Rectangle 12">
            <a:extLst>
              <a:ext uri="{FF2B5EF4-FFF2-40B4-BE49-F238E27FC236}">
                <a16:creationId xmlns:a16="http://schemas.microsoft.com/office/drawing/2014/main" id="{C9F465E7-8217-4E0F-9FCB-AD94B20A9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1517" name="Text Box 13">
            <a:extLst>
              <a:ext uri="{FF2B5EF4-FFF2-40B4-BE49-F238E27FC236}">
                <a16:creationId xmlns:a16="http://schemas.microsoft.com/office/drawing/2014/main" id="{C84B8542-0C37-4BAE-96E8-61E0FC268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420938"/>
            <a:ext cx="8208963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Účelem přehozů, podmetů a porazů je vychýlení protivníka z  rovnováhy s jeho následným pádem na zem.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Vychýlení se děje pomocí: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Stržení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Hodu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Zadržení určité části těla při pohybu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- Podmetení končetiny, na které je držena rovnováha</a:t>
            </a:r>
          </a:p>
        </p:txBody>
      </p:sp>
      <p:sp>
        <p:nvSpPr>
          <p:cNvPr id="21518" name="Text Box 14">
            <a:extLst>
              <a:ext uri="{FF2B5EF4-FFF2-40B4-BE49-F238E27FC236}">
                <a16:creationId xmlns:a16="http://schemas.microsoft.com/office/drawing/2014/main" id="{02C8ADCF-9BC6-4693-BBFA-B62287558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1519" name="WordArt 15">
            <a:extLst>
              <a:ext uri="{FF2B5EF4-FFF2-40B4-BE49-F238E27FC236}">
                <a16:creationId xmlns:a16="http://schemas.microsoft.com/office/drawing/2014/main" id="{A758DCAA-3D0D-446F-B964-A410E8AFADC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39975" y="1773238"/>
            <a:ext cx="4537075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Přehozy, porazy a podmety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zápatí 4">
            <a:extLst>
              <a:ext uri="{FF2B5EF4-FFF2-40B4-BE49-F238E27FC236}">
                <a16:creationId xmlns:a16="http://schemas.microsoft.com/office/drawing/2014/main" id="{75EC22EB-AAB2-4D0F-9C93-D5DCCB6DC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4099" name="WordArt 4">
            <a:extLst>
              <a:ext uri="{FF2B5EF4-FFF2-40B4-BE49-F238E27FC236}">
                <a16:creationId xmlns:a16="http://schemas.microsoft.com/office/drawing/2014/main" id="{6A53DFE6-8B51-44C8-80FF-E30CA09025A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Systém výcviku BZ v AČR</a:t>
            </a:r>
          </a:p>
        </p:txBody>
      </p:sp>
      <p:sp>
        <p:nvSpPr>
          <p:cNvPr id="12293" name="TextovéPole 5">
            <a:extLst>
              <a:ext uri="{FF2B5EF4-FFF2-40B4-BE49-F238E27FC236}">
                <a16:creationId xmlns:a16="http://schemas.microsoft.com/office/drawing/2014/main" id="{947BC21F-6BC5-4BC2-BFAF-F567C3AA9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1389063"/>
            <a:ext cx="86407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Cíl: umět popsat a rozdělit výcvik boje zblízka v AČR 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Průběh: systém v rámci STP, systém výcviku BZ, vedení BZ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Prověření: znalosti zařazení a rozdělení systému BZ</a:t>
            </a: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zápatí 4">
            <a:extLst>
              <a:ext uri="{FF2B5EF4-FFF2-40B4-BE49-F238E27FC236}">
                <a16:creationId xmlns:a16="http://schemas.microsoft.com/office/drawing/2014/main" id="{DAAFCB48-FD2B-4CDE-B416-ED0252ECB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2531" name="WordArt 3">
            <a:extLst>
              <a:ext uri="{FF2B5EF4-FFF2-40B4-BE49-F238E27FC236}">
                <a16:creationId xmlns:a16="http://schemas.microsoft.com/office/drawing/2014/main" id="{AD511A63-C1A8-48D0-B558-4D5299637FF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14438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témat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44C78B26-7C79-4A5C-8184-C2B79F950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B8930C51-E0B0-444C-BB29-01602A2F8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92473EF0-03D1-4FBC-B816-18EDF26F9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2F698ED5-4303-4241-8F9E-A28CFB2C5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2536" name="Rectangle 8">
            <a:extLst>
              <a:ext uri="{FF2B5EF4-FFF2-40B4-BE49-F238E27FC236}">
                <a16:creationId xmlns:a16="http://schemas.microsoft.com/office/drawing/2014/main" id="{EBE4EBA4-0CC8-4578-A42D-CFE670E25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B555C428-BD3D-427C-A9ED-BB3CB1428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2538" name="Rectangle 10">
            <a:extLst>
              <a:ext uri="{FF2B5EF4-FFF2-40B4-BE49-F238E27FC236}">
                <a16:creationId xmlns:a16="http://schemas.microsoft.com/office/drawing/2014/main" id="{CB311C4D-4320-4CBF-B8E6-BE154EAAB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2539" name="Rectangle 11">
            <a:extLst>
              <a:ext uri="{FF2B5EF4-FFF2-40B4-BE49-F238E27FC236}">
                <a16:creationId xmlns:a16="http://schemas.microsoft.com/office/drawing/2014/main" id="{47D7DC0D-5D1F-4F1F-8920-7B455E380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2540" name="Rectangle 12">
            <a:extLst>
              <a:ext uri="{FF2B5EF4-FFF2-40B4-BE49-F238E27FC236}">
                <a16:creationId xmlns:a16="http://schemas.microsoft.com/office/drawing/2014/main" id="{E3F0CD8A-2BB8-486E-8D54-51459F9E0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2541" name="Text Box 13">
            <a:extLst>
              <a:ext uri="{FF2B5EF4-FFF2-40B4-BE49-F238E27FC236}">
                <a16:creationId xmlns:a16="http://schemas.microsoft.com/office/drawing/2014/main" id="{F7E7095B-D48C-4CE2-A8F5-50E60985B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420938"/>
            <a:ext cx="8208963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Prevence proti zranění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- K výcviku přistupovat až po zvládnutí pádových technik.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- Zpočátku provádět techniky na měkkém povrchu.</a:t>
            </a:r>
          </a:p>
        </p:txBody>
      </p:sp>
      <p:sp>
        <p:nvSpPr>
          <p:cNvPr id="22542" name="Text Box 14">
            <a:extLst>
              <a:ext uri="{FF2B5EF4-FFF2-40B4-BE49-F238E27FC236}">
                <a16:creationId xmlns:a16="http://schemas.microsoft.com/office/drawing/2014/main" id="{77E31C87-8A57-41B6-84E2-363B87BE3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zápatí 4">
            <a:extLst>
              <a:ext uri="{FF2B5EF4-FFF2-40B4-BE49-F238E27FC236}">
                <a16:creationId xmlns:a16="http://schemas.microsoft.com/office/drawing/2014/main" id="{BE329476-A316-412E-B936-05A35E679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3555" name="WordArt 3">
            <a:extLst>
              <a:ext uri="{FF2B5EF4-FFF2-40B4-BE49-F238E27FC236}">
                <a16:creationId xmlns:a16="http://schemas.microsoft.com/office/drawing/2014/main" id="{7FFDFC64-17FF-4261-A4FC-1D2724B76CC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285750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témat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E70CE3F7-59E3-491A-BD66-60FAEFC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3ED42D3A-D835-41AE-B8B8-2E3E99CC4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216B5301-CF70-405A-9FA4-CB8CABAB2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FDB78456-2413-4A86-8FA1-7A7035241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60" name="Rectangle 8">
            <a:extLst>
              <a:ext uri="{FF2B5EF4-FFF2-40B4-BE49-F238E27FC236}">
                <a16:creationId xmlns:a16="http://schemas.microsoft.com/office/drawing/2014/main" id="{38C5E8F6-7CF3-4D5C-9F95-6793D7183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61" name="Rectangle 9">
            <a:extLst>
              <a:ext uri="{FF2B5EF4-FFF2-40B4-BE49-F238E27FC236}">
                <a16:creationId xmlns:a16="http://schemas.microsoft.com/office/drawing/2014/main" id="{A29863F5-32E3-4216-A090-1F9E886EF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62" name="Rectangle 10">
            <a:extLst>
              <a:ext uri="{FF2B5EF4-FFF2-40B4-BE49-F238E27FC236}">
                <a16:creationId xmlns:a16="http://schemas.microsoft.com/office/drawing/2014/main" id="{BECD6FBA-BF32-4BBA-A60E-57BF941DE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63" name="Rectangle 11">
            <a:extLst>
              <a:ext uri="{FF2B5EF4-FFF2-40B4-BE49-F238E27FC236}">
                <a16:creationId xmlns:a16="http://schemas.microsoft.com/office/drawing/2014/main" id="{9B73220B-E3FB-4A33-8E31-F1BCEB9F5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64" name="Rectangle 12">
            <a:extLst>
              <a:ext uri="{FF2B5EF4-FFF2-40B4-BE49-F238E27FC236}">
                <a16:creationId xmlns:a16="http://schemas.microsoft.com/office/drawing/2014/main" id="{7F98A0C1-51F4-4F12-813A-0674A36E2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65" name="Text Box 13">
            <a:extLst>
              <a:ext uri="{FF2B5EF4-FFF2-40B4-BE49-F238E27FC236}">
                <a16:creationId xmlns:a16="http://schemas.microsoft.com/office/drawing/2014/main" id="{28E19E2C-3681-4541-ADD6-4E5D4CA46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420938"/>
            <a:ext cx="8208963" cy="394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Účelem škrcení a rdoušení je vyřazení protivníka z boje narušením základních životních funkcí v podobě přerušení funkce oběhové a dýchací soustavy.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i="1" u="sng">
                <a:solidFill>
                  <a:schemeClr val="bg1"/>
                </a:solidFill>
              </a:rPr>
              <a:t>Fyziologické rozdíly mezi škrcením a rdoušením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i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i="1" u="sng">
                <a:solidFill>
                  <a:schemeClr val="bg1"/>
                </a:solidFill>
              </a:rPr>
              <a:t>Škrcení</a:t>
            </a:r>
            <a:r>
              <a:rPr lang="cs-CZ" altLang="cs-CZ" sz="2400" i="1">
                <a:solidFill>
                  <a:schemeClr val="bg1"/>
                </a:solidFill>
              </a:rPr>
              <a:t> – </a:t>
            </a:r>
            <a:r>
              <a:rPr lang="cs-CZ" altLang="cs-CZ" sz="2400">
                <a:solidFill>
                  <a:schemeClr val="bg1"/>
                </a:solidFill>
              </a:rPr>
              <a:t>je přerušení oběhové soustavy (zastavení výměny krve do mozku).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i="1" u="sng">
                <a:solidFill>
                  <a:schemeClr val="bg1"/>
                </a:solidFill>
              </a:rPr>
              <a:t>Rdoušení </a:t>
            </a:r>
            <a:r>
              <a:rPr lang="cs-CZ" altLang="cs-CZ" sz="2400" i="1">
                <a:solidFill>
                  <a:schemeClr val="bg1"/>
                </a:solidFill>
              </a:rPr>
              <a:t>– </a:t>
            </a:r>
            <a:r>
              <a:rPr lang="cs-CZ" altLang="cs-CZ" sz="2400">
                <a:solidFill>
                  <a:schemeClr val="bg1"/>
                </a:solidFill>
              </a:rPr>
              <a:t>je přerušení dýchací soustavy (zastavení přívodu kyslíku a výdeje oxidu uhličitého).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23566" name="Text Box 14">
            <a:extLst>
              <a:ext uri="{FF2B5EF4-FFF2-40B4-BE49-F238E27FC236}">
                <a16:creationId xmlns:a16="http://schemas.microsoft.com/office/drawing/2014/main" id="{B0BE098A-E116-417B-9C47-8D6579C30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67" name="WordArt 15">
            <a:extLst>
              <a:ext uri="{FF2B5EF4-FFF2-40B4-BE49-F238E27FC236}">
                <a16:creationId xmlns:a16="http://schemas.microsoft.com/office/drawing/2014/main" id="{E1C938C7-EBF6-483B-A14F-FDC3E363B6C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39975" y="1773238"/>
            <a:ext cx="4537075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Škrcení a rdoušení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zápatí 4">
            <a:extLst>
              <a:ext uri="{FF2B5EF4-FFF2-40B4-BE49-F238E27FC236}">
                <a16:creationId xmlns:a16="http://schemas.microsoft.com/office/drawing/2014/main" id="{F666AE9B-9538-447D-9CD1-7C8C5DBC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4579" name="WordArt 4">
            <a:extLst>
              <a:ext uri="{FF2B5EF4-FFF2-40B4-BE49-F238E27FC236}">
                <a16:creationId xmlns:a16="http://schemas.microsoft.com/office/drawing/2014/main" id="{B75AE969-9433-4DC1-B904-864F8C41C0C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sebeobranných technik</a:t>
            </a:r>
          </a:p>
        </p:txBody>
      </p:sp>
      <p:sp>
        <p:nvSpPr>
          <p:cNvPr id="12293" name="TextovéPole 5">
            <a:extLst>
              <a:ext uri="{FF2B5EF4-FFF2-40B4-BE49-F238E27FC236}">
                <a16:creationId xmlns:a16="http://schemas.microsoft.com/office/drawing/2014/main" id="{F43CD21E-F26D-423A-B447-F4E051387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1389063"/>
            <a:ext cx="86407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Cíl: znalost charakteristiky jednotlivých technik BZ 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Průběh: základní techniky, sebeobranné techniky, kontakt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Prověření: popsat jednotlivé části technik BZ</a:t>
            </a: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zápatí 4">
            <a:extLst>
              <a:ext uri="{FF2B5EF4-FFF2-40B4-BE49-F238E27FC236}">
                <a16:creationId xmlns:a16="http://schemas.microsoft.com/office/drawing/2014/main" id="{26395BF8-0DCF-472B-BDE8-AAE40500D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5603" name="WordArt 3">
            <a:extLst>
              <a:ext uri="{FF2B5EF4-FFF2-40B4-BE49-F238E27FC236}">
                <a16:creationId xmlns:a16="http://schemas.microsoft.com/office/drawing/2014/main" id="{F7292759-071F-45DB-8A54-2562F9DF3EA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71563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témat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377F0CD7-6343-4596-874E-BB8155324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5156B597-668D-46AE-B7D5-6EAF92E7C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74E84B05-C87A-4112-A780-8F474973C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0045CD41-B3CE-43FE-805B-4F67C3F8B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08" name="Rectangle 8">
            <a:extLst>
              <a:ext uri="{FF2B5EF4-FFF2-40B4-BE49-F238E27FC236}">
                <a16:creationId xmlns:a16="http://schemas.microsoft.com/office/drawing/2014/main" id="{A3767756-2DFB-4BB9-B877-8CCDCC5A7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09" name="Rectangle 9">
            <a:extLst>
              <a:ext uri="{FF2B5EF4-FFF2-40B4-BE49-F238E27FC236}">
                <a16:creationId xmlns:a16="http://schemas.microsoft.com/office/drawing/2014/main" id="{B2A4F8D5-D45E-471C-8643-62A687B60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10" name="Rectangle 10">
            <a:extLst>
              <a:ext uri="{FF2B5EF4-FFF2-40B4-BE49-F238E27FC236}">
                <a16:creationId xmlns:a16="http://schemas.microsoft.com/office/drawing/2014/main" id="{3762556D-2949-43BF-B766-9BBC7BA1A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11" name="Rectangle 11">
            <a:extLst>
              <a:ext uri="{FF2B5EF4-FFF2-40B4-BE49-F238E27FC236}">
                <a16:creationId xmlns:a16="http://schemas.microsoft.com/office/drawing/2014/main" id="{1009FFBE-48AD-45BC-B302-8B5DE71E9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12" name="Rectangle 12">
            <a:extLst>
              <a:ext uri="{FF2B5EF4-FFF2-40B4-BE49-F238E27FC236}">
                <a16:creationId xmlns:a16="http://schemas.microsoft.com/office/drawing/2014/main" id="{E677070A-C8F4-4AFE-B83F-34F34DAA7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13" name="Text Box 13">
            <a:extLst>
              <a:ext uri="{FF2B5EF4-FFF2-40B4-BE49-F238E27FC236}">
                <a16:creationId xmlns:a16="http://schemas.microsoft.com/office/drawing/2014/main" id="{667B5268-CAE5-412D-808C-3E21102C0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852738"/>
            <a:ext cx="8208963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Reakce na protivníkův podnět.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Okamžitý přechod do vlastního útoku.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Účelná kombinace jednotlivých částí boje zblízka.</a:t>
            </a:r>
            <a:r>
              <a:rPr lang="cs-CZ" altLang="cs-CZ" sz="2400" b="1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5614" name="Text Box 14">
            <a:extLst>
              <a:ext uri="{FF2B5EF4-FFF2-40B4-BE49-F238E27FC236}">
                <a16:creationId xmlns:a16="http://schemas.microsoft.com/office/drawing/2014/main" id="{7A2F65D5-334B-4A65-AD67-6A80051F2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15" name="WordArt 16">
            <a:extLst>
              <a:ext uri="{FF2B5EF4-FFF2-40B4-BE49-F238E27FC236}">
                <a16:creationId xmlns:a16="http://schemas.microsoft.com/office/drawing/2014/main" id="{F0069512-FACD-4EED-8F2F-DF7413CD093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08175" y="1844675"/>
            <a:ext cx="5329238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Techniky sebeobrany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zápatí 4">
            <a:extLst>
              <a:ext uri="{FF2B5EF4-FFF2-40B4-BE49-F238E27FC236}">
                <a16:creationId xmlns:a16="http://schemas.microsoft.com/office/drawing/2014/main" id="{9361AC9B-6F92-49D4-9757-1727F8779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6627" name="WordArt 3">
            <a:extLst>
              <a:ext uri="{FF2B5EF4-FFF2-40B4-BE49-F238E27FC236}">
                <a16:creationId xmlns:a16="http://schemas.microsoft.com/office/drawing/2014/main" id="{27B4AE1D-EF91-479A-8DE1-8CB4B9DB169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71563" y="428625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A10E9DF3-D88C-428D-A8CE-DEC8DFC15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373CBF81-F29F-43B7-8BAD-D0156AD39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A1556F8F-9C4D-48AB-B6D6-F98530AA3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97B8863B-1546-4D75-978A-44D3D1A91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6632" name="Rectangle 8">
            <a:extLst>
              <a:ext uri="{FF2B5EF4-FFF2-40B4-BE49-F238E27FC236}">
                <a16:creationId xmlns:a16="http://schemas.microsoft.com/office/drawing/2014/main" id="{D5CEB8A7-C90F-4B68-B978-D1220CC81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6633" name="Rectangle 9">
            <a:extLst>
              <a:ext uri="{FF2B5EF4-FFF2-40B4-BE49-F238E27FC236}">
                <a16:creationId xmlns:a16="http://schemas.microsoft.com/office/drawing/2014/main" id="{9E6CDDF2-EF68-4D27-8FA6-7F2FD95FC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6634" name="Rectangle 10">
            <a:extLst>
              <a:ext uri="{FF2B5EF4-FFF2-40B4-BE49-F238E27FC236}">
                <a16:creationId xmlns:a16="http://schemas.microsoft.com/office/drawing/2014/main" id="{331B87DD-9C1A-40AA-B302-2CA25D479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6635" name="Rectangle 11">
            <a:extLst>
              <a:ext uri="{FF2B5EF4-FFF2-40B4-BE49-F238E27FC236}">
                <a16:creationId xmlns:a16="http://schemas.microsoft.com/office/drawing/2014/main" id="{7BEC8786-BED5-4660-BE35-320FC2CF8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6636" name="Rectangle 12">
            <a:extLst>
              <a:ext uri="{FF2B5EF4-FFF2-40B4-BE49-F238E27FC236}">
                <a16:creationId xmlns:a16="http://schemas.microsoft.com/office/drawing/2014/main" id="{A814311E-3C67-48AF-8DD0-041F9605D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6637" name="Text Box 13">
            <a:extLst>
              <a:ext uri="{FF2B5EF4-FFF2-40B4-BE49-F238E27FC236}">
                <a16:creationId xmlns:a16="http://schemas.microsoft.com/office/drawing/2014/main" id="{309414BA-2075-4A32-B303-A1A9EB439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2286000"/>
            <a:ext cx="8208962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Dělení technik sebeobrany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Sebeobranné techniky beze zbraně.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Sebeobranné techniky s a proti zbraním.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26638" name="Text Box 14">
            <a:extLst>
              <a:ext uri="{FF2B5EF4-FFF2-40B4-BE49-F238E27FC236}">
                <a16:creationId xmlns:a16="http://schemas.microsoft.com/office/drawing/2014/main" id="{C68EDC1B-9740-4121-90F5-6665BDE99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zápatí 4">
            <a:extLst>
              <a:ext uri="{FF2B5EF4-FFF2-40B4-BE49-F238E27FC236}">
                <a16:creationId xmlns:a16="http://schemas.microsoft.com/office/drawing/2014/main" id="{0E414071-263D-40FF-B92F-8B23AFF4E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7651" name="WordArt 3">
            <a:extLst>
              <a:ext uri="{FF2B5EF4-FFF2-40B4-BE49-F238E27FC236}">
                <a16:creationId xmlns:a16="http://schemas.microsoft.com/office/drawing/2014/main" id="{3C8D46A8-6762-4ECC-A839-C90ED79C33B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428625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8F28F04B-9421-4857-BB3A-C6545FCE4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78246B49-C2F7-4043-8D86-BDA759692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4844B70B-DFAE-43B4-8F08-93B4813F2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ABB70266-71FC-46D7-A87A-C719DE936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56" name="Rectangle 8">
            <a:extLst>
              <a:ext uri="{FF2B5EF4-FFF2-40B4-BE49-F238E27FC236}">
                <a16:creationId xmlns:a16="http://schemas.microsoft.com/office/drawing/2014/main" id="{B63EF763-0AFB-4680-9A0C-F33BFC624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57" name="Rectangle 9">
            <a:extLst>
              <a:ext uri="{FF2B5EF4-FFF2-40B4-BE49-F238E27FC236}">
                <a16:creationId xmlns:a16="http://schemas.microsoft.com/office/drawing/2014/main" id="{C2A591DB-0E81-4B63-86FC-50ED81C60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58" name="Rectangle 10">
            <a:extLst>
              <a:ext uri="{FF2B5EF4-FFF2-40B4-BE49-F238E27FC236}">
                <a16:creationId xmlns:a16="http://schemas.microsoft.com/office/drawing/2014/main" id="{3B905313-07EE-4E7F-8170-2C4DADD8F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59" name="Rectangle 11">
            <a:extLst>
              <a:ext uri="{FF2B5EF4-FFF2-40B4-BE49-F238E27FC236}">
                <a16:creationId xmlns:a16="http://schemas.microsoft.com/office/drawing/2014/main" id="{198574C4-FE55-457B-A518-3462CEAB7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60" name="Rectangle 12">
            <a:extLst>
              <a:ext uri="{FF2B5EF4-FFF2-40B4-BE49-F238E27FC236}">
                <a16:creationId xmlns:a16="http://schemas.microsoft.com/office/drawing/2014/main" id="{0DBBD752-7A4D-461A-9080-31C1A8640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61" name="Text Box 13">
            <a:extLst>
              <a:ext uri="{FF2B5EF4-FFF2-40B4-BE49-F238E27FC236}">
                <a16:creationId xmlns:a16="http://schemas.microsoft.com/office/drawing/2014/main" id="{6B861ED5-1765-4AEC-A422-9149F57198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565400"/>
            <a:ext cx="8208963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Dělení cvičného úderového boje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Stínový pohyb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Trénink na cvičné úderové cíle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Trénink se spolucvičencem „Sparring“</a:t>
            </a:r>
          </a:p>
        </p:txBody>
      </p:sp>
      <p:sp>
        <p:nvSpPr>
          <p:cNvPr id="27662" name="Text Box 14">
            <a:extLst>
              <a:ext uri="{FF2B5EF4-FFF2-40B4-BE49-F238E27FC236}">
                <a16:creationId xmlns:a16="http://schemas.microsoft.com/office/drawing/2014/main" id="{2CDE24E7-DCCC-4D64-BF6B-D0F761F5D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63" name="WordArt 15">
            <a:extLst>
              <a:ext uri="{FF2B5EF4-FFF2-40B4-BE49-F238E27FC236}">
                <a16:creationId xmlns:a16="http://schemas.microsoft.com/office/drawing/2014/main" id="{D2F53A43-42D3-4002-8447-B77A426D5B9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39975" y="1844675"/>
            <a:ext cx="4392613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Cvičný úderový boj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zápatí 4">
            <a:extLst>
              <a:ext uri="{FF2B5EF4-FFF2-40B4-BE49-F238E27FC236}">
                <a16:creationId xmlns:a16="http://schemas.microsoft.com/office/drawing/2014/main" id="{E3047E69-6A29-4A84-8CF6-AEEA4CDFD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8675" name="WordArt 3">
            <a:extLst>
              <a:ext uri="{FF2B5EF4-FFF2-40B4-BE49-F238E27FC236}">
                <a16:creationId xmlns:a16="http://schemas.microsoft.com/office/drawing/2014/main" id="{FCDDF625-4591-4B2D-B4D1-851BA7DC55E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73881539-9941-491A-BBA4-E2931A004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CC9FF5A8-4B3F-49C1-9E9A-FE8149678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F1C863CF-A00F-4ED3-BE9C-702FF6D9E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F85E1F90-FD31-4AAF-AF15-E32F583C5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8680" name="Rectangle 8">
            <a:extLst>
              <a:ext uri="{FF2B5EF4-FFF2-40B4-BE49-F238E27FC236}">
                <a16:creationId xmlns:a16="http://schemas.microsoft.com/office/drawing/2014/main" id="{857146A0-7D7B-4B59-997D-47C2FDDB6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8681" name="Rectangle 9">
            <a:extLst>
              <a:ext uri="{FF2B5EF4-FFF2-40B4-BE49-F238E27FC236}">
                <a16:creationId xmlns:a16="http://schemas.microsoft.com/office/drawing/2014/main" id="{99496028-552F-4ECC-ABC4-14D0711C5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8682" name="Rectangle 10">
            <a:extLst>
              <a:ext uri="{FF2B5EF4-FFF2-40B4-BE49-F238E27FC236}">
                <a16:creationId xmlns:a16="http://schemas.microsoft.com/office/drawing/2014/main" id="{3F396EEB-99D8-4AFA-BAF9-6CD78FB3B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8683" name="Rectangle 11">
            <a:extLst>
              <a:ext uri="{FF2B5EF4-FFF2-40B4-BE49-F238E27FC236}">
                <a16:creationId xmlns:a16="http://schemas.microsoft.com/office/drawing/2014/main" id="{92413275-7CCC-4A8D-8EDC-36A2C95AE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5B442E7C-C0E8-4B0A-95A7-EF3A0CB79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8685" name="Text Box 13">
            <a:extLst>
              <a:ext uri="{FF2B5EF4-FFF2-40B4-BE49-F238E27FC236}">
                <a16:creationId xmlns:a16="http://schemas.microsoft.com/office/drawing/2014/main" id="{0CC2E373-3867-490F-8B8B-26541B563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05038"/>
            <a:ext cx="8208962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Výcvikové formy cvičného úderového boje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sng">
                <a:solidFill>
                  <a:schemeClr val="bg1"/>
                </a:solidFill>
              </a:rPr>
              <a:t>Řízený cvičný úderový boj</a:t>
            </a:r>
            <a:r>
              <a:rPr lang="cs-CZ" altLang="cs-CZ" sz="2400">
                <a:solidFill>
                  <a:schemeClr val="bg1"/>
                </a:solidFill>
              </a:rPr>
              <a:t> (vše je prováděno s předem určenými instrukcemi – počty, frekvence, rychlost, přesně určené cviky).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i="1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sng">
                <a:solidFill>
                  <a:schemeClr val="bg1"/>
                </a:solidFill>
              </a:rPr>
              <a:t>Volný cvičný úderový boj</a:t>
            </a:r>
            <a:r>
              <a:rPr lang="cs-CZ" altLang="cs-CZ" sz="2400">
                <a:solidFill>
                  <a:schemeClr val="bg1"/>
                </a:solidFill>
              </a:rPr>
              <a:t> (jsou zadány jen základní instrukce – začátek, konec způsob boje).</a:t>
            </a:r>
          </a:p>
        </p:txBody>
      </p:sp>
      <p:sp>
        <p:nvSpPr>
          <p:cNvPr id="28686" name="Text Box 14">
            <a:extLst>
              <a:ext uri="{FF2B5EF4-FFF2-40B4-BE49-F238E27FC236}">
                <a16:creationId xmlns:a16="http://schemas.microsoft.com/office/drawing/2014/main" id="{41F53DC6-965D-4399-B45A-89F4A236E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zápatí 4">
            <a:extLst>
              <a:ext uri="{FF2B5EF4-FFF2-40B4-BE49-F238E27FC236}">
                <a16:creationId xmlns:a16="http://schemas.microsoft.com/office/drawing/2014/main" id="{790D0107-1A8D-4402-8BFF-D7C80B297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9699" name="WordArt 3">
            <a:extLst>
              <a:ext uri="{FF2B5EF4-FFF2-40B4-BE49-F238E27FC236}">
                <a16:creationId xmlns:a16="http://schemas.microsoft.com/office/drawing/2014/main" id="{02374FCB-3BC4-47F6-A80E-D2A2300B611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6035EAF0-A58C-4B0B-A019-80E4EFA24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7B8C2DFF-8113-48D9-B41A-945CD69C6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1EA6105A-6936-4B9D-BA1F-F4254C939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021F3033-6976-4F47-ABD6-C173D968E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9704" name="Rectangle 8">
            <a:extLst>
              <a:ext uri="{FF2B5EF4-FFF2-40B4-BE49-F238E27FC236}">
                <a16:creationId xmlns:a16="http://schemas.microsoft.com/office/drawing/2014/main" id="{F312F7C5-9552-46D1-98F5-40E904163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9705" name="Rectangle 9">
            <a:extLst>
              <a:ext uri="{FF2B5EF4-FFF2-40B4-BE49-F238E27FC236}">
                <a16:creationId xmlns:a16="http://schemas.microsoft.com/office/drawing/2014/main" id="{9B20AD6F-D422-4EDD-97BA-691787F31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9706" name="Rectangle 10">
            <a:extLst>
              <a:ext uri="{FF2B5EF4-FFF2-40B4-BE49-F238E27FC236}">
                <a16:creationId xmlns:a16="http://schemas.microsoft.com/office/drawing/2014/main" id="{7BB1BD53-60C0-488A-844F-6C8FA846F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9707" name="Rectangle 11">
            <a:extLst>
              <a:ext uri="{FF2B5EF4-FFF2-40B4-BE49-F238E27FC236}">
                <a16:creationId xmlns:a16="http://schemas.microsoft.com/office/drawing/2014/main" id="{75E2E268-0D8C-490A-8961-271F47EBA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9708" name="Rectangle 12">
            <a:extLst>
              <a:ext uri="{FF2B5EF4-FFF2-40B4-BE49-F238E27FC236}">
                <a16:creationId xmlns:a16="http://schemas.microsoft.com/office/drawing/2014/main" id="{4FAF4ABC-B6BA-4FEB-82CD-DADC03F36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9709" name="Text Box 13">
            <a:extLst>
              <a:ext uri="{FF2B5EF4-FFF2-40B4-BE49-F238E27FC236}">
                <a16:creationId xmlns:a16="http://schemas.microsoft.com/office/drawing/2014/main" id="{02357B65-AD57-4F43-9E35-C9F7C739A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05038"/>
            <a:ext cx="8208962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Výcvikové metody cvičného úderového boje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Bezkontaktní boj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Poloviční kontakt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Plný kontakt</a:t>
            </a:r>
          </a:p>
        </p:txBody>
      </p:sp>
      <p:sp>
        <p:nvSpPr>
          <p:cNvPr id="29710" name="Text Box 14">
            <a:extLst>
              <a:ext uri="{FF2B5EF4-FFF2-40B4-BE49-F238E27FC236}">
                <a16:creationId xmlns:a16="http://schemas.microsoft.com/office/drawing/2014/main" id="{D3DE0485-CF9F-4E15-8DB1-30E5B6ACA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zápatí 4">
            <a:extLst>
              <a:ext uri="{FF2B5EF4-FFF2-40B4-BE49-F238E27FC236}">
                <a16:creationId xmlns:a16="http://schemas.microsoft.com/office/drawing/2014/main" id="{C115D6FA-E465-4221-A3A6-6857202BA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0723" name="WordArt 4">
            <a:extLst>
              <a:ext uri="{FF2B5EF4-FFF2-40B4-BE49-F238E27FC236}">
                <a16:creationId xmlns:a16="http://schemas.microsoft.com/office/drawing/2014/main" id="{A88FED6C-4FD2-455C-8DB1-DB8EE4E2AE0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3DF30D6-21BA-47E5-8A80-A26250124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" y="2119313"/>
            <a:ext cx="8496300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Tx/>
              <a:buNone/>
              <a:defRPr/>
            </a:pPr>
            <a:endParaRPr lang="cs-CZ" sz="2400" kern="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</a:rPr>
              <a:t>Uveďte rozdělení úderů a kopů (druhy)</a:t>
            </a: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</a:rPr>
              <a:t>Charakterizujte sebeobranné techniky </a:t>
            </a: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</a:rPr>
              <a:t>Rozdělte cvičný úderový boj</a:t>
            </a: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</a:rPr>
              <a:t>Vyberte si jeden tematický celek a popište ho (charakterizujte).</a:t>
            </a: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</a:rPr>
              <a:t>Napište jedním slovem nejdůležitější tematický celek BZ (základní technika), ze které vychází veškerá činnost v boji zblízka.</a:t>
            </a:r>
          </a:p>
          <a:p>
            <a:pPr>
              <a:defRPr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defRPr/>
            </a:pPr>
            <a:endParaRPr lang="cs-CZ" sz="2400" dirty="0">
              <a:solidFill>
                <a:schemeClr val="bg1"/>
              </a:solidFill>
            </a:endParaRPr>
          </a:p>
          <a:p>
            <a:pPr lvl="1">
              <a:defRPr/>
            </a:pPr>
            <a:endParaRPr lang="cs-CZ" sz="2400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A627368-2D8F-45D4-B3F8-F41D5976CA5B}"/>
              </a:ext>
            </a:extLst>
          </p:cNvPr>
          <p:cNvSpPr/>
          <p:nvPr/>
        </p:nvSpPr>
        <p:spPr>
          <a:xfrm>
            <a:off x="1323657" y="1196752"/>
            <a:ext cx="595547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+mn-cs"/>
              </a:rPr>
              <a:t>Prověření - Otázky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>
            <a:extLst>
              <a:ext uri="{FF2B5EF4-FFF2-40B4-BE49-F238E27FC236}">
                <a16:creationId xmlns:a16="http://schemas.microsoft.com/office/drawing/2014/main" id="{2DE01E08-3571-4BBC-B4DA-DA5E93698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075" name="WordArt 4">
            <a:extLst>
              <a:ext uri="{FF2B5EF4-FFF2-40B4-BE49-F238E27FC236}">
                <a16:creationId xmlns:a16="http://schemas.microsoft.com/office/drawing/2014/main" id="{8B40194B-8162-4EB8-A810-8A8D391F4F0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Systém výcviku BZ v AČR</a:t>
            </a:r>
          </a:p>
        </p:txBody>
      </p:sp>
      <p:sp>
        <p:nvSpPr>
          <p:cNvPr id="12293" name="TextovéPole 5">
            <a:extLst>
              <a:ext uri="{FF2B5EF4-FFF2-40B4-BE49-F238E27FC236}">
                <a16:creationId xmlns:a16="http://schemas.microsoft.com/office/drawing/2014/main" id="{80C1AEBC-216F-4E6C-8B9E-CA5BAC48C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143125"/>
            <a:ext cx="8640763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Normativní výnos z roku 2011, částka 7 (11. RMO a 12. RMO)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Pub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 71-84-02. Boj zblízka (2016).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Pub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 74-81-01. STP – programy výcviku z roku 2010</a:t>
            </a: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zápatí 3">
            <a:extLst>
              <a:ext uri="{FF2B5EF4-FFF2-40B4-BE49-F238E27FC236}">
                <a16:creationId xmlns:a16="http://schemas.microsoft.com/office/drawing/2014/main" id="{C3EBC72B-73BF-46E4-A671-DFA00B1BB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5123" name="WordArt 3">
            <a:extLst>
              <a:ext uri="{FF2B5EF4-FFF2-40B4-BE49-F238E27FC236}">
                <a16:creationId xmlns:a16="http://schemas.microsoft.com/office/drawing/2014/main" id="{9BE41661-F31D-4C9E-8A59-0A4035B6D88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43125" y="285750"/>
            <a:ext cx="48958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Systém výcviku BZ v AČR</a:t>
            </a:r>
          </a:p>
        </p:txBody>
      </p:sp>
      <p:pic>
        <p:nvPicPr>
          <p:cNvPr id="5124" name="Picture 6" descr="struktura BZ">
            <a:extLst>
              <a:ext uri="{FF2B5EF4-FFF2-40B4-BE49-F238E27FC236}">
                <a16:creationId xmlns:a16="http://schemas.microsoft.com/office/drawing/2014/main" id="{DA36FBC5-9096-4B07-B0FC-B2AE6BEB0F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412875"/>
            <a:ext cx="8064500" cy="491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zápatí 4">
            <a:extLst>
              <a:ext uri="{FF2B5EF4-FFF2-40B4-BE49-F238E27FC236}">
                <a16:creationId xmlns:a16="http://schemas.microsoft.com/office/drawing/2014/main" id="{5DAF80B5-8C35-4A26-8F83-9AFCE870F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DADA5F6-DB09-4D0D-B26B-5D9EEB0FD1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7700" y="1844675"/>
            <a:ext cx="7812088" cy="3889375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cs-CZ" sz="2400" b="1" dirty="0">
                <a:solidFill>
                  <a:schemeClr val="bg1">
                    <a:lumMod val="95000"/>
                  </a:schemeClr>
                </a:solidFill>
              </a:rPr>
              <a:t>OFICIÁLNÍ DĚLENÍ PODLE VEDENÍ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  </a:t>
            </a: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Instruktor</a:t>
            </a: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Vedoucí instruktor</a:t>
            </a:r>
          </a:p>
          <a:p>
            <a:pPr eaLnBrk="1" hangingPunct="1">
              <a:buFontTx/>
              <a:buChar char="-"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cs-CZ" sz="2400" b="1" dirty="0">
                <a:solidFill>
                  <a:schemeClr val="bg1">
                    <a:lumMod val="95000"/>
                  </a:schemeClr>
                </a:solidFill>
              </a:rPr>
              <a:t>VNITŘNÍ DĚLENÍ PODLE STUPŇŮ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1. stupeň</a:t>
            </a: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2. stupeň</a:t>
            </a: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</a:rPr>
              <a:t>3. stupeň</a:t>
            </a:r>
          </a:p>
        </p:txBody>
      </p:sp>
      <p:sp>
        <p:nvSpPr>
          <p:cNvPr id="6148" name="WordArt 4">
            <a:extLst>
              <a:ext uri="{FF2B5EF4-FFF2-40B4-BE49-F238E27FC236}">
                <a16:creationId xmlns:a16="http://schemas.microsoft.com/office/drawing/2014/main" id="{02310CF0-45DB-46E0-B20E-F0D8B16003A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Systém výcviku BZ v AČR</a:t>
            </a:r>
          </a:p>
        </p:txBody>
      </p:sp>
      <p:sp>
        <p:nvSpPr>
          <p:cNvPr id="17413" name="Line 5">
            <a:extLst>
              <a:ext uri="{FF2B5EF4-FFF2-40B4-BE49-F238E27FC236}">
                <a16:creationId xmlns:a16="http://schemas.microsoft.com/office/drawing/2014/main" id="{29DE4B94-8654-4F74-8F96-D200D4AE2F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5445125"/>
            <a:ext cx="32385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4" name="Line 6">
            <a:extLst>
              <a:ext uri="{FF2B5EF4-FFF2-40B4-BE49-F238E27FC236}">
                <a16:creationId xmlns:a16="http://schemas.microsoft.com/office/drawing/2014/main" id="{C0F0FF75-79C1-4135-A359-4E910CD732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3068638"/>
            <a:ext cx="0" cy="2376487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5" name="Line 7">
            <a:extLst>
              <a:ext uri="{FF2B5EF4-FFF2-40B4-BE49-F238E27FC236}">
                <a16:creationId xmlns:a16="http://schemas.microsoft.com/office/drawing/2014/main" id="{E23BEC0B-8B73-4D39-8ADE-D68AF123C3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3068638"/>
            <a:ext cx="288925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6" name="Line 8">
            <a:extLst>
              <a:ext uri="{FF2B5EF4-FFF2-40B4-BE49-F238E27FC236}">
                <a16:creationId xmlns:a16="http://schemas.microsoft.com/office/drawing/2014/main" id="{83BD0F04-149F-4D8B-A4B0-76F4A0B307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5013325"/>
            <a:ext cx="5048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7" name="Line 9">
            <a:extLst>
              <a:ext uri="{FF2B5EF4-FFF2-40B4-BE49-F238E27FC236}">
                <a16:creationId xmlns:a16="http://schemas.microsoft.com/office/drawing/2014/main" id="{8759D4FE-C0D2-4422-AFEC-72E8B74717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2636838"/>
            <a:ext cx="0" cy="2376487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8" name="Line 10">
            <a:extLst>
              <a:ext uri="{FF2B5EF4-FFF2-40B4-BE49-F238E27FC236}">
                <a16:creationId xmlns:a16="http://schemas.microsoft.com/office/drawing/2014/main" id="{9DC46817-FD72-44E0-A509-AC98A21C61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9388" y="2636838"/>
            <a:ext cx="5048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9" name="Line 11">
            <a:extLst>
              <a:ext uri="{FF2B5EF4-FFF2-40B4-BE49-F238E27FC236}">
                <a16:creationId xmlns:a16="http://schemas.microsoft.com/office/drawing/2014/main" id="{BF94F5AB-A441-42ED-A30B-2D8ECBB96D6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4581525"/>
            <a:ext cx="5048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7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zápatí 4">
            <a:extLst>
              <a:ext uri="{FF2B5EF4-FFF2-40B4-BE49-F238E27FC236}">
                <a16:creationId xmlns:a16="http://schemas.microsoft.com/office/drawing/2014/main" id="{AE10C32B-56CD-4454-B60C-7359537E7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7171" name="WordArt 4">
            <a:extLst>
              <a:ext uri="{FF2B5EF4-FFF2-40B4-BE49-F238E27FC236}">
                <a16:creationId xmlns:a16="http://schemas.microsoft.com/office/drawing/2014/main" id="{2684E87A-D351-40AF-A36E-A7DB45D5E08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Systém výcviku BZ v AČR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F970FAC-E3B4-408D-A705-A1013E760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" y="2119313"/>
            <a:ext cx="8496300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Tx/>
              <a:buNone/>
              <a:defRPr/>
            </a:pPr>
            <a:endParaRPr lang="cs-CZ" sz="2000" kern="0" dirty="0">
              <a:solidFill>
                <a:schemeClr val="bg1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cs-CZ" sz="2400" dirty="0">
                <a:solidFill>
                  <a:schemeClr val="bg1"/>
                </a:solidFill>
              </a:rPr>
              <a:t>Systém výcviku BZ v AČR </a:t>
            </a:r>
          </a:p>
          <a:p>
            <a:pPr lvl="1">
              <a:defRPr/>
            </a:pPr>
            <a:r>
              <a:rPr lang="cs-CZ" sz="2400" dirty="0">
                <a:solidFill>
                  <a:schemeClr val="bg1"/>
                </a:solidFill>
                <a:cs typeface="+mn-cs"/>
              </a:rPr>
              <a:t>stupně výcviku</a:t>
            </a:r>
          </a:p>
          <a:p>
            <a:pPr lvl="1">
              <a:defRPr/>
            </a:pPr>
            <a:r>
              <a:rPr lang="cs-CZ" sz="2400" dirty="0">
                <a:solidFill>
                  <a:schemeClr val="bg1"/>
                </a:solidFill>
                <a:cs typeface="+mn-cs"/>
              </a:rPr>
              <a:t>kdo je oprávněn vést výcvik BZ v AČR?</a:t>
            </a:r>
          </a:p>
          <a:p>
            <a:pPr lvl="1">
              <a:defRPr/>
            </a:pPr>
            <a:r>
              <a:rPr lang="cs-CZ" sz="2400" dirty="0">
                <a:solidFill>
                  <a:schemeClr val="bg1"/>
                </a:solidFill>
                <a:cs typeface="+mn-cs"/>
              </a:rPr>
              <a:t>Vyjmenujte tematické oblasti boje zblízka</a:t>
            </a:r>
          </a:p>
          <a:p>
            <a:pPr lvl="1">
              <a:defRPr/>
            </a:pPr>
            <a:r>
              <a:rPr lang="cs-CZ" sz="2400" dirty="0">
                <a:solidFill>
                  <a:schemeClr val="bg1"/>
                </a:solidFill>
                <a:cs typeface="+mn-cs"/>
              </a:rPr>
              <a:t>Vyjmenujte prvních pět tematických celků základních technik boje zblízka</a:t>
            </a:r>
          </a:p>
          <a:p>
            <a:pPr marL="457200" lvl="1" indent="0">
              <a:buFontTx/>
              <a:buNone/>
              <a:defRPr/>
            </a:pPr>
            <a:endParaRPr lang="cs-CZ" sz="2400" dirty="0">
              <a:solidFill>
                <a:schemeClr val="bg1"/>
              </a:solidFill>
              <a:cs typeface="+mn-cs"/>
            </a:endParaRPr>
          </a:p>
          <a:p>
            <a:pPr marL="457200" lvl="1" indent="0">
              <a:buFontTx/>
              <a:buNone/>
              <a:defRPr/>
            </a:pPr>
            <a:r>
              <a:rPr lang="cs-CZ" sz="2400" dirty="0">
                <a:solidFill>
                  <a:schemeClr val="bg1"/>
                </a:solidFill>
                <a:cs typeface="+mn-cs"/>
              </a:rPr>
              <a:t>Pod jakou tělesnou přípravu spadá výcvik boje zblízka (BZ) v AČR, a jaké předpisy a pomůcky (pub) řeší výcvik BZ v AČR?</a:t>
            </a:r>
          </a:p>
          <a:p>
            <a:pPr lvl="1">
              <a:defRPr/>
            </a:pPr>
            <a:endParaRPr lang="cs-CZ" sz="2400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83BDDAE-5379-4B73-9B82-0FC34C978DF6}"/>
              </a:ext>
            </a:extLst>
          </p:cNvPr>
          <p:cNvSpPr/>
          <p:nvPr/>
        </p:nvSpPr>
        <p:spPr>
          <a:xfrm>
            <a:off x="1323657" y="1196752"/>
            <a:ext cx="595547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+mn-cs"/>
              </a:rPr>
              <a:t>Prověření - Otázky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zápatí 4">
            <a:extLst>
              <a:ext uri="{FF2B5EF4-FFF2-40B4-BE49-F238E27FC236}">
                <a16:creationId xmlns:a16="http://schemas.microsoft.com/office/drawing/2014/main" id="{22199061-9330-4BC7-83C6-BF03CAF98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8195" name="WordArt 4">
            <a:extLst>
              <a:ext uri="{FF2B5EF4-FFF2-40B4-BE49-F238E27FC236}">
                <a16:creationId xmlns:a16="http://schemas.microsoft.com/office/drawing/2014/main" id="{3A2E87E2-6F1A-4688-A4B0-6DCCB2D0237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12293" name="TextovéPole 5">
            <a:extLst>
              <a:ext uri="{FF2B5EF4-FFF2-40B4-BE49-F238E27FC236}">
                <a16:creationId xmlns:a16="http://schemas.microsoft.com/office/drawing/2014/main" id="{4108A91B-101B-4712-9551-E501A41D4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1389063"/>
            <a:ext cx="86407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Cíl: znalost charakteristiky jednotlivých technik BZ 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Průběh: základní techniky, sebeobranné techniky, kontakt</a:t>
            </a:r>
          </a:p>
          <a:p>
            <a:pPr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  <a:cs typeface="+mn-cs"/>
              </a:rPr>
              <a:t>Prověření: popsat jednotlivé části technik BZ</a:t>
            </a: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  <a:p>
            <a:pPr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zápatí 4">
            <a:extLst>
              <a:ext uri="{FF2B5EF4-FFF2-40B4-BE49-F238E27FC236}">
                <a16:creationId xmlns:a16="http://schemas.microsoft.com/office/drawing/2014/main" id="{5F0EC2BB-DAA1-4283-B71C-852EB7CFE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9219" name="WordArt 3">
            <a:extLst>
              <a:ext uri="{FF2B5EF4-FFF2-40B4-BE49-F238E27FC236}">
                <a16:creationId xmlns:a16="http://schemas.microsoft.com/office/drawing/2014/main" id="{037F3C13-7C46-49DF-94DA-EDF47828994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14438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F04AAC5-FEB2-4F5F-A6DC-1D5A9A5EA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6E0A737-C6D0-42C6-A7A2-6FA7A70F7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8D148639-A342-4A84-9341-104F563B8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033C1994-C49D-485B-8E36-EE8828610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E0BA3E12-112B-4971-8915-4B3B2D8245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C4B7E558-EBA2-4A8F-97B3-985ED91BA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E8711169-4EFE-4759-87EB-284C6AB1B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98785516-CB24-4231-B3EF-6A4EEBAD7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511205A1-1CEF-4719-BEF7-B8BFF6B43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9229" name="Text Box 13">
            <a:extLst>
              <a:ext uri="{FF2B5EF4-FFF2-40B4-BE49-F238E27FC236}">
                <a16:creationId xmlns:a16="http://schemas.microsoft.com/office/drawing/2014/main" id="{C26EC90C-9DE0-4F06-A8CB-9379C18C1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2224088"/>
            <a:ext cx="75803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9230" name="Text Box 14">
            <a:extLst>
              <a:ext uri="{FF2B5EF4-FFF2-40B4-BE49-F238E27FC236}">
                <a16:creationId xmlns:a16="http://schemas.microsoft.com/office/drawing/2014/main" id="{2DF48512-AD0C-44AC-976D-5F62F006E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565400"/>
            <a:ext cx="7704137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Základem všech technik BZ je </a:t>
            </a:r>
            <a:r>
              <a:rPr lang="cs-CZ" altLang="cs-CZ" sz="2400" u="sng">
                <a:solidFill>
                  <a:schemeClr val="bg1"/>
                </a:solidFill>
              </a:rPr>
              <a:t>stabilita a rovnováha</a:t>
            </a:r>
            <a:r>
              <a:rPr lang="cs-CZ" altLang="cs-CZ" sz="2400">
                <a:solidFill>
                  <a:schemeClr val="bg1"/>
                </a:solidFill>
              </a:rPr>
              <a:t> v určité poloze či postoji.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bg1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Zásady při zaujmutí postoje</a:t>
            </a: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Dynamika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Stabilita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Přirozenost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Jednoduchost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Možnost rychlé změny pohybu</a:t>
            </a:r>
            <a:endParaRPr lang="cs-CZ" altLang="cs-CZ" sz="2400" b="1" u="sng">
              <a:solidFill>
                <a:schemeClr val="bg1"/>
              </a:solidFill>
            </a:endParaRPr>
          </a:p>
        </p:txBody>
      </p:sp>
      <p:sp>
        <p:nvSpPr>
          <p:cNvPr id="9231" name="WordArt 16">
            <a:extLst>
              <a:ext uri="{FF2B5EF4-FFF2-40B4-BE49-F238E27FC236}">
                <a16:creationId xmlns:a16="http://schemas.microsoft.com/office/drawing/2014/main" id="{6BA58FFC-457F-4DA4-B16E-AA127EC390A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635375" y="1773238"/>
            <a:ext cx="18764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Postoje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4">
            <a:extLst>
              <a:ext uri="{FF2B5EF4-FFF2-40B4-BE49-F238E27FC236}">
                <a16:creationId xmlns:a16="http://schemas.microsoft.com/office/drawing/2014/main" id="{D693A334-A4A9-4F76-AEE2-3EAFD84F7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0243" name="WordArt 3">
            <a:extLst>
              <a:ext uri="{FF2B5EF4-FFF2-40B4-BE49-F238E27FC236}">
                <a16:creationId xmlns:a16="http://schemas.microsoft.com/office/drawing/2014/main" id="{8537E433-C530-4CC9-809B-0B018EE2DDF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14438" y="428625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témat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2A47916A-D823-4E88-9B6F-F477FA306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E70ED5DB-15C0-4E96-824D-EA4E25AC9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96B4236C-0AB2-42BB-AE6F-8BAB5AD01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D00ECDA8-331E-41F3-B9FE-FFEB49FFD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0248" name="Rectangle 8">
            <a:extLst>
              <a:ext uri="{FF2B5EF4-FFF2-40B4-BE49-F238E27FC236}">
                <a16:creationId xmlns:a16="http://schemas.microsoft.com/office/drawing/2014/main" id="{C790EC10-0752-4754-BB1A-4FFC7AD30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0249" name="Rectangle 9">
            <a:extLst>
              <a:ext uri="{FF2B5EF4-FFF2-40B4-BE49-F238E27FC236}">
                <a16:creationId xmlns:a16="http://schemas.microsoft.com/office/drawing/2014/main" id="{6870B92E-1111-4868-923A-7DC257A7A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0250" name="Rectangle 10">
            <a:extLst>
              <a:ext uri="{FF2B5EF4-FFF2-40B4-BE49-F238E27FC236}">
                <a16:creationId xmlns:a16="http://schemas.microsoft.com/office/drawing/2014/main" id="{886F6849-C18E-406B-BA5F-E8CCCAC4F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0251" name="Rectangle 11">
            <a:extLst>
              <a:ext uri="{FF2B5EF4-FFF2-40B4-BE49-F238E27FC236}">
                <a16:creationId xmlns:a16="http://schemas.microsoft.com/office/drawing/2014/main" id="{23F87D06-CDF1-4DD4-A6AA-823FACF67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8571A957-FB7E-4E4F-919F-5022AF615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0253" name="Text Box 13">
            <a:extLst>
              <a:ext uri="{FF2B5EF4-FFF2-40B4-BE49-F238E27FC236}">
                <a16:creationId xmlns:a16="http://schemas.microsoft.com/office/drawing/2014/main" id="{C1C2A4A2-094F-46FE-B772-0E8FEB817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2224088"/>
            <a:ext cx="75803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0254" name="Text Box 14">
            <a:extLst>
              <a:ext uri="{FF2B5EF4-FFF2-40B4-BE49-F238E27FC236}">
                <a16:creationId xmlns:a16="http://schemas.microsoft.com/office/drawing/2014/main" id="{76A8680D-ABC9-4E70-9156-55906C10C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1560513"/>
            <a:ext cx="7704138" cy="169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Zásady rotace boků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1800">
                <a:solidFill>
                  <a:schemeClr val="bg1"/>
                </a:solidFill>
              </a:rPr>
              <a:t> </a:t>
            </a:r>
            <a:r>
              <a:rPr lang="cs-CZ" altLang="cs-CZ" sz="2400">
                <a:solidFill>
                  <a:schemeClr val="bg1"/>
                </a:solidFill>
              </a:rPr>
              <a:t>Souvislý pohyb celého trupu najednou.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Stejná výška boků a ramen v průběhu pohybu.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Přizpůsobení postoje.</a:t>
            </a:r>
          </a:p>
        </p:txBody>
      </p:sp>
      <p:sp>
        <p:nvSpPr>
          <p:cNvPr id="10255" name="AutoShape 15">
            <a:hlinkClick r:id="" action="ppaction://noaction"/>
            <a:extLst>
              <a:ext uri="{FF2B5EF4-FFF2-40B4-BE49-F238E27FC236}">
                <a16:creationId xmlns:a16="http://schemas.microsoft.com/office/drawing/2014/main" id="{147663AF-AC3A-488C-805D-E1DCEEB49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6597650"/>
            <a:ext cx="1692275" cy="260350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Multimedium</a:t>
            </a:r>
          </a:p>
        </p:txBody>
      </p:sp>
      <p:pic>
        <p:nvPicPr>
          <p:cNvPr id="10256" name="Picture 2">
            <a:extLst>
              <a:ext uri="{FF2B5EF4-FFF2-40B4-BE49-F238E27FC236}">
                <a16:creationId xmlns:a16="http://schemas.microsoft.com/office/drawing/2014/main" id="{845C5499-465D-4F1B-9233-2949AA7FF9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3427413"/>
            <a:ext cx="6846887" cy="247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zápatí 4">
            <a:extLst>
              <a:ext uri="{FF2B5EF4-FFF2-40B4-BE49-F238E27FC236}">
                <a16:creationId xmlns:a16="http://schemas.microsoft.com/office/drawing/2014/main" id="{5492E5BD-8614-4F8C-9518-3B3C6ADC9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1267" name="WordArt 3">
            <a:extLst>
              <a:ext uri="{FF2B5EF4-FFF2-40B4-BE49-F238E27FC236}">
                <a16:creationId xmlns:a16="http://schemas.microsoft.com/office/drawing/2014/main" id="{5AE61118-8345-47A4-B43B-A3AF3492BC2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357188"/>
            <a:ext cx="69119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technik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A55EB327-9F8F-4283-A5AE-F4C1B7CDA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4DC854B7-6809-42CC-9A40-6F8942488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EC65169B-DD5A-4E15-BEDE-58C7B9CF6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C04A0931-2CDF-403E-9594-1BD4AC161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749FC77D-E118-44F0-8A09-083B53BF3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1273" name="Rectangle 9">
            <a:extLst>
              <a:ext uri="{FF2B5EF4-FFF2-40B4-BE49-F238E27FC236}">
                <a16:creationId xmlns:a16="http://schemas.microsoft.com/office/drawing/2014/main" id="{3350AD56-0EC0-402A-9FEE-0ADA0F8E4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1274" name="Rectangle 10">
            <a:extLst>
              <a:ext uri="{FF2B5EF4-FFF2-40B4-BE49-F238E27FC236}">
                <a16:creationId xmlns:a16="http://schemas.microsoft.com/office/drawing/2014/main" id="{73337115-EEF4-44FC-84A2-DB7409288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1275" name="Rectangle 11">
            <a:extLst>
              <a:ext uri="{FF2B5EF4-FFF2-40B4-BE49-F238E27FC236}">
                <a16:creationId xmlns:a16="http://schemas.microsoft.com/office/drawing/2014/main" id="{3A5FE6A9-A5E6-4FC8-837D-2F2BAECBD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1276" name="Rectangle 12">
            <a:extLst>
              <a:ext uri="{FF2B5EF4-FFF2-40B4-BE49-F238E27FC236}">
                <a16:creationId xmlns:a16="http://schemas.microsoft.com/office/drawing/2014/main" id="{254009E5-2198-4305-9719-27452824D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1277" name="Text Box 13">
            <a:extLst>
              <a:ext uri="{FF2B5EF4-FFF2-40B4-BE49-F238E27FC236}">
                <a16:creationId xmlns:a16="http://schemas.microsoft.com/office/drawing/2014/main" id="{64174CFE-44EE-4E7C-BC77-45BEF81D1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20938"/>
            <a:ext cx="75803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8" name="Text Box 14">
            <a:extLst>
              <a:ext uri="{FF2B5EF4-FFF2-40B4-BE49-F238E27FC236}">
                <a16:creationId xmlns:a16="http://schemas.microsoft.com/office/drawing/2014/main" id="{03F94F14-784F-4320-87DA-284195526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276475"/>
            <a:ext cx="8064500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Účelem pádů v BZ je kontrolovaný chtěný, či nechtěný kontakt se zemí.</a:t>
            </a:r>
            <a:r>
              <a:rPr lang="cs-CZ" altLang="cs-CZ" sz="1800">
                <a:solidFill>
                  <a:schemeClr val="bg1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Dva základní body v průběhu pádu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1800">
                <a:solidFill>
                  <a:schemeClr val="bg1"/>
                </a:solidFill>
              </a:rPr>
              <a:t> </a:t>
            </a:r>
            <a:r>
              <a:rPr lang="cs-CZ" altLang="cs-CZ" sz="2400">
                <a:solidFill>
                  <a:schemeClr val="bg1"/>
                </a:solidFill>
              </a:rPr>
              <a:t>Bezpečně kontrolovaný pád na zem.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Okamžitý návrat zpět do bojového postoje.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Dělení pádů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Sportovní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Bojové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solidFill>
                <a:schemeClr val="bg1"/>
              </a:solidFill>
            </a:endParaRPr>
          </a:p>
        </p:txBody>
      </p:sp>
      <p:sp>
        <p:nvSpPr>
          <p:cNvPr id="11279" name="WordArt 15">
            <a:extLst>
              <a:ext uri="{FF2B5EF4-FFF2-40B4-BE49-F238E27FC236}">
                <a16:creationId xmlns:a16="http://schemas.microsoft.com/office/drawing/2014/main" id="{D5D6AE09-B0BC-4611-BC61-9AE195D8CF6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79838" y="1773238"/>
            <a:ext cx="1584325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Pády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46F892-617B-4470-A529-AC37926C9F1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37AE6EA-00B8-4736-BA22-3880DDE6C4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65C760-E830-457B-BE8D-89EEA901E8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2527</TotalTime>
  <Words>1290</Words>
  <Application>Microsoft Office PowerPoint</Application>
  <PresentationFormat>Předvádění na obrazovce (4:3)</PresentationFormat>
  <Paragraphs>315</Paragraphs>
  <Slides>29</Slides>
  <Notes>29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2" baseType="lpstr">
      <vt:lpstr>Arial</vt:lpstr>
      <vt:lpstr>Arial Black</vt:lpstr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vedení výcviku boje zblízka ve 20. století</dc:title>
  <dc:creator>m</dc:creator>
  <cp:lastModifiedBy>Michal Vágner</cp:lastModifiedBy>
  <cp:revision>148</cp:revision>
  <dcterms:created xsi:type="dcterms:W3CDTF">2006-07-03T09:33:13Z</dcterms:created>
  <dcterms:modified xsi:type="dcterms:W3CDTF">2022-10-17T12:35:16Z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