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sldIdLst>
    <p:sldId id="275" r:id="rId2"/>
    <p:sldId id="268" r:id="rId3"/>
    <p:sldId id="269" r:id="rId4"/>
    <p:sldId id="270" r:id="rId5"/>
    <p:sldId id="274" r:id="rId6"/>
    <p:sldId id="273" r:id="rId7"/>
    <p:sldId id="276" r:id="rId8"/>
    <p:sldId id="279" r:id="rId9"/>
    <p:sldId id="280" r:id="rId10"/>
    <p:sldId id="28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FDF35-2F5A-4934-896E-2C52D74F4862}" type="datetimeFigureOut">
              <a:rPr lang="cs-CZ" smtClean="0"/>
              <a:t>31.03.2020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BAE2C-D3F3-4259-B1FD-87C579A332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5402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Metodika práce asistenta pedagoga I. 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cs-CZ" sz="2000" dirty="0" smtClean="0"/>
              <a:t>Spolupráce </a:t>
            </a:r>
            <a:r>
              <a:rPr lang="cs-CZ" sz="2000" dirty="0" err="1" smtClean="0"/>
              <a:t>Ap</a:t>
            </a:r>
            <a:r>
              <a:rPr lang="cs-CZ" sz="2000" dirty="0" smtClean="0"/>
              <a:t> s učitelem </a:t>
            </a:r>
          </a:p>
          <a:p>
            <a:r>
              <a:rPr lang="cs-CZ" sz="2000" cap="none" dirty="0" smtClean="0"/>
              <a:t>PhDr. Zbyněk Němec, Ph.D. </a:t>
            </a:r>
            <a:endParaRPr lang="cs-CZ" sz="2000" cap="none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3115" y="38168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796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2"/>
          <p:cNvSpPr txBox="1">
            <a:spLocks/>
          </p:cNvSpPr>
          <p:nvPr/>
        </p:nvSpPr>
        <p:spPr>
          <a:xfrm>
            <a:off x="1460815" y="1043709"/>
            <a:ext cx="9603275" cy="41009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b="1" dirty="0" smtClean="0"/>
              <a:t>Zdroje</a:t>
            </a:r>
          </a:p>
          <a:p>
            <a:pPr algn="just"/>
            <a:r>
              <a:rPr lang="cs-CZ" sz="1900" dirty="0"/>
              <a:t>HÁJKOVÁ, Vanda a kol.  (2018). </a:t>
            </a:r>
            <a:r>
              <a:rPr lang="cs-CZ" sz="1900" i="1" dirty="0"/>
              <a:t>Asistent pedagoga. Profese utvářená v dialogu</a:t>
            </a:r>
            <a:r>
              <a:rPr lang="cs-CZ" sz="1900" dirty="0"/>
              <a:t>. Praha: Univerzita Karlova, Pedagogická fakulta. ISBN 978-80-7603-009-1.  </a:t>
            </a:r>
          </a:p>
          <a:p>
            <a:pPr algn="just"/>
            <a:r>
              <a:rPr lang="cs-CZ" sz="1900" dirty="0"/>
              <a:t>NĚMEC, Zbyněk a kol. (2014) </a:t>
            </a:r>
            <a:r>
              <a:rPr lang="cs-CZ" sz="1900" i="1" dirty="0"/>
              <a:t>Asistence ve vzdělávání žáků se sociálním znevýhodněním</a:t>
            </a:r>
            <a:r>
              <a:rPr lang="cs-CZ" sz="1900" dirty="0"/>
              <a:t>. Praha: Nová škola o.p.s. ISBN 978-80-903631-9-9.</a:t>
            </a:r>
          </a:p>
          <a:p>
            <a:pPr algn="just"/>
            <a:r>
              <a:rPr lang="cs-CZ" sz="1900" dirty="0"/>
              <a:t>NĚMEC, Zbyněk, ŠIMÁČKOVÁ-LAURENČÍKOVÁ, Klára, HÁJKOVÁ, Vanda (2014).  </a:t>
            </a:r>
            <a:r>
              <a:rPr lang="cs-CZ" sz="1900" i="1" dirty="0"/>
              <a:t>Asistent pedagoga v inkluzivní škole</a:t>
            </a:r>
            <a:r>
              <a:rPr lang="cs-CZ" sz="1900" dirty="0"/>
              <a:t>. Praha: Karolinum. ISBN 978-80-7290-712-0.</a:t>
            </a:r>
          </a:p>
          <a:p>
            <a:pPr marL="0" indent="0">
              <a:buNone/>
            </a:pPr>
            <a:endParaRPr lang="cs-CZ" sz="1900" dirty="0" smtClean="0"/>
          </a:p>
        </p:txBody>
      </p:sp>
    </p:spTree>
    <p:extLst>
      <p:ext uri="{BB962C8B-B14F-4D97-AF65-F5344CB8AC3E}">
        <p14:creationId xmlns:p14="http://schemas.microsoft.com/office/powerpoint/2010/main" val="6259821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Spolupráce </a:t>
            </a:r>
            <a:r>
              <a:rPr lang="cs-CZ" dirty="0" err="1" smtClean="0"/>
              <a:t>aP</a:t>
            </a:r>
            <a:r>
              <a:rPr lang="cs-CZ" dirty="0" smtClean="0"/>
              <a:t> s učitelem – základní princip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51579" y="2015732"/>
            <a:ext cx="6011403" cy="3738523"/>
          </a:xfrm>
        </p:spPr>
        <p:txBody>
          <a:bodyPr>
            <a:normAutofit/>
          </a:bodyPr>
          <a:lstStyle/>
          <a:p>
            <a:pPr algn="just"/>
            <a:r>
              <a:rPr lang="cs-CZ" dirty="0" smtClean="0"/>
              <a:t>Chybný model: AP je vnímán (výhradně) jako zdroj přímé podpory pro žáka se SVP, věnuje se jen tomuto žákovi; učitel se soustředí převážně na podporu ostatních žáků ve třídě</a:t>
            </a:r>
          </a:p>
          <a:p>
            <a:pPr algn="just"/>
            <a:r>
              <a:rPr lang="cs-CZ" b="1" dirty="0" smtClean="0"/>
              <a:t>Správný model:</a:t>
            </a:r>
            <a:r>
              <a:rPr lang="cs-CZ" dirty="0" smtClean="0"/>
              <a:t> AP je vnímán jako zdroj podpory nejen pro žáka se SVP, ale také pro učitele (pomáhá uč. s méně kvalifikovanými činnostmi); učitel díky podpoře AP má více času na (kvalifikovanou) práci s žákem se SVP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587" y="2317136"/>
            <a:ext cx="2994551" cy="296606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238836" y="5384800"/>
            <a:ext cx="2816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000" dirty="0" smtClean="0"/>
              <a:t>Zdroj: Němec, 2018, cit. podle Hájková a kol, 2019</a:t>
            </a:r>
            <a:endParaRPr lang="cs-CZ" sz="1000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431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0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Spolupráce AP s učitelem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Činnosti, které by měl vykonávat výhradně (nebo alespoň převážně) učitel – tedy činnosti, které by AP vykonávat neměl:</a:t>
            </a:r>
          </a:p>
          <a:p>
            <a:r>
              <a:rPr lang="cs-CZ" dirty="0" smtClean="0"/>
              <a:t>plánování obsahů, metod a forem výuky</a:t>
            </a:r>
          </a:p>
          <a:p>
            <a:r>
              <a:rPr lang="cs-CZ" dirty="0"/>
              <a:t>v</a:t>
            </a:r>
            <a:r>
              <a:rPr lang="cs-CZ" dirty="0" smtClean="0"/>
              <a:t>ýklad nové látky</a:t>
            </a:r>
          </a:p>
          <a:p>
            <a:r>
              <a:rPr lang="cs-CZ" dirty="0"/>
              <a:t>z</a:t>
            </a:r>
            <a:r>
              <a:rPr lang="cs-CZ" dirty="0" smtClean="0"/>
              <a:t>pracování IVP, PLPP</a:t>
            </a:r>
          </a:p>
          <a:p>
            <a:r>
              <a:rPr lang="cs-CZ" dirty="0"/>
              <a:t>k</a:t>
            </a:r>
            <a:r>
              <a:rPr lang="cs-CZ" dirty="0" smtClean="0"/>
              <a:t>lasifikace, hodnocení žáků</a:t>
            </a:r>
          </a:p>
          <a:p>
            <a:r>
              <a:rPr lang="cs-CZ" dirty="0"/>
              <a:t>ř</a:t>
            </a:r>
            <a:r>
              <a:rPr lang="cs-CZ" dirty="0" smtClean="0"/>
              <a:t>ízení komunikace se zákonnými zástupci žáka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270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Práce </a:t>
            </a:r>
            <a:r>
              <a:rPr lang="cs-CZ" dirty="0" err="1" smtClean="0"/>
              <a:t>ap</a:t>
            </a:r>
            <a:r>
              <a:rPr lang="cs-CZ" dirty="0" smtClean="0"/>
              <a:t> s žákem mimo třídu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dirty="0"/>
              <a:t>Princip: Žák s podporou AP má být v maximálním možném rozsahu v době vyučování vzděláván ve třídě společně se svými spolužáky. </a:t>
            </a:r>
          </a:p>
          <a:p>
            <a:pPr algn="just"/>
            <a:r>
              <a:rPr lang="cs-CZ" dirty="0"/>
              <a:t>Situace, ve kterých je obhajitelné, že AP odchází s žákem během vyučování pracovat mimo třídu: 1. ze zdravotních důvodů; 2. pokud žák svým chováním nadměrně výrazně ruší pozornost žáků; 3. pokud individuální výuka žáka výrazně pozornost ostatních žáků; 4. třídní prostředí výrazně ruší pozornost žáka   </a:t>
            </a:r>
          </a:p>
          <a:p>
            <a:pPr algn="just"/>
            <a:r>
              <a:rPr lang="cs-CZ" dirty="0"/>
              <a:t>Podmínky: 1. odůvodněný případ; 2. pod vedením učitele; 3. v omezeném rozsahu; 4. po menší část vyučování   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910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86183" y="637309"/>
            <a:ext cx="7028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Může asistent pedagoga suplovat za chybějící učitele?</a:t>
            </a:r>
            <a:endParaRPr lang="cs-CZ" sz="32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1696" y="1857677"/>
            <a:ext cx="4202958" cy="325057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860146" y="5251400"/>
            <a:ext cx="3509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Zdroj: Němec a kol., 2014</a:t>
            </a:r>
            <a:endParaRPr lang="cs-CZ" sz="1000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55490" y="30788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332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AP a suplování za chybějící učitele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AP a suplovaní za chybějící učitele – </a:t>
            </a:r>
            <a:r>
              <a:rPr lang="cs-CZ" dirty="0" smtClean="0"/>
              <a:t>důvody, proč by asistent pedagoga za učitele suplovat neměl: </a:t>
            </a:r>
          </a:p>
          <a:p>
            <a:r>
              <a:rPr lang="cs-CZ" dirty="0" smtClean="0"/>
              <a:t>1</a:t>
            </a:r>
            <a:r>
              <a:rPr lang="cs-CZ" dirty="0"/>
              <a:t>. nemá </a:t>
            </a:r>
            <a:r>
              <a:rPr lang="cs-CZ" dirty="0" smtClean="0"/>
              <a:t>na to dostatečné vzdělání</a:t>
            </a:r>
            <a:r>
              <a:rPr lang="cs-CZ" dirty="0"/>
              <a:t>; </a:t>
            </a:r>
            <a:endParaRPr lang="cs-CZ" dirty="0" smtClean="0"/>
          </a:p>
          <a:p>
            <a:r>
              <a:rPr lang="cs-CZ" dirty="0" smtClean="0"/>
              <a:t>2</a:t>
            </a:r>
            <a:r>
              <a:rPr lang="cs-CZ" dirty="0"/>
              <a:t>. není za to dostatečně placený; </a:t>
            </a:r>
            <a:endParaRPr lang="cs-CZ" dirty="0" smtClean="0"/>
          </a:p>
          <a:p>
            <a:r>
              <a:rPr lang="cs-CZ" dirty="0" smtClean="0"/>
              <a:t>3</a:t>
            </a:r>
            <a:r>
              <a:rPr lang="cs-CZ" dirty="0"/>
              <a:t>. neodpovídá </a:t>
            </a:r>
            <a:r>
              <a:rPr lang="cs-CZ" dirty="0" smtClean="0"/>
              <a:t>to charakteru jeho profese.</a:t>
            </a:r>
          </a:p>
          <a:p>
            <a:pPr marL="0" indent="0">
              <a:buNone/>
            </a:pPr>
            <a:r>
              <a:rPr lang="cs-CZ" dirty="0" smtClean="0"/>
              <a:t>V praxi se suplovaní zajišťované AP připouští, ale jen nárazově a ve výjimečných případech – tam, kde ředitel prokazatelně nemohl zajistit suplování jiným kvalifikovaným učitelem.   </a:t>
            </a:r>
            <a:endParaRPr lang="cs-CZ" dirty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9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4561" y="656738"/>
            <a:ext cx="9603275" cy="1049235"/>
          </a:xfrm>
        </p:spPr>
        <p:txBody>
          <a:bodyPr/>
          <a:lstStyle/>
          <a:p>
            <a:r>
              <a:rPr lang="cs-CZ" dirty="0" smtClean="0"/>
              <a:t>Pozice asistenta </a:t>
            </a:r>
            <a:br>
              <a:rPr lang="cs-CZ" dirty="0" smtClean="0"/>
            </a:br>
            <a:r>
              <a:rPr lang="cs-CZ" dirty="0" smtClean="0"/>
              <a:t>pedagoga ve třídě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51580" y="2015732"/>
            <a:ext cx="3997876" cy="3450613"/>
          </a:xfrm>
        </p:spPr>
        <p:txBody>
          <a:bodyPr/>
          <a:lstStyle/>
          <a:p>
            <a:pPr algn="just"/>
            <a:r>
              <a:rPr lang="cs-CZ" dirty="0" smtClean="0"/>
              <a:t>Místo pro AP ve třídě volíme tak, aby byl blízko žáka se SVP, zároveň ale aby nebránil interakci žáka se SVP se spolužáky (snažíme se vyhnout variantě, ve </a:t>
            </a:r>
            <a:r>
              <a:rPr lang="cs-CZ" dirty="0" smtClean="0"/>
              <a:t>které </a:t>
            </a:r>
            <a:r>
              <a:rPr lang="cs-CZ" dirty="0" smtClean="0"/>
              <a:t>by AP seděl vedle žáky se SVP v lavici, na místě spolužáka) 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347" y="248481"/>
            <a:ext cx="3896544" cy="538042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881091" y="5790946"/>
            <a:ext cx="37222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Zdroj: Němec, </a:t>
            </a:r>
            <a:r>
              <a:rPr lang="cs-CZ" sz="1000" dirty="0" err="1" smtClean="0"/>
              <a:t>Šimáčková-Laurenčíková</a:t>
            </a:r>
            <a:r>
              <a:rPr lang="cs-CZ" sz="1000" dirty="0" smtClean="0"/>
              <a:t>, Hájková, 2014</a:t>
            </a:r>
            <a:endParaRPr lang="cs-CZ" sz="1000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969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6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037" y="239647"/>
            <a:ext cx="3985895" cy="538042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1091" y="239647"/>
            <a:ext cx="3893043" cy="538926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345952" y="5717055"/>
            <a:ext cx="37222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Zdroj: Němec, </a:t>
            </a:r>
            <a:r>
              <a:rPr lang="cs-CZ" sz="1000" dirty="0" err="1" smtClean="0"/>
              <a:t>Šimáčková-Laurenčíková</a:t>
            </a:r>
            <a:r>
              <a:rPr lang="cs-CZ" sz="1000" dirty="0" smtClean="0"/>
              <a:t>, Hájková, 2014</a:t>
            </a:r>
            <a:endParaRPr lang="cs-CZ" sz="1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7051879" y="5717055"/>
            <a:ext cx="37222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Zdroj: Němec, </a:t>
            </a:r>
            <a:r>
              <a:rPr lang="cs-CZ" sz="1000" dirty="0" err="1" smtClean="0"/>
              <a:t>Šimáčková-Laurenčíková</a:t>
            </a:r>
            <a:r>
              <a:rPr lang="cs-CZ" sz="1000" dirty="0" smtClean="0"/>
              <a:t>, Hájková, 2014</a:t>
            </a:r>
            <a:endParaRPr lang="cs-CZ" sz="1000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714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8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345952" y="5717055"/>
            <a:ext cx="37222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Zdroj: Němec, </a:t>
            </a:r>
            <a:r>
              <a:rPr lang="cs-CZ" sz="1000" dirty="0" err="1" smtClean="0"/>
              <a:t>Šimáčková-Laurenčíková</a:t>
            </a:r>
            <a:r>
              <a:rPr lang="cs-CZ" sz="1000" dirty="0" smtClean="0"/>
              <a:t>, Hájková, 2014</a:t>
            </a:r>
            <a:endParaRPr lang="cs-CZ" sz="1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7051879" y="5717055"/>
            <a:ext cx="37222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Zdroj: Němec, </a:t>
            </a:r>
            <a:r>
              <a:rPr lang="cs-CZ" sz="1000" dirty="0" err="1" smtClean="0"/>
              <a:t>Šimáčková-Laurenčíková</a:t>
            </a:r>
            <a:r>
              <a:rPr lang="cs-CZ" sz="1000" dirty="0" smtClean="0"/>
              <a:t>, Hájková, 2014</a:t>
            </a:r>
            <a:endParaRPr lang="cs-CZ" sz="10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9850" y="239647"/>
            <a:ext cx="3869916" cy="532064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2534" y="239647"/>
            <a:ext cx="3925031" cy="5320644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89812" y="28999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28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7551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TM10001114[[fn=Galerie]]</Template>
  <TotalTime>213</TotalTime>
  <Words>355</Words>
  <Application>Microsoft Office PowerPoint</Application>
  <PresentationFormat>Širokoúhlá obrazovka</PresentationFormat>
  <Paragraphs>37</Paragraphs>
  <Slides>10</Slides>
  <Notes>0</Notes>
  <HiddenSlides>0</HiddenSlides>
  <MMClips>9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Calibri</vt:lpstr>
      <vt:lpstr>Gill Sans MT</vt:lpstr>
      <vt:lpstr>Gallery</vt:lpstr>
      <vt:lpstr>Metodika práce asistenta pedagoga I. </vt:lpstr>
      <vt:lpstr> Spolupráce aP s učitelem – základní princip</vt:lpstr>
      <vt:lpstr> Spolupráce AP s učitelem</vt:lpstr>
      <vt:lpstr> Práce ap s žákem mimo třídu</vt:lpstr>
      <vt:lpstr>Prezentace aplikace PowerPoint</vt:lpstr>
      <vt:lpstr> AP a suplování za chybějící učitele</vt:lpstr>
      <vt:lpstr>Pozice asistenta  pedagoga ve třídě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Metodika práce asistenta pedagoga I.</dc:title>
  <dc:creator>nemeczb@gmail.com</dc:creator>
  <cp:lastModifiedBy>nemeczb@gmail.com</cp:lastModifiedBy>
  <cp:revision>23</cp:revision>
  <dcterms:created xsi:type="dcterms:W3CDTF">2020-03-31T07:42:47Z</dcterms:created>
  <dcterms:modified xsi:type="dcterms:W3CDTF">2020-03-31T19:42:16Z</dcterms:modified>
</cp:coreProperties>
</file>