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2" r:id="rId7"/>
    <p:sldId id="260" r:id="rId8"/>
    <p:sldId id="261" r:id="rId9"/>
    <p:sldId id="263" r:id="rId10"/>
    <p:sldId id="266" r:id="rId11"/>
    <p:sldId id="281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8" r:id="rId20"/>
    <p:sldId id="303" r:id="rId21"/>
    <p:sldId id="304" r:id="rId22"/>
    <p:sldId id="274" r:id="rId23"/>
    <p:sldId id="280" r:id="rId24"/>
    <p:sldId id="305" r:id="rId25"/>
    <p:sldId id="306" r:id="rId26"/>
    <p:sldId id="307" r:id="rId27"/>
    <p:sldId id="30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DBF79B"/>
    <a:srgbClr val="0000FF"/>
    <a:srgbClr val="CC0000"/>
    <a:srgbClr val="84FF5D"/>
    <a:srgbClr val="C6F264"/>
    <a:srgbClr val="000000"/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494" autoAdjust="0"/>
    <p:restoredTop sz="94713" autoAdjust="0"/>
  </p:normalViewPr>
  <p:slideViewPr>
    <p:cSldViewPr snapToGrid="0">
      <p:cViewPr varScale="1">
        <p:scale>
          <a:sx n="108" d="100"/>
          <a:sy n="108" d="100"/>
        </p:scale>
        <p:origin x="1302" y="11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7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1398-8BF2-45AA-B346-A95BE78519DC}" type="datetimeFigureOut">
              <a:rPr lang="cs-CZ" smtClean="0"/>
              <a:pPr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9F8C4-AF60-4C76-8815-B6B6CD4890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1.cuni.cz/mikroskop-olympus-dotslid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iol.lf1.cuni.cz/navody/mito_karyo/mitozy-6-tyden.ht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43608" y="764704"/>
            <a:ext cx="7200800" cy="1143000"/>
          </a:xfrm>
        </p:spPr>
        <p:txBody>
          <a:bodyPr/>
          <a:lstStyle/>
          <a:p>
            <a:r>
              <a:rPr lang="cs-CZ" sz="6600" b="1" dirty="0">
                <a:solidFill>
                  <a:srgbClr val="0000FF"/>
                </a:solidFill>
                <a:latin typeface="Arial" charset="0"/>
              </a:rPr>
              <a:t>MITÓZA </a:t>
            </a:r>
            <a:endParaRPr lang="cs-CZ" sz="80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" name="Picture 3" descr="C:\Dokumenty\Jarda\Praktika\Mitóza\mitosis.jpg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835696" y="2132856"/>
            <a:ext cx="5544616" cy="4156534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85800" y="260350"/>
            <a:ext cx="7772400" cy="9271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48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TYPY CHROMOSOMŮ </a:t>
            </a:r>
          </a:p>
        </p:txBody>
      </p:sp>
      <p:pic>
        <p:nvPicPr>
          <p:cNvPr id="74781" name="Picture 29" descr="typy chro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0"/>
          </a:blip>
          <a:srcRect r="27779" b="6757"/>
          <a:stretch>
            <a:fillRect/>
          </a:stretch>
        </p:blipFill>
        <p:spPr bwMode="auto">
          <a:xfrm>
            <a:off x="2916238" y="1052513"/>
            <a:ext cx="4267200" cy="54864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grpSp>
        <p:nvGrpSpPr>
          <p:cNvPr id="26" name="Skupina 25"/>
          <p:cNvGrpSpPr/>
          <p:nvPr/>
        </p:nvGrpSpPr>
        <p:grpSpPr>
          <a:xfrm>
            <a:off x="1987550" y="1316038"/>
            <a:ext cx="4240634" cy="4489226"/>
            <a:chOff x="1987550" y="1316038"/>
            <a:chExt cx="4240634" cy="4489226"/>
          </a:xfrm>
        </p:grpSpPr>
        <p:sp>
          <p:nvSpPr>
            <p:cNvPr id="74782" name="Rectangle 30"/>
            <p:cNvSpPr>
              <a:spLocks noChangeArrowheads="1"/>
            </p:cNvSpPr>
            <p:nvPr/>
          </p:nvSpPr>
          <p:spPr bwMode="auto">
            <a:xfrm>
              <a:off x="1987550" y="1316038"/>
              <a:ext cx="285115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METACENTRICKÝ</a:t>
              </a:r>
              <a:endParaRPr lang="cs-CZ" sz="28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83" name="Rectangle 31"/>
            <p:cNvSpPr>
              <a:spLocks noChangeArrowheads="1"/>
            </p:cNvSpPr>
            <p:nvPr/>
          </p:nvSpPr>
          <p:spPr bwMode="auto">
            <a:xfrm>
              <a:off x="1995488" y="3074988"/>
              <a:ext cx="3376612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SUBMETACENTRICKÝ</a:t>
              </a:r>
              <a:endParaRPr lang="cs-CZ" sz="2800" b="1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84" name="Rectangle 32"/>
            <p:cNvSpPr>
              <a:spLocks noChangeArrowheads="1"/>
            </p:cNvSpPr>
            <p:nvPr/>
          </p:nvSpPr>
          <p:spPr bwMode="auto">
            <a:xfrm>
              <a:off x="1987550" y="5049838"/>
              <a:ext cx="285115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AKROCENTRICKÝ</a:t>
              </a:r>
              <a:endParaRPr lang="cs-CZ" sz="2800" b="1">
                <a:solidFill>
                  <a:srgbClr val="CC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95" name="Rectangle 43"/>
            <p:cNvSpPr>
              <a:spLocks noChangeArrowheads="1"/>
            </p:cNvSpPr>
            <p:nvPr/>
          </p:nvSpPr>
          <p:spPr bwMode="auto">
            <a:xfrm>
              <a:off x="2555777" y="4365104"/>
              <a:ext cx="2130524" cy="446384"/>
            </a:xfrm>
            <a:prstGeom prst="rect">
              <a:avLst/>
            </a:prstGeom>
            <a:solidFill>
              <a:srgbClr val="DBF7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DLOUHÁ RAMENA (q)</a:t>
              </a:r>
            </a:p>
          </p:txBody>
        </p:sp>
        <p:sp>
          <p:nvSpPr>
            <p:cNvPr id="74796" name="Rectangle 44"/>
            <p:cNvSpPr>
              <a:spLocks noChangeArrowheads="1"/>
            </p:cNvSpPr>
            <p:nvPr/>
          </p:nvSpPr>
          <p:spPr bwMode="auto">
            <a:xfrm>
              <a:off x="4787900" y="3644901"/>
              <a:ext cx="1368425" cy="288925"/>
            </a:xfrm>
            <a:prstGeom prst="rect">
              <a:avLst/>
            </a:prstGeom>
            <a:solidFill>
              <a:srgbClr val="DBF7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TELOMERA</a:t>
              </a:r>
            </a:p>
          </p:txBody>
        </p:sp>
        <p:sp>
          <p:nvSpPr>
            <p:cNvPr id="74797" name="Rectangle 45"/>
            <p:cNvSpPr>
              <a:spLocks noChangeArrowheads="1"/>
            </p:cNvSpPr>
            <p:nvPr/>
          </p:nvSpPr>
          <p:spPr bwMode="auto">
            <a:xfrm>
              <a:off x="4788024" y="3901231"/>
              <a:ext cx="1368276" cy="391865"/>
            </a:xfrm>
            <a:prstGeom prst="rect">
              <a:avLst/>
            </a:prstGeom>
            <a:solidFill>
              <a:srgbClr val="DBF7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CENTROMERA</a:t>
              </a:r>
            </a:p>
          </p:txBody>
        </p:sp>
        <p:sp>
          <p:nvSpPr>
            <p:cNvPr id="74800" name="Rectangle 48"/>
            <p:cNvSpPr>
              <a:spLocks noChangeArrowheads="1"/>
            </p:cNvSpPr>
            <p:nvPr/>
          </p:nvSpPr>
          <p:spPr bwMode="auto">
            <a:xfrm>
              <a:off x="4951834" y="5517232"/>
              <a:ext cx="1276350" cy="288032"/>
            </a:xfrm>
            <a:prstGeom prst="rect">
              <a:avLst/>
            </a:prstGeom>
            <a:solidFill>
              <a:srgbClr val="DBF7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SATELITY</a:t>
              </a:r>
            </a:p>
          </p:txBody>
        </p:sp>
        <p:sp>
          <p:nvSpPr>
            <p:cNvPr id="74794" name="Rectangle 42"/>
            <p:cNvSpPr>
              <a:spLocks noChangeArrowheads="1"/>
            </p:cNvSpPr>
            <p:nvPr/>
          </p:nvSpPr>
          <p:spPr bwMode="auto">
            <a:xfrm>
              <a:off x="2627785" y="3660776"/>
              <a:ext cx="1906116" cy="344288"/>
            </a:xfrm>
            <a:prstGeom prst="rect">
              <a:avLst/>
            </a:prstGeom>
            <a:solidFill>
              <a:srgbClr val="DBF79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KRÁTKÁ RAMENA (p)</a:t>
              </a:r>
            </a:p>
          </p:txBody>
        </p:sp>
      </p:grpSp>
      <p:sp>
        <p:nvSpPr>
          <p:cNvPr id="74803" name="Rectangle 51"/>
          <p:cNvSpPr>
            <a:spLocks noChangeArrowheads="1"/>
          </p:cNvSpPr>
          <p:nvPr/>
        </p:nvSpPr>
        <p:spPr bwMode="auto">
          <a:xfrm>
            <a:off x="2915816" y="1844824"/>
            <a:ext cx="2448272" cy="305370"/>
          </a:xfrm>
          <a:prstGeom prst="rect">
            <a:avLst/>
          </a:prstGeom>
          <a:solidFill>
            <a:srgbClr val="DBF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SESTERSKÉ CHROMATIDY</a:t>
            </a:r>
            <a:endParaRPr lang="cs-CZ" sz="1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4788024" y="4581128"/>
            <a:ext cx="1368425" cy="360040"/>
          </a:xfrm>
          <a:prstGeom prst="rect">
            <a:avLst/>
          </a:prstGeom>
          <a:solidFill>
            <a:srgbClr val="DBF79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TELOMERA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55650" y="16288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2"/>
              <a:buNone/>
            </a:pPr>
            <a:endParaRPr lang="cs-CZ" sz="28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35869" y="120089"/>
            <a:ext cx="8519864" cy="86484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36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TKÁNĚ VYUŽÍVANÉ PŘI VYŠETŘENÍ CHROMOSOMŮ - KARYOTYPU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81001" y="3368385"/>
            <a:ext cx="3702728" cy="3216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PRENATÁLNÍ DG.: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plodová voda 	(</a:t>
            </a:r>
            <a:r>
              <a:rPr lang="cs-CZ" sz="24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amniocyty</a:t>
            </a: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tkáň </a:t>
            </a:r>
            <a:r>
              <a:rPr lang="cs-CZ" sz="24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choria</a:t>
            </a:r>
            <a:endParaRPr lang="cs-CZ" sz="24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fetální krev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cs-CZ" sz="1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tkáň abortů 		nebo pupečníku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495801" y="3364887"/>
            <a:ext cx="4568300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hlink"/>
              </a:buClr>
              <a:buSzPct val="75000"/>
              <a:buFont typeface="Monotype Sorts" charset="2"/>
              <a:buNone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POSTNATALNÍ DG.: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periferní krev (lymfocyty)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 kostní dřeně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kožní fibroblasty 		– méně časté</a:t>
            </a:r>
            <a:endParaRPr lang="cs-CZ" sz="24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cs-CZ" sz="2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5FD11BD-EA9D-4926-9E7F-1071AD2806D3}"/>
              </a:ext>
            </a:extLst>
          </p:cNvPr>
          <p:cNvSpPr txBox="1"/>
          <p:nvPr/>
        </p:nvSpPr>
        <p:spPr>
          <a:xfrm>
            <a:off x="393578" y="1241999"/>
            <a:ext cx="8146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Obecně – jakékoli buňky nebo vzorky tkáně splňující dvě základní podmínky:</a:t>
            </a:r>
          </a:p>
          <a:p>
            <a:pPr marL="342900" indent="-342900">
              <a:buAutoNum type="arabicPeriod"/>
            </a:pPr>
            <a:r>
              <a:rPr lang="cs-CZ" sz="2000" dirty="0"/>
              <a:t>buňky mají jádro (NE erytrocyty)</a:t>
            </a:r>
          </a:p>
          <a:p>
            <a:pPr marL="342900" indent="-342900">
              <a:buAutoNum type="arabicPeriod"/>
            </a:pPr>
            <a:r>
              <a:rPr lang="cs-CZ" sz="2000" dirty="0"/>
              <a:t>buňky jsou mitoticky aktivní – spontánní nebo stimulované dělení buněk 		(NE neurony, </a:t>
            </a:r>
            <a:r>
              <a:rPr lang="cs-CZ" sz="2000" dirty="0" err="1"/>
              <a:t>kardiomyocyty</a:t>
            </a:r>
            <a:r>
              <a:rPr lang="cs-CZ" sz="2000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125C6E-41B3-4CE9-A9B6-1138AA3C0FBA}"/>
              </a:ext>
            </a:extLst>
          </p:cNvPr>
          <p:cNvSpPr txBox="1"/>
          <p:nvPr/>
        </p:nvSpPr>
        <p:spPr>
          <a:xfrm>
            <a:off x="393578" y="2743897"/>
            <a:ext cx="4470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00FF"/>
                </a:solidFill>
              </a:rPr>
              <a:t>Vzorky pro rutinní vyšetření: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6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331640" y="1254125"/>
            <a:ext cx="6448425" cy="5270500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85800" y="260350"/>
            <a:ext cx="7772400" cy="9271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48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VYŠETŘENÍ KARYOTYPU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85800" y="260350"/>
            <a:ext cx="7772400" cy="9271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cs-CZ" sz="48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G - PRUHOVÁNÍ</a:t>
            </a:r>
          </a:p>
        </p:txBody>
      </p:sp>
      <p:pic>
        <p:nvPicPr>
          <p:cNvPr id="76805" name="Picture 5" descr="ideo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>
            <a:off x="1155700" y="1309688"/>
            <a:ext cx="6872288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823913"/>
          </a:xfrm>
        </p:spPr>
        <p:txBody>
          <a:bodyPr/>
          <a:lstStyle/>
          <a:p>
            <a:r>
              <a:rPr lang="cs-CZ" sz="4800" b="1" dirty="0">
                <a:solidFill>
                  <a:srgbClr val="0000FF"/>
                </a:solidFill>
                <a:latin typeface="Arial" charset="0"/>
              </a:rPr>
              <a:t>KARYOTYP ČLOVĚKA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01738"/>
            <a:ext cx="7391400" cy="1219200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i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7 skupin - dle velikosti a morfologie</a:t>
            </a:r>
          </a:p>
          <a:p>
            <a:pPr>
              <a:buFont typeface="Wingdings" pitchFamily="2" charset="2"/>
              <a:buChar char="Ø"/>
            </a:pPr>
            <a:r>
              <a:rPr lang="cs-CZ" sz="2400" b="1" i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22 párů </a:t>
            </a:r>
            <a:r>
              <a:rPr lang="cs-CZ" sz="2400" b="1" i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homologních</a:t>
            </a:r>
            <a:r>
              <a:rPr lang="cs-CZ" sz="2400" b="1" i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chromosomů - </a:t>
            </a:r>
            <a:r>
              <a:rPr lang="cs-CZ" sz="2400" b="1" i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autosomů</a:t>
            </a:r>
            <a:endParaRPr lang="cs-CZ" sz="2400" b="1" i="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pár pohlavních chromosomů - </a:t>
            </a:r>
            <a:r>
              <a:rPr lang="cs-CZ" sz="2400" b="1" i="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gonosomů</a:t>
            </a:r>
            <a:endParaRPr lang="cs-CZ" sz="2400" b="1" i="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743200" y="35052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1 - 3</a:t>
            </a:r>
            <a:endParaRPr lang="cs-CZ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667000" y="29718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7620000" y="2971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029200" y="3810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2514600" y="4648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2133600" y="56388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5105400" y="5638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7543800" y="3505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4 - 5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4953000" y="4267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6 - 12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2362200" y="51054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13 - 15</a:t>
            </a:r>
            <a:endParaRPr lang="cs-CZ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7162800" y="5105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16 - 18</a:t>
            </a: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1981200" y="6096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19 - 20</a:t>
            </a:r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5029200" y="60960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21 - 22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683568" y="2667000"/>
            <a:ext cx="7772400" cy="3886200"/>
            <a:chOff x="683568" y="2667000"/>
            <a:chExt cx="7772400" cy="3886200"/>
          </a:xfrm>
        </p:grpSpPr>
        <p:pic>
          <p:nvPicPr>
            <p:cNvPr id="87063" name="Picture 23" descr="ŘAZENÍ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2000"/>
            </a:blip>
            <a:srcRect l="1961" t="13724" r="11765" b="9718"/>
            <a:stretch>
              <a:fillRect/>
            </a:stretch>
          </p:blipFill>
          <p:spPr bwMode="auto">
            <a:xfrm>
              <a:off x="683568" y="2667000"/>
              <a:ext cx="7772400" cy="3886200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sp>
          <p:nvSpPr>
            <p:cNvPr id="87064" name="Rectangle 24"/>
            <p:cNvSpPr>
              <a:spLocks noChangeArrowheads="1"/>
            </p:cNvSpPr>
            <p:nvPr/>
          </p:nvSpPr>
          <p:spPr bwMode="auto">
            <a:xfrm>
              <a:off x="2283768" y="3505200"/>
              <a:ext cx="3810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1 - 3</a:t>
              </a:r>
              <a:endParaRPr lang="cs-CZ" sz="1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65" name="Rectangle 25"/>
            <p:cNvSpPr>
              <a:spLocks noChangeArrowheads="1"/>
            </p:cNvSpPr>
            <p:nvPr/>
          </p:nvSpPr>
          <p:spPr bwMode="auto">
            <a:xfrm>
              <a:off x="2207568" y="2971800"/>
              <a:ext cx="533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7066" name="Rectangle 26"/>
            <p:cNvSpPr>
              <a:spLocks noChangeArrowheads="1"/>
            </p:cNvSpPr>
            <p:nvPr/>
          </p:nvSpPr>
          <p:spPr bwMode="auto">
            <a:xfrm>
              <a:off x="7160568" y="29718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87067" name="Rectangle 27"/>
            <p:cNvSpPr>
              <a:spLocks noChangeArrowheads="1"/>
            </p:cNvSpPr>
            <p:nvPr/>
          </p:nvSpPr>
          <p:spPr bwMode="auto">
            <a:xfrm>
              <a:off x="4569768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87068" name="Rectangle 28"/>
            <p:cNvSpPr>
              <a:spLocks noChangeArrowheads="1"/>
            </p:cNvSpPr>
            <p:nvPr/>
          </p:nvSpPr>
          <p:spPr bwMode="auto">
            <a:xfrm>
              <a:off x="2055168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87069" name="Rectangle 29"/>
            <p:cNvSpPr>
              <a:spLocks noChangeArrowheads="1"/>
            </p:cNvSpPr>
            <p:nvPr/>
          </p:nvSpPr>
          <p:spPr bwMode="auto">
            <a:xfrm>
              <a:off x="6779568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87070" name="Rectangle 30"/>
            <p:cNvSpPr>
              <a:spLocks noChangeArrowheads="1"/>
            </p:cNvSpPr>
            <p:nvPr/>
          </p:nvSpPr>
          <p:spPr bwMode="auto">
            <a:xfrm>
              <a:off x="1674168" y="56388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87071" name="Rectangle 31"/>
            <p:cNvSpPr>
              <a:spLocks noChangeArrowheads="1"/>
            </p:cNvSpPr>
            <p:nvPr/>
          </p:nvSpPr>
          <p:spPr bwMode="auto">
            <a:xfrm>
              <a:off x="4645968" y="5638800"/>
              <a:ext cx="3810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2400" b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87072" name="Rectangle 32"/>
            <p:cNvSpPr>
              <a:spLocks noChangeArrowheads="1"/>
            </p:cNvSpPr>
            <p:nvPr/>
          </p:nvSpPr>
          <p:spPr bwMode="auto">
            <a:xfrm>
              <a:off x="7084368" y="3505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 dirty="0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4 - 5</a:t>
              </a:r>
            </a:p>
          </p:txBody>
        </p:sp>
        <p:sp>
          <p:nvSpPr>
            <p:cNvPr id="87073" name="Rectangle 33"/>
            <p:cNvSpPr>
              <a:spLocks noChangeArrowheads="1"/>
            </p:cNvSpPr>
            <p:nvPr/>
          </p:nvSpPr>
          <p:spPr bwMode="auto">
            <a:xfrm>
              <a:off x="4493568" y="4267200"/>
              <a:ext cx="533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6 - 12</a:t>
              </a:r>
            </a:p>
          </p:txBody>
        </p:sp>
        <p:sp>
          <p:nvSpPr>
            <p:cNvPr id="87074" name="Rectangle 34"/>
            <p:cNvSpPr>
              <a:spLocks noChangeArrowheads="1"/>
            </p:cNvSpPr>
            <p:nvPr/>
          </p:nvSpPr>
          <p:spPr bwMode="auto">
            <a:xfrm>
              <a:off x="1902768" y="5105400"/>
              <a:ext cx="6858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13 - 15</a:t>
              </a:r>
            </a:p>
          </p:txBody>
        </p:sp>
        <p:sp>
          <p:nvSpPr>
            <p:cNvPr id="87075" name="Rectangle 35"/>
            <p:cNvSpPr>
              <a:spLocks noChangeArrowheads="1"/>
            </p:cNvSpPr>
            <p:nvPr/>
          </p:nvSpPr>
          <p:spPr bwMode="auto">
            <a:xfrm>
              <a:off x="6703368" y="51054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16 - 18</a:t>
              </a:r>
            </a:p>
          </p:txBody>
        </p:sp>
        <p:sp>
          <p:nvSpPr>
            <p:cNvPr id="87076" name="Rectangle 36"/>
            <p:cNvSpPr>
              <a:spLocks noChangeArrowheads="1"/>
            </p:cNvSpPr>
            <p:nvPr/>
          </p:nvSpPr>
          <p:spPr bwMode="auto">
            <a:xfrm>
              <a:off x="1521768" y="60960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19 - 20</a:t>
              </a:r>
            </a:p>
          </p:txBody>
        </p:sp>
        <p:sp>
          <p:nvSpPr>
            <p:cNvPr id="87077" name="Rectangle 37"/>
            <p:cNvSpPr>
              <a:spLocks noChangeArrowheads="1"/>
            </p:cNvSpPr>
            <p:nvPr/>
          </p:nvSpPr>
          <p:spPr bwMode="auto">
            <a:xfrm>
              <a:off x="4569768" y="60960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21 - 22</a:t>
              </a:r>
            </a:p>
          </p:txBody>
        </p:sp>
        <p:sp>
          <p:nvSpPr>
            <p:cNvPr id="87078" name="Rectangle 38"/>
            <p:cNvSpPr>
              <a:spLocks noChangeArrowheads="1"/>
            </p:cNvSpPr>
            <p:nvPr/>
          </p:nvSpPr>
          <p:spPr bwMode="auto">
            <a:xfrm>
              <a:off x="6855768" y="6096000"/>
              <a:ext cx="1371600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400" b="1">
                  <a:solidFill>
                    <a:srgbClr val="003300"/>
                  </a:solidFill>
                  <a:latin typeface="Arial" pitchFamily="34" charset="0"/>
                  <a:cs typeface="Arial" pitchFamily="34" charset="0"/>
                </a:rPr>
                <a:t>XX nebo XY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85800" y="333625"/>
            <a:ext cx="777240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0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SKUPINY CHROMOSOMŮ A - G</a:t>
            </a: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504954" y="1554162"/>
          <a:ext cx="8337121" cy="506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279624" imgH="3882005" progId="Word.Document.8">
                  <p:embed/>
                </p:oleObj>
              </mc:Choice>
              <mc:Fallback>
                <p:oleObj name="Document" r:id="rId3" imgW="6279624" imgH="388200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54" y="1554162"/>
                        <a:ext cx="8337121" cy="5062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5800" y="260350"/>
            <a:ext cx="7772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cs-CZ" sz="4800" b="1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MITÓZA (METAFÁZE)</a:t>
            </a:r>
          </a:p>
        </p:txBody>
      </p:sp>
      <p:pic>
        <p:nvPicPr>
          <p:cNvPr id="77829" name="Picture 5" descr="mit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r="5333" b="5334"/>
          <a:stretch>
            <a:fillRect/>
          </a:stretch>
        </p:blipFill>
        <p:spPr bwMode="auto">
          <a:xfrm>
            <a:off x="1547813" y="1196975"/>
            <a:ext cx="6122987" cy="5387975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cs-CZ" sz="48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KARYOTYP</a:t>
            </a:r>
          </a:p>
        </p:txBody>
      </p:sp>
      <p:pic>
        <p:nvPicPr>
          <p:cNvPr id="78852" name="Picture 4" descr="karyotype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 r="3703" b="3703"/>
          <a:stretch>
            <a:fillRect/>
          </a:stretch>
        </p:blipFill>
        <p:spPr bwMode="auto">
          <a:xfrm>
            <a:off x="1473200" y="1196975"/>
            <a:ext cx="5907088" cy="5421313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7292975" y="5229225"/>
            <a:ext cx="1600200" cy="1066800"/>
          </a:xfrm>
          <a:prstGeom prst="rect">
            <a:avLst/>
          </a:prstGeom>
          <a:solidFill>
            <a:srgbClr val="DBF79B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46,XY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538163" y="112688"/>
            <a:ext cx="80676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44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VIRTUÁLNÍ MIKROSKOPIE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646165" y="862914"/>
            <a:ext cx="5318323" cy="396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cs-CZ" sz="4100" u="sng" dirty="0">
                <a:solidFill>
                  <a:srgbClr val="003300"/>
                </a:solidFill>
              </a:rPr>
              <a:t>Program </a:t>
            </a:r>
            <a:r>
              <a:rPr lang="cs-CZ" sz="4100" u="sng" dirty="0" err="1">
                <a:solidFill>
                  <a:srgbClr val="003300"/>
                </a:solidFill>
              </a:rPr>
              <a:t>OlyVIA</a:t>
            </a:r>
            <a:endParaRPr lang="cs-CZ" sz="4100" u="sng" dirty="0">
              <a:solidFill>
                <a:srgbClr val="003300"/>
              </a:solidFill>
            </a:endParaRPr>
          </a:p>
          <a:p>
            <a:pPr>
              <a:spcBef>
                <a:spcPct val="30000"/>
              </a:spcBef>
            </a:pPr>
            <a:r>
              <a:rPr lang="cs-CZ" sz="4100" dirty="0" err="1">
                <a:solidFill>
                  <a:srgbClr val="C00000"/>
                </a:solidFill>
              </a:rPr>
              <a:t>database</a:t>
            </a:r>
            <a:r>
              <a:rPr lang="cs-CZ" sz="4100" dirty="0">
                <a:solidFill>
                  <a:srgbClr val="C00000"/>
                </a:solidFill>
              </a:rPr>
              <a:t> </a:t>
            </a:r>
            <a:r>
              <a:rPr lang="cs-CZ" sz="4100" dirty="0" err="1">
                <a:solidFill>
                  <a:srgbClr val="C00000"/>
                </a:solidFill>
              </a:rPr>
              <a:t>name</a:t>
            </a:r>
            <a:r>
              <a:rPr lang="cs-CZ" sz="4100" dirty="0">
                <a:solidFill>
                  <a:srgbClr val="C00000"/>
                </a:solidFill>
              </a:rPr>
              <a:t>:</a:t>
            </a:r>
          </a:p>
          <a:p>
            <a:pPr>
              <a:spcBef>
                <a:spcPct val="30000"/>
              </a:spcBef>
            </a:pPr>
            <a:r>
              <a:rPr lang="cs-CZ" sz="4100" dirty="0">
                <a:solidFill>
                  <a:srgbClr val="003300"/>
                </a:solidFill>
              </a:rPr>
              <a:t>BIOLOGIE_GENETIKA</a:t>
            </a:r>
          </a:p>
          <a:p>
            <a:pPr>
              <a:spcBef>
                <a:spcPct val="30000"/>
              </a:spcBef>
            </a:pPr>
            <a:r>
              <a:rPr lang="cs-CZ" sz="4100" dirty="0" err="1">
                <a:solidFill>
                  <a:srgbClr val="C00000"/>
                </a:solidFill>
              </a:rPr>
              <a:t>name</a:t>
            </a:r>
            <a:r>
              <a:rPr lang="cs-CZ" sz="4100" dirty="0">
                <a:solidFill>
                  <a:srgbClr val="C00000"/>
                </a:solidFill>
              </a:rPr>
              <a:t>: </a:t>
            </a:r>
            <a:r>
              <a:rPr lang="cs-CZ" sz="4100" dirty="0" err="1">
                <a:solidFill>
                  <a:srgbClr val="003300"/>
                </a:solidFill>
              </a:rPr>
              <a:t>biol</a:t>
            </a:r>
            <a:r>
              <a:rPr lang="cs-CZ" sz="4100" dirty="0">
                <a:solidFill>
                  <a:srgbClr val="003300"/>
                </a:solidFill>
              </a:rPr>
              <a:t>_student</a:t>
            </a:r>
          </a:p>
          <a:p>
            <a:pPr>
              <a:spcBef>
                <a:spcPct val="30000"/>
              </a:spcBef>
            </a:pPr>
            <a:r>
              <a:rPr lang="cs-CZ" sz="4100" dirty="0" err="1">
                <a:solidFill>
                  <a:srgbClr val="C00000"/>
                </a:solidFill>
              </a:rPr>
              <a:t>password</a:t>
            </a:r>
            <a:r>
              <a:rPr lang="cs-CZ" sz="4100" dirty="0">
                <a:solidFill>
                  <a:srgbClr val="C00000"/>
                </a:solidFill>
              </a:rPr>
              <a:t>:</a:t>
            </a:r>
            <a:r>
              <a:rPr lang="cs-CZ" sz="4100" dirty="0"/>
              <a:t> </a:t>
            </a:r>
            <a:r>
              <a:rPr lang="cs-CZ" sz="4100" dirty="0">
                <a:solidFill>
                  <a:srgbClr val="003300"/>
                </a:solidFill>
              </a:rPr>
              <a:t>student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528" y="1931302"/>
            <a:ext cx="3343275" cy="2519362"/>
            <a:chOff x="6" y="1383"/>
            <a:chExt cx="2106" cy="1587"/>
          </a:xfrm>
        </p:grpSpPr>
        <p:pic>
          <p:nvPicPr>
            <p:cNvPr id="105477" name="Picture 5" descr="Nahled_ok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" y="1383"/>
              <a:ext cx="1963" cy="1554"/>
            </a:xfrm>
            <a:prstGeom prst="rect">
              <a:avLst/>
            </a:prstGeom>
            <a:noFill/>
          </p:spPr>
        </p:pic>
        <p:sp>
          <p:nvSpPr>
            <p:cNvPr id="105478" name="Line 6"/>
            <p:cNvSpPr>
              <a:spLocks noChangeShapeType="1"/>
            </p:cNvSpPr>
            <p:nvPr/>
          </p:nvSpPr>
          <p:spPr bwMode="auto">
            <a:xfrm flipH="1" flipV="1">
              <a:off x="1134" y="2316"/>
              <a:ext cx="978" cy="654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5479" name="Line 7"/>
            <p:cNvSpPr>
              <a:spLocks noChangeShapeType="1"/>
            </p:cNvSpPr>
            <p:nvPr/>
          </p:nvSpPr>
          <p:spPr bwMode="auto">
            <a:xfrm flipH="1" flipV="1">
              <a:off x="1242" y="2232"/>
              <a:ext cx="858" cy="228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5480" name="Line 8"/>
            <p:cNvSpPr>
              <a:spLocks noChangeShapeType="1"/>
            </p:cNvSpPr>
            <p:nvPr/>
          </p:nvSpPr>
          <p:spPr bwMode="auto">
            <a:xfrm flipH="1">
              <a:off x="1146" y="1572"/>
              <a:ext cx="936" cy="102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5B7582EA-5AFB-43A4-9044-7296C8F3946B}"/>
              </a:ext>
            </a:extLst>
          </p:cNvPr>
          <p:cNvSpPr/>
          <p:nvPr/>
        </p:nvSpPr>
        <p:spPr>
          <a:xfrm>
            <a:off x="221943" y="5088557"/>
            <a:ext cx="8673482" cy="15245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Preparáty s fázemi mitózy i meiózy jsou plně přístupné </a:t>
            </a:r>
            <a:br>
              <a:rPr lang="cs-CZ" sz="2400" dirty="0">
                <a:solidFill>
                  <a:schemeClr val="tx1"/>
                </a:solidFill>
              </a:rPr>
            </a:br>
            <a:r>
              <a:rPr lang="cs-CZ" sz="2400" dirty="0">
                <a:solidFill>
                  <a:schemeClr val="tx1"/>
                </a:solidFill>
              </a:rPr>
              <a:t>i z domova. Návod na vzdálený přístup k interaktivní mikroskopii naleznete zde: </a:t>
            </a:r>
            <a:r>
              <a:rPr lang="cs-CZ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https://www.lf1.cuni.cz/mikroskop-olympus-dotslide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eta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-949325" y="-927100"/>
            <a:ext cx="11044238" cy="8713788"/>
          </a:xfrm>
          <a:prstGeom prst="rect">
            <a:avLst/>
          </a:prstGeom>
          <a:noFill/>
        </p:spPr>
      </p:pic>
      <p:sp>
        <p:nvSpPr>
          <p:cNvPr id="89091" name="Line 3"/>
          <p:cNvSpPr>
            <a:spLocks noChangeShapeType="1"/>
          </p:cNvSpPr>
          <p:nvPr/>
        </p:nvSpPr>
        <p:spPr bwMode="auto">
          <a:xfrm rot="10800000" flipH="1" flipV="1">
            <a:off x="4876800" y="3581400"/>
            <a:ext cx="3048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 rot="10800000" flipH="1">
            <a:off x="6781800" y="50292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/>
          <p:cNvGrpSpPr/>
          <p:nvPr/>
        </p:nvGrpSpPr>
        <p:grpSpPr>
          <a:xfrm>
            <a:off x="3852080" y="836712"/>
            <a:ext cx="1727808" cy="1728000"/>
            <a:chOff x="3852080" y="836712"/>
            <a:chExt cx="1727808" cy="1728000"/>
          </a:xfrm>
        </p:grpSpPr>
        <p:sp>
          <p:nvSpPr>
            <p:cNvPr id="2" name="Elipsa 1"/>
            <p:cNvSpPr>
              <a:spLocks noChangeAspect="1"/>
            </p:cNvSpPr>
            <p:nvPr/>
          </p:nvSpPr>
          <p:spPr>
            <a:xfrm>
              <a:off x="3852080" y="836712"/>
              <a:ext cx="1727808" cy="172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Krychle 2"/>
            <p:cNvSpPr/>
            <p:nvPr/>
          </p:nvSpPr>
          <p:spPr>
            <a:xfrm>
              <a:off x="4211960" y="1196752"/>
              <a:ext cx="432048" cy="1080120"/>
            </a:xfrm>
            <a:prstGeom prst="cube">
              <a:avLst>
                <a:gd name="adj" fmla="val 226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Krychle 3"/>
            <p:cNvSpPr/>
            <p:nvPr/>
          </p:nvSpPr>
          <p:spPr>
            <a:xfrm>
              <a:off x="4788024" y="1196752"/>
              <a:ext cx="432048" cy="108012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4788024" y="8367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cs-CZ" b="1" dirty="0"/>
                <a:t>M</a:t>
              </a: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4283968" y="836712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b="1" dirty="0"/>
                <a:t>P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4139952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4716016" y="155679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2123728" y="4499828"/>
            <a:ext cx="1727808" cy="1737292"/>
            <a:chOff x="2123728" y="4499828"/>
            <a:chExt cx="1727808" cy="1737292"/>
          </a:xfrm>
        </p:grpSpPr>
        <p:sp>
          <p:nvSpPr>
            <p:cNvPr id="8" name="Elipsa 7"/>
            <p:cNvSpPr>
              <a:spLocks noChangeAspect="1"/>
            </p:cNvSpPr>
            <p:nvPr/>
          </p:nvSpPr>
          <p:spPr>
            <a:xfrm>
              <a:off x="2123728" y="4509120"/>
              <a:ext cx="1727808" cy="172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Krychle 18"/>
            <p:cNvSpPr/>
            <p:nvPr/>
          </p:nvSpPr>
          <p:spPr>
            <a:xfrm>
              <a:off x="2483768" y="4869160"/>
              <a:ext cx="432048" cy="1080120"/>
            </a:xfrm>
            <a:prstGeom prst="cube">
              <a:avLst>
                <a:gd name="adj" fmla="val 226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Krychle 19"/>
            <p:cNvSpPr/>
            <p:nvPr/>
          </p:nvSpPr>
          <p:spPr>
            <a:xfrm>
              <a:off x="3059832" y="4869160"/>
              <a:ext cx="432048" cy="1080120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3059832" y="4499828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cs-CZ" b="1" dirty="0"/>
                <a:t>M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555776" y="4499828"/>
              <a:ext cx="360040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cs-CZ" b="1" dirty="0"/>
                <a:t>P</a:t>
              </a: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2411760" y="522920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987824" y="522920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5508488" y="4509120"/>
            <a:ext cx="1727808" cy="1728000"/>
            <a:chOff x="5508488" y="4509120"/>
            <a:chExt cx="1727808" cy="1728000"/>
          </a:xfrm>
        </p:grpSpPr>
        <p:sp>
          <p:nvSpPr>
            <p:cNvPr id="16" name="Elipsa 15"/>
            <p:cNvSpPr>
              <a:spLocks noChangeAspect="1"/>
            </p:cNvSpPr>
            <p:nvPr/>
          </p:nvSpPr>
          <p:spPr>
            <a:xfrm>
              <a:off x="5508488" y="4509120"/>
              <a:ext cx="1727808" cy="172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Krychle 20"/>
            <p:cNvSpPr/>
            <p:nvPr/>
          </p:nvSpPr>
          <p:spPr>
            <a:xfrm>
              <a:off x="5868144" y="4869160"/>
              <a:ext cx="432048" cy="1080120"/>
            </a:xfrm>
            <a:prstGeom prst="cube">
              <a:avLst>
                <a:gd name="adj" fmla="val 22604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Krychle 21"/>
            <p:cNvSpPr/>
            <p:nvPr/>
          </p:nvSpPr>
          <p:spPr>
            <a:xfrm>
              <a:off x="6444208" y="4869160"/>
              <a:ext cx="432048" cy="1080120"/>
            </a:xfrm>
            <a:prstGeom prst="cube">
              <a:avLst>
                <a:gd name="adj" fmla="val 25000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6444208" y="45091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M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012160" y="450912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P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796136" y="522920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372200" y="522920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3817576" y="2907692"/>
            <a:ext cx="1868624" cy="1868832"/>
            <a:chOff x="3852080" y="2907692"/>
            <a:chExt cx="1868624" cy="1868832"/>
          </a:xfrm>
        </p:grpSpPr>
        <p:sp>
          <p:nvSpPr>
            <p:cNvPr id="5" name="Elipsa 4"/>
            <p:cNvSpPr>
              <a:spLocks noChangeAspect="1"/>
            </p:cNvSpPr>
            <p:nvPr/>
          </p:nvSpPr>
          <p:spPr>
            <a:xfrm>
              <a:off x="3852080" y="2907692"/>
              <a:ext cx="1868624" cy="18688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Krychle 5"/>
            <p:cNvSpPr/>
            <p:nvPr/>
          </p:nvSpPr>
          <p:spPr>
            <a:xfrm>
              <a:off x="4229212" y="3213096"/>
              <a:ext cx="504056" cy="1080000"/>
            </a:xfrm>
            <a:prstGeom prst="cube">
              <a:avLst>
                <a:gd name="adj" fmla="val 26711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Krychle 6"/>
            <p:cNvSpPr/>
            <p:nvPr/>
          </p:nvSpPr>
          <p:spPr>
            <a:xfrm>
              <a:off x="4903162" y="3227228"/>
              <a:ext cx="504000" cy="1080000"/>
            </a:xfrm>
            <a:prstGeom prst="cube">
              <a:avLst>
                <a:gd name="adj" fmla="val 24999"/>
              </a:avLst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Krychle 13"/>
            <p:cNvSpPr/>
            <p:nvPr/>
          </p:nvSpPr>
          <p:spPr>
            <a:xfrm>
              <a:off x="4104000" y="3339740"/>
              <a:ext cx="504056" cy="10801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Krychle 14"/>
            <p:cNvSpPr/>
            <p:nvPr/>
          </p:nvSpPr>
          <p:spPr>
            <a:xfrm>
              <a:off x="4796650" y="3336740"/>
              <a:ext cx="504000" cy="1080120"/>
            </a:xfrm>
            <a:prstGeom prst="cube">
              <a:avLst>
                <a:gd name="adj" fmla="val 2328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4067944" y="3699780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733268" y="3768789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200" b="1" dirty="0"/>
                <a:t>a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mix">
            <a:extLst>
              <a:ext uri="{FF2B5EF4-FFF2-40B4-BE49-F238E27FC236}">
                <a16:creationId xmlns:a16="http://schemas.microsoft.com/office/drawing/2014/main" id="{8C814823-19A6-435F-A898-22EF0C7CF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325" y="-927100"/>
            <a:ext cx="11044238" cy="87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Line 3">
            <a:extLst>
              <a:ext uri="{FF2B5EF4-FFF2-40B4-BE49-F238E27FC236}">
                <a16:creationId xmlns:a16="http://schemas.microsoft.com/office/drawing/2014/main" id="{BB23AC88-E0B7-4190-B37C-D2C34CC98E9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876800" y="54864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D4C1340C-170B-434E-8FD7-EDD16A4AA44B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19600" y="54102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7EC3A37E-3E9B-4BFF-BD8F-1FBBB8012E3D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7162800" y="5791200"/>
            <a:ext cx="152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0" name="Line 6">
            <a:extLst>
              <a:ext uri="{FF2B5EF4-FFF2-40B4-BE49-F238E27FC236}">
                <a16:creationId xmlns:a16="http://schemas.microsoft.com/office/drawing/2014/main" id="{72DB93A9-5EBC-4C81-B511-B74B59BFC8C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143000" y="2057400"/>
            <a:ext cx="3048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3424A54D-BE33-4768-B4C2-846FD533187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181600" y="4191000"/>
            <a:ext cx="1524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multi">
            <a:extLst>
              <a:ext uri="{FF2B5EF4-FFF2-40B4-BE49-F238E27FC236}">
                <a16:creationId xmlns:a16="http://schemas.microsoft.com/office/drawing/2014/main" id="{7B9E2364-326C-4FBC-8979-950EBA9D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325" y="-927100"/>
            <a:ext cx="11044238" cy="871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1" name="Line 3">
            <a:extLst>
              <a:ext uri="{FF2B5EF4-FFF2-40B4-BE49-F238E27FC236}">
                <a16:creationId xmlns:a16="http://schemas.microsoft.com/office/drawing/2014/main" id="{3AFADE14-41B6-4B33-AD71-01D7318EE09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95800" y="52578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2" name="Line 4">
            <a:extLst>
              <a:ext uri="{FF2B5EF4-FFF2-40B4-BE49-F238E27FC236}">
                <a16:creationId xmlns:a16="http://schemas.microsoft.com/office/drawing/2014/main" id="{B49523F5-6C29-4637-9270-D0591ADAE39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315200" y="41910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3" name="Line 5">
            <a:extLst>
              <a:ext uri="{FF2B5EF4-FFF2-40B4-BE49-F238E27FC236}">
                <a16:creationId xmlns:a16="http://schemas.microsoft.com/office/drawing/2014/main" id="{2BFD8682-BCB4-4AD9-A673-FB42278A8562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162800" y="35052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4" name="Line 6">
            <a:extLst>
              <a:ext uri="{FF2B5EF4-FFF2-40B4-BE49-F238E27FC236}">
                <a16:creationId xmlns:a16="http://schemas.microsoft.com/office/drawing/2014/main" id="{79517DA2-8206-47F2-8F49-DAB71502D895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410200" y="35814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5" name="Line 7">
            <a:extLst>
              <a:ext uri="{FF2B5EF4-FFF2-40B4-BE49-F238E27FC236}">
                <a16:creationId xmlns:a16="http://schemas.microsoft.com/office/drawing/2014/main" id="{48D16F8D-7A10-487A-B6CA-A9BEC682162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5562600" y="31242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6" name="Line 8">
            <a:extLst>
              <a:ext uri="{FF2B5EF4-FFF2-40B4-BE49-F238E27FC236}">
                <a16:creationId xmlns:a16="http://schemas.microsoft.com/office/drawing/2014/main" id="{C83A9DC1-A58C-46F2-9E1E-2C5018C8978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1676400" y="5791200"/>
            <a:ext cx="2286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523875" y="409574"/>
            <a:ext cx="8067675" cy="121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cs-CZ" sz="40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VYŠETŘENÍ KARYOTYPU ČLOVĚKA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19178" y="1861699"/>
            <a:ext cx="8643848" cy="23698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POZOR!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následující úkoly řešte na počítačích:</a:t>
            </a:r>
          </a:p>
          <a:p>
            <a:pPr>
              <a:spcBef>
                <a:spcPts val="1200"/>
              </a:spcBef>
            </a:pP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Web ÚBLG 1. LF UK 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Výuka 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on-line výukové pomůcky 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  <a:sym typeface="Symbol"/>
              </a:rPr>
              <a:t> Hodnocení…(2. týden) </a:t>
            </a:r>
            <a:r>
              <a:rPr lang="cs-CZ" sz="32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42900" y="4793557"/>
            <a:ext cx="843915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>
                <a:solidFill>
                  <a:srgbClr val="B4006B"/>
                </a:solidFill>
                <a:hlinkClick r:id="rId2"/>
              </a:rPr>
              <a:t>http://biol.lf1.cuni.cz/</a:t>
            </a:r>
            <a:r>
              <a:rPr lang="cs-CZ" sz="3200" dirty="0" err="1">
                <a:solidFill>
                  <a:srgbClr val="B4006B"/>
                </a:solidFill>
                <a:hlinkClick r:id="rId2"/>
              </a:rPr>
              <a:t>navody</a:t>
            </a:r>
            <a:r>
              <a:rPr lang="cs-CZ" sz="3200" dirty="0">
                <a:solidFill>
                  <a:srgbClr val="B4006B"/>
                </a:solidFill>
                <a:hlinkClick r:id="rId2"/>
              </a:rPr>
              <a:t>/</a:t>
            </a:r>
            <a:r>
              <a:rPr lang="cs-CZ" sz="3200" dirty="0" err="1">
                <a:solidFill>
                  <a:srgbClr val="B4006B"/>
                </a:solidFill>
                <a:hlinkClick r:id="rId2"/>
              </a:rPr>
              <a:t>mito</a:t>
            </a:r>
            <a:r>
              <a:rPr lang="cs-CZ" sz="3200" dirty="0">
                <a:solidFill>
                  <a:srgbClr val="B4006B"/>
                </a:solidFill>
                <a:hlinkClick r:id="rId2"/>
              </a:rPr>
              <a:t>_</a:t>
            </a:r>
            <a:r>
              <a:rPr lang="cs-CZ" sz="3200" dirty="0" err="1">
                <a:solidFill>
                  <a:srgbClr val="B4006B"/>
                </a:solidFill>
                <a:hlinkClick r:id="rId2"/>
              </a:rPr>
              <a:t>karyo</a:t>
            </a:r>
            <a:r>
              <a:rPr lang="cs-CZ" sz="3200" dirty="0">
                <a:solidFill>
                  <a:srgbClr val="B4006B"/>
                </a:solidFill>
                <a:hlinkClick r:id="rId2"/>
              </a:rPr>
              <a:t>/</a:t>
            </a:r>
            <a:r>
              <a:rPr lang="cs-CZ" sz="3200" dirty="0" err="1">
                <a:solidFill>
                  <a:srgbClr val="B4006B"/>
                </a:solidFill>
                <a:hlinkClick r:id="rId2"/>
              </a:rPr>
              <a:t>mitozy</a:t>
            </a:r>
            <a:r>
              <a:rPr lang="cs-CZ" sz="3200" dirty="0">
                <a:solidFill>
                  <a:srgbClr val="B4006B"/>
                </a:solidFill>
                <a:hlinkClick r:id="rId2"/>
              </a:rPr>
              <a:t>-6-</a:t>
            </a:r>
            <a:r>
              <a:rPr lang="cs-CZ" sz="3200" dirty="0" err="1">
                <a:solidFill>
                  <a:srgbClr val="B4006B"/>
                </a:solidFill>
                <a:hlinkClick r:id="rId2"/>
              </a:rPr>
              <a:t>tyden.htm</a:t>
            </a:r>
            <a:endParaRPr lang="cs-CZ" sz="3200" dirty="0">
              <a:solidFill>
                <a:srgbClr val="B4006B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46, XY mitoza demonstrační"/>
          <p:cNvPicPr>
            <a:picLocks noChangeAspect="1" noChangeArrowheads="1"/>
          </p:cNvPicPr>
          <p:nvPr/>
        </p:nvPicPr>
        <p:blipFill>
          <a:blip r:embed="rId2" cstate="print"/>
          <a:srcRect l="8877" t="3322" r="17146" b="4635"/>
          <a:stretch>
            <a:fillRect/>
          </a:stretch>
        </p:blipFill>
        <p:spPr bwMode="auto">
          <a:xfrm>
            <a:off x="1837379" y="267383"/>
            <a:ext cx="7116793" cy="6452558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005486" y="55626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21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663086" y="13716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21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443886" y="32766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22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7205886" y="28194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22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529486" y="44196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Y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996086" y="990600"/>
            <a:ext cx="381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solidFill>
                  <a:srgbClr val="FC0128"/>
                </a:solidFill>
              </a:rPr>
              <a:t>X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1347" y="614016"/>
            <a:ext cx="4964502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cs-CZ" sz="3200" b="1" dirty="0">
                <a:solidFill>
                  <a:srgbClr val="0000FF"/>
                </a:solidFill>
                <a:latin typeface="Arial" charset="0"/>
                <a:ea typeface="+mj-ea"/>
                <a:cs typeface="+mj-cs"/>
              </a:rPr>
              <a:t>ORIENTAČNÍ METODA URČENÍ POHLAVÍ          V KARYOTYPU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0168" y="1863316"/>
            <a:ext cx="3183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4 nejmenší akrocentrické chromosomy (21 a 22)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= ženský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karyotyp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5 nejmenších chromosomů (21, 22 a Y)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= mužský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karyotyp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2" descr="C:\Users\Sipek\Documents\Karyotypy\Upravené\mito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315579" y="250111"/>
            <a:ext cx="1799499" cy="5847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Úkol 2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2" descr="C:\Users\Sipek\Documents\Karyotypy\Upravené\mito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 bwMode="auto">
          <a:xfrm>
            <a:off x="4980392" y="2818540"/>
            <a:ext cx="602627" cy="36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22</a:t>
            </a:r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6348340" y="2623462"/>
            <a:ext cx="600967" cy="36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22</a:t>
            </a:r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2312562" y="3294463"/>
            <a:ext cx="600967" cy="36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21</a:t>
            </a:r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6379882" y="5107343"/>
            <a:ext cx="599307" cy="36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21</a:t>
            </a:r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1861007" y="4912265"/>
            <a:ext cx="602627" cy="366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X</a:t>
            </a:r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1927412" y="6022192"/>
            <a:ext cx="602627" cy="368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X</a:t>
            </a: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6979189" y="5827974"/>
            <a:ext cx="1655150" cy="5852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46,XX</a:t>
            </a:r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2616366" y="3151518"/>
            <a:ext cx="242379" cy="258983"/>
          </a:xfrm>
          <a:custGeom>
            <a:avLst/>
            <a:gdLst>
              <a:gd name="T0" fmla="*/ 68239 w 232012"/>
              <a:gd name="T1" fmla="*/ 0 h 245659"/>
              <a:gd name="T2" fmla="*/ 136477 w 232012"/>
              <a:gd name="T3" fmla="*/ 54591 h 245659"/>
              <a:gd name="T4" fmla="*/ 150125 w 232012"/>
              <a:gd name="T5" fmla="*/ 95534 h 245659"/>
              <a:gd name="T6" fmla="*/ 232012 w 232012"/>
              <a:gd name="T7" fmla="*/ 122829 h 245659"/>
              <a:gd name="T8" fmla="*/ 204716 w 232012"/>
              <a:gd name="T9" fmla="*/ 218364 h 245659"/>
              <a:gd name="T10" fmla="*/ 163773 w 232012"/>
              <a:gd name="T11" fmla="*/ 245659 h 245659"/>
              <a:gd name="T12" fmla="*/ 95534 w 232012"/>
              <a:gd name="T13" fmla="*/ 232012 h 245659"/>
              <a:gd name="T14" fmla="*/ 81886 w 232012"/>
              <a:gd name="T15" fmla="*/ 191068 h 245659"/>
              <a:gd name="T16" fmla="*/ 40943 w 232012"/>
              <a:gd name="T17" fmla="*/ 177420 h 245659"/>
              <a:gd name="T18" fmla="*/ 0 w 232012"/>
              <a:gd name="T19" fmla="*/ 95534 h 245659"/>
              <a:gd name="T20" fmla="*/ 13647 w 232012"/>
              <a:gd name="T21" fmla="*/ 54591 h 245659"/>
              <a:gd name="T22" fmla="*/ 54591 w 232012"/>
              <a:gd name="T23" fmla="*/ 54591 h 2456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32012" h="245659">
                <a:moveTo>
                  <a:pt x="68239" y="0"/>
                </a:moveTo>
                <a:cubicBezTo>
                  <a:pt x="90985" y="18197"/>
                  <a:pt x="117520" y="32474"/>
                  <a:pt x="136477" y="54591"/>
                </a:cubicBezTo>
                <a:cubicBezTo>
                  <a:pt x="145839" y="65514"/>
                  <a:pt x="138419" y="87172"/>
                  <a:pt x="150125" y="95534"/>
                </a:cubicBezTo>
                <a:cubicBezTo>
                  <a:pt x="173538" y="112257"/>
                  <a:pt x="232012" y="122829"/>
                  <a:pt x="232012" y="122829"/>
                </a:cubicBezTo>
                <a:cubicBezTo>
                  <a:pt x="231120" y="126396"/>
                  <a:pt x="211835" y="209465"/>
                  <a:pt x="204716" y="218364"/>
                </a:cubicBezTo>
                <a:cubicBezTo>
                  <a:pt x="194470" y="231172"/>
                  <a:pt x="177421" y="236561"/>
                  <a:pt x="163773" y="245659"/>
                </a:cubicBezTo>
                <a:cubicBezTo>
                  <a:pt x="141027" y="241110"/>
                  <a:pt x="114835" y="244879"/>
                  <a:pt x="95534" y="232012"/>
                </a:cubicBezTo>
                <a:cubicBezTo>
                  <a:pt x="83564" y="224032"/>
                  <a:pt x="92059" y="201241"/>
                  <a:pt x="81886" y="191068"/>
                </a:cubicBezTo>
                <a:cubicBezTo>
                  <a:pt x="71714" y="180896"/>
                  <a:pt x="54591" y="181969"/>
                  <a:pt x="40943" y="177420"/>
                </a:cubicBezTo>
                <a:cubicBezTo>
                  <a:pt x="27141" y="156718"/>
                  <a:pt x="0" y="123788"/>
                  <a:pt x="0" y="95534"/>
                </a:cubicBezTo>
                <a:cubicBezTo>
                  <a:pt x="0" y="81148"/>
                  <a:pt x="3475" y="64763"/>
                  <a:pt x="13647" y="54591"/>
                </a:cubicBezTo>
                <a:cubicBezTo>
                  <a:pt x="58907" y="9331"/>
                  <a:pt x="54591" y="36098"/>
                  <a:pt x="54591" y="54591"/>
                </a:cubicBezTo>
              </a:path>
            </a:pathLst>
          </a:custGeom>
          <a:solidFill>
            <a:srgbClr val="00B050"/>
          </a:solidFill>
          <a:ln w="28575" cap="flat" cmpd="sng" algn="ctr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11" name="Volný tvar 10"/>
          <p:cNvSpPr/>
          <p:nvPr/>
        </p:nvSpPr>
        <p:spPr bwMode="auto">
          <a:xfrm>
            <a:off x="6499412" y="4924037"/>
            <a:ext cx="406732" cy="206850"/>
          </a:xfrm>
          <a:custGeom>
            <a:avLst/>
            <a:gdLst>
              <a:gd name="connsiteX0" fmla="*/ 0 w 390241"/>
              <a:gd name="connsiteY0" fmla="*/ 128070 h 196309"/>
              <a:gd name="connsiteX1" fmla="*/ 68239 w 390241"/>
              <a:gd name="connsiteY1" fmla="*/ 87127 h 196309"/>
              <a:gd name="connsiteX2" fmla="*/ 109182 w 390241"/>
              <a:gd name="connsiteY2" fmla="*/ 73479 h 196309"/>
              <a:gd name="connsiteX3" fmla="*/ 150125 w 390241"/>
              <a:gd name="connsiteY3" fmla="*/ 32536 h 196309"/>
              <a:gd name="connsiteX4" fmla="*/ 272955 w 390241"/>
              <a:gd name="connsiteY4" fmla="*/ 87127 h 196309"/>
              <a:gd name="connsiteX5" fmla="*/ 286603 w 390241"/>
              <a:gd name="connsiteY5" fmla="*/ 128070 h 196309"/>
              <a:gd name="connsiteX6" fmla="*/ 204716 w 390241"/>
              <a:gd name="connsiteY6" fmla="*/ 155366 h 196309"/>
              <a:gd name="connsiteX7" fmla="*/ 163773 w 390241"/>
              <a:gd name="connsiteY7" fmla="*/ 169013 h 196309"/>
              <a:gd name="connsiteX8" fmla="*/ 122830 w 390241"/>
              <a:gd name="connsiteY8" fmla="*/ 196309 h 196309"/>
              <a:gd name="connsiteX9" fmla="*/ 13648 w 390241"/>
              <a:gd name="connsiteY9" fmla="*/ 169013 h 196309"/>
              <a:gd name="connsiteX10" fmla="*/ 0 w 390241"/>
              <a:gd name="connsiteY10" fmla="*/ 128070 h 19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241" h="196309">
                <a:moveTo>
                  <a:pt x="0" y="128070"/>
                </a:moveTo>
                <a:cubicBezTo>
                  <a:pt x="22746" y="114422"/>
                  <a:pt x="44513" y="98990"/>
                  <a:pt x="68239" y="87127"/>
                </a:cubicBezTo>
                <a:cubicBezTo>
                  <a:pt x="81106" y="80693"/>
                  <a:pt x="97212" y="81459"/>
                  <a:pt x="109182" y="73479"/>
                </a:cubicBezTo>
                <a:cubicBezTo>
                  <a:pt x="125241" y="62773"/>
                  <a:pt x="136477" y="46184"/>
                  <a:pt x="150125" y="32536"/>
                </a:cubicBezTo>
                <a:cubicBezTo>
                  <a:pt x="390241" y="56548"/>
                  <a:pt x="272955" y="0"/>
                  <a:pt x="272955" y="87127"/>
                </a:cubicBezTo>
                <a:cubicBezTo>
                  <a:pt x="272955" y="101513"/>
                  <a:pt x="282054" y="114422"/>
                  <a:pt x="286603" y="128070"/>
                </a:cubicBezTo>
                <a:lnTo>
                  <a:pt x="204716" y="155366"/>
                </a:lnTo>
                <a:lnTo>
                  <a:pt x="163773" y="169013"/>
                </a:lnTo>
                <a:cubicBezTo>
                  <a:pt x="150125" y="178112"/>
                  <a:pt x="139233" y="196309"/>
                  <a:pt x="122830" y="196309"/>
                </a:cubicBezTo>
                <a:cubicBezTo>
                  <a:pt x="85316" y="196309"/>
                  <a:pt x="13648" y="169013"/>
                  <a:pt x="13648" y="169013"/>
                </a:cubicBezTo>
                <a:lnTo>
                  <a:pt x="0" y="12807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2" name="Volný tvar 11"/>
          <p:cNvSpPr/>
          <p:nvPr/>
        </p:nvSpPr>
        <p:spPr bwMode="auto">
          <a:xfrm>
            <a:off x="5211150" y="2589828"/>
            <a:ext cx="192575" cy="307752"/>
          </a:xfrm>
          <a:custGeom>
            <a:avLst/>
            <a:gdLst>
              <a:gd name="connsiteX0" fmla="*/ 29918 w 184594"/>
              <a:gd name="connsiteY0" fmla="*/ 38669 h 290395"/>
              <a:gd name="connsiteX1" fmla="*/ 29918 w 184594"/>
              <a:gd name="connsiteY1" fmla="*/ 243386 h 290395"/>
              <a:gd name="connsiteX2" fmla="*/ 111804 w 184594"/>
              <a:gd name="connsiteY2" fmla="*/ 284329 h 290395"/>
              <a:gd name="connsiteX3" fmla="*/ 139100 w 184594"/>
              <a:gd name="connsiteY3" fmla="*/ 229738 h 290395"/>
              <a:gd name="connsiteX4" fmla="*/ 152748 w 184594"/>
              <a:gd name="connsiteY4" fmla="*/ 175147 h 290395"/>
              <a:gd name="connsiteX5" fmla="*/ 139100 w 184594"/>
              <a:gd name="connsiteY5" fmla="*/ 25021 h 290395"/>
              <a:gd name="connsiteX6" fmla="*/ 98157 w 184594"/>
              <a:gd name="connsiteY6" fmla="*/ 11374 h 290395"/>
              <a:gd name="connsiteX7" fmla="*/ 29918 w 184594"/>
              <a:gd name="connsiteY7" fmla="*/ 38669 h 29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594" h="290395">
                <a:moveTo>
                  <a:pt x="29918" y="38669"/>
                </a:moveTo>
                <a:cubicBezTo>
                  <a:pt x="18545" y="77338"/>
                  <a:pt x="0" y="153633"/>
                  <a:pt x="29918" y="243386"/>
                </a:cubicBezTo>
                <a:cubicBezTo>
                  <a:pt x="36532" y="263227"/>
                  <a:pt x="95908" y="279030"/>
                  <a:pt x="111804" y="284329"/>
                </a:cubicBezTo>
                <a:cubicBezTo>
                  <a:pt x="184594" y="260066"/>
                  <a:pt x="139100" y="290395"/>
                  <a:pt x="139100" y="229738"/>
                </a:cubicBezTo>
                <a:cubicBezTo>
                  <a:pt x="139100" y="210981"/>
                  <a:pt x="148199" y="193344"/>
                  <a:pt x="152748" y="175147"/>
                </a:cubicBezTo>
                <a:cubicBezTo>
                  <a:pt x="148199" y="125105"/>
                  <a:pt x="154990" y="72691"/>
                  <a:pt x="139100" y="25021"/>
                </a:cubicBezTo>
                <a:cubicBezTo>
                  <a:pt x="134551" y="11373"/>
                  <a:pt x="112543" y="11374"/>
                  <a:pt x="98157" y="11374"/>
                </a:cubicBezTo>
                <a:cubicBezTo>
                  <a:pt x="62721" y="11374"/>
                  <a:pt x="41291" y="0"/>
                  <a:pt x="29918" y="38669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3" name="Volný tvar 12"/>
          <p:cNvSpPr/>
          <p:nvPr/>
        </p:nvSpPr>
        <p:spPr bwMode="auto">
          <a:xfrm>
            <a:off x="6154105" y="2514152"/>
            <a:ext cx="328706" cy="272436"/>
          </a:xfrm>
          <a:custGeom>
            <a:avLst/>
            <a:gdLst>
              <a:gd name="connsiteX0" fmla="*/ 122830 w 314637"/>
              <a:gd name="connsiteY0" fmla="*/ 218364 h 259308"/>
              <a:gd name="connsiteX1" fmla="*/ 232012 w 314637"/>
              <a:gd name="connsiteY1" fmla="*/ 136478 h 259308"/>
              <a:gd name="connsiteX2" fmla="*/ 313899 w 314637"/>
              <a:gd name="connsiteY2" fmla="*/ 109182 h 259308"/>
              <a:gd name="connsiteX3" fmla="*/ 300251 w 314637"/>
              <a:gd name="connsiteY3" fmla="*/ 13648 h 259308"/>
              <a:gd name="connsiteX4" fmla="*/ 259308 w 314637"/>
              <a:gd name="connsiteY4" fmla="*/ 0 h 259308"/>
              <a:gd name="connsiteX5" fmla="*/ 68239 w 314637"/>
              <a:gd name="connsiteY5" fmla="*/ 13648 h 259308"/>
              <a:gd name="connsiteX6" fmla="*/ 0 w 314637"/>
              <a:gd name="connsiteY6" fmla="*/ 136478 h 259308"/>
              <a:gd name="connsiteX7" fmla="*/ 13648 w 314637"/>
              <a:gd name="connsiteY7" fmla="*/ 218364 h 259308"/>
              <a:gd name="connsiteX8" fmla="*/ 95535 w 314637"/>
              <a:gd name="connsiteY8" fmla="*/ 259308 h 259308"/>
              <a:gd name="connsiteX9" fmla="*/ 122830 w 314637"/>
              <a:gd name="connsiteY9" fmla="*/ 218364 h 25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37" h="259308">
                <a:moveTo>
                  <a:pt x="122830" y="218364"/>
                </a:moveTo>
                <a:cubicBezTo>
                  <a:pt x="145576" y="197892"/>
                  <a:pt x="207568" y="147342"/>
                  <a:pt x="232012" y="136478"/>
                </a:cubicBezTo>
                <a:cubicBezTo>
                  <a:pt x="258304" y="124793"/>
                  <a:pt x="313899" y="109182"/>
                  <a:pt x="313899" y="109182"/>
                </a:cubicBezTo>
                <a:cubicBezTo>
                  <a:pt x="309350" y="77337"/>
                  <a:pt x="314637" y="42420"/>
                  <a:pt x="300251" y="13648"/>
                </a:cubicBezTo>
                <a:cubicBezTo>
                  <a:pt x="293817" y="781"/>
                  <a:pt x="273694" y="0"/>
                  <a:pt x="259308" y="0"/>
                </a:cubicBezTo>
                <a:cubicBezTo>
                  <a:pt x="195456" y="0"/>
                  <a:pt x="131929" y="9099"/>
                  <a:pt x="68239" y="13648"/>
                </a:cubicBezTo>
                <a:cubicBezTo>
                  <a:pt x="5668" y="107504"/>
                  <a:pt x="24022" y="64412"/>
                  <a:pt x="0" y="136478"/>
                </a:cubicBezTo>
                <a:cubicBezTo>
                  <a:pt x="4549" y="163773"/>
                  <a:pt x="1273" y="193614"/>
                  <a:pt x="13648" y="218364"/>
                </a:cubicBezTo>
                <a:cubicBezTo>
                  <a:pt x="24231" y="239529"/>
                  <a:pt x="76157" y="252848"/>
                  <a:pt x="95535" y="259308"/>
                </a:cubicBezTo>
                <a:cubicBezTo>
                  <a:pt x="125353" y="214579"/>
                  <a:pt x="100084" y="238836"/>
                  <a:pt x="122830" y="21836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5" name="Volný tvar 14"/>
          <p:cNvSpPr/>
          <p:nvPr/>
        </p:nvSpPr>
        <p:spPr bwMode="auto">
          <a:xfrm>
            <a:off x="2088444" y="4725596"/>
            <a:ext cx="516301" cy="449016"/>
          </a:xfrm>
          <a:custGeom>
            <a:avLst/>
            <a:gdLst>
              <a:gd name="connsiteX0" fmla="*/ 13648 w 494011"/>
              <a:gd name="connsiteY0" fmla="*/ 83502 h 424696"/>
              <a:gd name="connsiteX1" fmla="*/ 54592 w 494011"/>
              <a:gd name="connsiteY1" fmla="*/ 151741 h 424696"/>
              <a:gd name="connsiteX2" fmla="*/ 81887 w 494011"/>
              <a:gd name="connsiteY2" fmla="*/ 233628 h 424696"/>
              <a:gd name="connsiteX3" fmla="*/ 163774 w 494011"/>
              <a:gd name="connsiteY3" fmla="*/ 288219 h 424696"/>
              <a:gd name="connsiteX4" fmla="*/ 218365 w 494011"/>
              <a:gd name="connsiteY4" fmla="*/ 342810 h 424696"/>
              <a:gd name="connsiteX5" fmla="*/ 245660 w 494011"/>
              <a:gd name="connsiteY5" fmla="*/ 383753 h 424696"/>
              <a:gd name="connsiteX6" fmla="*/ 327547 w 494011"/>
              <a:gd name="connsiteY6" fmla="*/ 424696 h 424696"/>
              <a:gd name="connsiteX7" fmla="*/ 368490 w 494011"/>
              <a:gd name="connsiteY7" fmla="*/ 397401 h 424696"/>
              <a:gd name="connsiteX8" fmla="*/ 450377 w 494011"/>
              <a:gd name="connsiteY8" fmla="*/ 370105 h 424696"/>
              <a:gd name="connsiteX9" fmla="*/ 491320 w 494011"/>
              <a:gd name="connsiteY9" fmla="*/ 288219 h 424696"/>
              <a:gd name="connsiteX10" fmla="*/ 464024 w 494011"/>
              <a:gd name="connsiteY10" fmla="*/ 206332 h 424696"/>
              <a:gd name="connsiteX11" fmla="*/ 477672 w 494011"/>
              <a:gd name="connsiteY11" fmla="*/ 165389 h 424696"/>
              <a:gd name="connsiteX12" fmla="*/ 395786 w 494011"/>
              <a:gd name="connsiteY12" fmla="*/ 179036 h 424696"/>
              <a:gd name="connsiteX13" fmla="*/ 382138 w 494011"/>
              <a:gd name="connsiteY13" fmla="*/ 233628 h 424696"/>
              <a:gd name="connsiteX14" fmla="*/ 354842 w 494011"/>
              <a:gd name="connsiteY14" fmla="*/ 315514 h 424696"/>
              <a:gd name="connsiteX15" fmla="*/ 272956 w 494011"/>
              <a:gd name="connsiteY15" fmla="*/ 301866 h 424696"/>
              <a:gd name="connsiteX16" fmla="*/ 245660 w 494011"/>
              <a:gd name="connsiteY16" fmla="*/ 219980 h 424696"/>
              <a:gd name="connsiteX17" fmla="*/ 218365 w 494011"/>
              <a:gd name="connsiteY17" fmla="*/ 179036 h 424696"/>
              <a:gd name="connsiteX18" fmla="*/ 150126 w 494011"/>
              <a:gd name="connsiteY18" fmla="*/ 97150 h 424696"/>
              <a:gd name="connsiteX19" fmla="*/ 136478 w 494011"/>
              <a:gd name="connsiteY19" fmla="*/ 56207 h 424696"/>
              <a:gd name="connsiteX20" fmla="*/ 13648 w 494011"/>
              <a:gd name="connsiteY20" fmla="*/ 83502 h 42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4011" h="424696">
                <a:moveTo>
                  <a:pt x="13648" y="83502"/>
                </a:moveTo>
                <a:cubicBezTo>
                  <a:pt x="0" y="99424"/>
                  <a:pt x="43615" y="127592"/>
                  <a:pt x="54592" y="151741"/>
                </a:cubicBezTo>
                <a:cubicBezTo>
                  <a:pt x="66498" y="177934"/>
                  <a:pt x="57947" y="217668"/>
                  <a:pt x="81887" y="233628"/>
                </a:cubicBezTo>
                <a:lnTo>
                  <a:pt x="163774" y="288219"/>
                </a:lnTo>
                <a:cubicBezTo>
                  <a:pt x="193549" y="377548"/>
                  <a:pt x="152194" y="289874"/>
                  <a:pt x="218365" y="342810"/>
                </a:cubicBezTo>
                <a:cubicBezTo>
                  <a:pt x="231173" y="353056"/>
                  <a:pt x="234062" y="372155"/>
                  <a:pt x="245660" y="383753"/>
                </a:cubicBezTo>
                <a:cubicBezTo>
                  <a:pt x="272115" y="410208"/>
                  <a:pt x="294249" y="413596"/>
                  <a:pt x="327547" y="424696"/>
                </a:cubicBezTo>
                <a:cubicBezTo>
                  <a:pt x="341195" y="415598"/>
                  <a:pt x="353501" y="404063"/>
                  <a:pt x="368490" y="397401"/>
                </a:cubicBezTo>
                <a:cubicBezTo>
                  <a:pt x="394782" y="385716"/>
                  <a:pt x="450377" y="370105"/>
                  <a:pt x="450377" y="370105"/>
                </a:cubicBezTo>
                <a:cubicBezTo>
                  <a:pt x="461109" y="354007"/>
                  <a:pt x="494011" y="312434"/>
                  <a:pt x="491320" y="288219"/>
                </a:cubicBezTo>
                <a:cubicBezTo>
                  <a:pt x="488143" y="259623"/>
                  <a:pt x="464024" y="206332"/>
                  <a:pt x="464024" y="206332"/>
                </a:cubicBezTo>
                <a:cubicBezTo>
                  <a:pt x="468573" y="192684"/>
                  <a:pt x="484105" y="178256"/>
                  <a:pt x="477672" y="165389"/>
                </a:cubicBezTo>
                <a:cubicBezTo>
                  <a:pt x="456483" y="123011"/>
                  <a:pt x="408434" y="170604"/>
                  <a:pt x="395786" y="179036"/>
                </a:cubicBezTo>
                <a:cubicBezTo>
                  <a:pt x="391237" y="197233"/>
                  <a:pt x="387528" y="215662"/>
                  <a:pt x="382138" y="233628"/>
                </a:cubicBezTo>
                <a:cubicBezTo>
                  <a:pt x="373870" y="261186"/>
                  <a:pt x="354842" y="315514"/>
                  <a:pt x="354842" y="315514"/>
                </a:cubicBezTo>
                <a:cubicBezTo>
                  <a:pt x="327547" y="310965"/>
                  <a:pt x="293781" y="320088"/>
                  <a:pt x="272956" y="301866"/>
                </a:cubicBezTo>
                <a:cubicBezTo>
                  <a:pt x="251303" y="282920"/>
                  <a:pt x="261619" y="243920"/>
                  <a:pt x="245660" y="219980"/>
                </a:cubicBezTo>
                <a:cubicBezTo>
                  <a:pt x="236562" y="206332"/>
                  <a:pt x="228866" y="191637"/>
                  <a:pt x="218365" y="179036"/>
                </a:cubicBezTo>
                <a:cubicBezTo>
                  <a:pt x="180632" y="133756"/>
                  <a:pt x="175542" y="147981"/>
                  <a:pt x="150126" y="97150"/>
                </a:cubicBezTo>
                <a:cubicBezTo>
                  <a:pt x="143692" y="84283"/>
                  <a:pt x="148184" y="64569"/>
                  <a:pt x="136478" y="56207"/>
                </a:cubicBezTo>
                <a:cubicBezTo>
                  <a:pt x="57789" y="0"/>
                  <a:pt x="27296" y="67580"/>
                  <a:pt x="13648" y="8350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6" name="Volný tvar 15"/>
          <p:cNvSpPr/>
          <p:nvPr/>
        </p:nvSpPr>
        <p:spPr bwMode="auto">
          <a:xfrm>
            <a:off x="1884248" y="5865793"/>
            <a:ext cx="760340" cy="349795"/>
          </a:xfrm>
          <a:custGeom>
            <a:avLst/>
            <a:gdLst>
              <a:gd name="connsiteX0" fmla="*/ 72788 w 727881"/>
              <a:gd name="connsiteY0" fmla="*/ 3290 h 330836"/>
              <a:gd name="connsiteX1" fmla="*/ 482221 w 727881"/>
              <a:gd name="connsiteY1" fmla="*/ 16937 h 330836"/>
              <a:gd name="connsiteX2" fmla="*/ 509516 w 727881"/>
              <a:gd name="connsiteY2" fmla="*/ 57881 h 330836"/>
              <a:gd name="connsiteX3" fmla="*/ 550459 w 727881"/>
              <a:gd name="connsiteY3" fmla="*/ 71529 h 330836"/>
              <a:gd name="connsiteX4" fmla="*/ 645994 w 727881"/>
              <a:gd name="connsiteY4" fmla="*/ 167063 h 330836"/>
              <a:gd name="connsiteX5" fmla="*/ 673289 w 727881"/>
              <a:gd name="connsiteY5" fmla="*/ 289893 h 330836"/>
              <a:gd name="connsiteX6" fmla="*/ 632346 w 727881"/>
              <a:gd name="connsiteY6" fmla="*/ 317188 h 330836"/>
              <a:gd name="connsiteX7" fmla="*/ 591403 w 727881"/>
              <a:gd name="connsiteY7" fmla="*/ 330836 h 330836"/>
              <a:gd name="connsiteX8" fmla="*/ 564107 w 727881"/>
              <a:gd name="connsiteY8" fmla="*/ 289893 h 330836"/>
              <a:gd name="connsiteX9" fmla="*/ 482221 w 727881"/>
              <a:gd name="connsiteY9" fmla="*/ 262597 h 330836"/>
              <a:gd name="connsiteX10" fmla="*/ 454925 w 727881"/>
              <a:gd name="connsiteY10" fmla="*/ 221654 h 330836"/>
              <a:gd name="connsiteX11" fmla="*/ 427629 w 727881"/>
              <a:gd name="connsiteY11" fmla="*/ 139767 h 330836"/>
              <a:gd name="connsiteX12" fmla="*/ 345743 w 727881"/>
              <a:gd name="connsiteY12" fmla="*/ 85176 h 330836"/>
              <a:gd name="connsiteX13" fmla="*/ 277504 w 727881"/>
              <a:gd name="connsiteY13" fmla="*/ 98824 h 330836"/>
              <a:gd name="connsiteX14" fmla="*/ 236561 w 727881"/>
              <a:gd name="connsiteY14" fmla="*/ 112472 h 330836"/>
              <a:gd name="connsiteX15" fmla="*/ 181970 w 727881"/>
              <a:gd name="connsiteY15" fmla="*/ 126120 h 330836"/>
              <a:gd name="connsiteX16" fmla="*/ 86435 w 727881"/>
              <a:gd name="connsiteY16" fmla="*/ 112472 h 330836"/>
              <a:gd name="connsiteX17" fmla="*/ 45492 w 727881"/>
              <a:gd name="connsiteY17" fmla="*/ 30585 h 330836"/>
              <a:gd name="connsiteX18" fmla="*/ 72788 w 727881"/>
              <a:gd name="connsiteY18" fmla="*/ 3290 h 33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7881" h="330836">
                <a:moveTo>
                  <a:pt x="72788" y="3290"/>
                </a:moveTo>
                <a:cubicBezTo>
                  <a:pt x="145576" y="1015"/>
                  <a:pt x="346722" y="0"/>
                  <a:pt x="482221" y="16937"/>
                </a:cubicBezTo>
                <a:cubicBezTo>
                  <a:pt x="498497" y="18972"/>
                  <a:pt x="496708" y="47634"/>
                  <a:pt x="509516" y="57881"/>
                </a:cubicBezTo>
                <a:cubicBezTo>
                  <a:pt x="520749" y="66868"/>
                  <a:pt x="536811" y="66980"/>
                  <a:pt x="550459" y="71529"/>
                </a:cubicBezTo>
                <a:cubicBezTo>
                  <a:pt x="613030" y="165385"/>
                  <a:pt x="573928" y="143041"/>
                  <a:pt x="645994" y="167063"/>
                </a:cubicBezTo>
                <a:cubicBezTo>
                  <a:pt x="691487" y="235302"/>
                  <a:pt x="727881" y="235301"/>
                  <a:pt x="673289" y="289893"/>
                </a:cubicBezTo>
                <a:cubicBezTo>
                  <a:pt x="661691" y="301491"/>
                  <a:pt x="647017" y="309853"/>
                  <a:pt x="632346" y="317188"/>
                </a:cubicBezTo>
                <a:cubicBezTo>
                  <a:pt x="619479" y="323622"/>
                  <a:pt x="605051" y="326287"/>
                  <a:pt x="591403" y="330836"/>
                </a:cubicBezTo>
                <a:cubicBezTo>
                  <a:pt x="582304" y="317188"/>
                  <a:pt x="578016" y="298586"/>
                  <a:pt x="564107" y="289893"/>
                </a:cubicBezTo>
                <a:cubicBezTo>
                  <a:pt x="539709" y="274644"/>
                  <a:pt x="482221" y="262597"/>
                  <a:pt x="482221" y="262597"/>
                </a:cubicBezTo>
                <a:cubicBezTo>
                  <a:pt x="473122" y="248949"/>
                  <a:pt x="461587" y="236643"/>
                  <a:pt x="454925" y="221654"/>
                </a:cubicBezTo>
                <a:cubicBezTo>
                  <a:pt x="443239" y="195362"/>
                  <a:pt x="451569" y="155727"/>
                  <a:pt x="427629" y="139767"/>
                </a:cubicBezTo>
                <a:lnTo>
                  <a:pt x="345743" y="85176"/>
                </a:lnTo>
                <a:cubicBezTo>
                  <a:pt x="322997" y="89725"/>
                  <a:pt x="300008" y="93198"/>
                  <a:pt x="277504" y="98824"/>
                </a:cubicBezTo>
                <a:cubicBezTo>
                  <a:pt x="263548" y="102313"/>
                  <a:pt x="250393" y="108520"/>
                  <a:pt x="236561" y="112472"/>
                </a:cubicBezTo>
                <a:cubicBezTo>
                  <a:pt x="218526" y="117625"/>
                  <a:pt x="200167" y="121571"/>
                  <a:pt x="181970" y="126120"/>
                </a:cubicBezTo>
                <a:cubicBezTo>
                  <a:pt x="150125" y="121571"/>
                  <a:pt x="115831" y="125537"/>
                  <a:pt x="86435" y="112472"/>
                </a:cubicBezTo>
                <a:cubicBezTo>
                  <a:pt x="67672" y="104133"/>
                  <a:pt x="49844" y="47994"/>
                  <a:pt x="45492" y="30585"/>
                </a:cubicBezTo>
                <a:cubicBezTo>
                  <a:pt x="44389" y="26171"/>
                  <a:pt x="0" y="5565"/>
                  <a:pt x="72788" y="329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288945" y="275022"/>
            <a:ext cx="1799499" cy="107721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Úkol 2 (řešení)</a:t>
            </a:r>
          </a:p>
        </p:txBody>
      </p:sp>
    </p:spTree>
    <p:extLst>
      <p:ext uri="{BB962C8B-B14F-4D97-AF65-F5344CB8AC3E}">
        <p14:creationId xmlns:p14="http://schemas.microsoft.com/office/powerpoint/2010/main" val="531042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2" descr="C:\Users\Sipek\Documents\Karyotypy\Upravené\mitoz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78399" y="242815"/>
            <a:ext cx="209193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Úkol 3</a:t>
            </a:r>
          </a:p>
        </p:txBody>
      </p:sp>
    </p:spTree>
    <p:extLst>
      <p:ext uri="{BB962C8B-B14F-4D97-AF65-F5344CB8AC3E}">
        <p14:creationId xmlns:p14="http://schemas.microsoft.com/office/powerpoint/2010/main" val="40940997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2" descr="C:\Users\Sipek\Documents\Karyotypy\Upravené\mitoz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 bwMode="auto">
          <a:xfrm>
            <a:off x="7068378" y="630238"/>
            <a:ext cx="599661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22</a:t>
            </a:r>
          </a:p>
        </p:txBody>
      </p:sp>
      <p:sp>
        <p:nvSpPr>
          <p:cNvPr id="4" name="TextovéPole 3"/>
          <p:cNvSpPr txBox="1"/>
          <p:nvPr/>
        </p:nvSpPr>
        <p:spPr bwMode="auto">
          <a:xfrm>
            <a:off x="6975613" y="5667375"/>
            <a:ext cx="60131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22</a:t>
            </a:r>
          </a:p>
        </p:txBody>
      </p:sp>
      <p:sp>
        <p:nvSpPr>
          <p:cNvPr id="5" name="TextovéPole 4"/>
          <p:cNvSpPr txBox="1"/>
          <p:nvPr/>
        </p:nvSpPr>
        <p:spPr bwMode="auto">
          <a:xfrm>
            <a:off x="4273826" y="5667375"/>
            <a:ext cx="60131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21</a:t>
            </a:r>
          </a:p>
        </p:txBody>
      </p:sp>
      <p:sp>
        <p:nvSpPr>
          <p:cNvPr id="6" name="TextovéPole 5"/>
          <p:cNvSpPr txBox="1"/>
          <p:nvPr/>
        </p:nvSpPr>
        <p:spPr bwMode="auto">
          <a:xfrm>
            <a:off x="5247861" y="5872163"/>
            <a:ext cx="60131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21</a:t>
            </a:r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4805570" y="2932113"/>
            <a:ext cx="60131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Y</a:t>
            </a:r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4830417" y="1171575"/>
            <a:ext cx="599661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cs-CZ" sz="1800" b="1" dirty="0">
                <a:solidFill>
                  <a:srgbClr val="003300"/>
                </a:solidFill>
                <a:cs typeface="Arial" charset="0"/>
              </a:rPr>
              <a:t>X</a:t>
            </a:r>
          </a:p>
        </p:txBody>
      </p:sp>
      <p:sp>
        <p:nvSpPr>
          <p:cNvPr id="3" name="TextovéPole 2"/>
          <p:cNvSpPr txBox="1"/>
          <p:nvPr/>
        </p:nvSpPr>
        <p:spPr bwMode="auto">
          <a:xfrm>
            <a:off x="7328452" y="6055519"/>
            <a:ext cx="1653209" cy="584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46,XY</a:t>
            </a:r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>
            <a:off x="4797287" y="1428750"/>
            <a:ext cx="473765" cy="809625"/>
          </a:xfrm>
          <a:custGeom>
            <a:avLst/>
            <a:gdLst>
              <a:gd name="T0" fmla="*/ 16013 w 454330"/>
              <a:gd name="T1" fmla="*/ 727166 h 809053"/>
              <a:gd name="T2" fmla="*/ 29661 w 454330"/>
              <a:gd name="T3" fmla="*/ 658927 h 809053"/>
              <a:gd name="T4" fmla="*/ 70604 w 454330"/>
              <a:gd name="T5" fmla="*/ 577041 h 809053"/>
              <a:gd name="T6" fmla="*/ 84252 w 454330"/>
              <a:gd name="T7" fmla="*/ 508802 h 809053"/>
              <a:gd name="T8" fmla="*/ 97900 w 454330"/>
              <a:gd name="T9" fmla="*/ 467859 h 809053"/>
              <a:gd name="T10" fmla="*/ 111547 w 454330"/>
              <a:gd name="T11" fmla="*/ 413268 h 809053"/>
              <a:gd name="T12" fmla="*/ 138843 w 454330"/>
              <a:gd name="T13" fmla="*/ 331381 h 809053"/>
              <a:gd name="T14" fmla="*/ 179786 w 454330"/>
              <a:gd name="T15" fmla="*/ 290438 h 809053"/>
              <a:gd name="T16" fmla="*/ 193434 w 454330"/>
              <a:gd name="T17" fmla="*/ 249495 h 809053"/>
              <a:gd name="T18" fmla="*/ 207082 w 454330"/>
              <a:gd name="T19" fmla="*/ 194904 h 809053"/>
              <a:gd name="T20" fmla="*/ 248025 w 454330"/>
              <a:gd name="T21" fmla="*/ 140313 h 809053"/>
              <a:gd name="T22" fmla="*/ 275320 w 454330"/>
              <a:gd name="T23" fmla="*/ 99369 h 809053"/>
              <a:gd name="T24" fmla="*/ 288968 w 454330"/>
              <a:gd name="T25" fmla="*/ 44778 h 809053"/>
              <a:gd name="T26" fmla="*/ 398150 w 454330"/>
              <a:gd name="T27" fmla="*/ 31130 h 809053"/>
              <a:gd name="T28" fmla="*/ 439094 w 454330"/>
              <a:gd name="T29" fmla="*/ 44778 h 809053"/>
              <a:gd name="T30" fmla="*/ 452741 w 454330"/>
              <a:gd name="T31" fmla="*/ 85721 h 809053"/>
              <a:gd name="T32" fmla="*/ 411798 w 454330"/>
              <a:gd name="T33" fmla="*/ 208551 h 809053"/>
              <a:gd name="T34" fmla="*/ 384502 w 454330"/>
              <a:gd name="T35" fmla="*/ 290438 h 809053"/>
              <a:gd name="T36" fmla="*/ 370855 w 454330"/>
              <a:gd name="T37" fmla="*/ 331381 h 809053"/>
              <a:gd name="T38" fmla="*/ 316264 w 454330"/>
              <a:gd name="T39" fmla="*/ 413268 h 809053"/>
              <a:gd name="T40" fmla="*/ 288968 w 454330"/>
              <a:gd name="T41" fmla="*/ 454211 h 809053"/>
              <a:gd name="T42" fmla="*/ 261673 w 454330"/>
              <a:gd name="T43" fmla="*/ 536098 h 809053"/>
              <a:gd name="T44" fmla="*/ 234377 w 454330"/>
              <a:gd name="T45" fmla="*/ 658927 h 809053"/>
              <a:gd name="T46" fmla="*/ 220729 w 454330"/>
              <a:gd name="T47" fmla="*/ 699871 h 809053"/>
              <a:gd name="T48" fmla="*/ 179786 w 454330"/>
              <a:gd name="T49" fmla="*/ 740814 h 809053"/>
              <a:gd name="T50" fmla="*/ 125195 w 454330"/>
              <a:gd name="T51" fmla="*/ 809053 h 809053"/>
              <a:gd name="T52" fmla="*/ 16013 w 454330"/>
              <a:gd name="T53" fmla="*/ 781757 h 809053"/>
              <a:gd name="T54" fmla="*/ 2365 w 454330"/>
              <a:gd name="T55" fmla="*/ 740814 h 809053"/>
              <a:gd name="T56" fmla="*/ 29661 w 454330"/>
              <a:gd name="T57" fmla="*/ 699871 h 809053"/>
              <a:gd name="T58" fmla="*/ 29661 w 454330"/>
              <a:gd name="T59" fmla="*/ 658927 h 80905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330" h="809053">
                <a:moveTo>
                  <a:pt x="16013" y="727166"/>
                </a:moveTo>
                <a:cubicBezTo>
                  <a:pt x="20562" y="704420"/>
                  <a:pt x="21516" y="680647"/>
                  <a:pt x="29661" y="658927"/>
                </a:cubicBezTo>
                <a:cubicBezTo>
                  <a:pt x="79696" y="525500"/>
                  <a:pt x="38823" y="704161"/>
                  <a:pt x="70604" y="577041"/>
                </a:cubicBezTo>
                <a:cubicBezTo>
                  <a:pt x="76230" y="554537"/>
                  <a:pt x="78626" y="531306"/>
                  <a:pt x="84252" y="508802"/>
                </a:cubicBezTo>
                <a:cubicBezTo>
                  <a:pt x="87741" y="494846"/>
                  <a:pt x="93948" y="481691"/>
                  <a:pt x="97900" y="467859"/>
                </a:cubicBezTo>
                <a:cubicBezTo>
                  <a:pt x="103053" y="449824"/>
                  <a:pt x="106157" y="431234"/>
                  <a:pt x="111547" y="413268"/>
                </a:cubicBezTo>
                <a:cubicBezTo>
                  <a:pt x="119815" y="385709"/>
                  <a:pt x="118498" y="351726"/>
                  <a:pt x="138843" y="331381"/>
                </a:cubicBezTo>
                <a:lnTo>
                  <a:pt x="179786" y="290438"/>
                </a:lnTo>
                <a:cubicBezTo>
                  <a:pt x="184335" y="276790"/>
                  <a:pt x="189482" y="263327"/>
                  <a:pt x="193434" y="249495"/>
                </a:cubicBezTo>
                <a:cubicBezTo>
                  <a:pt x="198587" y="231460"/>
                  <a:pt x="198694" y="211681"/>
                  <a:pt x="207082" y="194904"/>
                </a:cubicBezTo>
                <a:cubicBezTo>
                  <a:pt x="217254" y="174559"/>
                  <a:pt x="234804" y="158822"/>
                  <a:pt x="248025" y="140313"/>
                </a:cubicBezTo>
                <a:cubicBezTo>
                  <a:pt x="257559" y="126966"/>
                  <a:pt x="266222" y="113017"/>
                  <a:pt x="275320" y="99369"/>
                </a:cubicBezTo>
                <a:cubicBezTo>
                  <a:pt x="279869" y="81172"/>
                  <a:pt x="278563" y="60385"/>
                  <a:pt x="288968" y="44778"/>
                </a:cubicBezTo>
                <a:cubicBezTo>
                  <a:pt x="318820" y="0"/>
                  <a:pt x="356808" y="20795"/>
                  <a:pt x="398150" y="31130"/>
                </a:cubicBezTo>
                <a:cubicBezTo>
                  <a:pt x="412107" y="34619"/>
                  <a:pt x="425446" y="40229"/>
                  <a:pt x="439094" y="44778"/>
                </a:cubicBezTo>
                <a:cubicBezTo>
                  <a:pt x="443643" y="58426"/>
                  <a:pt x="454330" y="71423"/>
                  <a:pt x="452741" y="85721"/>
                </a:cubicBezTo>
                <a:cubicBezTo>
                  <a:pt x="452740" y="85729"/>
                  <a:pt x="418623" y="188076"/>
                  <a:pt x="411798" y="208551"/>
                </a:cubicBezTo>
                <a:lnTo>
                  <a:pt x="384502" y="290438"/>
                </a:lnTo>
                <a:cubicBezTo>
                  <a:pt x="379953" y="304086"/>
                  <a:pt x="378835" y="319411"/>
                  <a:pt x="370855" y="331381"/>
                </a:cubicBezTo>
                <a:lnTo>
                  <a:pt x="316264" y="413268"/>
                </a:lnTo>
                <a:cubicBezTo>
                  <a:pt x="307165" y="426916"/>
                  <a:pt x="294155" y="438650"/>
                  <a:pt x="288968" y="454211"/>
                </a:cubicBezTo>
                <a:lnTo>
                  <a:pt x="261673" y="536098"/>
                </a:lnTo>
                <a:cubicBezTo>
                  <a:pt x="230948" y="628274"/>
                  <a:pt x="266406" y="514798"/>
                  <a:pt x="234377" y="658927"/>
                </a:cubicBezTo>
                <a:cubicBezTo>
                  <a:pt x="231256" y="672971"/>
                  <a:pt x="228709" y="687901"/>
                  <a:pt x="220729" y="699871"/>
                </a:cubicBezTo>
                <a:cubicBezTo>
                  <a:pt x="210023" y="715930"/>
                  <a:pt x="193434" y="727166"/>
                  <a:pt x="179786" y="740814"/>
                </a:cubicBezTo>
                <a:cubicBezTo>
                  <a:pt x="171264" y="766379"/>
                  <a:pt x="166349" y="809053"/>
                  <a:pt x="125195" y="809053"/>
                </a:cubicBezTo>
                <a:cubicBezTo>
                  <a:pt x="87681" y="809053"/>
                  <a:pt x="16013" y="781757"/>
                  <a:pt x="16013" y="781757"/>
                </a:cubicBezTo>
                <a:cubicBezTo>
                  <a:pt x="11464" y="768109"/>
                  <a:pt x="0" y="755004"/>
                  <a:pt x="2365" y="740814"/>
                </a:cubicBezTo>
                <a:cubicBezTo>
                  <a:pt x="5062" y="724635"/>
                  <a:pt x="24474" y="715432"/>
                  <a:pt x="29661" y="699871"/>
                </a:cubicBezTo>
                <a:cubicBezTo>
                  <a:pt x="33977" y="686923"/>
                  <a:pt x="29661" y="672575"/>
                  <a:pt x="29661" y="658927"/>
                </a:cubicBezTo>
              </a:path>
            </a:pathLst>
          </a:custGeom>
          <a:solidFill>
            <a:srgbClr val="FF0000"/>
          </a:solidFill>
          <a:ln w="28575" cap="flat" cmpd="sng" algn="ctr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11" name="Volný tvar 10"/>
          <p:cNvSpPr/>
          <p:nvPr/>
        </p:nvSpPr>
        <p:spPr bwMode="auto">
          <a:xfrm>
            <a:off x="4679674" y="3030538"/>
            <a:ext cx="221974" cy="311150"/>
          </a:xfrm>
          <a:custGeom>
            <a:avLst/>
            <a:gdLst>
              <a:gd name="connsiteX0" fmla="*/ 183793 w 213869"/>
              <a:gd name="connsiteY0" fmla="*/ 259307 h 311370"/>
              <a:gd name="connsiteX1" fmla="*/ 211089 w 213869"/>
              <a:gd name="connsiteY1" fmla="*/ 191069 h 311370"/>
              <a:gd name="connsiteX2" fmla="*/ 197441 w 213869"/>
              <a:gd name="connsiteY2" fmla="*/ 150125 h 311370"/>
              <a:gd name="connsiteX3" fmla="*/ 183793 w 213869"/>
              <a:gd name="connsiteY3" fmla="*/ 81887 h 311370"/>
              <a:gd name="connsiteX4" fmla="*/ 170145 w 213869"/>
              <a:gd name="connsiteY4" fmla="*/ 40943 h 311370"/>
              <a:gd name="connsiteX5" fmla="*/ 88259 w 213869"/>
              <a:gd name="connsiteY5" fmla="*/ 13648 h 311370"/>
              <a:gd name="connsiteX6" fmla="*/ 47315 w 213869"/>
              <a:gd name="connsiteY6" fmla="*/ 0 h 311370"/>
              <a:gd name="connsiteX7" fmla="*/ 6372 w 213869"/>
              <a:gd name="connsiteY7" fmla="*/ 27296 h 311370"/>
              <a:gd name="connsiteX8" fmla="*/ 20020 w 213869"/>
              <a:gd name="connsiteY8" fmla="*/ 95534 h 311370"/>
              <a:gd name="connsiteX9" fmla="*/ 47315 w 213869"/>
              <a:gd name="connsiteY9" fmla="*/ 177421 h 311370"/>
              <a:gd name="connsiteX10" fmla="*/ 88259 w 213869"/>
              <a:gd name="connsiteY10" fmla="*/ 300251 h 311370"/>
              <a:gd name="connsiteX11" fmla="*/ 197441 w 213869"/>
              <a:gd name="connsiteY11" fmla="*/ 245660 h 311370"/>
              <a:gd name="connsiteX12" fmla="*/ 183793 w 213869"/>
              <a:gd name="connsiteY12" fmla="*/ 259307 h 3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869" h="311370">
                <a:moveTo>
                  <a:pt x="183793" y="259307"/>
                </a:moveTo>
                <a:cubicBezTo>
                  <a:pt x="186068" y="250208"/>
                  <a:pt x="208050" y="215378"/>
                  <a:pt x="211089" y="191069"/>
                </a:cubicBezTo>
                <a:cubicBezTo>
                  <a:pt x="212873" y="176794"/>
                  <a:pt x="200930" y="164082"/>
                  <a:pt x="197441" y="150125"/>
                </a:cubicBezTo>
                <a:cubicBezTo>
                  <a:pt x="191815" y="127621"/>
                  <a:pt x="189419" y="104391"/>
                  <a:pt x="183793" y="81887"/>
                </a:cubicBezTo>
                <a:cubicBezTo>
                  <a:pt x="180304" y="67930"/>
                  <a:pt x="181852" y="49305"/>
                  <a:pt x="170145" y="40943"/>
                </a:cubicBezTo>
                <a:cubicBezTo>
                  <a:pt x="146732" y="24220"/>
                  <a:pt x="115554" y="22746"/>
                  <a:pt x="88259" y="13648"/>
                </a:cubicBezTo>
                <a:lnTo>
                  <a:pt x="47315" y="0"/>
                </a:lnTo>
                <a:cubicBezTo>
                  <a:pt x="33667" y="9099"/>
                  <a:pt x="10878" y="11525"/>
                  <a:pt x="6372" y="27296"/>
                </a:cubicBezTo>
                <a:cubicBezTo>
                  <a:pt x="0" y="49600"/>
                  <a:pt x="13917" y="73155"/>
                  <a:pt x="20020" y="95534"/>
                </a:cubicBezTo>
                <a:cubicBezTo>
                  <a:pt x="27590" y="123292"/>
                  <a:pt x="42585" y="149040"/>
                  <a:pt x="47315" y="177421"/>
                </a:cubicBezTo>
                <a:cubicBezTo>
                  <a:pt x="63660" y="275487"/>
                  <a:pt x="45613" y="236283"/>
                  <a:pt x="88259" y="300251"/>
                </a:cubicBezTo>
                <a:cubicBezTo>
                  <a:pt x="108036" y="297426"/>
                  <a:pt x="213869" y="311370"/>
                  <a:pt x="197441" y="245660"/>
                </a:cubicBezTo>
                <a:cubicBezTo>
                  <a:pt x="194974" y="235791"/>
                  <a:pt x="181518" y="268406"/>
                  <a:pt x="183793" y="259307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3" name="Volný tvar 12"/>
          <p:cNvSpPr/>
          <p:nvPr/>
        </p:nvSpPr>
        <p:spPr bwMode="auto">
          <a:xfrm>
            <a:off x="6722165" y="5795963"/>
            <a:ext cx="243509" cy="400050"/>
          </a:xfrm>
          <a:custGeom>
            <a:avLst/>
            <a:gdLst>
              <a:gd name="connsiteX0" fmla="*/ 0 w 232012"/>
              <a:gd name="connsiteY0" fmla="*/ 72788 h 400335"/>
              <a:gd name="connsiteX1" fmla="*/ 40943 w 232012"/>
              <a:gd name="connsiteY1" fmla="*/ 222914 h 400335"/>
              <a:gd name="connsiteX2" fmla="*/ 68239 w 232012"/>
              <a:gd name="connsiteY2" fmla="*/ 263857 h 400335"/>
              <a:gd name="connsiteX3" fmla="*/ 81887 w 232012"/>
              <a:gd name="connsiteY3" fmla="*/ 304800 h 400335"/>
              <a:gd name="connsiteX4" fmla="*/ 109182 w 232012"/>
              <a:gd name="connsiteY4" fmla="*/ 345744 h 400335"/>
              <a:gd name="connsiteX5" fmla="*/ 122830 w 232012"/>
              <a:gd name="connsiteY5" fmla="*/ 386687 h 400335"/>
              <a:gd name="connsiteX6" fmla="*/ 163773 w 232012"/>
              <a:gd name="connsiteY6" fmla="*/ 400335 h 400335"/>
              <a:gd name="connsiteX7" fmla="*/ 204716 w 232012"/>
              <a:gd name="connsiteY7" fmla="*/ 386687 h 400335"/>
              <a:gd name="connsiteX8" fmla="*/ 232012 w 232012"/>
              <a:gd name="connsiteY8" fmla="*/ 291152 h 400335"/>
              <a:gd name="connsiteX9" fmla="*/ 218364 w 232012"/>
              <a:gd name="connsiteY9" fmla="*/ 250209 h 400335"/>
              <a:gd name="connsiteX10" fmla="*/ 191069 w 232012"/>
              <a:gd name="connsiteY10" fmla="*/ 209266 h 400335"/>
              <a:gd name="connsiteX11" fmla="*/ 218364 w 232012"/>
              <a:gd name="connsiteY11" fmla="*/ 168323 h 400335"/>
              <a:gd name="connsiteX12" fmla="*/ 204716 w 232012"/>
              <a:gd name="connsiteY12" fmla="*/ 86436 h 400335"/>
              <a:gd name="connsiteX13" fmla="*/ 163773 w 232012"/>
              <a:gd name="connsiteY13" fmla="*/ 72788 h 400335"/>
              <a:gd name="connsiteX14" fmla="*/ 109182 w 232012"/>
              <a:gd name="connsiteY14" fmla="*/ 18197 h 400335"/>
              <a:gd name="connsiteX15" fmla="*/ 0 w 232012"/>
              <a:gd name="connsiteY15" fmla="*/ 72788 h 400335"/>
              <a:gd name="connsiteX16" fmla="*/ 0 w 232012"/>
              <a:gd name="connsiteY16" fmla="*/ 72788 h 4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2012" h="400335">
                <a:moveTo>
                  <a:pt x="0" y="72788"/>
                </a:moveTo>
                <a:cubicBezTo>
                  <a:pt x="6824" y="97809"/>
                  <a:pt x="21155" y="193233"/>
                  <a:pt x="40943" y="222914"/>
                </a:cubicBezTo>
                <a:cubicBezTo>
                  <a:pt x="50042" y="236562"/>
                  <a:pt x="60903" y="249186"/>
                  <a:pt x="68239" y="263857"/>
                </a:cubicBezTo>
                <a:cubicBezTo>
                  <a:pt x="74673" y="276724"/>
                  <a:pt x="75453" y="291933"/>
                  <a:pt x="81887" y="304800"/>
                </a:cubicBezTo>
                <a:cubicBezTo>
                  <a:pt x="89222" y="319471"/>
                  <a:pt x="101847" y="331073"/>
                  <a:pt x="109182" y="345744"/>
                </a:cubicBezTo>
                <a:cubicBezTo>
                  <a:pt x="115616" y="358611"/>
                  <a:pt x="112658" y="376515"/>
                  <a:pt x="122830" y="386687"/>
                </a:cubicBezTo>
                <a:cubicBezTo>
                  <a:pt x="133002" y="396859"/>
                  <a:pt x="150125" y="395786"/>
                  <a:pt x="163773" y="400335"/>
                </a:cubicBezTo>
                <a:cubicBezTo>
                  <a:pt x="177421" y="395786"/>
                  <a:pt x="194544" y="396859"/>
                  <a:pt x="204716" y="386687"/>
                </a:cubicBezTo>
                <a:cubicBezTo>
                  <a:pt x="211243" y="380160"/>
                  <a:pt x="231894" y="291624"/>
                  <a:pt x="232012" y="291152"/>
                </a:cubicBezTo>
                <a:cubicBezTo>
                  <a:pt x="227463" y="277504"/>
                  <a:pt x="224798" y="263076"/>
                  <a:pt x="218364" y="250209"/>
                </a:cubicBezTo>
                <a:cubicBezTo>
                  <a:pt x="211029" y="235538"/>
                  <a:pt x="191069" y="225668"/>
                  <a:pt x="191069" y="209266"/>
                </a:cubicBezTo>
                <a:cubicBezTo>
                  <a:pt x="191069" y="192864"/>
                  <a:pt x="209266" y="181971"/>
                  <a:pt x="218364" y="168323"/>
                </a:cubicBezTo>
                <a:cubicBezTo>
                  <a:pt x="213815" y="141027"/>
                  <a:pt x="218445" y="110462"/>
                  <a:pt x="204716" y="86436"/>
                </a:cubicBezTo>
                <a:cubicBezTo>
                  <a:pt x="197579" y="73945"/>
                  <a:pt x="173945" y="82960"/>
                  <a:pt x="163773" y="72788"/>
                </a:cubicBezTo>
                <a:cubicBezTo>
                  <a:pt x="90985" y="0"/>
                  <a:pt x="218363" y="54592"/>
                  <a:pt x="109182" y="18197"/>
                </a:cubicBezTo>
                <a:cubicBezTo>
                  <a:pt x="30738" y="31271"/>
                  <a:pt x="31014" y="10759"/>
                  <a:pt x="0" y="72788"/>
                </a:cubicBezTo>
                <a:lnTo>
                  <a:pt x="0" y="72788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4" name="Volný tvar 13"/>
          <p:cNvSpPr/>
          <p:nvPr/>
        </p:nvSpPr>
        <p:spPr bwMode="auto">
          <a:xfrm>
            <a:off x="5597387" y="6059488"/>
            <a:ext cx="241852" cy="347663"/>
          </a:xfrm>
          <a:custGeom>
            <a:avLst/>
            <a:gdLst>
              <a:gd name="connsiteX0" fmla="*/ 95534 w 232012"/>
              <a:gd name="connsiteY0" fmla="*/ 327546 h 348018"/>
              <a:gd name="connsiteX1" fmla="*/ 136477 w 232012"/>
              <a:gd name="connsiteY1" fmla="*/ 218364 h 348018"/>
              <a:gd name="connsiteX2" fmla="*/ 177421 w 232012"/>
              <a:gd name="connsiteY2" fmla="*/ 204716 h 348018"/>
              <a:gd name="connsiteX3" fmla="*/ 204716 w 232012"/>
              <a:gd name="connsiteY3" fmla="*/ 163773 h 348018"/>
              <a:gd name="connsiteX4" fmla="*/ 232012 w 232012"/>
              <a:gd name="connsiteY4" fmla="*/ 81887 h 348018"/>
              <a:gd name="connsiteX5" fmla="*/ 191068 w 232012"/>
              <a:gd name="connsiteY5" fmla="*/ 54591 h 348018"/>
              <a:gd name="connsiteX6" fmla="*/ 150125 w 232012"/>
              <a:gd name="connsiteY6" fmla="*/ 40943 h 348018"/>
              <a:gd name="connsiteX7" fmla="*/ 122830 w 232012"/>
              <a:gd name="connsiteY7" fmla="*/ 0 h 348018"/>
              <a:gd name="connsiteX8" fmla="*/ 81886 w 232012"/>
              <a:gd name="connsiteY8" fmla="*/ 13648 h 348018"/>
              <a:gd name="connsiteX9" fmla="*/ 68239 w 232012"/>
              <a:gd name="connsiteY9" fmla="*/ 54591 h 348018"/>
              <a:gd name="connsiteX10" fmla="*/ 27295 w 232012"/>
              <a:gd name="connsiteY10" fmla="*/ 218364 h 348018"/>
              <a:gd name="connsiteX11" fmla="*/ 13648 w 232012"/>
              <a:gd name="connsiteY11" fmla="*/ 259307 h 348018"/>
              <a:gd name="connsiteX12" fmla="*/ 0 w 232012"/>
              <a:gd name="connsiteY12" fmla="*/ 300251 h 348018"/>
              <a:gd name="connsiteX13" fmla="*/ 40943 w 232012"/>
              <a:gd name="connsiteY13" fmla="*/ 313898 h 348018"/>
              <a:gd name="connsiteX14" fmla="*/ 81886 w 232012"/>
              <a:gd name="connsiteY14" fmla="*/ 341194 h 348018"/>
              <a:gd name="connsiteX15" fmla="*/ 95534 w 232012"/>
              <a:gd name="connsiteY15" fmla="*/ 327546 h 34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012" h="348018">
                <a:moveTo>
                  <a:pt x="95534" y="327546"/>
                </a:moveTo>
                <a:cubicBezTo>
                  <a:pt x="104632" y="307074"/>
                  <a:pt x="103009" y="245138"/>
                  <a:pt x="136477" y="218364"/>
                </a:cubicBezTo>
                <a:cubicBezTo>
                  <a:pt x="147711" y="209377"/>
                  <a:pt x="163773" y="209265"/>
                  <a:pt x="177421" y="204716"/>
                </a:cubicBezTo>
                <a:cubicBezTo>
                  <a:pt x="186519" y="191068"/>
                  <a:pt x="198054" y="178762"/>
                  <a:pt x="204716" y="163773"/>
                </a:cubicBezTo>
                <a:cubicBezTo>
                  <a:pt x="216401" y="137481"/>
                  <a:pt x="232012" y="81887"/>
                  <a:pt x="232012" y="81887"/>
                </a:cubicBezTo>
                <a:cubicBezTo>
                  <a:pt x="218364" y="72788"/>
                  <a:pt x="205739" y="61927"/>
                  <a:pt x="191068" y="54591"/>
                </a:cubicBezTo>
                <a:cubicBezTo>
                  <a:pt x="178201" y="48157"/>
                  <a:pt x="161358" y="49930"/>
                  <a:pt x="150125" y="40943"/>
                </a:cubicBezTo>
                <a:cubicBezTo>
                  <a:pt x="137317" y="30696"/>
                  <a:pt x="131928" y="13648"/>
                  <a:pt x="122830" y="0"/>
                </a:cubicBezTo>
                <a:cubicBezTo>
                  <a:pt x="109182" y="4549"/>
                  <a:pt x="92059" y="3475"/>
                  <a:pt x="81886" y="13648"/>
                </a:cubicBezTo>
                <a:cubicBezTo>
                  <a:pt x="71714" y="23820"/>
                  <a:pt x="71360" y="40548"/>
                  <a:pt x="68239" y="54591"/>
                </a:cubicBezTo>
                <a:cubicBezTo>
                  <a:pt x="31484" y="219991"/>
                  <a:pt x="82449" y="52902"/>
                  <a:pt x="27295" y="218364"/>
                </a:cubicBezTo>
                <a:lnTo>
                  <a:pt x="13648" y="259307"/>
                </a:lnTo>
                <a:lnTo>
                  <a:pt x="0" y="300251"/>
                </a:lnTo>
                <a:cubicBezTo>
                  <a:pt x="13648" y="304800"/>
                  <a:pt x="28076" y="307464"/>
                  <a:pt x="40943" y="313898"/>
                </a:cubicBezTo>
                <a:cubicBezTo>
                  <a:pt x="55614" y="321233"/>
                  <a:pt x="65483" y="341194"/>
                  <a:pt x="81886" y="341194"/>
                </a:cubicBezTo>
                <a:cubicBezTo>
                  <a:pt x="126615" y="341194"/>
                  <a:pt x="86436" y="348018"/>
                  <a:pt x="95534" y="327546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5" name="Volný tvar 14"/>
          <p:cNvSpPr/>
          <p:nvPr/>
        </p:nvSpPr>
        <p:spPr bwMode="auto">
          <a:xfrm>
            <a:off x="4373217" y="6024563"/>
            <a:ext cx="316396" cy="242888"/>
          </a:xfrm>
          <a:custGeom>
            <a:avLst/>
            <a:gdLst>
              <a:gd name="connsiteX0" fmla="*/ 54591 w 303128"/>
              <a:gd name="connsiteY0" fmla="*/ 226658 h 243522"/>
              <a:gd name="connsiteX1" fmla="*/ 122830 w 303128"/>
              <a:gd name="connsiteY1" fmla="*/ 199362 h 243522"/>
              <a:gd name="connsiteX2" fmla="*/ 272956 w 303128"/>
              <a:gd name="connsiteY2" fmla="*/ 158419 h 243522"/>
              <a:gd name="connsiteX3" fmla="*/ 300251 w 303128"/>
              <a:gd name="connsiteY3" fmla="*/ 117476 h 243522"/>
              <a:gd name="connsiteX4" fmla="*/ 286603 w 303128"/>
              <a:gd name="connsiteY4" fmla="*/ 49237 h 243522"/>
              <a:gd name="connsiteX5" fmla="*/ 204717 w 303128"/>
              <a:gd name="connsiteY5" fmla="*/ 8293 h 243522"/>
              <a:gd name="connsiteX6" fmla="*/ 95535 w 303128"/>
              <a:gd name="connsiteY6" fmla="*/ 35589 h 243522"/>
              <a:gd name="connsiteX7" fmla="*/ 81887 w 303128"/>
              <a:gd name="connsiteY7" fmla="*/ 76532 h 243522"/>
              <a:gd name="connsiteX8" fmla="*/ 40944 w 303128"/>
              <a:gd name="connsiteY8" fmla="*/ 90180 h 243522"/>
              <a:gd name="connsiteX9" fmla="*/ 0 w 303128"/>
              <a:gd name="connsiteY9" fmla="*/ 117476 h 243522"/>
              <a:gd name="connsiteX10" fmla="*/ 54591 w 303128"/>
              <a:gd name="connsiteY10" fmla="*/ 240305 h 243522"/>
              <a:gd name="connsiteX11" fmla="*/ 54591 w 303128"/>
              <a:gd name="connsiteY11" fmla="*/ 226658 h 24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128" h="243522">
                <a:moveTo>
                  <a:pt x="54591" y="226658"/>
                </a:moveTo>
                <a:cubicBezTo>
                  <a:pt x="65964" y="219834"/>
                  <a:pt x="98959" y="204871"/>
                  <a:pt x="122830" y="199362"/>
                </a:cubicBezTo>
                <a:cubicBezTo>
                  <a:pt x="278732" y="163384"/>
                  <a:pt x="187879" y="215135"/>
                  <a:pt x="272956" y="158419"/>
                </a:cubicBezTo>
                <a:cubicBezTo>
                  <a:pt x="282054" y="144771"/>
                  <a:pt x="298217" y="133752"/>
                  <a:pt x="300251" y="117476"/>
                </a:cubicBezTo>
                <a:cubicBezTo>
                  <a:pt x="303128" y="94458"/>
                  <a:pt x="298112" y="69378"/>
                  <a:pt x="286603" y="49237"/>
                </a:cubicBezTo>
                <a:cubicBezTo>
                  <a:pt x="274153" y="27449"/>
                  <a:pt x="225733" y="15299"/>
                  <a:pt x="204717" y="8293"/>
                </a:cubicBezTo>
                <a:cubicBezTo>
                  <a:pt x="168323" y="17392"/>
                  <a:pt x="107398" y="0"/>
                  <a:pt x="95535" y="35589"/>
                </a:cubicBezTo>
                <a:cubicBezTo>
                  <a:pt x="90986" y="49237"/>
                  <a:pt x="92059" y="66360"/>
                  <a:pt x="81887" y="76532"/>
                </a:cubicBezTo>
                <a:cubicBezTo>
                  <a:pt x="71715" y="86704"/>
                  <a:pt x="53811" y="83746"/>
                  <a:pt x="40944" y="90180"/>
                </a:cubicBezTo>
                <a:cubicBezTo>
                  <a:pt x="26273" y="97516"/>
                  <a:pt x="13648" y="108377"/>
                  <a:pt x="0" y="117476"/>
                </a:cubicBezTo>
                <a:cubicBezTo>
                  <a:pt x="13513" y="158014"/>
                  <a:pt x="22151" y="207865"/>
                  <a:pt x="54591" y="240305"/>
                </a:cubicBezTo>
                <a:cubicBezTo>
                  <a:pt x="57808" y="243522"/>
                  <a:pt x="43218" y="233482"/>
                  <a:pt x="54591" y="22665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6" name="Volný tvar 15"/>
          <p:cNvSpPr/>
          <p:nvPr/>
        </p:nvSpPr>
        <p:spPr bwMode="auto">
          <a:xfrm>
            <a:off x="7136296" y="1055688"/>
            <a:ext cx="384313" cy="333375"/>
          </a:xfrm>
          <a:custGeom>
            <a:avLst/>
            <a:gdLst>
              <a:gd name="connsiteX0" fmla="*/ 25723 w 366917"/>
              <a:gd name="connsiteY0" fmla="*/ 49066 h 332138"/>
              <a:gd name="connsiteX1" fmla="*/ 93961 w 366917"/>
              <a:gd name="connsiteY1" fmla="*/ 8122 h 332138"/>
              <a:gd name="connsiteX2" fmla="*/ 244087 w 366917"/>
              <a:gd name="connsiteY2" fmla="*/ 35418 h 332138"/>
              <a:gd name="connsiteX3" fmla="*/ 271382 w 366917"/>
              <a:gd name="connsiteY3" fmla="*/ 117304 h 332138"/>
              <a:gd name="connsiteX4" fmla="*/ 298678 w 366917"/>
              <a:gd name="connsiteY4" fmla="*/ 158248 h 332138"/>
              <a:gd name="connsiteX5" fmla="*/ 366917 w 366917"/>
              <a:gd name="connsiteY5" fmla="*/ 267430 h 332138"/>
              <a:gd name="connsiteX6" fmla="*/ 230439 w 366917"/>
              <a:gd name="connsiteY6" fmla="*/ 308373 h 332138"/>
              <a:gd name="connsiteX7" fmla="*/ 189496 w 366917"/>
              <a:gd name="connsiteY7" fmla="*/ 294725 h 332138"/>
              <a:gd name="connsiteX8" fmla="*/ 134905 w 366917"/>
              <a:gd name="connsiteY8" fmla="*/ 212839 h 332138"/>
              <a:gd name="connsiteX9" fmla="*/ 107609 w 366917"/>
              <a:gd name="connsiteY9" fmla="*/ 171896 h 332138"/>
              <a:gd name="connsiteX10" fmla="*/ 66666 w 366917"/>
              <a:gd name="connsiteY10" fmla="*/ 158248 h 332138"/>
              <a:gd name="connsiteX11" fmla="*/ 39370 w 366917"/>
              <a:gd name="connsiteY11" fmla="*/ 117304 h 332138"/>
              <a:gd name="connsiteX12" fmla="*/ 25723 w 366917"/>
              <a:gd name="connsiteY12" fmla="*/ 49066 h 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6917" h="332138">
                <a:moveTo>
                  <a:pt x="25723" y="49066"/>
                </a:moveTo>
                <a:cubicBezTo>
                  <a:pt x="34822" y="30869"/>
                  <a:pt x="67743" y="12156"/>
                  <a:pt x="93961" y="8122"/>
                </a:cubicBezTo>
                <a:cubicBezTo>
                  <a:pt x="146754" y="0"/>
                  <a:pt x="196065" y="19411"/>
                  <a:pt x="244087" y="35418"/>
                </a:cubicBezTo>
                <a:cubicBezTo>
                  <a:pt x="253185" y="62713"/>
                  <a:pt x="255422" y="93364"/>
                  <a:pt x="271382" y="117304"/>
                </a:cubicBezTo>
                <a:cubicBezTo>
                  <a:pt x="280481" y="130952"/>
                  <a:pt x="292016" y="143259"/>
                  <a:pt x="298678" y="158248"/>
                </a:cubicBezTo>
                <a:cubicBezTo>
                  <a:pt x="346547" y="265953"/>
                  <a:pt x="293261" y="218326"/>
                  <a:pt x="366917" y="267430"/>
                </a:cubicBezTo>
                <a:cubicBezTo>
                  <a:pt x="275091" y="328647"/>
                  <a:pt x="313615" y="332138"/>
                  <a:pt x="230439" y="308373"/>
                </a:cubicBezTo>
                <a:cubicBezTo>
                  <a:pt x="216607" y="304421"/>
                  <a:pt x="203144" y="299274"/>
                  <a:pt x="189496" y="294725"/>
                </a:cubicBezTo>
                <a:lnTo>
                  <a:pt x="134905" y="212839"/>
                </a:lnTo>
                <a:cubicBezTo>
                  <a:pt x="125806" y="199191"/>
                  <a:pt x="123170" y="177083"/>
                  <a:pt x="107609" y="171896"/>
                </a:cubicBezTo>
                <a:lnTo>
                  <a:pt x="66666" y="158248"/>
                </a:lnTo>
                <a:cubicBezTo>
                  <a:pt x="57567" y="144600"/>
                  <a:pt x="52178" y="127551"/>
                  <a:pt x="39370" y="117304"/>
                </a:cubicBezTo>
                <a:cubicBezTo>
                  <a:pt x="0" y="85808"/>
                  <a:pt x="16625" y="67263"/>
                  <a:pt x="25723" y="49066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87277" y="253874"/>
            <a:ext cx="1878873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Úkol 3 (řešení)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01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1187624" y="1213762"/>
            <a:ext cx="6971159" cy="5311582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3568" y="188640"/>
            <a:ext cx="7772400" cy="7199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BUNĚČNÝ CYKLUS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x"/>
          <p:cNvPicPr>
            <a:picLocks noChangeAspect="1" noChangeArrowheads="1"/>
          </p:cNvPicPr>
          <p:nvPr/>
        </p:nvPicPr>
        <p:blipFill>
          <a:blip r:embed="rId2" cstate="print">
            <a:lum bright="12000" contrast="24000"/>
          </a:blip>
          <a:srcRect t="15284" r="83259" b="57446"/>
          <a:stretch>
            <a:fillRect/>
          </a:stretch>
        </p:blipFill>
        <p:spPr bwMode="auto">
          <a:xfrm>
            <a:off x="5220072" y="2132856"/>
            <a:ext cx="3081528" cy="3960440"/>
          </a:xfrm>
          <a:prstGeom prst="rect">
            <a:avLst/>
          </a:prstGeom>
          <a:noFill/>
          <a:ln w="38100" cmpd="thickThin">
            <a:solidFill>
              <a:srgbClr val="003300"/>
            </a:solidFill>
          </a:ln>
        </p:spPr>
      </p:pic>
      <p:cxnSp>
        <p:nvCxnSpPr>
          <p:cNvPr id="3" name="Přímá spojovací šipka 2"/>
          <p:cNvCxnSpPr/>
          <p:nvPr/>
        </p:nvCxnSpPr>
        <p:spPr bwMode="auto">
          <a:xfrm>
            <a:off x="5580112" y="2996952"/>
            <a:ext cx="360040" cy="432048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" name="Přímá spojovací šipka 3"/>
          <p:cNvCxnSpPr/>
          <p:nvPr/>
        </p:nvCxnSpPr>
        <p:spPr bwMode="auto">
          <a:xfrm flipV="1">
            <a:off x="5508104" y="4581128"/>
            <a:ext cx="518984" cy="288325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Přímá spojovací šipka 4"/>
          <p:cNvCxnSpPr/>
          <p:nvPr/>
        </p:nvCxnSpPr>
        <p:spPr bwMode="auto">
          <a:xfrm>
            <a:off x="6444208" y="2492896"/>
            <a:ext cx="504056" cy="288032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Přímá spojovací šipka 5"/>
          <p:cNvCxnSpPr/>
          <p:nvPr/>
        </p:nvCxnSpPr>
        <p:spPr bwMode="auto">
          <a:xfrm flipH="1">
            <a:off x="7164288" y="4581128"/>
            <a:ext cx="504056" cy="0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Přímá spojovací šipka 6"/>
          <p:cNvCxnSpPr/>
          <p:nvPr/>
        </p:nvCxnSpPr>
        <p:spPr bwMode="auto">
          <a:xfrm>
            <a:off x="5940152" y="5373216"/>
            <a:ext cx="504056" cy="0"/>
          </a:xfrm>
          <a:prstGeom prst="straightConnector1">
            <a:avLst/>
          </a:prstGeom>
          <a:solidFill>
            <a:schemeClr val="accent1"/>
          </a:solidFill>
          <a:ln w="57150" cap="flat" cmpd="dbl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5800" y="332656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INTERFÁZE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35496" y="1484784"/>
            <a:ext cx="5112568" cy="5184576"/>
            <a:chOff x="35496" y="1484784"/>
            <a:chExt cx="5112568" cy="5184576"/>
          </a:xfrm>
        </p:grpSpPr>
        <p:pic>
          <p:nvPicPr>
            <p:cNvPr id="8" name="Obrázek 7" descr="inter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1628800"/>
              <a:ext cx="3825481" cy="4704060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835696" y="148478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CENTROSOMY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5496" y="177281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CENTRIOLY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131840" y="205155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CHROMATIN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23528" y="60212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JADERNÝ OBAL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2843808" y="6023029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PLASMATICKÁ MEMBRÁNA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196130" y="1940682"/>
            <a:ext cx="3552334" cy="4512654"/>
            <a:chOff x="5196130" y="1940682"/>
            <a:chExt cx="3552334" cy="4512654"/>
          </a:xfrm>
        </p:grpSpPr>
        <p:pic>
          <p:nvPicPr>
            <p:cNvPr id="3" name="Picture 2" descr="mix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2000"/>
            </a:blip>
            <a:srcRect l="63046" t="66133" r="15920"/>
            <a:stretch>
              <a:fillRect/>
            </a:stretch>
          </p:blipFill>
          <p:spPr bwMode="auto">
            <a:xfrm>
              <a:off x="5196130" y="1940682"/>
              <a:ext cx="3552334" cy="4512654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cxnSp>
          <p:nvCxnSpPr>
            <p:cNvPr id="4" name="Přímá spojovací šipka 3"/>
            <p:cNvCxnSpPr/>
            <p:nvPr/>
          </p:nvCxnSpPr>
          <p:spPr bwMode="auto">
            <a:xfrm flipV="1">
              <a:off x="5848438" y="3668874"/>
              <a:ext cx="518984" cy="288325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Přímá spojovací šipka 5"/>
            <p:cNvCxnSpPr/>
            <p:nvPr/>
          </p:nvCxnSpPr>
          <p:spPr bwMode="auto">
            <a:xfrm>
              <a:off x="7144582" y="5181042"/>
              <a:ext cx="527454" cy="372030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332656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PROFÁZE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-108520" y="921494"/>
            <a:ext cx="5400600" cy="5531842"/>
            <a:chOff x="-108520" y="921494"/>
            <a:chExt cx="5400600" cy="5531842"/>
          </a:xfrm>
        </p:grpSpPr>
        <p:pic>
          <p:nvPicPr>
            <p:cNvPr id="8" name="Obrázek 7" descr="pro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0" y="1353542"/>
              <a:ext cx="4300098" cy="4748634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251520" y="921494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DĚLÍCÍ VŘETÉNKO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483768" y="128153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CENTROSOM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3275856" y="567402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CENTROMERA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-108520" y="5807005"/>
              <a:ext cx="4248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CHROMOSOM </a:t>
              </a:r>
            </a:p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(DVĚ SESTERSKÉ CHROMATIDY)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652120" y="2204864"/>
            <a:ext cx="2916324" cy="3456384"/>
            <a:chOff x="5112060" y="1700808"/>
            <a:chExt cx="2916324" cy="3456384"/>
          </a:xfrm>
        </p:grpSpPr>
        <p:pic>
          <p:nvPicPr>
            <p:cNvPr id="2" name="Picture 2" descr="mix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2000"/>
            </a:blip>
            <a:srcRect l="44777" t="53296" r="37619" b="20260"/>
            <a:stretch>
              <a:fillRect/>
            </a:stretch>
          </p:blipFill>
          <p:spPr bwMode="auto">
            <a:xfrm>
              <a:off x="5112060" y="1700808"/>
              <a:ext cx="2916324" cy="3456384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cxnSp>
          <p:nvCxnSpPr>
            <p:cNvPr id="3" name="Přímá spojovací šipka 2"/>
            <p:cNvCxnSpPr/>
            <p:nvPr/>
          </p:nvCxnSpPr>
          <p:spPr bwMode="auto">
            <a:xfrm flipV="1">
              <a:off x="6372200" y="4437112"/>
              <a:ext cx="360040" cy="504350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32656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PROMETAFÁZE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5496" y="764704"/>
            <a:ext cx="4807702" cy="5976664"/>
            <a:chOff x="35496" y="764704"/>
            <a:chExt cx="4807702" cy="5976664"/>
          </a:xfrm>
        </p:grpSpPr>
        <p:pic>
          <p:nvPicPr>
            <p:cNvPr id="5" name="Obrázek 4" descr="prometa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520" y="1052735"/>
              <a:ext cx="4591678" cy="5688633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35496" y="764704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FRAGMENTY JADERNÉHO OBALU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771800" y="154750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KINETOCHOR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827584" y="5949280"/>
              <a:ext cx="2664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MIKROTUBULY DĚLÍCÍHO VŘETÉNKA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364088" y="2407796"/>
            <a:ext cx="3240360" cy="3829516"/>
            <a:chOff x="5364088" y="2119764"/>
            <a:chExt cx="3240360" cy="3829516"/>
          </a:xfrm>
        </p:grpSpPr>
        <p:pic>
          <p:nvPicPr>
            <p:cNvPr id="2" name="Picture 2" descr="multi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l="49993" t="33464" r="28491" b="34308"/>
            <a:stretch>
              <a:fillRect/>
            </a:stretch>
          </p:blipFill>
          <p:spPr bwMode="auto">
            <a:xfrm>
              <a:off x="5364088" y="2119764"/>
              <a:ext cx="3240360" cy="3829516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cxnSp>
          <p:nvCxnSpPr>
            <p:cNvPr id="3" name="Přímá spojovací šipka 2"/>
            <p:cNvCxnSpPr/>
            <p:nvPr/>
          </p:nvCxnSpPr>
          <p:spPr bwMode="auto">
            <a:xfrm flipV="1">
              <a:off x="6156176" y="4280004"/>
              <a:ext cx="576064" cy="216024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" name="Přímá spojovací šipka 3"/>
            <p:cNvCxnSpPr/>
            <p:nvPr/>
          </p:nvCxnSpPr>
          <p:spPr bwMode="auto">
            <a:xfrm>
              <a:off x="6372200" y="2911852"/>
              <a:ext cx="576064" cy="360040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332656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METAFÁZE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07504" y="1412776"/>
            <a:ext cx="6048672" cy="4752528"/>
            <a:chOff x="107504" y="1412776"/>
            <a:chExt cx="6048672" cy="4752528"/>
          </a:xfrm>
        </p:grpSpPr>
        <p:pic>
          <p:nvPicPr>
            <p:cNvPr id="6" name="Obrázek 5" descr="meta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1423734"/>
              <a:ext cx="4104456" cy="4669562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2555776" y="1412776"/>
              <a:ext cx="36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METAFÁZNÍ DESTIČKA (EKVATORIÁLNÍ ROVINA)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7504" y="579597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DĚLÍCÍ VŘETÉNKO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771800" y="5517232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CENTROSOM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5292080" y="1844824"/>
            <a:ext cx="3312368" cy="4153694"/>
            <a:chOff x="5292080" y="2011610"/>
            <a:chExt cx="3312368" cy="4153694"/>
          </a:xfrm>
        </p:grpSpPr>
        <p:pic>
          <p:nvPicPr>
            <p:cNvPr id="101378" name="Picture 2" descr="multi"/>
            <p:cNvPicPr>
              <a:picLocks noChangeAspect="1" noChangeArrowheads="1"/>
            </p:cNvPicPr>
            <p:nvPr/>
          </p:nvPicPr>
          <p:blipFill>
            <a:blip r:embed="rId2" cstate="print">
              <a:lum bright="9000" contrast="10000"/>
            </a:blip>
            <a:srcRect l="69553" t="40492" r="8610" b="24800"/>
            <a:stretch>
              <a:fillRect/>
            </a:stretch>
          </p:blipFill>
          <p:spPr bwMode="auto">
            <a:xfrm>
              <a:off x="5292080" y="2011610"/>
              <a:ext cx="3312368" cy="4153694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cxnSp>
          <p:nvCxnSpPr>
            <p:cNvPr id="11" name="Přímá spojovací šipka 10"/>
            <p:cNvCxnSpPr/>
            <p:nvPr/>
          </p:nvCxnSpPr>
          <p:spPr bwMode="auto">
            <a:xfrm>
              <a:off x="5796136" y="3336400"/>
              <a:ext cx="576064" cy="360040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Přímá spojovací šipka 13"/>
            <p:cNvCxnSpPr/>
            <p:nvPr/>
          </p:nvCxnSpPr>
          <p:spPr bwMode="auto">
            <a:xfrm flipH="1" flipV="1">
              <a:off x="6732240" y="3120376"/>
              <a:ext cx="576064" cy="216024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Přímá spojovací šipka 17"/>
            <p:cNvCxnSpPr/>
            <p:nvPr/>
          </p:nvCxnSpPr>
          <p:spPr bwMode="auto">
            <a:xfrm flipV="1">
              <a:off x="7812360" y="4200496"/>
              <a:ext cx="0" cy="576063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332656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ANAFÁZE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0" y="1161776"/>
            <a:ext cx="4788024" cy="5147544"/>
            <a:chOff x="0" y="1161776"/>
            <a:chExt cx="4788024" cy="5147544"/>
          </a:xfrm>
        </p:grpSpPr>
        <p:pic>
          <p:nvPicPr>
            <p:cNvPr id="8" name="Obrázek 7" descr="ana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08"/>
            <a:stretch>
              <a:fillRect/>
            </a:stretch>
          </p:blipFill>
          <p:spPr>
            <a:xfrm>
              <a:off x="395536" y="1161776"/>
              <a:ext cx="4392488" cy="5147544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0" y="5661248"/>
              <a:ext cx="3059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JEDNOCHROMATIDOVÉ </a:t>
              </a:r>
            </a:p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CHROMOSOMY 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364088" y="2107720"/>
            <a:ext cx="3121899" cy="4092090"/>
            <a:chOff x="4860031" y="1700809"/>
            <a:chExt cx="3121899" cy="4092090"/>
          </a:xfrm>
        </p:grpSpPr>
        <p:pic>
          <p:nvPicPr>
            <p:cNvPr id="2" name="Picture 2" descr="mix"/>
            <p:cNvPicPr>
              <a:picLocks noChangeAspect="1" noChangeArrowheads="1"/>
            </p:cNvPicPr>
            <p:nvPr/>
          </p:nvPicPr>
          <p:blipFill>
            <a:blip r:embed="rId2" cstate="print">
              <a:lum bright="12000" contrast="12000"/>
            </a:blip>
            <a:srcRect l="49341" t="59081" r="19363" b="10658"/>
            <a:stretch>
              <a:fillRect/>
            </a:stretch>
          </p:blipFill>
          <p:spPr bwMode="auto">
            <a:xfrm rot="5400000">
              <a:off x="4374936" y="2185904"/>
              <a:ext cx="4092090" cy="3121899"/>
            </a:xfrm>
            <a:prstGeom prst="rect">
              <a:avLst/>
            </a:prstGeom>
            <a:noFill/>
            <a:ln w="38100" cmpd="thickThin">
              <a:solidFill>
                <a:srgbClr val="003300"/>
              </a:solidFill>
            </a:ln>
          </p:spPr>
        </p:pic>
        <p:cxnSp>
          <p:nvCxnSpPr>
            <p:cNvPr id="3" name="Přímá spojovací šipka 2"/>
            <p:cNvCxnSpPr/>
            <p:nvPr/>
          </p:nvCxnSpPr>
          <p:spPr bwMode="auto">
            <a:xfrm flipH="1">
              <a:off x="5796136" y="5013176"/>
              <a:ext cx="504056" cy="72008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" name="Přímá spojovací šipka 3"/>
            <p:cNvCxnSpPr/>
            <p:nvPr/>
          </p:nvCxnSpPr>
          <p:spPr bwMode="auto">
            <a:xfrm flipV="1">
              <a:off x="7236296" y="2636912"/>
              <a:ext cx="72008" cy="504056"/>
            </a:xfrm>
            <a:prstGeom prst="straightConnector1">
              <a:avLst/>
            </a:prstGeom>
            <a:solidFill>
              <a:schemeClr val="accent1"/>
            </a:solidFill>
            <a:ln w="57150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60648"/>
            <a:ext cx="7772400" cy="93595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TELOFÁZE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179512" y="691272"/>
            <a:ext cx="5256584" cy="5906080"/>
            <a:chOff x="35496" y="644495"/>
            <a:chExt cx="5256584" cy="5906080"/>
          </a:xfrm>
        </p:grpSpPr>
        <p:pic>
          <p:nvPicPr>
            <p:cNvPr id="7" name="Obrázek 6" descr="telofáze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544" y="980728"/>
              <a:ext cx="4248472" cy="556984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35496" y="5805264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TVOŘÍCÍ SE </a:t>
              </a:r>
            </a:p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JADERNÝ OBAL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3275856" y="1198493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FORMOVÁNÍ</a:t>
              </a:r>
            </a:p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JADÉRKA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35496" y="644495"/>
              <a:ext cx="20162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>
                  <a:latin typeface="Arial" pitchFamily="34" charset="0"/>
                  <a:cs typeface="Arial" pitchFamily="34" charset="0"/>
                </a:rPr>
                <a:t>CYTOKINEZE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ZAŠKRCENÍM</a:t>
              </a:r>
            </a:p>
            <a:p>
              <a:pPr algn="ctr"/>
              <a:r>
                <a:rPr lang="cs-CZ" dirty="0">
                  <a:latin typeface="Arial" pitchFamily="34" charset="0"/>
                  <a:cs typeface="Arial" pitchFamily="34" charset="0"/>
                </a:rPr>
                <a:t>(ŽIVOČIŠNÁ BUŇKA)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CE26C23CE53B47B80CF349BA12AD06" ma:contentTypeVersion="7" ma:contentTypeDescription="Vytvoří nový dokument" ma:contentTypeScope="" ma:versionID="299d05002be507dd365d1550457b386f">
  <xsd:schema xmlns:xsd="http://www.w3.org/2001/XMLSchema" xmlns:xs="http://www.w3.org/2001/XMLSchema" xmlns:p="http://schemas.microsoft.com/office/2006/metadata/properties" xmlns:ns2="9ba12bc5-2c73-42a2-b412-038b6f93e09c" targetNamespace="http://schemas.microsoft.com/office/2006/metadata/properties" ma:root="true" ma:fieldsID="e3c85c88813b9abcb59b5e6d8796513f" ns2:_="">
    <xsd:import namespace="9ba12bc5-2c73-42a2-b412-038b6f93e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2bc5-2c73-42a2-b412-038b6f93e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1CF41D-A357-4393-91B6-F1EFF1B0150D}"/>
</file>

<file path=customXml/itemProps2.xml><?xml version="1.0" encoding="utf-8"?>
<ds:datastoreItem xmlns:ds="http://schemas.openxmlformats.org/officeDocument/2006/customXml" ds:itemID="{69CE5865-A1AD-429F-9A2D-AD9FC3823A42}"/>
</file>

<file path=customXml/itemProps3.xml><?xml version="1.0" encoding="utf-8"?>
<ds:datastoreItem xmlns:ds="http://schemas.openxmlformats.org/officeDocument/2006/customXml" ds:itemID="{34684B30-1095-48E0-9537-14A799DD6E95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453</Words>
  <Application>Microsoft Office PowerPoint</Application>
  <PresentationFormat>Předvádění na obrazovce (4:3)</PresentationFormat>
  <Paragraphs>153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Monotype Sorts</vt:lpstr>
      <vt:lpstr>Symbol</vt:lpstr>
      <vt:lpstr>Wingdings</vt:lpstr>
      <vt:lpstr>Motiv sady Office</vt:lpstr>
      <vt:lpstr>Document</vt:lpstr>
      <vt:lpstr>MITÓZA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KARYOTYP ČLOVĚKA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MITÓZA</dc:title>
  <dc:creator>-</dc:creator>
  <cp:lastModifiedBy>Mihalová Romana, MUDr.</cp:lastModifiedBy>
  <cp:revision>52</cp:revision>
  <dcterms:created xsi:type="dcterms:W3CDTF">2016-03-18T13:19:42Z</dcterms:created>
  <dcterms:modified xsi:type="dcterms:W3CDTF">2021-02-22T10:44:48Z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0x01010011CE26C23CE53B47B80CF349BA12AD06</vt:lpwstr>
  </property>
</Properties>
</file>