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5" r:id="rId2"/>
    <p:sldId id="289" r:id="rId3"/>
    <p:sldId id="324" r:id="rId4"/>
    <p:sldId id="326" r:id="rId5"/>
    <p:sldId id="325" r:id="rId6"/>
    <p:sldId id="321" r:id="rId7"/>
    <p:sldId id="330" r:id="rId8"/>
    <p:sldId id="327" r:id="rId9"/>
    <p:sldId id="329" r:id="rId10"/>
    <p:sldId id="328" r:id="rId11"/>
    <p:sldId id="320" r:id="rId12"/>
    <p:sldId id="31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EBD"/>
    <a:srgbClr val="E68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633FC-8591-4888-A197-422AC08686F1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737-F32A-45B0-9102-B98FDBEA9FD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05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3FC-8591-4888-A197-422AC08686F1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737-F32A-45B0-9102-B98FDBEA9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61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3FC-8591-4888-A197-422AC08686F1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737-F32A-45B0-9102-B98FDBEA9FD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36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3FC-8591-4888-A197-422AC08686F1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737-F32A-45B0-9102-B98FDBEA9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07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3FC-8591-4888-A197-422AC08686F1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737-F32A-45B0-9102-B98FDBEA9FD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7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3FC-8591-4888-A197-422AC08686F1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737-F32A-45B0-9102-B98FDBEA9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33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3FC-8591-4888-A197-422AC08686F1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737-F32A-45B0-9102-B98FDBEA9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24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3FC-8591-4888-A197-422AC08686F1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737-F32A-45B0-9102-B98FDBEA9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06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3FC-8591-4888-A197-422AC08686F1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737-F32A-45B0-9102-B98FDBEA9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95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3FC-8591-4888-A197-422AC08686F1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737-F32A-45B0-9102-B98FDBEA9F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77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33FC-8591-4888-A197-422AC08686F1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737-F32A-45B0-9102-B98FDBEA9FD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0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5E633FC-8591-4888-A197-422AC08686F1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D5BA737-F32A-45B0-9102-B98FDBEA9FD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73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analýza, paměť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KATEŘINA EŠNEROVÁ</a:t>
            </a:r>
          </a:p>
          <a:p>
            <a:r>
              <a:rPr lang="cs-CZ" dirty="0" smtClean="0"/>
              <a:t>katerina.esnerova@ff.cuni.cz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4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170253"/>
            <a:ext cx="9720071" cy="4323144"/>
          </a:xfrm>
        </p:spPr>
        <p:txBody>
          <a:bodyPr>
            <a:normAutofit fontScale="70000" lnSpcReduction="20000"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3200" dirty="0" smtClean="0"/>
              <a:t>Co se nám pamatuje snadno?</a:t>
            </a:r>
          </a:p>
          <a:p>
            <a:pPr marL="349949" lvl="1" indent="-176213">
              <a:buFont typeface="Arial" panose="020B0604020202020204" pitchFamily="34" charset="0"/>
              <a:buChar char="•"/>
            </a:pPr>
            <a:r>
              <a:rPr lang="cs-CZ" sz="2800" dirty="0" err="1" smtClean="0"/>
              <a:t>vizualizovatelné</a:t>
            </a:r>
            <a:endParaRPr lang="cs-CZ" sz="2800" dirty="0" smtClean="0"/>
          </a:p>
          <a:p>
            <a:pPr marL="349949" lvl="1" indent="-176213">
              <a:buFont typeface="Arial" panose="020B0604020202020204" pitchFamily="34" charset="0"/>
              <a:buChar char="•"/>
            </a:pPr>
            <a:r>
              <a:rPr lang="cs-CZ" sz="2800" dirty="0" smtClean="0"/>
              <a:t>věci, které známe / dokážeme se s nimi z</a:t>
            </a:r>
            <a:r>
              <a:rPr lang="cs-CZ" sz="2800" dirty="0" smtClean="0"/>
              <a:t>totožnit</a:t>
            </a:r>
            <a:endParaRPr lang="cs-CZ" sz="2800" dirty="0" smtClean="0"/>
          </a:p>
          <a:p>
            <a:pPr marL="349949" lvl="1" indent="-176213">
              <a:buFont typeface="Arial" panose="020B0604020202020204" pitchFamily="34" charset="0"/>
              <a:buChar char="•"/>
            </a:pPr>
            <a:r>
              <a:rPr lang="cs-CZ" sz="2800" dirty="0" smtClean="0"/>
              <a:t>logické souvislosti a návaznosti</a:t>
            </a:r>
            <a:endParaRPr lang="cs-CZ" sz="2800" dirty="0" smtClean="0"/>
          </a:p>
          <a:p>
            <a:pPr marL="532829" lvl="2" indent="-176213">
              <a:buFont typeface="Arial" panose="020B0604020202020204" pitchFamily="34" charset="0"/>
              <a:buChar char="•"/>
            </a:pPr>
            <a:r>
              <a:rPr lang="cs-CZ" sz="2400" dirty="0" smtClean="0"/>
              <a:t>chronologie/příběh</a:t>
            </a:r>
            <a:endParaRPr lang="cs-CZ" sz="2400" dirty="0" smtClean="0"/>
          </a:p>
          <a:p>
            <a:pPr marL="532829" lvl="2" indent="-176213">
              <a:buFont typeface="Arial" panose="020B0604020202020204" pitchFamily="34" charset="0"/>
              <a:buChar char="•"/>
            </a:pPr>
            <a:r>
              <a:rPr lang="cs-CZ" sz="2400" dirty="0" smtClean="0"/>
              <a:t>e</a:t>
            </a:r>
            <a:r>
              <a:rPr lang="cs-CZ" sz="2400" dirty="0" smtClean="0"/>
              <a:t>moce/humor</a:t>
            </a:r>
          </a:p>
          <a:p>
            <a:pPr marL="349949" lvl="1" indent="-176213">
              <a:buFont typeface="Arial" panose="020B0604020202020204" pitchFamily="34" charset="0"/>
              <a:buChar char="•"/>
            </a:pPr>
            <a:r>
              <a:rPr lang="cs-CZ" sz="2900" dirty="0"/>
              <a:t>to, co se opakuje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3200" dirty="0" smtClean="0"/>
              <a:t>Co se nám pamatuje obtížně?</a:t>
            </a:r>
          </a:p>
          <a:p>
            <a:pPr marL="349949" lvl="1" indent="-176213">
              <a:buFont typeface="Arial" panose="020B0604020202020204" pitchFamily="34" charset="0"/>
              <a:buChar char="•"/>
            </a:pPr>
            <a:r>
              <a:rPr lang="cs-CZ" sz="2800" dirty="0" smtClean="0"/>
              <a:t>abstraktní </a:t>
            </a:r>
            <a:r>
              <a:rPr lang="cs-CZ" sz="2800" dirty="0"/>
              <a:t>koncepty</a:t>
            </a:r>
          </a:p>
          <a:p>
            <a:pPr marL="532829" lvl="2" indent="-176213">
              <a:buFont typeface="Arial" panose="020B0604020202020204" pitchFamily="34" charset="0"/>
              <a:buChar char="•"/>
            </a:pPr>
            <a:r>
              <a:rPr lang="cs-CZ" sz="2400" dirty="0"/>
              <a:t>č</a:t>
            </a:r>
            <a:r>
              <a:rPr lang="cs-CZ" sz="2400" dirty="0" smtClean="0"/>
              <a:t>ísla</a:t>
            </a:r>
            <a:endParaRPr lang="cs-CZ" sz="2400" dirty="0" smtClean="0"/>
          </a:p>
          <a:p>
            <a:pPr marL="532829" lvl="2" indent="-176213">
              <a:buFont typeface="Arial" panose="020B0604020202020204" pitchFamily="34" charset="0"/>
              <a:buChar char="•"/>
            </a:pPr>
            <a:r>
              <a:rPr lang="cs-CZ" sz="2400" dirty="0"/>
              <a:t>j</a:t>
            </a:r>
            <a:r>
              <a:rPr lang="cs-CZ" sz="2400" dirty="0" smtClean="0"/>
              <a:t>ména</a:t>
            </a:r>
            <a:endParaRPr lang="cs-CZ" sz="2400" dirty="0" smtClean="0"/>
          </a:p>
          <a:p>
            <a:pPr marL="349949" lvl="1" indent="-176213">
              <a:buFont typeface="Arial" panose="020B0604020202020204" pitchFamily="34" charset="0"/>
              <a:buChar char="•"/>
            </a:pPr>
            <a:r>
              <a:rPr lang="cs-CZ" sz="2800" dirty="0" smtClean="0"/>
              <a:t>koncepty, kter</a:t>
            </a:r>
            <a:r>
              <a:rPr lang="cs-CZ" sz="2800" dirty="0" smtClean="0"/>
              <a:t>é jsme nepochopili</a:t>
            </a:r>
            <a:endParaRPr lang="cs-CZ" sz="2800" dirty="0" smtClean="0"/>
          </a:p>
          <a:p>
            <a:pPr marL="349949" lvl="1" indent="-176213">
              <a:buFont typeface="Arial" panose="020B0604020202020204" pitchFamily="34" charset="0"/>
              <a:buChar char="•"/>
            </a:pPr>
            <a:r>
              <a:rPr lang="cs-CZ" sz="2800" dirty="0" smtClean="0"/>
              <a:t>výčty, v nichž nevidíme logiku</a:t>
            </a:r>
            <a:endParaRPr lang="cs-CZ" sz="2800" dirty="0" smtClean="0"/>
          </a:p>
          <a:p>
            <a:pPr marL="349949" lvl="1" indent="-176213">
              <a:buFont typeface="Arial" panose="020B0604020202020204" pitchFamily="34" charset="0"/>
              <a:buChar char="•"/>
            </a:pPr>
            <a:r>
              <a:rPr lang="cs-CZ" sz="2800"/>
              <a:t>k</a:t>
            </a:r>
            <a:r>
              <a:rPr lang="cs-CZ" sz="2800" smtClean="0"/>
              <a:t>once</a:t>
            </a:r>
            <a:endParaRPr lang="cs-CZ" sz="2800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7940" y="2836492"/>
            <a:ext cx="4436936" cy="1499616"/>
          </a:xfrm>
        </p:spPr>
        <p:txBody>
          <a:bodyPr>
            <a:noAutofit/>
          </a:bodyPr>
          <a:lstStyle/>
          <a:p>
            <a:pPr algn="ctr"/>
            <a:r>
              <a:rPr lang="cs-CZ" sz="13800" dirty="0" smtClean="0">
                <a:solidFill>
                  <a:schemeClr val="bg1"/>
                </a:solidFill>
              </a:rPr>
              <a:t>?!?</a:t>
            </a:r>
            <a:endParaRPr lang="cs-CZ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68572" y="2755469"/>
            <a:ext cx="4436936" cy="1499616"/>
          </a:xfrm>
        </p:spPr>
        <p:txBody>
          <a:bodyPr>
            <a:normAutofit/>
          </a:bodyPr>
          <a:lstStyle/>
          <a:p>
            <a:pPr algn="ctr"/>
            <a:r>
              <a:rPr lang="cs-CZ" sz="11500" dirty="0" err="1" smtClean="0">
                <a:solidFill>
                  <a:schemeClr val="bg1"/>
                </a:solidFill>
              </a:rPr>
              <a:t>wrap</a:t>
            </a:r>
            <a:r>
              <a:rPr lang="cs-CZ" sz="11500" dirty="0" smtClean="0">
                <a:solidFill>
                  <a:schemeClr val="bg1"/>
                </a:solidFill>
              </a:rPr>
              <a:t>-up</a:t>
            </a:r>
            <a:endParaRPr lang="cs-CZ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5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– </a:t>
            </a:r>
            <a:r>
              <a:rPr lang="cs-CZ" dirty="0" err="1" smtClean="0"/>
              <a:t>checklist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170253"/>
            <a:ext cx="9720071" cy="4323144"/>
          </a:xfrm>
        </p:spPr>
        <p:txBody>
          <a:bodyPr/>
          <a:lstStyle/>
          <a:p>
            <a:pPr marL="176213" indent="-176213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75587" y="2255674"/>
            <a:ext cx="9720071" cy="432314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800" dirty="0" smtClean="0"/>
              <a:t>ve skupině identifikujte, které položky figurují na všech vašich </a:t>
            </a:r>
            <a:r>
              <a:rPr lang="cs-CZ" sz="2800" dirty="0" err="1" smtClean="0"/>
              <a:t>checklistech</a:t>
            </a:r>
            <a:endParaRPr lang="cs-CZ" sz="2800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3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– </a:t>
            </a:r>
            <a:r>
              <a:rPr lang="cs-CZ" dirty="0" err="1" smtClean="0"/>
              <a:t>checklist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170253"/>
            <a:ext cx="9720071" cy="4323144"/>
          </a:xfrm>
        </p:spPr>
        <p:txBody>
          <a:bodyPr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400" dirty="0" smtClean="0"/>
              <a:t>záměr řečníka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400" dirty="0"/>
              <a:t>t</a:t>
            </a:r>
            <a:r>
              <a:rPr lang="cs-CZ" sz="2400" dirty="0" smtClean="0"/>
              <a:t>yp projevu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400" dirty="0"/>
              <a:t>h</a:t>
            </a:r>
            <a:r>
              <a:rPr lang="cs-CZ" sz="2400" dirty="0" smtClean="0"/>
              <a:t>ierarchie myšlenek</a:t>
            </a:r>
          </a:p>
          <a:p>
            <a:pPr marL="349949" lvl="1" indent="-176213">
              <a:buFont typeface="Arial" panose="020B0604020202020204" pitchFamily="34" charset="0"/>
              <a:buChar char="•"/>
            </a:pPr>
            <a:r>
              <a:rPr lang="cs-CZ" sz="2000" dirty="0" smtClean="0"/>
              <a:t>+ fakt/názor/cizí názor</a:t>
            </a:r>
          </a:p>
          <a:p>
            <a:pPr marL="349949" lvl="1" indent="-176213">
              <a:buFont typeface="Arial" panose="020B0604020202020204" pitchFamily="34" charset="0"/>
              <a:buChar char="•"/>
            </a:pPr>
            <a:r>
              <a:rPr lang="cs-CZ" sz="2000" dirty="0" smtClean="0"/>
              <a:t>+ modalita, </a:t>
            </a:r>
            <a:r>
              <a:rPr lang="cs-CZ" sz="2000" dirty="0" err="1" smtClean="0"/>
              <a:t>příznakovost</a:t>
            </a:r>
            <a:endParaRPr lang="cs-CZ" sz="2000" dirty="0"/>
          </a:p>
          <a:p>
            <a:pPr marL="176213" lvl="1" indent="-176213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l</a:t>
            </a:r>
            <a:r>
              <a:rPr lang="cs-CZ" sz="2400" dirty="0" smtClean="0"/>
              <a:t>inky</a:t>
            </a:r>
          </a:p>
          <a:p>
            <a:pPr marL="176213" lvl="1" indent="-176213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400" dirty="0" smtClean="0"/>
              <a:t>kulturní </a:t>
            </a:r>
            <a:r>
              <a:rPr lang="cs-CZ" sz="2400" dirty="0" smtClean="0"/>
              <a:t>bariéry</a:t>
            </a:r>
            <a:endParaRPr lang="cs-CZ" sz="2400" dirty="0"/>
          </a:p>
          <a:p>
            <a:pPr marL="516636" lvl="1" indent="-342900"/>
            <a:endParaRPr lang="cs-CZ" sz="2000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3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–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170253"/>
            <a:ext cx="9720071" cy="4323144"/>
          </a:xfrm>
        </p:spPr>
        <p:txBody>
          <a:bodyPr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800" dirty="0" smtClean="0"/>
              <a:t>Alexandria </a:t>
            </a:r>
            <a:r>
              <a:rPr lang="cs-CZ" sz="2800" dirty="0" err="1" smtClean="0"/>
              <a:t>Ocasio-Cortez</a:t>
            </a:r>
            <a:r>
              <a:rPr lang="cs-CZ" sz="2800" dirty="0" smtClean="0"/>
              <a:t> – </a:t>
            </a:r>
            <a:r>
              <a:rPr lang="cs-CZ" sz="2800" dirty="0" err="1" smtClean="0"/>
              <a:t>government</a:t>
            </a:r>
            <a:r>
              <a:rPr lang="cs-CZ" sz="2800" dirty="0" smtClean="0"/>
              <a:t> </a:t>
            </a:r>
            <a:r>
              <a:rPr lang="cs-CZ" sz="2800" dirty="0" err="1" smtClean="0"/>
              <a:t>shutdown</a:t>
            </a:r>
            <a:r>
              <a:rPr lang="cs-CZ" sz="2800" dirty="0" smtClean="0"/>
              <a:t> </a:t>
            </a:r>
            <a:r>
              <a:rPr lang="cs-CZ" sz="2800" dirty="0" err="1" smtClean="0"/>
              <a:t>speech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House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Representatives</a:t>
            </a:r>
            <a:endParaRPr lang="cs-CZ" sz="2800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792" y="3093392"/>
            <a:ext cx="6196313" cy="34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paměť –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1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paměť –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170253"/>
            <a:ext cx="9720071" cy="4323144"/>
          </a:xfrm>
        </p:spPr>
        <p:txBody>
          <a:bodyPr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800" dirty="0" smtClean="0"/>
              <a:t>poslouchejte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800" dirty="0" smtClean="0"/>
              <a:t>analyzujte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800" dirty="0" smtClean="0"/>
              <a:t>zapamatujte si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800" dirty="0" smtClean="0"/>
              <a:t>přetlumočte do </a:t>
            </a:r>
            <a:r>
              <a:rPr lang="cs-CZ" sz="2800" dirty="0" err="1" smtClean="0"/>
              <a:t>ČJ</a:t>
            </a:r>
            <a:endParaRPr lang="cs-CZ" sz="2800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7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paměť –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170253"/>
            <a:ext cx="9720071" cy="4323144"/>
          </a:xfrm>
        </p:spPr>
        <p:txBody>
          <a:bodyPr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3200" dirty="0" smtClean="0"/>
              <a:t>dvojice:</a:t>
            </a:r>
          </a:p>
          <a:p>
            <a:pPr marL="349949" lvl="1" indent="-176213">
              <a:buFont typeface="Arial" panose="020B0604020202020204" pitchFamily="34" charset="0"/>
              <a:buChar char="•"/>
            </a:pPr>
            <a:r>
              <a:rPr lang="cs-CZ" sz="2800" dirty="0" smtClean="0"/>
              <a:t>A: tlumočí do </a:t>
            </a:r>
            <a:r>
              <a:rPr lang="cs-CZ" sz="2800" dirty="0" err="1" smtClean="0"/>
              <a:t>ČJ</a:t>
            </a:r>
            <a:endParaRPr lang="cs-CZ" sz="2800" dirty="0" smtClean="0"/>
          </a:p>
          <a:p>
            <a:pPr marL="349949" lvl="1" indent="-176213">
              <a:buFont typeface="Arial" panose="020B0604020202020204" pitchFamily="34" charset="0"/>
              <a:buChar char="•"/>
            </a:pPr>
            <a:r>
              <a:rPr lang="cs-CZ" sz="2800" dirty="0" smtClean="0"/>
              <a:t>B: kontroluje obsah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9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170253"/>
            <a:ext cx="9720071" cy="4323144"/>
          </a:xfrm>
        </p:spPr>
        <p:txBody>
          <a:bodyPr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3200" dirty="0" smtClean="0"/>
              <a:t>Co se nám pamatuje snadno?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3200" dirty="0" smtClean="0"/>
              <a:t>Co se nám pamatuje obtížně?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3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1413</TotalTime>
  <Words>149</Words>
  <Application>Microsoft Office PowerPoint</Application>
  <PresentationFormat>Širokoúhlá obrazovka</PresentationFormat>
  <Paragraphs>48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Tw Cen MT</vt:lpstr>
      <vt:lpstr>Tw Cen MT Condensed</vt:lpstr>
      <vt:lpstr>Wingdings 3</vt:lpstr>
      <vt:lpstr>Integrál</vt:lpstr>
      <vt:lpstr>analýza, paměť</vt:lpstr>
      <vt:lpstr>analýza</vt:lpstr>
      <vt:lpstr>analýza – checklist</vt:lpstr>
      <vt:lpstr>analýza – checklist</vt:lpstr>
      <vt:lpstr>analýza – cvičení</vt:lpstr>
      <vt:lpstr>paměť – cvičení</vt:lpstr>
      <vt:lpstr>paměť – cvičení</vt:lpstr>
      <vt:lpstr>paměť – cvičení</vt:lpstr>
      <vt:lpstr>paměŤ</vt:lpstr>
      <vt:lpstr>paměŤ</vt:lpstr>
      <vt:lpstr>?!?</vt:lpstr>
      <vt:lpstr>wrap-up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Ešnerová</dc:creator>
  <cp:lastModifiedBy>Kateřina Ešnerová</cp:lastModifiedBy>
  <cp:revision>40</cp:revision>
  <dcterms:created xsi:type="dcterms:W3CDTF">2019-03-09T16:29:07Z</dcterms:created>
  <dcterms:modified xsi:type="dcterms:W3CDTF">2019-10-16T08:58:13Z</dcterms:modified>
</cp:coreProperties>
</file>