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2" r:id="rId4"/>
    <p:sldId id="268" r:id="rId5"/>
    <p:sldId id="269" r:id="rId6"/>
    <p:sldId id="271" r:id="rId7"/>
    <p:sldId id="259" r:id="rId8"/>
    <p:sldId id="261" r:id="rId9"/>
    <p:sldId id="262" r:id="rId10"/>
    <p:sldId id="274" r:id="rId11"/>
    <p:sldId id="263" r:id="rId12"/>
    <p:sldId id="267"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94626"/>
  </p:normalViewPr>
  <p:slideViewPr>
    <p:cSldViewPr snapToGrid="0" snapToObjects="1">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0D69D-523A-2644-9714-F3586E1B00F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1737264-BA55-304C-A39C-7576BE019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0DB79BC-5B14-7D42-BC1D-D5AEC9B54ACF}"/>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5" name="Zástupný symbol pro zápatí 4">
            <a:extLst>
              <a:ext uri="{FF2B5EF4-FFF2-40B4-BE49-F238E27FC236}">
                <a16:creationId xmlns:a16="http://schemas.microsoft.com/office/drawing/2014/main" id="{BF45672A-5450-1146-95A3-DFF4FA18A53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0E3EB6F-C30A-6242-BD47-F0FC250B04D4}"/>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14317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7A5BCC-4BFC-1841-A8F3-F32CD18B4CB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A4FB1D2-BD12-1342-ACA4-942EA4B4200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A9512BC-0D10-9947-B697-AD82238F6D2E}"/>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5" name="Zástupný symbol pro zápatí 4">
            <a:extLst>
              <a:ext uri="{FF2B5EF4-FFF2-40B4-BE49-F238E27FC236}">
                <a16:creationId xmlns:a16="http://schemas.microsoft.com/office/drawing/2014/main" id="{7BC40C22-99C0-BF4C-BFDE-0D74CDDFF10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F94B86-F84A-4641-8BDD-407AF64EF1A0}"/>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413845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DC475DB-6184-AC4B-8DA4-5AEA00A1E9E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5385ED2-1D42-574F-AA1E-5DC02D261DD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356352B-49D3-184F-B230-FD367B979D97}"/>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5" name="Zástupný symbol pro zápatí 4">
            <a:extLst>
              <a:ext uri="{FF2B5EF4-FFF2-40B4-BE49-F238E27FC236}">
                <a16:creationId xmlns:a16="http://schemas.microsoft.com/office/drawing/2014/main" id="{5D17775F-C309-D94C-8B04-9D8992A6BFC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01C987-D7A7-F548-BABE-B9258C7FB667}"/>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316438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D8312-83E3-B040-8DDA-C2C4AFC38AC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F362A2F-539F-184E-9E18-79AA531DFB0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4D2A80D-0DA8-304C-AF25-EEDCAE7E76F4}"/>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5" name="Zástupný symbol pro zápatí 4">
            <a:extLst>
              <a:ext uri="{FF2B5EF4-FFF2-40B4-BE49-F238E27FC236}">
                <a16:creationId xmlns:a16="http://schemas.microsoft.com/office/drawing/2014/main" id="{2ECB4942-5152-3B46-81EA-B485C3E42AF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B161A72-4C31-C442-952C-2769A21FFB5D}"/>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263771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50C0C9-57FA-2749-90F7-D1601AC53B2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F63C298-4EC2-F74C-BCE0-4AD6DC587E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B6192F3-5F54-F84D-A106-A7CE7D9AD0B9}"/>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5" name="Zástupný symbol pro zápatí 4">
            <a:extLst>
              <a:ext uri="{FF2B5EF4-FFF2-40B4-BE49-F238E27FC236}">
                <a16:creationId xmlns:a16="http://schemas.microsoft.com/office/drawing/2014/main" id="{EFFF0763-4253-DC41-BDC8-05A01E7C59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F621AAC-D240-A64F-A297-C1909E476DA7}"/>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387779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3CE65-884B-644F-B597-3E61E5E9631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5CFCB2B-1318-D14A-A14E-ABE6460C6E1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195F1B9-51C1-E247-B57C-8BB267A7D48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F0AFCB4-D48F-114B-875A-BCB88CEC8E2D}"/>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6" name="Zástupný symbol pro zápatí 5">
            <a:extLst>
              <a:ext uri="{FF2B5EF4-FFF2-40B4-BE49-F238E27FC236}">
                <a16:creationId xmlns:a16="http://schemas.microsoft.com/office/drawing/2014/main" id="{BC3E127A-FE09-AF4D-AA07-559284DA8D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EABFA86-FD6B-3842-8933-895B6A5FBBB6}"/>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232027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22FD34-06D9-7243-AC3C-15AB523D7FD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DCB97D9-94FA-B24F-983E-8AAE2E643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A9B8AE8-70E8-3F40-9512-36F22788409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959B8EF-28F2-9148-9D1D-93DAA2DC5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E41189F-AD69-1945-8E47-76B30743C12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0D97856-0385-7548-B9A7-E86F58AB4057}"/>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8" name="Zástupný symbol pro zápatí 7">
            <a:extLst>
              <a:ext uri="{FF2B5EF4-FFF2-40B4-BE49-F238E27FC236}">
                <a16:creationId xmlns:a16="http://schemas.microsoft.com/office/drawing/2014/main" id="{A649061F-7999-3742-A7FC-61B09D6F62E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9B4C823-F5F5-8848-901E-6C3DB91D419E}"/>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183402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1120E-3ED5-3F43-A658-D0F6F1EA073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0FAA10F-B562-6D4B-ADA9-22250EA89F64}"/>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4" name="Zástupný symbol pro zápatí 3">
            <a:extLst>
              <a:ext uri="{FF2B5EF4-FFF2-40B4-BE49-F238E27FC236}">
                <a16:creationId xmlns:a16="http://schemas.microsoft.com/office/drawing/2014/main" id="{B18511F2-EC57-4D4E-8AF4-72D5085CE79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27D8992-C7B3-E24E-A166-0F42850EA0F6}"/>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50300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DBD968A-4C4C-8548-B39A-D9DE981776FB}"/>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3" name="Zástupný symbol pro zápatí 2">
            <a:extLst>
              <a:ext uri="{FF2B5EF4-FFF2-40B4-BE49-F238E27FC236}">
                <a16:creationId xmlns:a16="http://schemas.microsoft.com/office/drawing/2014/main" id="{07BC2C87-8DCF-9349-84CE-B31745018FE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BDD7933-EE03-4B46-BB97-9A561CCCC1F6}"/>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144752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D330DD-A42F-5140-88E9-E56BFDEB643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1AFF39F-FE54-1D4F-A767-5E3D30386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6E73701-9A3B-284B-BFF2-7B73EBEA9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5531263-43B6-2647-91C6-417AE2D61E04}"/>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6" name="Zástupný symbol pro zápatí 5">
            <a:extLst>
              <a:ext uri="{FF2B5EF4-FFF2-40B4-BE49-F238E27FC236}">
                <a16:creationId xmlns:a16="http://schemas.microsoft.com/office/drawing/2014/main" id="{B32E8F0A-1051-5743-AB01-9F881E8A299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BD15A9-2494-2C44-AFDB-E9421DB87313}"/>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416732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79AACB-6695-5A4A-B539-F0F73664B11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D634F66-A6C2-1441-85A0-08BB7F31A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BA1139F-1354-4A41-A8E0-B27E561B3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E4C48BC-7881-984E-90F5-FCBE425E54D4}"/>
              </a:ext>
            </a:extLst>
          </p:cNvPr>
          <p:cNvSpPr>
            <a:spLocks noGrp="1"/>
          </p:cNvSpPr>
          <p:nvPr>
            <p:ph type="dt" sz="half" idx="10"/>
          </p:nvPr>
        </p:nvSpPr>
        <p:spPr/>
        <p:txBody>
          <a:bodyPr/>
          <a:lstStyle/>
          <a:p>
            <a:fld id="{F1E4D63E-4ADD-5949-AC2E-C9BCB5EB2186}" type="datetimeFigureOut">
              <a:rPr lang="cs-CZ" smtClean="0"/>
              <a:t>29.03.2021</a:t>
            </a:fld>
            <a:endParaRPr lang="cs-CZ"/>
          </a:p>
        </p:txBody>
      </p:sp>
      <p:sp>
        <p:nvSpPr>
          <p:cNvPr id="6" name="Zástupný symbol pro zápatí 5">
            <a:extLst>
              <a:ext uri="{FF2B5EF4-FFF2-40B4-BE49-F238E27FC236}">
                <a16:creationId xmlns:a16="http://schemas.microsoft.com/office/drawing/2014/main" id="{662C62A5-5F4A-F64B-BB14-FC27F6C5CF0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2C2162-AEF1-384F-B200-BD6ACB19F890}"/>
              </a:ext>
            </a:extLst>
          </p:cNvPr>
          <p:cNvSpPr>
            <a:spLocks noGrp="1"/>
          </p:cNvSpPr>
          <p:nvPr>
            <p:ph type="sldNum" sz="quarter" idx="12"/>
          </p:nvPr>
        </p:nvSpPr>
        <p:spPr/>
        <p:txBody>
          <a:bodyPr/>
          <a:lstStyle/>
          <a:p>
            <a:fld id="{CDF6D549-5AF5-F74E-9465-DCC9DE3A91C2}" type="slidenum">
              <a:rPr lang="cs-CZ" smtClean="0"/>
              <a:t>‹#›</a:t>
            </a:fld>
            <a:endParaRPr lang="cs-CZ"/>
          </a:p>
        </p:txBody>
      </p:sp>
    </p:spTree>
    <p:extLst>
      <p:ext uri="{BB962C8B-B14F-4D97-AF65-F5344CB8AC3E}">
        <p14:creationId xmlns:p14="http://schemas.microsoft.com/office/powerpoint/2010/main" val="29984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6B88A78-AB47-424C-89D8-E265F4772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F59E232-2EDA-8342-9109-8412607EF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EA96EE-0288-3C47-86AF-C122AF3CB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4D63E-4ADD-5949-AC2E-C9BCB5EB2186}" type="datetimeFigureOut">
              <a:rPr lang="cs-CZ" smtClean="0"/>
              <a:t>29.03.2021</a:t>
            </a:fld>
            <a:endParaRPr lang="cs-CZ"/>
          </a:p>
        </p:txBody>
      </p:sp>
      <p:sp>
        <p:nvSpPr>
          <p:cNvPr id="5" name="Zástupný symbol pro zápatí 4">
            <a:extLst>
              <a:ext uri="{FF2B5EF4-FFF2-40B4-BE49-F238E27FC236}">
                <a16:creationId xmlns:a16="http://schemas.microsoft.com/office/drawing/2014/main" id="{E35974F4-73D0-C94A-AD8D-09769B0C3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288A8CC-E7A6-1946-AC5E-0F7484875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6D549-5AF5-F74E-9465-DCC9DE3A91C2}" type="slidenum">
              <a:rPr lang="cs-CZ" smtClean="0"/>
              <a:t>‹#›</a:t>
            </a:fld>
            <a:endParaRPr lang="cs-CZ"/>
          </a:p>
        </p:txBody>
      </p:sp>
    </p:spTree>
    <p:extLst>
      <p:ext uri="{BB962C8B-B14F-4D97-AF65-F5344CB8AC3E}">
        <p14:creationId xmlns:p14="http://schemas.microsoft.com/office/powerpoint/2010/main" val="1937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280903-CC7E-6342-B1C8-8BC6A2D7D3F0}"/>
              </a:ext>
            </a:extLst>
          </p:cNvPr>
          <p:cNvSpPr>
            <a:spLocks noGrp="1"/>
          </p:cNvSpPr>
          <p:nvPr>
            <p:ph type="ctrTitle"/>
          </p:nvPr>
        </p:nvSpPr>
        <p:spPr/>
        <p:txBody>
          <a:bodyPr>
            <a:normAutofit/>
          </a:bodyPr>
          <a:lstStyle/>
          <a:p>
            <a:r>
              <a:rPr lang="cs-CZ" dirty="0">
                <a:latin typeface="Times New Roman" panose="02020603050405020304" pitchFamily="18" charset="0"/>
                <a:cs typeface="Times New Roman" panose="02020603050405020304" pitchFamily="18" charset="0"/>
              </a:rPr>
              <a:t>Kdo zapomíná na své dějiny, je odsouzen je opakovat?</a:t>
            </a:r>
          </a:p>
        </p:txBody>
      </p:sp>
      <p:sp>
        <p:nvSpPr>
          <p:cNvPr id="3" name="Podnadpis 2">
            <a:extLst>
              <a:ext uri="{FF2B5EF4-FFF2-40B4-BE49-F238E27FC236}">
                <a16:creationId xmlns:a16="http://schemas.microsoft.com/office/drawing/2014/main" id="{BB337B97-0663-444F-B4A6-3754AD58EFBD}"/>
              </a:ext>
            </a:extLst>
          </p:cNvPr>
          <p:cNvSpPr>
            <a:spLocks noGrp="1"/>
          </p:cNvSpPr>
          <p:nvPr>
            <p:ph type="subTitle" idx="1"/>
          </p:nvPr>
        </p:nvSpPr>
        <p:spPr/>
        <p:txBody>
          <a:bodyPr/>
          <a:lstStyle/>
          <a:p>
            <a:r>
              <a:rPr lang="cs-CZ" i="1" dirty="0">
                <a:latin typeface="Times New Roman" panose="02020603050405020304" pitchFamily="18" charset="0"/>
                <a:cs typeface="Times New Roman" panose="02020603050405020304" pitchFamily="18" charset="0"/>
              </a:rPr>
              <a:t>Opakování</a:t>
            </a:r>
            <a:r>
              <a:rPr lang="cs-CZ" dirty="0">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292194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F65A2-840D-9A44-B3A3-E4272EFDD0EC}"/>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Pomíjivost a věčnost</a:t>
            </a:r>
          </a:p>
        </p:txBody>
      </p:sp>
      <p:sp>
        <p:nvSpPr>
          <p:cNvPr id="3" name="Zástupný obsah 2">
            <a:extLst>
              <a:ext uri="{FF2B5EF4-FFF2-40B4-BE49-F238E27FC236}">
                <a16:creationId xmlns:a16="http://schemas.microsoft.com/office/drawing/2014/main" id="{856B0431-302A-7F4F-AAA9-FC69D87B1042}"/>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Nezávisle na lidském hledisku jsou všechny věci „</a:t>
            </a:r>
            <a:r>
              <a:rPr lang="cs-CZ" b="1" dirty="0">
                <a:latin typeface="Times New Roman" panose="02020603050405020304" pitchFamily="18" charset="0"/>
                <a:cs typeface="Times New Roman" panose="02020603050405020304" pitchFamily="18" charset="0"/>
              </a:rPr>
              <a:t>pokřtěni věčností</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„Nejdůležitější stanovisko: </a:t>
            </a:r>
            <a:r>
              <a:rPr lang="cs-CZ" i="1" dirty="0">
                <a:latin typeface="Times New Roman" panose="02020603050405020304" pitchFamily="18" charset="0"/>
                <a:cs typeface="Times New Roman" panose="02020603050405020304" pitchFamily="18" charset="0"/>
              </a:rPr>
              <a:t>dosáhnout </a:t>
            </a:r>
            <a:r>
              <a:rPr lang="cs-CZ" dirty="0">
                <a:latin typeface="Times New Roman" panose="02020603050405020304" pitchFamily="18" charset="0"/>
                <a:cs typeface="Times New Roman" panose="02020603050405020304" pitchFamily="18" charset="0"/>
              </a:rPr>
              <a:t>neviny </a:t>
            </a:r>
            <a:r>
              <a:rPr lang="cs-CZ" i="1" dirty="0">
                <a:latin typeface="Times New Roman" panose="02020603050405020304" pitchFamily="18" charset="0"/>
                <a:cs typeface="Times New Roman" panose="02020603050405020304" pitchFamily="18" charset="0"/>
              </a:rPr>
              <a:t>dění tím</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že se </a:t>
            </a:r>
            <a:r>
              <a:rPr lang="cs-CZ" b="1" i="1" dirty="0">
                <a:latin typeface="Times New Roman" panose="02020603050405020304" pitchFamily="18" charset="0"/>
                <a:cs typeface="Times New Roman" panose="02020603050405020304" pitchFamily="18" charset="0"/>
              </a:rPr>
              <a:t>vyloučí </a:t>
            </a:r>
            <a:r>
              <a:rPr lang="cs-CZ" b="1" dirty="0">
                <a:latin typeface="Times New Roman" panose="02020603050405020304" pitchFamily="18" charset="0"/>
                <a:cs typeface="Times New Roman" panose="02020603050405020304" pitchFamily="18" charset="0"/>
              </a:rPr>
              <a:t>účely</a:t>
            </a:r>
            <a:r>
              <a:rPr lang="cs-CZ" dirty="0">
                <a:latin typeface="Times New Roman" panose="02020603050405020304" pitchFamily="18" charset="0"/>
                <a:cs typeface="Times New Roman" panose="02020603050405020304" pitchFamily="18" charset="0"/>
              </a:rPr>
              <a:t>.“ Friedrich Nietzsche, </a:t>
            </a:r>
            <a:r>
              <a:rPr lang="cs-CZ" i="1" dirty="0" err="1">
                <a:latin typeface="Times New Roman" panose="02020603050405020304" pitchFamily="18" charset="0"/>
                <a:cs typeface="Times New Roman" panose="02020603050405020304" pitchFamily="18" charset="0"/>
              </a:rPr>
              <a:t>Nachgelassene</a:t>
            </a:r>
            <a:r>
              <a:rPr lang="cs-CZ" i="1" dirty="0">
                <a:latin typeface="Times New Roman" panose="02020603050405020304" pitchFamily="18" charset="0"/>
                <a:cs typeface="Times New Roman" panose="02020603050405020304" pitchFamily="18" charset="0"/>
              </a:rPr>
              <a:t> Fragmente 1882‒1884</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Kritische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Studienasugabe</a:t>
            </a:r>
            <a:r>
              <a:rPr lang="cs-CZ" dirty="0">
                <a:latin typeface="Times New Roman" panose="02020603050405020304" pitchFamily="18" charset="0"/>
                <a:cs typeface="Times New Roman" panose="02020603050405020304" pitchFamily="18" charset="0"/>
              </a:rPr>
              <a:t> (=KSA),</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10, </a:t>
            </a:r>
            <a:r>
              <a:rPr lang="cs-CZ" dirty="0" err="1">
                <a:latin typeface="Times New Roman" panose="02020603050405020304" pitchFamily="18" charset="0"/>
                <a:cs typeface="Times New Roman" panose="02020603050405020304" pitchFamily="18" charset="0"/>
              </a:rPr>
              <a:t>München</a:t>
            </a:r>
            <a:r>
              <a:rPr lang="cs-CZ" dirty="0">
                <a:latin typeface="Times New Roman" panose="02020603050405020304" pitchFamily="18" charset="0"/>
                <a:cs typeface="Times New Roman" panose="02020603050405020304" pitchFamily="18" charset="0"/>
              </a:rPr>
              <a:t> 1999, str. 245. </a:t>
            </a:r>
          </a:p>
          <a:p>
            <a:pPr marL="0" indent="0" algn="just">
              <a:buNone/>
            </a:pPr>
            <a:r>
              <a:rPr lang="cs-CZ" dirty="0">
                <a:latin typeface="Times New Roman" panose="02020603050405020304" pitchFamily="18" charset="0"/>
                <a:cs typeface="Times New Roman" panose="02020603050405020304" pitchFamily="18" charset="0"/>
              </a:rPr>
              <a:t>Vše nepomíjející – toť pouhý příměr! A básníci přespříliš lžou. –  Friedrich Nietzsche, </a:t>
            </a:r>
            <a:r>
              <a:rPr lang="cs-CZ" i="1" dirty="0">
                <a:latin typeface="Times New Roman" panose="02020603050405020304" pitchFamily="18" charset="0"/>
                <a:cs typeface="Times New Roman" panose="02020603050405020304" pitchFamily="18" charset="0"/>
              </a:rPr>
              <a:t>Tak pravil </a:t>
            </a:r>
            <a:r>
              <a:rPr lang="cs-CZ" i="1" dirty="0" err="1">
                <a:latin typeface="Times New Roman" panose="02020603050405020304" pitchFamily="18" charset="0"/>
                <a:cs typeface="Times New Roman" panose="02020603050405020304" pitchFamily="18" charset="0"/>
              </a:rPr>
              <a:t>Zarathustra</a:t>
            </a:r>
            <a:r>
              <a:rPr lang="cs-CZ" dirty="0">
                <a:latin typeface="Times New Roman" panose="02020603050405020304" pitchFamily="18" charset="0"/>
                <a:cs typeface="Times New Roman" panose="02020603050405020304" pitchFamily="18" charset="0"/>
              </a:rPr>
              <a:t>, Na blažených ostrovech.</a:t>
            </a:r>
          </a:p>
        </p:txBody>
      </p:sp>
    </p:spTree>
    <p:extLst>
      <p:ext uri="{BB962C8B-B14F-4D97-AF65-F5344CB8AC3E}">
        <p14:creationId xmlns:p14="http://schemas.microsoft.com/office/powerpoint/2010/main" val="19050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43D47B-4C1A-FA4F-B102-EE42FBCF011E}"/>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Svoboda a nesvoboda = totožná struktura</a:t>
            </a:r>
          </a:p>
        </p:txBody>
      </p:sp>
      <p:sp>
        <p:nvSpPr>
          <p:cNvPr id="3" name="Zástupný obsah 2">
            <a:extLst>
              <a:ext uri="{FF2B5EF4-FFF2-40B4-BE49-F238E27FC236}">
                <a16:creationId xmlns:a16="http://schemas.microsoft.com/office/drawing/2014/main" id="{2445325B-860E-3144-ABA8-F8E280EE288C}"/>
              </a:ext>
            </a:extLst>
          </p:cNvPr>
          <p:cNvSpPr>
            <a:spLocks noGrp="1"/>
          </p:cNvSpPr>
          <p:nvPr>
            <p:ph idx="1"/>
          </p:nvPr>
        </p:nvSpPr>
        <p:spPr>
          <a:xfrm>
            <a:off x="740664" y="1996313"/>
            <a:ext cx="10515600" cy="4351338"/>
          </a:xfrm>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Způsob, jak jsme, zásadně záleží na tom, jak jsme v čase. Smysl záleží na našem vztahu k času. To by mohlo znamenat, že nás Nietzsche prohlašuje za vládce nad časem. Ale to snad není nutné.</a:t>
            </a:r>
          </a:p>
          <a:p>
            <a:pPr marL="0" indent="0" algn="just">
              <a:buNone/>
            </a:pPr>
            <a:r>
              <a:rPr lang="cs-CZ" dirty="0">
                <a:latin typeface="Times New Roman" panose="02020603050405020304" pitchFamily="18" charset="0"/>
                <a:cs typeface="Times New Roman" panose="02020603050405020304" pitchFamily="18" charset="0"/>
              </a:rPr>
              <a:t>Jednající svou přítomností vytváří situaci, která nutně překračuje jeho moc a schopnost kontroly, a která se navíc neustále mění. </a:t>
            </a:r>
          </a:p>
          <a:p>
            <a:pPr marL="0" indent="0" algn="just">
              <a:buNone/>
            </a:pPr>
            <a:r>
              <a:rPr lang="cs-CZ" dirty="0">
                <a:latin typeface="Times New Roman" panose="02020603050405020304" pitchFamily="18" charset="0"/>
                <a:cs typeface="Times New Roman" panose="02020603050405020304" pitchFamily="18" charset="0"/>
              </a:rPr>
              <a:t>Proto sem vstupuje zvláštní typ moderního heroismu: je spjat se zvláštním vhledem do svobody: svoboda je volní, záměrné podrobení se vlastním činům, dokonce </a:t>
            </a:r>
            <a:r>
              <a:rPr lang="cs-CZ" i="1" dirty="0">
                <a:latin typeface="Times New Roman" panose="02020603050405020304" pitchFamily="18" charset="0"/>
                <a:cs typeface="Times New Roman" panose="02020603050405020304" pitchFamily="18" charset="0"/>
              </a:rPr>
              <a:t>amor </a:t>
            </a:r>
            <a:r>
              <a:rPr lang="cs-CZ" i="1" dirty="0" err="1">
                <a:latin typeface="Times New Roman" panose="02020603050405020304" pitchFamily="18" charset="0"/>
                <a:cs typeface="Times New Roman" panose="02020603050405020304" pitchFamily="18" charset="0"/>
              </a:rPr>
              <a:t>fati</a:t>
            </a:r>
            <a:r>
              <a:rPr lang="cs-CZ" dirty="0">
                <a:latin typeface="Times New Roman" panose="02020603050405020304" pitchFamily="18" charset="0"/>
                <a:cs typeface="Times New Roman" panose="02020603050405020304" pitchFamily="18" charset="0"/>
              </a:rPr>
              <a:t> – přijetí svého osudu.</a:t>
            </a:r>
          </a:p>
          <a:p>
            <a:pPr marL="0" indent="0" algn="just">
              <a:buNone/>
            </a:pPr>
            <a:r>
              <a:rPr lang="cs-CZ" dirty="0">
                <a:latin typeface="Times New Roman" panose="02020603050405020304" pitchFamily="18" charset="0"/>
                <a:cs typeface="Times New Roman" panose="02020603050405020304" pitchFamily="18" charset="0"/>
              </a:rPr>
              <a:t>To je zajímavé v tom smyslu, že svoboda a nesvoboda mají pro Nietzscheho stejnou strukturu – je to být určen vnějškem, být podroben. Rozhodující je, že člověku se toto podrobení „nesmí stát“, ale že to má sám vytvořit.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82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0BA736-9F7F-E345-8F49-837BE0741496}"/>
              </a:ext>
            </a:extLst>
          </p:cNvPr>
          <p:cNvSpPr>
            <a:spLocks noGrp="1"/>
          </p:cNvSpPr>
          <p:nvPr>
            <p:ph type="title"/>
          </p:nvPr>
        </p:nvSpPr>
        <p:spPr>
          <a:xfrm>
            <a:off x="4965430" y="629268"/>
            <a:ext cx="6586491" cy="1286160"/>
          </a:xfrm>
        </p:spPr>
        <p:txBody>
          <a:bodyPr anchor="b">
            <a:normAutofit/>
          </a:bodyPr>
          <a:lstStyle/>
          <a:p>
            <a:endParaRPr lang="cs-CZ" dirty="0"/>
          </a:p>
        </p:txBody>
      </p:sp>
      <p:sp>
        <p:nvSpPr>
          <p:cNvPr id="3" name="Zástupný obsah 2">
            <a:extLst>
              <a:ext uri="{FF2B5EF4-FFF2-40B4-BE49-F238E27FC236}">
                <a16:creationId xmlns:a16="http://schemas.microsoft.com/office/drawing/2014/main" id="{9EE9DB6F-BCA9-3342-B998-43F0DB787699}"/>
              </a:ext>
            </a:extLst>
          </p:cNvPr>
          <p:cNvSpPr>
            <a:spLocks noGrp="1"/>
          </p:cNvSpPr>
          <p:nvPr>
            <p:ph idx="1"/>
          </p:nvPr>
        </p:nvSpPr>
        <p:spPr>
          <a:xfrm>
            <a:off x="4965431" y="2115117"/>
            <a:ext cx="6586489" cy="4108703"/>
          </a:xfrm>
        </p:spPr>
        <p:txBody>
          <a:bodyPr>
            <a:noAutofit/>
          </a:bodyPr>
          <a:lstStyle/>
          <a:p>
            <a:pPr marL="0" indent="0">
              <a:buNone/>
            </a:pPr>
            <a:r>
              <a:rPr lang="cs-CZ" sz="1900" dirty="0">
                <a:latin typeface="Times New Roman" panose="02020603050405020304" pitchFamily="18" charset="0"/>
                <a:cs typeface="Times New Roman" panose="02020603050405020304" pitchFamily="18" charset="0"/>
              </a:rPr>
              <a:t>Moderna je fascinována minulostí – viz i koncept  tzv. Recycling </a:t>
            </a:r>
            <a:r>
              <a:rPr lang="cs-CZ" sz="1900" dirty="0" err="1">
                <a:latin typeface="Times New Roman" panose="02020603050405020304" pitchFamily="18" charset="0"/>
                <a:cs typeface="Times New Roman" panose="02020603050405020304" pitchFamily="18" charset="0"/>
              </a:rPr>
              <a:t>revolution</a:t>
            </a:r>
            <a:r>
              <a:rPr lang="cs-CZ" sz="1900" dirty="0">
                <a:latin typeface="Times New Roman" panose="02020603050405020304" pitchFamily="18" charset="0"/>
                <a:cs typeface="Times New Roman" panose="02020603050405020304" pitchFamily="18" charset="0"/>
              </a:rPr>
              <a:t> a s ní spjatá představa, že odčiníme naše hříchy tím, že recyklujeme naše činy, a tedy naše konzumování. </a:t>
            </a:r>
          </a:p>
          <a:p>
            <a:pPr marL="0" indent="0">
              <a:buNone/>
            </a:pPr>
            <a:r>
              <a:rPr lang="cs-CZ" sz="1900" dirty="0">
                <a:latin typeface="Times New Roman" panose="02020603050405020304" pitchFamily="18" charset="0"/>
                <a:cs typeface="Times New Roman" panose="02020603050405020304" pitchFamily="18" charset="0"/>
              </a:rPr>
              <a:t>Recyklace – populární způsob, jak vykoupit naši minulost, ale v situaci, kdy je otázka, do jaké míry ještě máme nitro, do jaké míry naši nesvobodu </a:t>
            </a:r>
            <a:r>
              <a:rPr lang="cs-CZ" sz="1900" i="1" dirty="0">
                <a:latin typeface="Times New Roman" panose="02020603050405020304" pitchFamily="18" charset="0"/>
                <a:cs typeface="Times New Roman" panose="02020603050405020304" pitchFamily="18" charset="0"/>
              </a:rPr>
              <a:t>vykonáváme, </a:t>
            </a:r>
            <a:r>
              <a:rPr lang="cs-CZ" sz="1900" dirty="0">
                <a:latin typeface="Times New Roman" panose="02020603050405020304" pitchFamily="18" charset="0"/>
                <a:cs typeface="Times New Roman" panose="02020603050405020304" pitchFamily="18" charset="0"/>
              </a:rPr>
              <a:t>a pakliže nesvobodu nevykonáváme, možná jsme nesvobodní. </a:t>
            </a:r>
          </a:p>
          <a:p>
            <a:pPr marL="0" indent="0">
              <a:buNone/>
            </a:pPr>
            <a:r>
              <a:rPr lang="cs-CZ" sz="1900" dirty="0">
                <a:latin typeface="Times New Roman" panose="02020603050405020304" pitchFamily="18" charset="0"/>
                <a:cs typeface="Times New Roman" panose="02020603050405020304" pitchFamily="18" charset="0"/>
              </a:rPr>
              <a:t>Máme paměť, abychom mohli uskutečňovat </a:t>
            </a:r>
            <a:r>
              <a:rPr lang="cs-CZ" sz="1900" dirty="0" err="1">
                <a:latin typeface="Times New Roman" panose="02020603050405020304" pitchFamily="18" charset="0"/>
                <a:cs typeface="Times New Roman" panose="02020603050405020304" pitchFamily="18" charset="0"/>
              </a:rPr>
              <a:t>anamnésis</a:t>
            </a:r>
            <a:r>
              <a:rPr lang="cs-CZ" sz="1900" dirty="0">
                <a:latin typeface="Times New Roman" panose="02020603050405020304" pitchFamily="18" charset="0"/>
                <a:cs typeface="Times New Roman" panose="02020603050405020304" pitchFamily="18" charset="0"/>
              </a:rPr>
              <a:t>? Nebo je recyklace vnějším symbolem toho, co by se mělo odvíjet v našem nitru? </a:t>
            </a:r>
          </a:p>
          <a:p>
            <a:pPr marL="0" indent="0">
              <a:buNone/>
            </a:pPr>
            <a:r>
              <a:rPr lang="cs-CZ" sz="1900" dirty="0">
                <a:latin typeface="Times New Roman" panose="02020603050405020304" pitchFamily="18" charset="0"/>
                <a:cs typeface="Times New Roman" panose="02020603050405020304" pitchFamily="18" charset="0"/>
              </a:rPr>
              <a:t>„Paměť masové společnosti se stala přebytečnou. Lze ji nahradit umělými, kybernetickými paměťmi. Masová společnost není zažívacím aparátem, ale kanálem, kterým tečou prožitky. Masovou společnost necharakterizuje konzum, ale to, co je nekonzumovatelné, odpad.“ </a:t>
            </a:r>
            <a:r>
              <a:rPr lang="cs-CZ" sz="1900" dirty="0" err="1">
                <a:latin typeface="Times New Roman" panose="02020603050405020304" pitchFamily="18" charset="0"/>
                <a:cs typeface="Times New Roman" panose="02020603050405020304" pitchFamily="18" charset="0"/>
              </a:rPr>
              <a:t>Flusser</a:t>
            </a:r>
            <a:r>
              <a:rPr lang="cs-CZ" sz="1900" dirty="0">
                <a:latin typeface="Times New Roman" panose="02020603050405020304" pitchFamily="18" charset="0"/>
                <a:cs typeface="Times New Roman" panose="02020603050405020304" pitchFamily="18" charset="0"/>
              </a:rPr>
              <a:t>, </a:t>
            </a:r>
            <a:r>
              <a:rPr lang="cs-CZ" sz="1900" i="1" dirty="0" err="1">
                <a:latin typeface="Times New Roman" panose="02020603050405020304" pitchFamily="18" charset="0"/>
                <a:cs typeface="Times New Roman" panose="02020603050405020304" pitchFamily="18" charset="0"/>
              </a:rPr>
              <a:t>Postdějiny</a:t>
            </a:r>
            <a:r>
              <a:rPr lang="cs-CZ" sz="1900" dirty="0">
                <a:latin typeface="Times New Roman" panose="02020603050405020304" pitchFamily="18" charset="0"/>
                <a:cs typeface="Times New Roman" panose="02020603050405020304" pitchFamily="18" charset="0"/>
              </a:rPr>
              <a:t>, 2018, str. 79.</a:t>
            </a:r>
          </a:p>
          <a:p>
            <a:pPr marL="0" indent="0">
              <a:buNone/>
            </a:pPr>
            <a:endParaRPr lang="cs-CZ" sz="1900" dirty="0">
              <a:latin typeface="Times New Roman" panose="02020603050405020304" pitchFamily="18" charset="0"/>
              <a:cs typeface="Times New Roman" panose="02020603050405020304" pitchFamily="18" charset="0"/>
            </a:endParaRPr>
          </a:p>
        </p:txBody>
      </p:sp>
      <p:pic>
        <p:nvPicPr>
          <p:cNvPr id="6" name="Obrázek 5" descr="Obsah obrázku text&#10;&#10;Popis byl vytvořen automaticky">
            <a:extLst>
              <a:ext uri="{FF2B5EF4-FFF2-40B4-BE49-F238E27FC236}">
                <a16:creationId xmlns:a16="http://schemas.microsoft.com/office/drawing/2014/main" id="{A14764CA-757A-AD45-B527-C4F46C54FA38}"/>
              </a:ext>
            </a:extLst>
          </p:cNvPr>
          <p:cNvPicPr>
            <a:picLocks noChangeAspect="1"/>
          </p:cNvPicPr>
          <p:nvPr/>
        </p:nvPicPr>
        <p:blipFill rotWithShape="1">
          <a:blip r:embed="rId2"/>
          <a:srcRect l="4706" r="9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4A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56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D4CF5-D9D5-4A44-84C9-3CF8939E400A}"/>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Hölderlin</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Der </a:t>
            </a:r>
            <a:r>
              <a:rPr lang="cs-CZ" i="1" dirty="0" err="1">
                <a:latin typeface="Times New Roman" panose="02020603050405020304" pitchFamily="18" charset="0"/>
                <a:cs typeface="Times New Roman" panose="02020603050405020304" pitchFamily="18" charset="0"/>
              </a:rPr>
              <a:t>Rhein</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A60B9295-0583-3B46-B0FA-93C9AB40F2B7}"/>
              </a:ext>
            </a:extLst>
          </p:cNvPr>
          <p:cNvSpPr>
            <a:spLocks noGrp="1"/>
          </p:cNvSpPr>
          <p:nvPr>
            <p:ph idx="1"/>
          </p:nvPr>
        </p:nvSpPr>
        <p:spPr/>
        <p:txBody>
          <a:bodyPr>
            <a:normAutofit/>
          </a:bodyPr>
          <a:lstStyle/>
          <a:p>
            <a:pPr marL="0" indent="0">
              <a:buNone/>
            </a:pPr>
            <a:r>
              <a:rPr lang="cs-CZ" dirty="0" err="1">
                <a:latin typeface="Times New Roman" panose="02020603050405020304" pitchFamily="18" charset="0"/>
                <a:cs typeface="Times New Roman" panose="02020603050405020304" pitchFamily="18" charset="0"/>
              </a:rPr>
              <a:t>Wie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anfingst</a:t>
            </a:r>
            <a:r>
              <a:rPr lang="cs-CZ" dirty="0">
                <a:latin typeface="Times New Roman" panose="02020603050405020304" pitchFamily="18" charset="0"/>
                <a:cs typeface="Times New Roman" panose="02020603050405020304" pitchFamily="18" charset="0"/>
              </a:rPr>
              <a:t>,</a:t>
            </a:r>
          </a:p>
          <a:p>
            <a:pPr marL="0" indent="0">
              <a:buNone/>
            </a:pPr>
            <a:r>
              <a:rPr lang="cs-CZ" dirty="0" err="1">
                <a:latin typeface="Times New Roman" panose="02020603050405020304" pitchFamily="18" charset="0"/>
                <a:cs typeface="Times New Roman" panose="02020603050405020304" pitchFamily="18" charset="0"/>
              </a:rPr>
              <a:t>Wirst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bleiben</a:t>
            </a:r>
            <a:r>
              <a:rPr lang="cs-CZ" dirty="0">
                <a:latin typeface="Times New Roman" panose="02020603050405020304" pitchFamily="18" charset="0"/>
                <a:cs typeface="Times New Roman" panose="02020603050405020304" pitchFamily="18" charset="0"/>
              </a:rPr>
              <a:t>.</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Viz Hegel – </a:t>
            </a:r>
            <a:r>
              <a:rPr lang="cs-CZ" dirty="0" err="1">
                <a:latin typeface="Times New Roman" panose="02020603050405020304" pitchFamily="18" charset="0"/>
                <a:cs typeface="Times New Roman" panose="02020603050405020304" pitchFamily="18" charset="0"/>
              </a:rPr>
              <a:t>das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Wesen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Ge-wesene</a:t>
            </a:r>
            <a:r>
              <a:rPr lang="cs-CZ" dirty="0">
                <a:latin typeface="Times New Roman" panose="02020603050405020304" pitchFamily="18" charset="0"/>
                <a:cs typeface="Times New Roman" panose="02020603050405020304" pitchFamily="18" charset="0"/>
              </a:rPr>
              <a:t> – a v návaznosti na to rovněž Heidegger a jeho úvahy o </a:t>
            </a:r>
            <a:r>
              <a:rPr lang="cs-CZ" dirty="0" err="1">
                <a:latin typeface="Times New Roman" panose="02020603050405020304" pitchFamily="18" charset="0"/>
                <a:cs typeface="Times New Roman" panose="02020603050405020304" pitchFamily="18" charset="0"/>
              </a:rPr>
              <a:t>das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Gewesene</a:t>
            </a:r>
            <a:r>
              <a:rPr lang="cs-CZ" dirty="0">
                <a:latin typeface="Times New Roman" panose="02020603050405020304" pitchFamily="18" charset="0"/>
                <a:cs typeface="Times New Roman" panose="02020603050405020304" pitchFamily="18" charset="0"/>
              </a:rPr>
              <a:t> a der </a:t>
            </a:r>
            <a:r>
              <a:rPr lang="cs-CZ" dirty="0" err="1">
                <a:latin typeface="Times New Roman" panose="02020603050405020304" pitchFamily="18" charset="0"/>
                <a:cs typeface="Times New Roman" panose="02020603050405020304" pitchFamily="18" charset="0"/>
              </a:rPr>
              <a:t>Anfang</a:t>
            </a:r>
            <a:r>
              <a:rPr lang="cs-CZ" dirty="0">
                <a:latin typeface="Times New Roman" panose="02020603050405020304" pitchFamily="18" charset="0"/>
                <a:cs typeface="Times New Roman" panose="02020603050405020304" pitchFamily="18" charset="0"/>
              </a:rPr>
              <a:t>.</a:t>
            </a:r>
          </a:p>
          <a:p>
            <a:pPr marL="0" indent="0">
              <a:buNone/>
            </a:pPr>
            <a:r>
              <a:rPr lang="cs-CZ" dirty="0">
                <a:latin typeface="Times New Roman" panose="02020603050405020304" pitchFamily="18" charset="0"/>
                <a:cs typeface="Times New Roman" panose="02020603050405020304" pitchFamily="18" charset="0"/>
              </a:rPr>
              <a:t>M. Kundera, </a:t>
            </a:r>
            <a:r>
              <a:rPr lang="cs-CZ" i="1" dirty="0">
                <a:latin typeface="Times New Roman" panose="02020603050405020304" pitchFamily="18" charset="0"/>
                <a:cs typeface="Times New Roman" panose="02020603050405020304" pitchFamily="18" charset="0"/>
              </a:rPr>
              <a:t>Kniha smích a zapomnění</a:t>
            </a:r>
            <a:r>
              <a:rPr lang="cs-CZ" dirty="0">
                <a:latin typeface="Times New Roman" panose="02020603050405020304" pitchFamily="18" charset="0"/>
                <a:cs typeface="Times New Roman" panose="02020603050405020304" pitchFamily="18" charset="0"/>
              </a:rPr>
              <a:t>: „Lidé křičí, že chtějí vytvořit lepší budoucnost, ale není to pravda. Budoucnost, to je jen lhostejná prázdnota, která nikoho nezajímá, kdežto minulost je plná života.“</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endParaRPr lang="cs-CZ" dirty="0"/>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07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51BA6-1907-0B42-9C7D-7CB02ACEF92E}"/>
              </a:ext>
            </a:extLst>
          </p:cNvPr>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C. P. Cavafy’s Eternal Return</a:t>
            </a:r>
          </a:p>
        </p:txBody>
      </p:sp>
      <p:sp>
        <p:nvSpPr>
          <p:cNvPr id="3" name="Zástupný obsah 2">
            <a:extLst>
              <a:ext uri="{FF2B5EF4-FFF2-40B4-BE49-F238E27FC236}">
                <a16:creationId xmlns:a16="http://schemas.microsoft.com/office/drawing/2014/main" id="{CEDDF332-B901-B245-92FF-4D81940D327D}"/>
              </a:ext>
            </a:extLst>
          </p:cNvPr>
          <p:cNvSpPr>
            <a:spLocks noGrp="1"/>
          </p:cNvSpPr>
          <p:nvPr>
            <p:ph idx="1"/>
          </p:nvPr>
        </p:nvSpPr>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You said: “I’ll go to another country, go to another shore,/ find another city better than this one./ Whatever I try to do is fated to turn out wrong/ and my heart lies buried like something dead./ How long can I let my mind </a:t>
            </a:r>
            <a:r>
              <a:rPr lang="en-US" dirty="0" err="1">
                <a:latin typeface="Times New Roman" panose="02020603050405020304" pitchFamily="18" charset="0"/>
                <a:cs typeface="Times New Roman" panose="02020603050405020304" pitchFamily="18" charset="0"/>
              </a:rPr>
              <a:t>moulder</a:t>
            </a:r>
            <a:r>
              <a:rPr lang="en-US" dirty="0">
                <a:latin typeface="Times New Roman" panose="02020603050405020304" pitchFamily="18" charset="0"/>
                <a:cs typeface="Times New Roman" panose="02020603050405020304" pitchFamily="18" charset="0"/>
              </a:rPr>
              <a:t> in this place?/ Wherever I turn, wherever I look,/ I see the black ruins of my life, here,/ where I’ve spent so many years, wasted them, destroyed them totally.”</a:t>
            </a:r>
          </a:p>
          <a:p>
            <a:pPr marL="0" indent="0" algn="just">
              <a:buNone/>
            </a:pPr>
            <a:r>
              <a:rPr lang="en-US" dirty="0">
                <a:latin typeface="Times New Roman" panose="02020603050405020304" pitchFamily="18" charset="0"/>
                <a:cs typeface="Times New Roman" panose="02020603050405020304" pitchFamily="18" charset="0"/>
              </a:rPr>
              <a:t>You won’t find a new country, won’t find another shore./ This city will always pursue you./ You’ll walk the same streets, grow old/ in the same neighborhoods, turn gray in these same houses./ You’ll always end up in this city. Don’t hope for things elsewhere:/ there’s no ship for you, there’s no road./ Now that you’ve wasted your life here, in this small corner,/ you’ve destroyed it everywhere in the world.</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55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E29360-4D02-D544-8F48-EA5953EEFA8C}"/>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„Vzpomínám si“</a:t>
            </a:r>
          </a:p>
        </p:txBody>
      </p:sp>
      <p:sp>
        <p:nvSpPr>
          <p:cNvPr id="3" name="Zástupný obsah 2">
            <a:extLst>
              <a:ext uri="{FF2B5EF4-FFF2-40B4-BE49-F238E27FC236}">
                <a16:creationId xmlns:a16="http://schemas.microsoft.com/office/drawing/2014/main" id="{6C94B682-3EF8-7D45-97DE-6B4DC40312C1}"/>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Pak člověk řekne </a:t>
            </a:r>
            <a:r>
              <a:rPr lang="cs-CZ" b="1" dirty="0">
                <a:latin typeface="Times New Roman" panose="02020603050405020304" pitchFamily="18" charset="0"/>
                <a:cs typeface="Times New Roman" panose="02020603050405020304" pitchFamily="18" charset="0"/>
              </a:rPr>
              <a:t>„vzpomínám si“ a závidí zvířeti</a:t>
            </a:r>
            <a:r>
              <a:rPr lang="cs-CZ" dirty="0">
                <a:latin typeface="Times New Roman" panose="02020603050405020304" pitchFamily="18" charset="0"/>
                <a:cs typeface="Times New Roman" panose="02020603050405020304" pitchFamily="18" charset="0"/>
              </a:rPr>
              <a:t>, které ihned zapomíná a každý okamžik vidí skutečně zemřít, zapadnout v mlhu a noc a navždy zhasnout. </a:t>
            </a:r>
            <a:r>
              <a:rPr lang="cs-CZ" b="1" dirty="0">
                <a:latin typeface="Times New Roman" panose="02020603050405020304" pitchFamily="18" charset="0"/>
                <a:cs typeface="Times New Roman" panose="02020603050405020304" pitchFamily="18" charset="0"/>
              </a:rPr>
              <a:t>Tak žije zvíře nehistoricky</a:t>
            </a:r>
            <a:r>
              <a:rPr lang="cs-CZ" dirty="0">
                <a:latin typeface="Times New Roman" panose="02020603050405020304" pitchFamily="18" charset="0"/>
                <a:cs typeface="Times New Roman" panose="02020603050405020304" pitchFamily="18" charset="0"/>
              </a:rPr>
              <a:t>: neboť uplývá s přítomností, tak jako když u čísla nezbude žádný podivný zlomek, nedovede se přetvařovat, ničeho neskrývá a jeví se v každém okamžiku cele a naprosto tím, čím jest, nemůže tedy ani být jiné než poctivé.</a:t>
            </a:r>
          </a:p>
          <a:p>
            <a:pPr marL="0" indent="0" algn="just">
              <a:buNone/>
            </a:pPr>
            <a:r>
              <a:rPr lang="cs-CZ" dirty="0">
                <a:latin typeface="Times New Roman" panose="02020603050405020304" pitchFamily="18" charset="0"/>
                <a:cs typeface="Times New Roman" panose="02020603050405020304" pitchFamily="18" charset="0"/>
              </a:rPr>
              <a:t>Nietzsche, </a:t>
            </a:r>
            <a:r>
              <a:rPr lang="cs-CZ" i="1" dirty="0">
                <a:latin typeface="Times New Roman" panose="02020603050405020304" pitchFamily="18" charset="0"/>
                <a:cs typeface="Times New Roman" panose="02020603050405020304" pitchFamily="18" charset="0"/>
              </a:rPr>
              <a:t>O užitku a škodlivosti historie pro život.</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5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EA899-272F-8245-9D24-F2220CCB127B}"/>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Břímě minulosti: bylo</a:t>
            </a:r>
          </a:p>
        </p:txBody>
      </p:sp>
      <p:sp>
        <p:nvSpPr>
          <p:cNvPr id="3" name="Zástupný obsah 2">
            <a:extLst>
              <a:ext uri="{FF2B5EF4-FFF2-40B4-BE49-F238E27FC236}">
                <a16:creationId xmlns:a16="http://schemas.microsoft.com/office/drawing/2014/main" id="{6F670684-6406-9343-A58E-A38DA22F0178}"/>
              </a:ext>
            </a:extLst>
          </p:cNvPr>
          <p:cNvSpPr>
            <a:spLocks noGrp="1"/>
          </p:cNvSpPr>
          <p:nvPr>
            <p:ph idx="1"/>
          </p:nvPr>
        </p:nvSpPr>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Naproti tomu člověk nese velké a stále větší břímě minulosti; </a:t>
            </a:r>
            <a:r>
              <a:rPr lang="cs-CZ" b="1" dirty="0">
                <a:latin typeface="Times New Roman" panose="02020603050405020304" pitchFamily="18" charset="0"/>
                <a:cs typeface="Times New Roman" panose="02020603050405020304" pitchFamily="18" charset="0"/>
              </a:rPr>
              <a:t>to jej tiskne k zemi a </a:t>
            </a:r>
            <a:r>
              <a:rPr lang="cs-CZ" b="1" dirty="0" err="1">
                <a:latin typeface="Times New Roman" panose="02020603050405020304" pitchFamily="18" charset="0"/>
                <a:cs typeface="Times New Roman" panose="02020603050405020304" pitchFamily="18" charset="0"/>
              </a:rPr>
              <a:t>ohýbá</a:t>
            </a:r>
            <a:r>
              <a:rPr lang="cs-CZ" b="1" dirty="0">
                <a:latin typeface="Times New Roman" panose="02020603050405020304" pitchFamily="18" charset="0"/>
                <a:cs typeface="Times New Roman" panose="02020603050405020304" pitchFamily="18" charset="0"/>
              </a:rPr>
              <a:t> stranou, ztěžuje jeho chůzi jako neviditelná a temná tíha</a:t>
            </a:r>
            <a:r>
              <a:rPr lang="cs-CZ" dirty="0">
                <a:latin typeface="Times New Roman" panose="02020603050405020304" pitchFamily="18" charset="0"/>
                <a:cs typeface="Times New Roman" panose="02020603050405020304" pitchFamily="18" charset="0"/>
              </a:rPr>
              <a:t>, kterou může naoko zapřít a kterou ve styku se sobě rovnými zapírá až příliš rád: aby vzbudil jejich závist. Proto jej dojímá jako vzpomínka na ztracený ráj, vidí-li pasoucí se stádo nebo v důvěrné blízkosti dítě, které ještě nemá nic minulého, co by zapřelo, a hraje si mezi ploty minulosti a budoucnosti v přeblahé slepotě. A přece jeho hra musí skončit: až příliš záhy je vytrženo ze zapomenutí. Pak se </a:t>
            </a:r>
            <a:r>
              <a:rPr lang="cs-CZ" b="1" dirty="0">
                <a:latin typeface="Times New Roman" panose="02020603050405020304" pitchFamily="18" charset="0"/>
                <a:cs typeface="Times New Roman" panose="02020603050405020304" pitchFamily="18" charset="0"/>
              </a:rPr>
              <a:t>naučí rozumět slovu „bylo“</a:t>
            </a:r>
            <a:r>
              <a:rPr lang="cs-CZ" dirty="0">
                <a:latin typeface="Times New Roman" panose="02020603050405020304" pitchFamily="18" charset="0"/>
                <a:cs typeface="Times New Roman" panose="02020603050405020304" pitchFamily="18" charset="0"/>
              </a:rPr>
              <a:t>, onomu heslu, jímž se člověku ohlašují strasti, boj a omrzelost, aby připomněly, co jeho bytí v podstatě jest — </a:t>
            </a:r>
            <a:r>
              <a:rPr lang="cs-CZ" b="1" dirty="0">
                <a:latin typeface="Times New Roman" panose="02020603050405020304" pitchFamily="18" charset="0"/>
                <a:cs typeface="Times New Roman" panose="02020603050405020304" pitchFamily="18" charset="0"/>
              </a:rPr>
              <a:t>nikdy </a:t>
            </a:r>
            <a:r>
              <a:rPr lang="cs-CZ" b="1" dirty="0" err="1">
                <a:latin typeface="Times New Roman" panose="02020603050405020304" pitchFamily="18" charset="0"/>
                <a:cs typeface="Times New Roman" panose="02020603050405020304" pitchFamily="18" charset="0"/>
              </a:rPr>
              <a:t>nedokonatelné</a:t>
            </a:r>
            <a:r>
              <a:rPr lang="cs-CZ" b="1" dirty="0">
                <a:latin typeface="Times New Roman" panose="02020603050405020304" pitchFamily="18" charset="0"/>
                <a:cs typeface="Times New Roman" panose="02020603050405020304" pitchFamily="18" charset="0"/>
              </a:rPr>
              <a:t> imperfektum</a:t>
            </a:r>
            <a:r>
              <a:rPr lang="cs-CZ" dirty="0">
                <a:latin typeface="Times New Roman" panose="02020603050405020304" pitchFamily="18" charset="0"/>
                <a:cs typeface="Times New Roman" panose="02020603050405020304" pitchFamily="18" charset="0"/>
              </a:rPr>
              <a:t>. Přinese-li konečně smrt </a:t>
            </a:r>
            <a:r>
              <a:rPr lang="cs-CZ" dirty="0" err="1">
                <a:latin typeface="Times New Roman" panose="02020603050405020304" pitchFamily="18" charset="0"/>
                <a:cs typeface="Times New Roman" panose="02020603050405020304" pitchFamily="18" charset="0"/>
              </a:rPr>
              <a:t>kýžené</a:t>
            </a:r>
            <a:r>
              <a:rPr lang="cs-CZ" dirty="0">
                <a:latin typeface="Times New Roman" panose="02020603050405020304" pitchFamily="18" charset="0"/>
                <a:cs typeface="Times New Roman" panose="02020603050405020304" pitchFamily="18" charset="0"/>
              </a:rPr>
              <a:t> zapomenutí, zruší tím zároveň přítomnost a bytí, a zpečetí tak ono poznání, že bytí je jenom nepřetržitou bývalostí, věc, která žije z toho, že sama sebe popírá a stravuje, sobě samé odporuje.</a:t>
            </a:r>
          </a:p>
          <a:p>
            <a:pPr marL="0" indent="0" algn="just">
              <a:buNone/>
            </a:pPr>
            <a:r>
              <a:rPr lang="cs-CZ" dirty="0">
                <a:latin typeface="Times New Roman" panose="02020603050405020304" pitchFamily="18" charset="0"/>
                <a:cs typeface="Times New Roman" panose="02020603050405020304" pitchFamily="18" charset="0"/>
              </a:rPr>
              <a:t>Nietzsche, </a:t>
            </a:r>
            <a:r>
              <a:rPr lang="cs-CZ" i="1" dirty="0">
                <a:latin typeface="Times New Roman" panose="02020603050405020304" pitchFamily="18" charset="0"/>
                <a:cs typeface="Times New Roman" panose="02020603050405020304" pitchFamily="18" charset="0"/>
              </a:rPr>
              <a:t>O užitku a škodlivosti historie pro život.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7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337D88-C6F5-6E4E-B277-964D0FE4EB40}"/>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Vykoupit „bylo“</a:t>
            </a:r>
          </a:p>
        </p:txBody>
      </p:sp>
      <p:sp>
        <p:nvSpPr>
          <p:cNvPr id="3" name="Zástupný obsah 2">
            <a:extLst>
              <a:ext uri="{FF2B5EF4-FFF2-40B4-BE49-F238E27FC236}">
                <a16:creationId xmlns:a16="http://schemas.microsoft.com/office/drawing/2014/main" id="{8A72F50E-F88D-2844-AACC-4769225CE6D6}"/>
              </a:ext>
            </a:extLst>
          </p:cNvPr>
          <p:cNvSpPr>
            <a:spLocks noGrp="1"/>
          </p:cNvSpPr>
          <p:nvPr>
            <p:ph idx="1"/>
          </p:nvPr>
        </p:nvSpPr>
        <p:spPr/>
        <p:txBody>
          <a:bodyPr>
            <a:normAutofit fontScale="92500" lnSpcReduction="10000"/>
          </a:bodyPr>
          <a:lstStyle/>
          <a:p>
            <a:pPr marL="0" indent="0" algn="just">
              <a:buNone/>
            </a:pPr>
            <a:r>
              <a:rPr lang="cs-CZ" b="1" dirty="0">
                <a:latin typeface="Times New Roman" panose="02020603050405020304" pitchFamily="18" charset="0"/>
                <a:cs typeface="Times New Roman" panose="02020603050405020304" pitchFamily="18" charset="0"/>
              </a:rPr>
              <a:t>Vykoupiti lidi minulosti </a:t>
            </a:r>
            <a:r>
              <a:rPr lang="cs-CZ" dirty="0">
                <a:latin typeface="Times New Roman" panose="02020603050405020304" pitchFamily="18" charset="0"/>
                <a:cs typeface="Times New Roman" panose="02020603050405020304" pitchFamily="18" charset="0"/>
              </a:rPr>
              <a:t>a přetvořiti </a:t>
            </a:r>
            <a:r>
              <a:rPr lang="cs-CZ" b="1" dirty="0">
                <a:latin typeface="Times New Roman" panose="02020603050405020304" pitchFamily="18" charset="0"/>
                <a:cs typeface="Times New Roman" panose="02020603050405020304" pitchFamily="18" charset="0"/>
              </a:rPr>
              <a:t>všechno „bylo“</a:t>
            </a:r>
            <a:r>
              <a:rPr lang="cs-CZ" dirty="0">
                <a:latin typeface="Times New Roman" panose="02020603050405020304" pitchFamily="18" charset="0"/>
                <a:cs typeface="Times New Roman" panose="02020603050405020304" pitchFamily="18" charset="0"/>
              </a:rPr>
              <a:t>, aby se z toho stalo „Tak jsem tomu chtěl!“ – teprve to by mi slulo vykoupením! </a:t>
            </a:r>
          </a:p>
          <a:p>
            <a:pPr marL="0" indent="0" algn="just">
              <a:buNone/>
            </a:pPr>
            <a:r>
              <a:rPr lang="cs-CZ" dirty="0">
                <a:latin typeface="Times New Roman" panose="02020603050405020304" pitchFamily="18" charset="0"/>
                <a:cs typeface="Times New Roman" panose="02020603050405020304" pitchFamily="18" charset="0"/>
              </a:rPr>
              <a:t>Vůle – tak sluje osvoboditelka, jež přináší radost: tak jsem vás učil, přátelé moji! Teď však se k tomu přiučte, že i vůle sama ještě je zajatkyní. </a:t>
            </a:r>
          </a:p>
          <a:p>
            <a:pPr marL="0" indent="0" algn="just">
              <a:buNone/>
            </a:pPr>
            <a:r>
              <a:rPr lang="cs-CZ" dirty="0">
                <a:latin typeface="Times New Roman" panose="02020603050405020304" pitchFamily="18" charset="0"/>
                <a:cs typeface="Times New Roman" panose="02020603050405020304" pitchFamily="18" charset="0"/>
              </a:rPr>
              <a:t>Chtění to jest, jež osvobozuje: ale jak sluje to, co i osvo­bozovatele uková v poutech? </a:t>
            </a:r>
          </a:p>
          <a:p>
            <a:pPr marL="0" indent="0" algn="just">
              <a:buNone/>
            </a:pPr>
            <a:r>
              <a:rPr lang="cs-CZ" dirty="0">
                <a:latin typeface="Times New Roman" panose="02020603050405020304" pitchFamily="18" charset="0"/>
                <a:cs typeface="Times New Roman" panose="02020603050405020304" pitchFamily="18" charset="0"/>
              </a:rPr>
              <a:t>,,Bylo“: toť, proti čemu skřípějí zuby, vůle, toť její nej­osamělejší smutek. Bez moci jsouc proti tomu, co je vyko­náno, dívá se vůle zle na všechnu minulost. </a:t>
            </a:r>
          </a:p>
          <a:p>
            <a:pPr marL="0" indent="0" algn="just">
              <a:buNone/>
            </a:pPr>
            <a:r>
              <a:rPr lang="cs-CZ" b="1" dirty="0" err="1">
                <a:latin typeface="Times New Roman" panose="02020603050405020304" pitchFamily="18" charset="0"/>
                <a:cs typeface="Times New Roman" panose="02020603050405020304" pitchFamily="18" charset="0"/>
              </a:rPr>
              <a:t>Nemůžeť</a:t>
            </a:r>
            <a:r>
              <a:rPr lang="cs-CZ" b="1" dirty="0">
                <a:latin typeface="Times New Roman" panose="02020603050405020304" pitchFamily="18" charset="0"/>
                <a:cs typeface="Times New Roman" panose="02020603050405020304" pitchFamily="18" charset="0"/>
              </a:rPr>
              <a:t> vůle chtíti dozadu; že nemůže zlomiti čas a jeho chtivost – toť její nejosamělejší smutek. </a:t>
            </a:r>
          </a:p>
          <a:p>
            <a:pPr marL="0" indent="0" algn="just">
              <a:buNone/>
            </a:pPr>
            <a:r>
              <a:rPr lang="cs-CZ" dirty="0">
                <a:latin typeface="Times New Roman" panose="02020603050405020304" pitchFamily="18" charset="0"/>
                <a:cs typeface="Times New Roman" panose="02020603050405020304" pitchFamily="18" charset="0"/>
              </a:rPr>
              <a:t>Nietzsche, </a:t>
            </a:r>
            <a:r>
              <a:rPr lang="cs-CZ" i="1" dirty="0">
                <a:latin typeface="Times New Roman" panose="02020603050405020304" pitchFamily="18" charset="0"/>
                <a:cs typeface="Times New Roman" panose="02020603050405020304" pitchFamily="18" charset="0"/>
              </a:rPr>
              <a:t>Tak pravil </a:t>
            </a:r>
            <a:r>
              <a:rPr lang="cs-CZ" i="1" dirty="0" err="1">
                <a:latin typeface="Times New Roman" panose="02020603050405020304" pitchFamily="18" charset="0"/>
                <a:cs typeface="Times New Roman" panose="02020603050405020304" pitchFamily="18" charset="0"/>
              </a:rPr>
              <a:t>Zarathustra</a:t>
            </a:r>
            <a:r>
              <a:rPr lang="cs-CZ" dirty="0">
                <a:latin typeface="Times New Roman" panose="02020603050405020304" pitchFamily="18" charset="0"/>
                <a:cs typeface="Times New Roman" panose="02020603050405020304" pitchFamily="18" charset="0"/>
              </a:rPr>
              <a:t>, O vykoupení.</a:t>
            </a:r>
          </a:p>
        </p:txBody>
      </p:sp>
    </p:spTree>
    <p:extLst>
      <p:ext uri="{BB962C8B-B14F-4D97-AF65-F5344CB8AC3E}">
        <p14:creationId xmlns:p14="http://schemas.microsoft.com/office/powerpoint/2010/main" val="269356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A539E6-54F9-8C49-9FB9-2308469F0E28}"/>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Zarathustra</a:t>
            </a:r>
            <a:r>
              <a:rPr lang="cs-CZ" dirty="0">
                <a:latin typeface="Times New Roman" panose="02020603050405020304" pitchFamily="18" charset="0"/>
                <a:cs typeface="Times New Roman" panose="02020603050405020304" pitchFamily="18" charset="0"/>
              </a:rPr>
              <a:t>: „znalec“ času?</a:t>
            </a:r>
          </a:p>
        </p:txBody>
      </p:sp>
      <p:sp>
        <p:nvSpPr>
          <p:cNvPr id="3" name="Zástupný obsah 2">
            <a:extLst>
              <a:ext uri="{FF2B5EF4-FFF2-40B4-BE49-F238E27FC236}">
                <a16:creationId xmlns:a16="http://schemas.microsoft.com/office/drawing/2014/main" id="{7B6AA424-E539-D847-85A0-16C6AB4F884F}"/>
              </a:ext>
            </a:extLst>
          </p:cNvPr>
          <p:cNvSpPr>
            <a:spLocks noGrp="1"/>
          </p:cNvSpPr>
          <p:nvPr>
            <p:ph idx="1"/>
          </p:nvPr>
        </p:nvSpPr>
        <p:spPr/>
        <p:txBody>
          <a:bodyPr>
            <a:normAutofit/>
          </a:bodyPr>
          <a:lstStyle/>
          <a:p>
            <a:pPr marL="0" indent="0">
              <a:buNone/>
            </a:pPr>
            <a:r>
              <a:rPr lang="cs-CZ" dirty="0">
                <a:latin typeface="Times New Roman" panose="02020603050405020304" pitchFamily="18" charset="0"/>
                <a:cs typeface="Times New Roman" panose="02020603050405020304" pitchFamily="18" charset="0"/>
              </a:rPr>
              <a:t>Nadčlověka Nietzsche prezentuje jako toho, kdo rozumí struktuře času, kdo – mimo jiné – neodmítá, ale přijímá svou minulost.  Naopak odmítání své minulosti patří k význačným rysům mnohých, průměrnosti. Vposled je určitý typ duchovnosti (spjatý s nadčlověkem) svázán s jistou emocionalitou, která se zračí v tom, jak jsme v čase, i v tom, jakým časem jsme my sami.</a:t>
            </a:r>
          </a:p>
          <a:p>
            <a:pPr marL="0" indent="0">
              <a:buNone/>
            </a:pPr>
            <a:r>
              <a:rPr lang="cs-CZ" dirty="0">
                <a:latin typeface="Times New Roman" panose="02020603050405020304" pitchFamily="18" charset="0"/>
                <a:cs typeface="Times New Roman" panose="02020603050405020304" pitchFamily="18" charset="0"/>
              </a:rPr>
              <a:t>Porozumět času je „klíčem“ k vlastní svobodě, a tak se určitý typ </a:t>
            </a:r>
            <a:r>
              <a:rPr lang="cs-CZ" dirty="0" err="1">
                <a:latin typeface="Times New Roman" panose="02020603050405020304" pitchFamily="18" charset="0"/>
                <a:cs typeface="Times New Roman" panose="02020603050405020304" pitchFamily="18" charset="0"/>
              </a:rPr>
              <a:t>filosofickosti</a:t>
            </a:r>
            <a:r>
              <a:rPr lang="cs-CZ" dirty="0">
                <a:latin typeface="Times New Roman" panose="02020603050405020304" pitchFamily="18" charset="0"/>
                <a:cs typeface="Times New Roman" panose="02020603050405020304" pitchFamily="18" charset="0"/>
              </a:rPr>
              <a:t> se pojí se svobodou. </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0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EEBD6-92BB-8445-85C5-40E6A00C85F1}"/>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Erinnerung</a:t>
            </a:r>
            <a:r>
              <a:rPr lang="cs-CZ" dirty="0">
                <a:latin typeface="Times New Roman" panose="02020603050405020304" pitchFamily="18" charset="0"/>
                <a:cs typeface="Times New Roman" panose="02020603050405020304" pitchFamily="18" charset="0"/>
              </a:rPr>
              <a:t> a </a:t>
            </a:r>
            <a:r>
              <a:rPr lang="cs-CZ" i="1" dirty="0" err="1">
                <a:latin typeface="Times New Roman" panose="02020603050405020304" pitchFamily="18" charset="0"/>
                <a:cs typeface="Times New Roman" panose="02020603050405020304" pitchFamily="18" charset="0"/>
              </a:rPr>
              <a:t>anamnésis</a:t>
            </a:r>
            <a:endParaRPr lang="cs-CZ" i="1"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92B07EB8-B496-FD44-AB3D-AEEA55C4FD74}"/>
              </a:ext>
            </a:extLst>
          </p:cNvPr>
          <p:cNvSpPr>
            <a:spLocks noGrp="1"/>
          </p:cNvSpPr>
          <p:nvPr>
            <p:ph idx="1"/>
          </p:nvPr>
        </p:nvSpPr>
        <p:spPr>
          <a:xfrm>
            <a:off x="838200" y="1511808"/>
            <a:ext cx="10515600" cy="5132832"/>
          </a:xfrm>
        </p:spPr>
        <p:txBody>
          <a:bodyPr>
            <a:normAutofit fontScale="85000" lnSpcReduction="10000"/>
          </a:bodyPr>
          <a:lstStyle/>
          <a:p>
            <a:pPr marL="0" indent="0" algn="just">
              <a:buNone/>
            </a:pPr>
            <a:r>
              <a:rPr lang="cs-CZ" dirty="0">
                <a:latin typeface="Times New Roman" panose="02020603050405020304" pitchFamily="18" charset="0"/>
                <a:cs typeface="Times New Roman" panose="02020603050405020304" pitchFamily="18" charset="0"/>
              </a:rPr>
              <a:t>Nitrem času je i pro Nietzscheho vzpomínka, dokonce se odvolává na </a:t>
            </a:r>
            <a:r>
              <a:rPr lang="cs-CZ" i="1" dirty="0" err="1">
                <a:latin typeface="Times New Roman" panose="02020603050405020304" pitchFamily="18" charset="0"/>
                <a:cs typeface="Times New Roman" panose="02020603050405020304" pitchFamily="18" charset="0"/>
              </a:rPr>
              <a:t>anamnésis</a:t>
            </a:r>
            <a:r>
              <a:rPr lang="cs-CZ" dirty="0">
                <a:latin typeface="Times New Roman" panose="02020603050405020304" pitchFamily="18" charset="0"/>
                <a:cs typeface="Times New Roman" panose="02020603050405020304" pitchFamily="18" charset="0"/>
              </a:rPr>
              <a:t>: „Člověk je ve všech ohledech určen minulostí, platónská </a:t>
            </a:r>
            <a:r>
              <a:rPr lang="cs-CZ" dirty="0" err="1">
                <a:latin typeface="Times New Roman" panose="02020603050405020304" pitchFamily="18" charset="0"/>
                <a:cs typeface="Times New Roman" panose="02020603050405020304" pitchFamily="18" charset="0"/>
              </a:rPr>
              <a:t>anamnésis</a:t>
            </a:r>
            <a:r>
              <a:rPr lang="cs-CZ"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KGA</a:t>
            </a:r>
            <a:r>
              <a:rPr lang="en-GB" dirty="0">
                <a:latin typeface="Times New Roman" panose="02020603050405020304" pitchFamily="18" charset="0"/>
                <a:cs typeface="Times New Roman" panose="02020603050405020304" pitchFamily="18" charset="0"/>
              </a:rPr>
              <a:t>, 1967, 502, 23 [10]).</a:t>
            </a:r>
            <a:endParaRPr lang="cs-CZ" dirty="0">
              <a:latin typeface="Times New Roman" panose="02020603050405020304" pitchFamily="18" charset="0"/>
              <a:cs typeface="Times New Roman" panose="02020603050405020304" pitchFamily="18" charset="0"/>
            </a:endParaRPr>
          </a:p>
          <a:p>
            <a:pPr marL="0" indent="0" algn="just">
              <a:buNone/>
            </a:pPr>
            <a:r>
              <a:rPr lang="cs-CZ" dirty="0">
                <a:latin typeface="Times New Roman" panose="02020603050405020304" pitchFamily="18" charset="0"/>
                <a:cs typeface="Times New Roman" panose="02020603050405020304" pitchFamily="18" charset="0"/>
              </a:rPr>
              <a:t>„Vezmi hrbatému hrb a vzals mu ducha.“ </a:t>
            </a:r>
          </a:p>
          <a:p>
            <a:pPr marL="0" indent="0" algn="just">
              <a:buNone/>
            </a:pPr>
            <a:r>
              <a:rPr lang="cs-CZ" dirty="0">
                <a:latin typeface="Times New Roman" panose="02020603050405020304" pitchFamily="18" charset="0"/>
                <a:cs typeface="Times New Roman" panose="02020603050405020304" pitchFamily="18" charset="0"/>
              </a:rPr>
              <a:t>„A prchá-li mé oko z přítomnosti do minulosti, vždy nalézá totéž: zlomky a údy a hrůzné náhody – lidí však nenalézá.“ </a:t>
            </a:r>
            <a:r>
              <a:rPr lang="cs-CZ" i="1" dirty="0">
                <a:latin typeface="Times New Roman" panose="02020603050405020304" pitchFamily="18" charset="0"/>
                <a:cs typeface="Times New Roman" panose="02020603050405020304" pitchFamily="18" charset="0"/>
              </a:rPr>
              <a:t>Tak pravil </a:t>
            </a:r>
            <a:r>
              <a:rPr lang="cs-CZ" i="1" dirty="0" err="1">
                <a:latin typeface="Times New Roman" panose="02020603050405020304" pitchFamily="18" charset="0"/>
                <a:cs typeface="Times New Roman" panose="02020603050405020304" pitchFamily="18" charset="0"/>
              </a:rPr>
              <a:t>Zarathustra</a:t>
            </a:r>
            <a:r>
              <a:rPr lang="cs-CZ" dirty="0">
                <a:latin typeface="Times New Roman" panose="02020603050405020304" pitchFamily="18" charset="0"/>
                <a:cs typeface="Times New Roman" panose="02020603050405020304" pitchFamily="18" charset="0"/>
              </a:rPr>
              <a:t>, O vykoupení.</a:t>
            </a:r>
          </a:p>
          <a:p>
            <a:pPr marL="0" indent="0" algn="just">
              <a:buNone/>
            </a:pPr>
            <a:r>
              <a:rPr lang="cs-CZ" dirty="0">
                <a:latin typeface="Times New Roman" panose="02020603050405020304" pitchFamily="18" charset="0"/>
                <a:cs typeface="Times New Roman" panose="02020603050405020304" pitchFamily="18" charset="0"/>
              </a:rPr>
              <a:t>Zdá se, že se vrací něco jako hegelovská </a:t>
            </a:r>
            <a:r>
              <a:rPr lang="cs-CZ" dirty="0" err="1">
                <a:latin typeface="Times New Roman" panose="02020603050405020304" pitchFamily="18" charset="0"/>
                <a:cs typeface="Times New Roman" panose="02020603050405020304" pitchFamily="18" charset="0"/>
              </a:rPr>
              <a:t>Erinnerung</a:t>
            </a:r>
            <a:r>
              <a:rPr lang="cs-CZ" dirty="0">
                <a:latin typeface="Times New Roman" panose="02020603050405020304" pitchFamily="18" charset="0"/>
                <a:cs typeface="Times New Roman" panose="02020603050405020304" pitchFamily="18" charset="0"/>
              </a:rPr>
              <a:t>, na niž jsme v explicitní podobě narazili i u Kierkegaarda. Ale pro Nietzscheho není naše vzpomínka čímsi, co je nutně skryto v našem nitru, ale je to styl/žánr/ráz osoby, kterým jsme. </a:t>
            </a:r>
          </a:p>
          <a:p>
            <a:pPr marL="0" indent="0" algn="just">
              <a:buNone/>
            </a:pPr>
            <a:r>
              <a:rPr lang="cs-CZ" dirty="0">
                <a:latin typeface="Times New Roman" panose="02020603050405020304" pitchFamily="18" charset="0"/>
                <a:cs typeface="Times New Roman" panose="02020603050405020304" pitchFamily="18" charset="0"/>
              </a:rPr>
              <a:t>V tomto smyslu by i věčnost mohla být neměnnou strukturou času, „nitro času“. </a:t>
            </a:r>
          </a:p>
          <a:p>
            <a:pPr marL="0" indent="0" algn="just">
              <a:buNone/>
            </a:pPr>
            <a:r>
              <a:rPr lang="cs-CZ" dirty="0">
                <a:latin typeface="Times New Roman" panose="02020603050405020304" pitchFamily="18" charset="0"/>
                <a:cs typeface="Times New Roman" panose="02020603050405020304" pitchFamily="18" charset="0"/>
              </a:rPr>
              <a:t>Nietzsche formuluje v </a:t>
            </a:r>
            <a:r>
              <a:rPr lang="cs-CZ" i="1" dirty="0">
                <a:latin typeface="Times New Roman" panose="02020603050405020304" pitchFamily="18" charset="0"/>
                <a:cs typeface="Times New Roman" panose="02020603050405020304" pitchFamily="18" charset="0"/>
              </a:rPr>
              <a:t>Ecce homo </a:t>
            </a:r>
            <a:r>
              <a:rPr lang="cs-CZ" dirty="0">
                <a:latin typeface="Times New Roman" panose="02020603050405020304" pitchFamily="18" charset="0"/>
                <a:cs typeface="Times New Roman" panose="02020603050405020304" pitchFamily="18" charset="0"/>
              </a:rPr>
              <a:t>svou post-</a:t>
            </a:r>
            <a:r>
              <a:rPr lang="cs-CZ" dirty="0" err="1">
                <a:latin typeface="Times New Roman" panose="02020603050405020304" pitchFamily="18" charset="0"/>
                <a:cs typeface="Times New Roman" panose="02020603050405020304" pitchFamily="18" charset="0"/>
              </a:rPr>
              <a:t>mortem</a:t>
            </a:r>
            <a:r>
              <a:rPr lang="cs-CZ" dirty="0">
                <a:latin typeface="Times New Roman" panose="02020603050405020304" pitchFamily="18" charset="0"/>
                <a:cs typeface="Times New Roman" panose="02020603050405020304" pitchFamily="18" charset="0"/>
              </a:rPr>
              <a:t> existenci tak, že se noří do své minulosti, konkrétně do svých děl. Proměňuje se sám v text, v příběh, který ostatní mohou číst – a to doslova „čtenáři mohou dýchat (inspirace) moje slova“, a tím porozumět, co to znamená být filosofem – a díky tomu se stává současníkem svých budoucích čtenářů.</a:t>
            </a:r>
          </a:p>
        </p:txBody>
      </p:sp>
    </p:spTree>
    <p:extLst>
      <p:ext uri="{BB962C8B-B14F-4D97-AF65-F5344CB8AC3E}">
        <p14:creationId xmlns:p14="http://schemas.microsoft.com/office/powerpoint/2010/main" val="30663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72ADC9-609A-F141-AC01-0715E9E4C4F6}"/>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Das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Gleiche</a:t>
            </a:r>
            <a:r>
              <a:rPr lang="cs-CZ" dirty="0">
                <a:latin typeface="Times New Roman" panose="02020603050405020304" pitchFamily="18" charset="0"/>
                <a:cs typeface="Times New Roman" panose="02020603050405020304" pitchFamily="18" charset="0"/>
              </a:rPr>
              <a:t>“ oder „</a:t>
            </a:r>
            <a:r>
              <a:rPr lang="cs-CZ" dirty="0" err="1">
                <a:latin typeface="Times New Roman" panose="02020603050405020304" pitchFamily="18" charset="0"/>
                <a:cs typeface="Times New Roman" panose="02020603050405020304" pitchFamily="18" charset="0"/>
              </a:rPr>
              <a:t>das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Selbe</a:t>
            </a:r>
            <a:r>
              <a:rPr lang="cs-CZ" dirty="0">
                <a:latin typeface="Times New Roman" panose="02020603050405020304" pitchFamily="18" charset="0"/>
                <a:cs typeface="Times New Roman" panose="02020603050405020304" pitchFamily="18" charset="0"/>
              </a:rPr>
              <a:t>“?</a:t>
            </a:r>
          </a:p>
        </p:txBody>
      </p:sp>
      <p:sp>
        <p:nvSpPr>
          <p:cNvPr id="3" name="Zástupný obsah 2">
            <a:extLst>
              <a:ext uri="{FF2B5EF4-FFF2-40B4-BE49-F238E27FC236}">
                <a16:creationId xmlns:a16="http://schemas.microsoft.com/office/drawing/2014/main" id="{3E90BB36-470D-2B40-B57F-C97B8F3B89BC}"/>
              </a:ext>
            </a:extLst>
          </p:cNvPr>
          <p:cNvSpPr>
            <a:spLocks noGrp="1"/>
          </p:cNvSpPr>
          <p:nvPr>
            <p:ph idx="1"/>
          </p:nvPr>
        </p:nvSpPr>
        <p:spPr>
          <a:xfrm>
            <a:off x="838200" y="1475232"/>
            <a:ext cx="10515600" cy="4701731"/>
          </a:xfrm>
        </p:spPr>
        <p:txBody>
          <a:bodyPr>
            <a:normAutofit lnSpcReduction="10000"/>
          </a:bodyPr>
          <a:lstStyle/>
          <a:p>
            <a:pPr marL="0" indent="0" algn="just">
              <a:buNone/>
            </a:pPr>
            <a:r>
              <a:rPr lang="cs-CZ" dirty="0">
                <a:latin typeface="Times New Roman" panose="02020603050405020304" pitchFamily="18" charset="0"/>
                <a:cs typeface="Times New Roman" panose="02020603050405020304" pitchFamily="18" charset="0"/>
              </a:rPr>
              <a:t>To, co se věčně vrací, není to, co je </a:t>
            </a:r>
            <a:r>
              <a:rPr lang="cs-CZ" i="1" dirty="0">
                <a:latin typeface="Times New Roman" panose="02020603050405020304" pitchFamily="18" charset="0"/>
                <a:cs typeface="Times New Roman" panose="02020603050405020304" pitchFamily="18" charset="0"/>
              </a:rPr>
              <a:t>stejné</a:t>
            </a:r>
            <a:r>
              <a:rPr lang="cs-CZ" dirty="0">
                <a:latin typeface="Times New Roman" panose="02020603050405020304" pitchFamily="18" charset="0"/>
                <a:cs typeface="Times New Roman" panose="02020603050405020304" pitchFamily="18" charset="0"/>
              </a:rPr>
              <a:t>, ale to, co je </a:t>
            </a:r>
            <a:r>
              <a:rPr lang="cs-CZ" i="1" dirty="0">
                <a:latin typeface="Times New Roman" panose="02020603050405020304" pitchFamily="18" charset="0"/>
                <a:cs typeface="Times New Roman" panose="02020603050405020304" pitchFamily="18" charset="0"/>
              </a:rPr>
              <a:t>rovné</a:t>
            </a:r>
            <a:r>
              <a:rPr lang="cs-CZ" dirty="0">
                <a:latin typeface="Times New Roman" panose="02020603050405020304" pitchFamily="18" charset="0"/>
                <a:cs typeface="Times New Roman" panose="02020603050405020304" pitchFamily="18" charset="0"/>
              </a:rPr>
              <a:t>/</a:t>
            </a:r>
            <a:r>
              <a:rPr lang="cs-CZ" i="1" dirty="0">
                <a:latin typeface="Times New Roman" panose="02020603050405020304" pitchFamily="18" charset="0"/>
                <a:cs typeface="Times New Roman" panose="02020603050405020304" pitchFamily="18" charset="0"/>
              </a:rPr>
              <a:t>totožné </a:t>
            </a:r>
            <a:r>
              <a:rPr lang="cs-CZ" dirty="0">
                <a:latin typeface="Times New Roman" panose="02020603050405020304" pitchFamily="18" charset="0"/>
                <a:cs typeface="Times New Roman" panose="02020603050405020304" pitchFamily="18" charset="0"/>
              </a:rPr>
              <a:t>(stejná struktura). Na tomto základě lze snad tvrdit, že Nietzsche má za to, že to, co se vrací nejsou jednotlivé události, ale věčná struktura času. </a:t>
            </a:r>
          </a:p>
          <a:p>
            <a:pPr marL="0" indent="0" algn="just">
              <a:buNone/>
            </a:pPr>
            <a:r>
              <a:rPr lang="cs-CZ" dirty="0">
                <a:latin typeface="Times New Roman" panose="02020603050405020304" pitchFamily="18" charset="0"/>
                <a:cs typeface="Times New Roman" panose="02020603050405020304" pitchFamily="18" charset="0"/>
              </a:rPr>
              <a:t>Čas má věčnou strukturu a nadčlověk je význačný tím, že je schopen ji správně uskutečnit, aktualizovat, zpřítomnit – skrze minulost se vztáhnout, „očkem okamžiku“, k budoucnosti.</a:t>
            </a:r>
          </a:p>
          <a:p>
            <a:pPr marL="0" indent="0" algn="just">
              <a:buNone/>
            </a:pPr>
            <a:r>
              <a:rPr lang="cs-CZ" dirty="0">
                <a:latin typeface="Times New Roman" panose="02020603050405020304" pitchFamily="18" charset="0"/>
                <a:cs typeface="Times New Roman" panose="02020603050405020304" pitchFamily="18" charset="0"/>
              </a:rPr>
              <a:t>V tomto smyslu by Nietzsche skutečně předložil kosmologickou interpretaci týkající se podstatného kosmologického momentu – totiž času. Ale tento kosmologický princip je sám hybridem mezi kosmem a subjektem, je svázaný s lidským hlediskem. V čase dochází k sepětí člověka a kosmu. Neboť tím, že se vztahujeme k něčemu, co je vně nás, ke světu, konstituujeme čas, a tím udělujeme tomu, co je smysl.</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1579</Words>
  <Application>Microsoft Macintosh PowerPoint</Application>
  <PresentationFormat>Širokoúhlá obrazovka</PresentationFormat>
  <Paragraphs>52</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Times New Roman</vt:lpstr>
      <vt:lpstr>Motiv Office</vt:lpstr>
      <vt:lpstr>Kdo zapomíná na své dějiny, je odsouzen je opakovat?</vt:lpstr>
      <vt:lpstr>Hölderlin, Der Rhein</vt:lpstr>
      <vt:lpstr>C. P. Cavafy’s Eternal Return</vt:lpstr>
      <vt:lpstr>„Vzpomínám si“</vt:lpstr>
      <vt:lpstr>Břímě minulosti: bylo</vt:lpstr>
      <vt:lpstr>Vykoupit „bylo“</vt:lpstr>
      <vt:lpstr>Zarathustra: „znalec“ času?</vt:lpstr>
      <vt:lpstr>Erinnerung a anamnésis</vt:lpstr>
      <vt:lpstr>„Das Gleiche“ oder „das Selbe“?</vt:lpstr>
      <vt:lpstr>Pomíjivost a věčnost</vt:lpstr>
      <vt:lpstr>Svoboda a nesvoboda = totožná struktura</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Kdo nezná své dějiny, je odsouzen je opakovat.</dc:title>
  <dc:creator>Matějčková, Tereza</dc:creator>
  <cp:lastModifiedBy>Matějčková, Tereza</cp:lastModifiedBy>
  <cp:revision>19</cp:revision>
  <dcterms:created xsi:type="dcterms:W3CDTF">2021-03-25T11:12:37Z</dcterms:created>
  <dcterms:modified xsi:type="dcterms:W3CDTF">2021-03-28T23:19:17Z</dcterms:modified>
</cp:coreProperties>
</file>