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72" r:id="rId5"/>
    <p:sldId id="259" r:id="rId6"/>
    <p:sldId id="260" r:id="rId7"/>
    <p:sldId id="273" r:id="rId8"/>
    <p:sldId id="267" r:id="rId9"/>
    <p:sldId id="270" r:id="rId10"/>
    <p:sldId id="269" r:id="rId11"/>
    <p:sldId id="275" r:id="rId12"/>
    <p:sldId id="261" r:id="rId13"/>
    <p:sldId id="268" r:id="rId14"/>
    <p:sldId id="262" r:id="rId15"/>
    <p:sldId id="263" r:id="rId16"/>
    <p:sldId id="264" r:id="rId17"/>
    <p:sldId id="265" r:id="rId18"/>
    <p:sldId id="276" r:id="rId19"/>
    <p:sldId id="266" r:id="rId20"/>
    <p:sldId id="27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79" d="100"/>
          <a:sy n="79" d="100"/>
        </p:scale>
        <p:origin x="1260" y="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cs-CZ"/>
              <a:t>Kliknutím lze upravit styl.</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3A601316-E1EC-4BAE-9E76-75C70F4447A1}" type="datetimeFigureOut">
              <a:rPr lang="cs-CZ" smtClean="0"/>
              <a:pPr/>
              <a:t>16.02.2021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F5067B0-7039-4536-8BBE-B109EF600A5A}" type="slidenum">
              <a:rPr lang="cs-CZ" smtClean="0"/>
              <a:pPr/>
              <a:t>‹#›</a:t>
            </a:fld>
            <a:endParaRPr lang="cs-CZ"/>
          </a:p>
        </p:txBody>
      </p:sp>
    </p:spTree>
    <p:extLst>
      <p:ext uri="{BB962C8B-B14F-4D97-AF65-F5344CB8AC3E}">
        <p14:creationId xmlns:p14="http://schemas.microsoft.com/office/powerpoint/2010/main" val="3844995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cs-CZ"/>
              <a:t>Kliknutím lze upravit styl.</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A601316-E1EC-4BAE-9E76-75C70F4447A1}" type="datetimeFigureOut">
              <a:rPr lang="cs-CZ" smtClean="0"/>
              <a:pPr/>
              <a:t>16.02.2021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F5067B0-7039-4536-8BBE-B109EF600A5A}" type="slidenum">
              <a:rPr lang="cs-CZ" smtClean="0"/>
              <a:pPr/>
              <a:t>‹#›</a:t>
            </a:fld>
            <a:endParaRPr lang="cs-CZ"/>
          </a:p>
        </p:txBody>
      </p:sp>
    </p:spTree>
    <p:extLst>
      <p:ext uri="{BB962C8B-B14F-4D97-AF65-F5344CB8AC3E}">
        <p14:creationId xmlns:p14="http://schemas.microsoft.com/office/powerpoint/2010/main" val="227527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cs-CZ"/>
              <a:t>Kliknutím lze upravit styl.</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A601316-E1EC-4BAE-9E76-75C70F4447A1}" type="datetimeFigureOut">
              <a:rPr lang="cs-CZ" smtClean="0"/>
              <a:pPr/>
              <a:t>16.02.2021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F5067B0-7039-4536-8BBE-B109EF600A5A}" type="slidenum">
              <a:rPr lang="cs-CZ" smtClean="0"/>
              <a:pPr/>
              <a:t>‹#›</a:t>
            </a:fld>
            <a:endParaRPr lang="cs-CZ"/>
          </a:p>
        </p:txBody>
      </p:sp>
    </p:spTree>
    <p:extLst>
      <p:ext uri="{BB962C8B-B14F-4D97-AF65-F5344CB8AC3E}">
        <p14:creationId xmlns:p14="http://schemas.microsoft.com/office/powerpoint/2010/main" val="2056327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A601316-E1EC-4BAE-9E76-75C70F4447A1}" type="datetimeFigureOut">
              <a:rPr lang="cs-CZ" smtClean="0"/>
              <a:pPr/>
              <a:t>16.02.2021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F5067B0-7039-4536-8BBE-B109EF600A5A}" type="slidenum">
              <a:rPr lang="cs-CZ" smtClean="0"/>
              <a:pPr/>
              <a:t>‹#›</a:t>
            </a:fld>
            <a:endParaRPr lang="cs-CZ"/>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85762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cs-CZ"/>
              <a:t>Kliknutím lze upravit styl.</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A601316-E1EC-4BAE-9E76-75C70F4447A1}" type="datetimeFigureOut">
              <a:rPr lang="cs-CZ" smtClean="0"/>
              <a:pPr/>
              <a:t>16.02.2021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F5067B0-7039-4536-8BBE-B109EF600A5A}" type="slidenum">
              <a:rPr lang="cs-CZ" smtClean="0"/>
              <a:pPr/>
              <a:t>‹#›</a:t>
            </a:fld>
            <a:endParaRPr lang="cs-CZ"/>
          </a:p>
        </p:txBody>
      </p:sp>
    </p:spTree>
    <p:extLst>
      <p:ext uri="{BB962C8B-B14F-4D97-AF65-F5344CB8AC3E}">
        <p14:creationId xmlns:p14="http://schemas.microsoft.com/office/powerpoint/2010/main" val="2777487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cs-CZ"/>
              <a:t>Kliknutím lze upravit styl.</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3A601316-E1EC-4BAE-9E76-75C70F4447A1}" type="datetimeFigureOut">
              <a:rPr lang="cs-CZ" smtClean="0"/>
              <a:pPr/>
              <a:t>16.02.2021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F5067B0-7039-4536-8BBE-B109EF600A5A}" type="slidenum">
              <a:rPr lang="cs-CZ" smtClean="0"/>
              <a:pPr/>
              <a:t>‹#›</a:t>
            </a:fld>
            <a:endParaRPr lang="cs-CZ"/>
          </a:p>
        </p:txBody>
      </p:sp>
    </p:spTree>
    <p:extLst>
      <p:ext uri="{BB962C8B-B14F-4D97-AF65-F5344CB8AC3E}">
        <p14:creationId xmlns:p14="http://schemas.microsoft.com/office/powerpoint/2010/main" val="171335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cs-CZ"/>
              <a:t>Kliknutím lze upravit styl.</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3A601316-E1EC-4BAE-9E76-75C70F4447A1}" type="datetimeFigureOut">
              <a:rPr lang="cs-CZ" smtClean="0"/>
              <a:pPr/>
              <a:t>16.02.2021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F5067B0-7039-4536-8BBE-B109EF600A5A}" type="slidenum">
              <a:rPr lang="cs-CZ" smtClean="0"/>
              <a:pPr/>
              <a:t>‹#›</a:t>
            </a:fld>
            <a:endParaRPr lang="cs-CZ"/>
          </a:p>
        </p:txBody>
      </p:sp>
    </p:spTree>
    <p:extLst>
      <p:ext uri="{BB962C8B-B14F-4D97-AF65-F5344CB8AC3E}">
        <p14:creationId xmlns:p14="http://schemas.microsoft.com/office/powerpoint/2010/main" val="1628765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A601316-E1EC-4BAE-9E76-75C70F4447A1}" type="datetimeFigureOut">
              <a:rPr lang="cs-CZ" smtClean="0"/>
              <a:pPr/>
              <a:t>16.02.2021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F5067B0-7039-4536-8BBE-B109EF600A5A}" type="slidenum">
              <a:rPr lang="cs-CZ" smtClean="0"/>
              <a:pPr/>
              <a:t>‹#›</a:t>
            </a:fld>
            <a:endParaRPr lang="cs-CZ"/>
          </a:p>
        </p:txBody>
      </p:sp>
    </p:spTree>
    <p:extLst>
      <p:ext uri="{BB962C8B-B14F-4D97-AF65-F5344CB8AC3E}">
        <p14:creationId xmlns:p14="http://schemas.microsoft.com/office/powerpoint/2010/main" val="168278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A601316-E1EC-4BAE-9E76-75C70F4447A1}" type="datetimeFigureOut">
              <a:rPr lang="cs-CZ" smtClean="0"/>
              <a:pPr/>
              <a:t>16.02.2021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F5067B0-7039-4536-8BBE-B109EF600A5A}" type="slidenum">
              <a:rPr lang="cs-CZ" smtClean="0"/>
              <a:pPr/>
              <a:t>‹#›</a:t>
            </a:fld>
            <a:endParaRPr lang="cs-CZ"/>
          </a:p>
        </p:txBody>
      </p:sp>
    </p:spTree>
    <p:extLst>
      <p:ext uri="{BB962C8B-B14F-4D97-AF65-F5344CB8AC3E}">
        <p14:creationId xmlns:p14="http://schemas.microsoft.com/office/powerpoint/2010/main" val="239597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A601316-E1EC-4BAE-9E76-75C70F4447A1}" type="datetimeFigureOut">
              <a:rPr lang="cs-CZ" smtClean="0"/>
              <a:pPr/>
              <a:t>16.02.2021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F5067B0-7039-4536-8BBE-B109EF600A5A}" type="slidenum">
              <a:rPr lang="cs-CZ" smtClean="0"/>
              <a:pPr/>
              <a:t>‹#›</a:t>
            </a:fld>
            <a:endParaRPr lang="cs-CZ"/>
          </a:p>
        </p:txBody>
      </p:sp>
    </p:spTree>
    <p:extLst>
      <p:ext uri="{BB962C8B-B14F-4D97-AF65-F5344CB8AC3E}">
        <p14:creationId xmlns:p14="http://schemas.microsoft.com/office/powerpoint/2010/main" val="1702015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A601316-E1EC-4BAE-9E76-75C70F4447A1}" type="datetimeFigureOut">
              <a:rPr lang="cs-CZ" smtClean="0"/>
              <a:pPr/>
              <a:t>16.02.2021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F5067B0-7039-4536-8BBE-B109EF600A5A}" type="slidenum">
              <a:rPr lang="cs-CZ" smtClean="0"/>
              <a:pPr/>
              <a:t>‹#›</a:t>
            </a:fld>
            <a:endParaRPr lang="cs-CZ"/>
          </a:p>
        </p:txBody>
      </p:sp>
    </p:spTree>
    <p:extLst>
      <p:ext uri="{BB962C8B-B14F-4D97-AF65-F5344CB8AC3E}">
        <p14:creationId xmlns:p14="http://schemas.microsoft.com/office/powerpoint/2010/main" val="168499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3A601316-E1EC-4BAE-9E76-75C70F4447A1}" type="datetimeFigureOut">
              <a:rPr lang="cs-CZ" smtClean="0"/>
              <a:pPr/>
              <a:t>16.02.2021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F5067B0-7039-4536-8BBE-B109EF600A5A}" type="slidenum">
              <a:rPr lang="cs-CZ" smtClean="0"/>
              <a:pPr/>
              <a:t>‹#›</a:t>
            </a:fld>
            <a:endParaRPr lang="cs-CZ"/>
          </a:p>
        </p:txBody>
      </p:sp>
    </p:spTree>
    <p:extLst>
      <p:ext uri="{BB962C8B-B14F-4D97-AF65-F5344CB8AC3E}">
        <p14:creationId xmlns:p14="http://schemas.microsoft.com/office/powerpoint/2010/main" val="92799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3A601316-E1EC-4BAE-9E76-75C70F4447A1}" type="datetimeFigureOut">
              <a:rPr lang="cs-CZ" smtClean="0"/>
              <a:pPr/>
              <a:t>16.02.2021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F5067B0-7039-4536-8BBE-B109EF600A5A}" type="slidenum">
              <a:rPr lang="cs-CZ" smtClean="0"/>
              <a:pPr/>
              <a:t>‹#›</a:t>
            </a:fld>
            <a:endParaRPr lang="cs-CZ"/>
          </a:p>
        </p:txBody>
      </p:sp>
    </p:spTree>
    <p:extLst>
      <p:ext uri="{BB962C8B-B14F-4D97-AF65-F5344CB8AC3E}">
        <p14:creationId xmlns:p14="http://schemas.microsoft.com/office/powerpoint/2010/main" val="3912545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3A601316-E1EC-4BAE-9E76-75C70F4447A1}" type="datetimeFigureOut">
              <a:rPr lang="cs-CZ" smtClean="0"/>
              <a:pPr/>
              <a:t>16.02.2021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F5067B0-7039-4536-8BBE-B109EF600A5A}" type="slidenum">
              <a:rPr lang="cs-CZ" smtClean="0"/>
              <a:pPr/>
              <a:t>‹#›</a:t>
            </a:fld>
            <a:endParaRPr lang="cs-CZ"/>
          </a:p>
        </p:txBody>
      </p:sp>
    </p:spTree>
    <p:extLst>
      <p:ext uri="{BB962C8B-B14F-4D97-AF65-F5344CB8AC3E}">
        <p14:creationId xmlns:p14="http://schemas.microsoft.com/office/powerpoint/2010/main" val="33035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01316-E1EC-4BAE-9E76-75C70F4447A1}" type="datetimeFigureOut">
              <a:rPr lang="cs-CZ" smtClean="0"/>
              <a:pPr/>
              <a:t>16.02.2021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F5067B0-7039-4536-8BBE-B109EF600A5A}" type="slidenum">
              <a:rPr lang="cs-CZ" smtClean="0"/>
              <a:pPr/>
              <a:t>‹#›</a:t>
            </a:fld>
            <a:endParaRPr lang="cs-CZ"/>
          </a:p>
        </p:txBody>
      </p:sp>
    </p:spTree>
    <p:extLst>
      <p:ext uri="{BB962C8B-B14F-4D97-AF65-F5344CB8AC3E}">
        <p14:creationId xmlns:p14="http://schemas.microsoft.com/office/powerpoint/2010/main" val="2898419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A601316-E1EC-4BAE-9E76-75C70F4447A1}" type="datetimeFigureOut">
              <a:rPr lang="cs-CZ" smtClean="0"/>
              <a:pPr/>
              <a:t>16.02.2021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F5067B0-7039-4536-8BBE-B109EF600A5A}" type="slidenum">
              <a:rPr lang="cs-CZ" smtClean="0"/>
              <a:pPr/>
              <a:t>‹#›</a:t>
            </a:fld>
            <a:endParaRPr lang="cs-CZ"/>
          </a:p>
        </p:txBody>
      </p:sp>
    </p:spTree>
    <p:extLst>
      <p:ext uri="{BB962C8B-B14F-4D97-AF65-F5344CB8AC3E}">
        <p14:creationId xmlns:p14="http://schemas.microsoft.com/office/powerpoint/2010/main" val="2242914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cs-CZ"/>
              <a:t>Kliknutím lze upravit styl.</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A601316-E1EC-4BAE-9E76-75C70F4447A1}" type="datetimeFigureOut">
              <a:rPr lang="cs-CZ" smtClean="0"/>
              <a:pPr/>
              <a:t>16.02.2021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F5067B0-7039-4536-8BBE-B109EF600A5A}" type="slidenum">
              <a:rPr lang="cs-CZ" smtClean="0"/>
              <a:pPr/>
              <a:t>‹#›</a:t>
            </a:fld>
            <a:endParaRPr lang="cs-CZ"/>
          </a:p>
        </p:txBody>
      </p:sp>
    </p:spTree>
    <p:extLst>
      <p:ext uri="{BB962C8B-B14F-4D97-AF65-F5344CB8AC3E}">
        <p14:creationId xmlns:p14="http://schemas.microsoft.com/office/powerpoint/2010/main" val="309209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601316-E1EC-4BAE-9E76-75C70F4447A1}" type="datetimeFigureOut">
              <a:rPr lang="cs-CZ" smtClean="0"/>
              <a:pPr/>
              <a:t>16.02.2021</a:t>
            </a:fld>
            <a:endParaRPr lang="cs-CZ"/>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cs-CZ"/>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F5067B0-7039-4536-8BBE-B109EF600A5A}" type="slidenum">
              <a:rPr lang="cs-CZ" smtClean="0"/>
              <a:pPr/>
              <a:t>‹#›</a:t>
            </a:fld>
            <a:endParaRPr lang="cs-CZ"/>
          </a:p>
        </p:txBody>
      </p:sp>
    </p:spTree>
    <p:extLst>
      <p:ext uri="{BB962C8B-B14F-4D97-AF65-F5344CB8AC3E}">
        <p14:creationId xmlns:p14="http://schemas.microsoft.com/office/powerpoint/2010/main" val="5555365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026" name="Picture 2" descr="C:\Users\Jarda\Documents\Guillebert_monografie\Obrázky_náhledy\Scan_Lefebvre\NauffrageNavire008.jpg"/>
          <p:cNvPicPr>
            <a:picLocks noChangeAspect="1" noChangeArrowheads="1"/>
          </p:cNvPicPr>
          <p:nvPr/>
        </p:nvPicPr>
        <p:blipFill rotWithShape="1">
          <a:blip r:embed="rId3" cstate="print"/>
          <a:srcRect t="10764" b="2026"/>
          <a:stretch/>
        </p:blipFill>
        <p:spPr bwMode="auto">
          <a:xfrm>
            <a:off x="20" y="10"/>
            <a:ext cx="9143980" cy="6857990"/>
          </a:xfrm>
          <a:prstGeom prst="rect">
            <a:avLst/>
          </a:prstGeom>
          <a:noFill/>
        </p:spPr>
      </p:pic>
      <p:sp useBgFill="1">
        <p:nvSpPr>
          <p:cNvPr id="71"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flipH="1">
            <a:off x="5320717" y="1387215"/>
            <a:ext cx="1995577" cy="5650990"/>
          </a:xfrm>
          <a:prstGeom prst="round2SameRect">
            <a:avLst>
              <a:gd name="adj1" fmla="val 9679"/>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Nadpis 1"/>
          <p:cNvSpPr>
            <a:spLocks noGrp="1"/>
          </p:cNvSpPr>
          <p:nvPr>
            <p:ph type="title"/>
          </p:nvPr>
        </p:nvSpPr>
        <p:spPr>
          <a:xfrm>
            <a:off x="3995936" y="3537572"/>
            <a:ext cx="4827078" cy="1350276"/>
          </a:xfrm>
        </p:spPr>
        <p:txBody>
          <a:bodyPr vert="horz" lIns="91440" tIns="45720" rIns="91440" bIns="45720" rtlCol="0" anchor="b">
            <a:normAutofit fontScale="90000"/>
          </a:bodyPr>
          <a:lstStyle/>
          <a:p>
            <a:pPr algn="l">
              <a:lnSpc>
                <a:spcPct val="90000"/>
              </a:lnSpc>
            </a:pPr>
            <a:br>
              <a:rPr lang="cs-CZ" sz="2000" b="1" dirty="0"/>
            </a:br>
            <a:br>
              <a:rPr lang="cs-CZ" sz="2000" b="1" dirty="0"/>
            </a:br>
            <a:br>
              <a:rPr lang="cs-CZ" sz="2000" b="1" dirty="0"/>
            </a:br>
            <a:r>
              <a:rPr lang="en-US" sz="2000" b="1" dirty="0" err="1"/>
              <a:t>Typologie</a:t>
            </a:r>
            <a:r>
              <a:rPr lang="en-US" sz="2000" b="1" dirty="0"/>
              <a:t> a </a:t>
            </a:r>
            <a:r>
              <a:rPr lang="en-US" sz="2000" b="1" dirty="0" err="1"/>
              <a:t>charakteristika</a:t>
            </a:r>
            <a:r>
              <a:rPr lang="en-US" sz="2000" b="1" dirty="0"/>
              <a:t> </a:t>
            </a:r>
            <a:r>
              <a:rPr lang="en-US" sz="2000" b="1" dirty="0" err="1"/>
              <a:t>středověkých</a:t>
            </a:r>
            <a:r>
              <a:rPr lang="en-US" sz="2000" b="1" dirty="0"/>
              <a:t> </a:t>
            </a:r>
            <a:r>
              <a:rPr lang="en-US" sz="2000" b="1" dirty="0" err="1"/>
              <a:t>cestopisů</a:t>
            </a:r>
            <a:br>
              <a:rPr lang="cs-CZ" sz="2000" b="1" dirty="0"/>
            </a:br>
            <a:br>
              <a:rPr lang="en-US" sz="1500" dirty="0"/>
            </a:br>
            <a:r>
              <a:rPr lang="en-US" sz="1500" dirty="0"/>
              <a:t>Jaroslav Svátek</a:t>
            </a:r>
            <a:br>
              <a:rPr lang="en-US" sz="1500" dirty="0"/>
            </a:br>
            <a:r>
              <a:rPr lang="en-US" sz="1500" dirty="0"/>
              <a:t>(PVP </a:t>
            </a:r>
            <a:r>
              <a:rPr lang="en-US" sz="1500" dirty="0" err="1"/>
              <a:t>Cestopisy</a:t>
            </a:r>
            <a:r>
              <a:rPr lang="en-US" sz="1500" dirty="0"/>
              <a:t> </a:t>
            </a:r>
            <a:r>
              <a:rPr lang="en-US" sz="1500" dirty="0" err="1"/>
              <a:t>českého</a:t>
            </a:r>
            <a:r>
              <a:rPr lang="en-US" sz="1500" dirty="0"/>
              <a:t> </a:t>
            </a:r>
            <a:r>
              <a:rPr lang="en-US" sz="1500" dirty="0" err="1"/>
              <a:t>středověku</a:t>
            </a:r>
            <a:r>
              <a:rPr lang="en-US" sz="1500" dirty="0"/>
              <a:t>, FF UK, </a:t>
            </a:r>
            <a:r>
              <a:rPr lang="cs-CZ" sz="1500" dirty="0"/>
              <a:t>16</a:t>
            </a:r>
            <a:r>
              <a:rPr lang="en-US" sz="1500" dirty="0"/>
              <a:t>. 2. 20</a:t>
            </a:r>
            <a:r>
              <a:rPr lang="cs-CZ" sz="1500" dirty="0"/>
              <a:t>21</a:t>
            </a:r>
            <a:r>
              <a:rPr lang="en-US" sz="1500" dirty="0"/>
              <a:t>)</a:t>
            </a:r>
            <a:br>
              <a:rPr lang="en-US" sz="1500" dirty="0"/>
            </a:br>
            <a:endParaRPr lang="en-US"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cs-CZ" sz="2400" b="1" dirty="0"/>
              <a:t>Estetika středověkých cestopisů: </a:t>
            </a:r>
            <a:br>
              <a:rPr lang="cs-CZ" sz="2400" b="1" dirty="0"/>
            </a:br>
            <a:r>
              <a:rPr lang="cs-CZ" sz="2400" dirty="0"/>
              <a:t>Anselme </a:t>
            </a:r>
            <a:r>
              <a:rPr lang="cs-CZ" sz="2400" dirty="0" err="1"/>
              <a:t>Adorno</a:t>
            </a:r>
            <a:r>
              <a:rPr lang="fr-FR" sz="2400" dirty="0"/>
              <a:t> (1470-1471)</a:t>
            </a:r>
            <a:br>
              <a:rPr lang="cs-CZ" sz="2400" dirty="0"/>
            </a:br>
            <a:endParaRPr lang="cs-CZ" sz="2400" b="1" dirty="0"/>
          </a:p>
        </p:txBody>
      </p:sp>
      <p:sp>
        <p:nvSpPr>
          <p:cNvPr id="5" name="Espace réservé du contenu 4"/>
          <p:cNvSpPr>
            <a:spLocks noGrp="1"/>
          </p:cNvSpPr>
          <p:nvPr>
            <p:ph sz="half" idx="1"/>
          </p:nvPr>
        </p:nvSpPr>
        <p:spPr/>
        <p:txBody>
          <a:bodyPr>
            <a:normAutofit lnSpcReduction="10000"/>
          </a:bodyPr>
          <a:lstStyle/>
          <a:p>
            <a:pPr algn="just">
              <a:buNone/>
            </a:pPr>
            <a:r>
              <a:rPr lang="cs-CZ" sz="1800"/>
              <a:t>Alliis diebus in desertis per loca montosa et arenos itineravimus et die sexta septe</a:t>
            </a:r>
            <a:r>
              <a:rPr lang="fr-FR" sz="1800"/>
              <a:t>mbris, equitantes mane ante solis ortum, erravimus a via recta per arenosa illa loca ita quod, veniente die, ignoraverunt mucari nostri ubinam essent, sed gratia Dei eam tandem invenimus. Usque in illum diem nullos homines, nisi unum Arabem de quo supra invenimus, sed multos perdices, rostra et pedes rubeaos habentes, lepores, qualias, trusos et gasellas vidimus.</a:t>
            </a:r>
            <a:endParaRPr lang="cs-CZ" sz="1800"/>
          </a:p>
        </p:txBody>
      </p:sp>
      <p:sp>
        <p:nvSpPr>
          <p:cNvPr id="7" name="Espace réservé du contenu 6"/>
          <p:cNvSpPr>
            <a:spLocks noGrp="1"/>
          </p:cNvSpPr>
          <p:nvPr>
            <p:ph sz="half" idx="2"/>
          </p:nvPr>
        </p:nvSpPr>
        <p:spPr/>
        <p:txBody>
          <a:bodyPr>
            <a:normAutofit lnSpcReduction="10000"/>
          </a:bodyPr>
          <a:lstStyle/>
          <a:p>
            <a:pPr algn="just">
              <a:buNone/>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Následující dny jsme cestovali pouští přes hornatá a písečná místa, a když jsme 6. září vyjeli za časného rána ještě před východem slunce, omylem jsme se odchýlili od cesty vedoucí přímo přes duny. Stejně tak večer naši průvodci už netušili, kde jsme, ale Bohu díky jsme nakonec tu cestu opět našli. Až do tohoto dne jsme nikoho nepotkali, kromě jednoho výše zmíněného Araba [Beduína</a:t>
            </a:r>
            <a:r>
              <a:rPr lang="fr-FR" dirty="0">
                <a:effectLst/>
                <a:latin typeface="Times New Roman" panose="02020603050405020304" pitchFamily="18" charset="0"/>
                <a:ea typeface="Calibri" panose="020F0502020204030204" pitchFamily="34" charset="0"/>
                <a:cs typeface="Times New Roman" panose="02020603050405020304" pitchFamily="18" charset="0"/>
              </a:rPr>
              <a:t>]</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zato jsme však viděli mnoho koroptví s červenými zobáky a pařáty, zajíce, křepelky, pštrosy a gazely.</a:t>
            </a:r>
          </a:p>
          <a:p>
            <a:pPr algn="just">
              <a:buNone/>
            </a:pPr>
            <a:endParaRPr lang="cs-CZ" sz="1800" dirty="0"/>
          </a:p>
        </p:txBody>
      </p:sp>
      <p:sp>
        <p:nvSpPr>
          <p:cNvPr id="4" name="Espace réservé du texte 3"/>
          <p:cNvSpPr>
            <a:spLocks noGrp="1"/>
          </p:cNvSpPr>
          <p:nvPr>
            <p:ph type="body" idx="4294967295"/>
          </p:nvPr>
        </p:nvSpPr>
        <p:spPr>
          <a:xfrm>
            <a:off x="559973" y="5726421"/>
            <a:ext cx="3657600" cy="544513"/>
          </a:xfrm>
        </p:spPr>
        <p:txBody>
          <a:bodyPr>
            <a:normAutofit/>
          </a:bodyPr>
          <a:lstStyle/>
          <a:p>
            <a:endParaRPr lang="cs-CZ"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9AE2FEA5-393F-4D7F-840B-3F7B62CFB329}"/>
              </a:ext>
            </a:extLst>
          </p:cNvPr>
          <p:cNvSpPr>
            <a:spLocks noGrp="1"/>
          </p:cNvSpPr>
          <p:nvPr>
            <p:ph type="title"/>
          </p:nvPr>
        </p:nvSpPr>
        <p:spPr/>
        <p:txBody>
          <a:bodyPr>
            <a:normAutofit/>
          </a:bodyPr>
          <a:lstStyle/>
          <a:p>
            <a:r>
              <a:rPr lang="fr-FR" sz="2600" dirty="0"/>
              <a:t>Ogier d’Anglure (1395-1396)</a:t>
            </a:r>
            <a:endParaRPr lang="cs-CZ" sz="2600" dirty="0"/>
          </a:p>
        </p:txBody>
      </p:sp>
      <p:sp>
        <p:nvSpPr>
          <p:cNvPr id="4" name="Zástupný obsah 3">
            <a:extLst>
              <a:ext uri="{FF2B5EF4-FFF2-40B4-BE49-F238E27FC236}">
                <a16:creationId xmlns:a16="http://schemas.microsoft.com/office/drawing/2014/main" id="{9FDA67E4-785C-4EC1-AECA-FFFCC27E2D8E}"/>
              </a:ext>
            </a:extLst>
          </p:cNvPr>
          <p:cNvSpPr>
            <a:spLocks noGrp="1"/>
          </p:cNvSpPr>
          <p:nvPr>
            <p:ph idx="1"/>
          </p:nvPr>
        </p:nvSpPr>
        <p:spPr>
          <a:xfrm>
            <a:off x="685346" y="1732450"/>
            <a:ext cx="7765322" cy="4792894"/>
          </a:xfrm>
        </p:spPr>
        <p:txBody>
          <a:bodyPr>
            <a:normAutofit fontScale="92500" lnSpcReduction="20000"/>
          </a:bodyPr>
          <a:lstStyle/>
          <a:p>
            <a:pPr algn="just">
              <a:buNone/>
            </a:pPr>
            <a:r>
              <a:rPr lang="fr-FR" sz="2200" i="1" dirty="0"/>
              <a:t>Nous partismes de Gaza le dimenche .xxiii</a:t>
            </a:r>
            <a:r>
              <a:rPr lang="fr-FR" sz="2200" i="1" baseline="30000" dirty="0"/>
              <a:t>e</a:t>
            </a:r>
            <a:r>
              <a:rPr lang="fr-FR" sz="2200" i="1" dirty="0"/>
              <a:t>. jour d'octobre, et allasmes loger aux champs, assés près de la ville environ .ij</a:t>
            </a:r>
            <a:r>
              <a:rPr lang="fr-FR" sz="2200" i="1" baseline="30000" dirty="0"/>
              <a:t>M</a:t>
            </a:r>
            <a:r>
              <a:rPr lang="fr-FR" sz="2200" i="1" dirty="0"/>
              <a:t>. a tout nostre grand quariage.</a:t>
            </a:r>
            <a:endParaRPr lang="cs-CZ" sz="2200" dirty="0"/>
          </a:p>
          <a:p>
            <a:pPr algn="just">
              <a:buNone/>
            </a:pPr>
            <a:r>
              <a:rPr lang="fr-FR" sz="2200" i="1" dirty="0"/>
              <a:t>Le lundi ensuivant partismes d'illec et allasmes oultre tout le jour jusques a vespres, que nous logasmes tout près d'une petite ville, ou il y a deux fonteines, l'une d'eaue doulce et l'autre salée.</a:t>
            </a:r>
            <a:endParaRPr lang="cs-CZ" sz="2200" dirty="0"/>
          </a:p>
          <a:p>
            <a:pPr algn="just">
              <a:buNone/>
            </a:pPr>
            <a:r>
              <a:rPr lang="fr-FR" sz="2200" i="1" dirty="0"/>
              <a:t>Le mardi ensuivant, allasmes oultre tout le jour, et fusmes logiez au soir es desers.</a:t>
            </a:r>
            <a:endParaRPr lang="cs-CZ" sz="2200" dirty="0"/>
          </a:p>
          <a:p>
            <a:pPr algn="just">
              <a:buNone/>
            </a:pPr>
            <a:r>
              <a:rPr lang="fr-FR" sz="2200" i="1" dirty="0"/>
              <a:t>Le mercredi ensuivant, allasmes oultre tout le jour. </a:t>
            </a:r>
            <a:endParaRPr lang="cs-CZ" sz="2200" dirty="0"/>
          </a:p>
          <a:p>
            <a:pPr algn="just">
              <a:buNone/>
            </a:pPr>
            <a:r>
              <a:rPr lang="fr-FR" sz="2200" i="1" dirty="0"/>
              <a:t>Le jeudi ensuivant allasmes oultre tout le jour jusques au vespre que nous logasmes auques près d'une fonteine.</a:t>
            </a:r>
            <a:endParaRPr lang="cs-CZ" sz="2200" dirty="0"/>
          </a:p>
          <a:p>
            <a:pPr algn="just">
              <a:buNone/>
            </a:pPr>
            <a:r>
              <a:rPr lang="fr-FR" sz="2200" i="1" dirty="0"/>
              <a:t>Le vendredi ensuivant, alasmes oultre tout le jour.</a:t>
            </a:r>
            <a:endParaRPr lang="cs-CZ" sz="2200" dirty="0"/>
          </a:p>
          <a:p>
            <a:pPr algn="just">
              <a:buNone/>
            </a:pPr>
            <a:r>
              <a:rPr lang="fr-FR" sz="2200" i="1" dirty="0"/>
              <a:t>Le sabmedi ensuivant, alasmes oultre jusques au vespre que nous logasmes sur une autre fonteine.</a:t>
            </a:r>
            <a:endParaRPr lang="cs-CZ" sz="2200" dirty="0"/>
          </a:p>
          <a:p>
            <a:pPr algn="just">
              <a:buNone/>
            </a:pPr>
            <a:r>
              <a:rPr lang="fr-FR" sz="2200" i="1" dirty="0"/>
              <a:t>Saichiés que, par ces desers, ce ne sont pas fonteines sourdans, mais sont lieux bas entre grans roches ou l'eaue se tient et arreste apprès une grant pluye.</a:t>
            </a:r>
            <a:endParaRPr lang="cs-CZ" sz="2200" dirty="0"/>
          </a:p>
          <a:p>
            <a:endParaRPr lang="cs-CZ" dirty="0"/>
          </a:p>
        </p:txBody>
      </p:sp>
    </p:spTree>
    <p:extLst>
      <p:ext uri="{BB962C8B-B14F-4D97-AF65-F5344CB8AC3E}">
        <p14:creationId xmlns:p14="http://schemas.microsoft.com/office/powerpoint/2010/main" val="3049898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cs-CZ" sz="2400" b="1"/>
              <a:t>Formy středověkého cestopisu</a:t>
            </a:r>
          </a:p>
        </p:txBody>
      </p:sp>
      <p:sp>
        <p:nvSpPr>
          <p:cNvPr id="3" name="Espace réservé du contenu 2"/>
          <p:cNvSpPr>
            <a:spLocks noGrp="1"/>
          </p:cNvSpPr>
          <p:nvPr>
            <p:ph idx="1"/>
          </p:nvPr>
        </p:nvSpPr>
        <p:spPr/>
        <p:txBody>
          <a:bodyPr>
            <a:normAutofit fontScale="85000" lnSpcReduction="10000"/>
          </a:bodyPr>
          <a:lstStyle/>
          <a:p>
            <a:r>
              <a:rPr lang="cs-CZ" sz="2000" b="1" dirty="0"/>
              <a:t>a) vyprávění </a:t>
            </a:r>
            <a:r>
              <a:rPr lang="cs-CZ" sz="2000" dirty="0"/>
              <a:t>– vlastní (paměti) – </a:t>
            </a:r>
            <a:r>
              <a:rPr lang="cs-CZ" sz="2000" dirty="0" err="1"/>
              <a:t>ichforma</a:t>
            </a:r>
            <a:r>
              <a:rPr lang="cs-CZ" sz="2000" dirty="0"/>
              <a:t> (</a:t>
            </a:r>
            <a:r>
              <a:rPr lang="cs-CZ" sz="2000" dirty="0" err="1"/>
              <a:t>Villehardouin</a:t>
            </a:r>
            <a:r>
              <a:rPr lang="cs-CZ" sz="2000" dirty="0"/>
              <a:t>, </a:t>
            </a:r>
            <a:r>
              <a:rPr lang="cs-CZ" sz="2000" dirty="0" err="1"/>
              <a:t>Guillebert</a:t>
            </a:r>
            <a:r>
              <a:rPr lang="cs-CZ" sz="2000" dirty="0"/>
              <a:t> de </a:t>
            </a:r>
            <a:r>
              <a:rPr lang="cs-CZ" sz="2000" dirty="0" err="1"/>
              <a:t>Lannoy</a:t>
            </a:r>
            <a:r>
              <a:rPr lang="cs-CZ" sz="2000" dirty="0"/>
              <a:t>…), </a:t>
            </a:r>
            <a:r>
              <a:rPr lang="cs-CZ" sz="2000" dirty="0" err="1"/>
              <a:t>erforma</a:t>
            </a:r>
            <a:r>
              <a:rPr lang="cs-CZ" sz="2000" dirty="0"/>
              <a:t> (Václav Šašek); zprostředkované (legendy, rytířský román)</a:t>
            </a:r>
          </a:p>
          <a:p>
            <a:r>
              <a:rPr lang="cs-CZ" sz="2000" b="1" dirty="0"/>
              <a:t>b) průvodce </a:t>
            </a:r>
            <a:r>
              <a:rPr lang="cs-CZ" sz="2000" dirty="0"/>
              <a:t>– </a:t>
            </a:r>
            <a:r>
              <a:rPr lang="cs-CZ" sz="2000" dirty="0" err="1"/>
              <a:t>erforma</a:t>
            </a:r>
            <a:r>
              <a:rPr lang="cs-CZ" sz="2000" dirty="0"/>
              <a:t> (itineráře po Svaté zemi, do Santiaga, obchodní cesty – </a:t>
            </a:r>
            <a:r>
              <a:rPr lang="cs-CZ" sz="2000" i="1" dirty="0" err="1"/>
              <a:t>Itinéraire</a:t>
            </a:r>
            <a:r>
              <a:rPr lang="cs-CZ" sz="2000" i="1" dirty="0"/>
              <a:t> de </a:t>
            </a:r>
            <a:r>
              <a:rPr lang="cs-CZ" sz="2000" i="1" dirty="0" err="1"/>
              <a:t>Bruges</a:t>
            </a:r>
            <a:r>
              <a:rPr lang="cs-CZ" sz="2000" dirty="0"/>
              <a:t>)</a:t>
            </a:r>
          </a:p>
          <a:p>
            <a:r>
              <a:rPr lang="cs-CZ" sz="2000" b="1" dirty="0"/>
              <a:t>c) účty </a:t>
            </a:r>
            <a:r>
              <a:rPr lang="cs-CZ" sz="2000" dirty="0"/>
              <a:t>– u obchodníků i některých poutníků (např. Henry </a:t>
            </a:r>
            <a:r>
              <a:rPr lang="cs-CZ" sz="2000" dirty="0" err="1"/>
              <a:t>of</a:t>
            </a:r>
            <a:r>
              <a:rPr lang="cs-CZ" sz="2000" dirty="0"/>
              <a:t> Derby)</a:t>
            </a:r>
          </a:p>
          <a:p>
            <a:r>
              <a:rPr lang="cs-CZ" sz="2000" b="1" dirty="0"/>
              <a:t>d) poesie </a:t>
            </a:r>
            <a:r>
              <a:rPr lang="cs-CZ" sz="2000" dirty="0"/>
              <a:t>– </a:t>
            </a:r>
            <a:r>
              <a:rPr lang="cs-CZ" sz="2000" i="1" dirty="0" err="1"/>
              <a:t>Guillaume</a:t>
            </a:r>
            <a:r>
              <a:rPr lang="cs-CZ" sz="2000" i="1" dirty="0"/>
              <a:t> de </a:t>
            </a:r>
            <a:r>
              <a:rPr lang="cs-CZ" sz="2000" i="1" dirty="0" err="1"/>
              <a:t>Machaut</a:t>
            </a:r>
            <a:r>
              <a:rPr lang="cs-CZ" sz="2000" dirty="0"/>
              <a:t> (nezúčastnil se),</a:t>
            </a:r>
            <a:r>
              <a:rPr lang="cs-CZ" sz="2000" i="1" dirty="0"/>
              <a:t> Eustache </a:t>
            </a:r>
            <a:r>
              <a:rPr lang="cs-CZ" sz="2000" i="1" dirty="0" err="1"/>
              <a:t>Deschamps</a:t>
            </a:r>
            <a:r>
              <a:rPr lang="cs-CZ" sz="2000" dirty="0"/>
              <a:t> (zúčastnil), </a:t>
            </a:r>
            <a:r>
              <a:rPr lang="cs-CZ" sz="2000" i="1" dirty="0"/>
              <a:t>Bohuslav </a:t>
            </a:r>
            <a:r>
              <a:rPr lang="cs-CZ" sz="2000" i="1" dirty="0" err="1"/>
              <a:t>Hasištejn</a:t>
            </a:r>
            <a:r>
              <a:rPr lang="cs-CZ" sz="2000" dirty="0"/>
              <a:t> (</a:t>
            </a:r>
            <a:r>
              <a:rPr lang="cs-CZ" sz="2000" dirty="0" err="1"/>
              <a:t>hodoeporicon</a:t>
            </a:r>
            <a:r>
              <a:rPr lang="cs-CZ" sz="2000" dirty="0"/>
              <a:t>)</a:t>
            </a:r>
          </a:p>
          <a:p>
            <a:r>
              <a:rPr lang="cs-CZ" sz="2000" b="1" dirty="0"/>
              <a:t>e) epigrafika </a:t>
            </a:r>
            <a:r>
              <a:rPr lang="cs-CZ" sz="2000" dirty="0"/>
              <a:t>– např. epitaf na náhrobku coby doklad o „životní cestě“</a:t>
            </a:r>
          </a:p>
          <a:p>
            <a:r>
              <a:rPr lang="cs-CZ" sz="2000" b="1" dirty="0"/>
              <a:t>f) korespondence </a:t>
            </a:r>
            <a:r>
              <a:rPr lang="cs-CZ" sz="2000" dirty="0"/>
              <a:t>– </a:t>
            </a:r>
            <a:r>
              <a:rPr lang="cs-CZ" sz="2000" dirty="0" err="1"/>
              <a:t>Umberto</a:t>
            </a:r>
            <a:r>
              <a:rPr lang="cs-CZ" sz="2000" dirty="0"/>
              <a:t> </a:t>
            </a:r>
            <a:r>
              <a:rPr lang="cs-CZ" sz="2000" dirty="0" err="1"/>
              <a:t>Decembrio</a:t>
            </a:r>
            <a:r>
              <a:rPr lang="cs-CZ" sz="2000" dirty="0"/>
              <a:t> o své návštěvě Prahy r. 1393</a:t>
            </a:r>
            <a:endParaRPr lang="cs-CZ" sz="2000" b="1" dirty="0"/>
          </a:p>
          <a:p>
            <a:pPr>
              <a:buNone/>
            </a:pPr>
            <a:endParaRPr lang="cs-CZ" sz="2000" b="1" dirty="0"/>
          </a:p>
          <a:p>
            <a:pPr>
              <a:buNone/>
            </a:pPr>
            <a:r>
              <a:rPr lang="cs-CZ" sz="2000" dirty="0"/>
              <a:t>- jednotlivé formy se často </a:t>
            </a:r>
            <a:r>
              <a:rPr lang="cs-CZ" sz="2000" b="1" dirty="0"/>
              <a:t>kombinují  </a:t>
            </a:r>
            <a:r>
              <a:rPr lang="cs-CZ" sz="2000" dirty="0"/>
              <a:t>v rámci jednoho dochovaného díla (</a:t>
            </a:r>
            <a:r>
              <a:rPr lang="cs-CZ" sz="2000" i="1" dirty="0" err="1"/>
              <a:t>Guillebert</a:t>
            </a:r>
            <a:r>
              <a:rPr lang="cs-CZ" sz="2000" i="1" dirty="0"/>
              <a:t> de </a:t>
            </a:r>
            <a:r>
              <a:rPr lang="cs-CZ" sz="2000" i="1" dirty="0" err="1"/>
              <a:t>Lannoy</a:t>
            </a:r>
            <a:r>
              <a:rPr lang="cs-CZ" sz="2000" i="1" dirty="0"/>
              <a:t> </a:t>
            </a:r>
            <a:r>
              <a:rPr lang="cs-CZ" sz="2000" dirty="0"/>
              <a:t>– „nedokončený cestopis“), jindy cestopis přechází do jiných narativních děl (cestopisy německého původu, </a:t>
            </a:r>
            <a:r>
              <a:rPr lang="cs-CZ" sz="2000" i="1" dirty="0" err="1"/>
              <a:t>Georg</a:t>
            </a:r>
            <a:r>
              <a:rPr lang="cs-CZ" sz="2000" i="1" dirty="0"/>
              <a:t> </a:t>
            </a:r>
            <a:r>
              <a:rPr lang="cs-CZ" sz="2000" i="1" dirty="0" err="1"/>
              <a:t>von</a:t>
            </a:r>
            <a:r>
              <a:rPr lang="cs-CZ" sz="2000" i="1" dirty="0"/>
              <a:t> </a:t>
            </a:r>
            <a:r>
              <a:rPr lang="cs-CZ" sz="2000" i="1" dirty="0" err="1"/>
              <a:t>Ehingen</a:t>
            </a:r>
            <a:r>
              <a:rPr lang="cs-CZ" sz="2000"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cs-CZ" sz="2000" b="1"/>
              <a:t>ad a) erforma u vlastního vyprávění</a:t>
            </a:r>
            <a:br>
              <a:rPr lang="cs-CZ" sz="2000"/>
            </a:br>
            <a:r>
              <a:rPr lang="cs-CZ" sz="1600"/>
              <a:t>(</a:t>
            </a:r>
            <a:r>
              <a:rPr lang="cs-CZ" sz="1600" i="1"/>
              <a:t>Itinéraire d‘Anselme Adorno en Terre Sainte</a:t>
            </a:r>
            <a:r>
              <a:rPr lang="cs-CZ" sz="1600"/>
              <a:t>, edd. J. Heers – G. de Groer, Paris 1978)</a:t>
            </a:r>
            <a:endParaRPr lang="cs-CZ" sz="2000"/>
          </a:p>
        </p:txBody>
      </p:sp>
      <p:pic>
        <p:nvPicPr>
          <p:cNvPr id="3075" name="Picture 3" descr="C:\Users\Jarda\Documents\Cestopisy\Přednášky\130320CMS\Anselme Adorno.jpg"/>
          <p:cNvPicPr>
            <a:picLocks noGrp="1" noChangeAspect="1" noChangeArrowheads="1"/>
          </p:cNvPicPr>
          <p:nvPr>
            <p:ph sz="half" idx="1"/>
          </p:nvPr>
        </p:nvPicPr>
        <p:blipFill>
          <a:blip r:embed="rId2" cstate="print"/>
          <a:stretch>
            <a:fillRect/>
          </a:stretch>
        </p:blipFill>
        <p:spPr bwMode="auto">
          <a:xfrm>
            <a:off x="1061443" y="1731963"/>
            <a:ext cx="3044427" cy="4059237"/>
          </a:xfrm>
          <a:prstGeom prst="rect">
            <a:avLst/>
          </a:prstGeom>
          <a:noFill/>
        </p:spPr>
      </p:pic>
      <p:sp>
        <p:nvSpPr>
          <p:cNvPr id="4" name="Espace réservé du contenu 3"/>
          <p:cNvSpPr>
            <a:spLocks noGrp="1"/>
          </p:cNvSpPr>
          <p:nvPr>
            <p:ph sz="half" idx="2"/>
          </p:nvPr>
        </p:nvSpPr>
        <p:spPr/>
        <p:txBody>
          <a:bodyPr>
            <a:normAutofit lnSpcReduction="10000"/>
          </a:bodyPr>
          <a:lstStyle/>
          <a:p>
            <a:pPr algn="just"/>
            <a:r>
              <a:rPr lang="fr-FR" sz="1800"/>
              <a:t>Quos vel corpore vel spiritu viatores, serenissime Rex, </a:t>
            </a:r>
            <a:r>
              <a:rPr lang="fr-FR" sz="1800" b="1"/>
              <a:t>miles tuus, Ancelmus Adournes </a:t>
            </a:r>
            <a:r>
              <a:rPr lang="fr-FR" sz="1800"/>
              <a:t>qui, etsi rerum experientia sat eluceret, in cognoscendo diversarum terrarum ac marium situs multosque hominum ritus novissime </a:t>
            </a:r>
            <a:r>
              <a:rPr lang="fr-FR" sz="1800" b="1"/>
              <a:t>imitatus est</a:t>
            </a:r>
            <a:r>
              <a:rPr lang="fr-FR" sz="1800"/>
              <a:t> interque multas non abjectiorem propioremque sed sanctam longiorem peregrinationem </a:t>
            </a:r>
            <a:r>
              <a:rPr lang="fr-FR" sz="1800" b="1"/>
              <a:t>adire delegit </a:t>
            </a:r>
            <a:r>
              <a:rPr lang="fr-FR" sz="1800"/>
              <a:t>in qua pleraque alia egregia sanctaque loca tam in Affrica, Asya quam Europa </a:t>
            </a:r>
            <a:r>
              <a:rPr lang="fr-FR" sz="1800" b="1"/>
              <a:t>permeavit</a:t>
            </a:r>
            <a:r>
              <a:rPr lang="fr-FR" sz="1800"/>
              <a:t>.</a:t>
            </a:r>
          </a:p>
          <a:p>
            <a:pPr algn="just">
              <a:buNone/>
            </a:pPr>
            <a:endParaRPr lang="fr-FR" sz="1800"/>
          </a:p>
          <a:p>
            <a:endParaRPr lang="cs-CZ"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cs-CZ" sz="2000" b="1"/>
              <a:t>ad c) účty z cesty angl. prince Jindřicha z Derby do Čech r. 1392</a:t>
            </a:r>
            <a:br>
              <a:rPr lang="cs-CZ" sz="1800"/>
            </a:br>
            <a:r>
              <a:rPr lang="cs-CZ" sz="1600"/>
              <a:t>(</a:t>
            </a:r>
            <a:r>
              <a:rPr lang="cs-CZ" sz="1600" i="1"/>
              <a:t>Expeditions to Prussia and the Holy Land made by Henry Earl of Derby</a:t>
            </a:r>
            <a:r>
              <a:rPr lang="cs-CZ" sz="1600"/>
              <a:t>, ed. L. Toulmin Smith, London 1894), s. 188</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827584" y="1601944"/>
            <a:ext cx="7416824" cy="500299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400" b="1"/>
              <a:t>Typologie středověkých cestopisů I</a:t>
            </a:r>
          </a:p>
        </p:txBody>
      </p:sp>
      <p:sp>
        <p:nvSpPr>
          <p:cNvPr id="3" name="Zástupný symbol pro obsah 2"/>
          <p:cNvSpPr>
            <a:spLocks noGrp="1"/>
          </p:cNvSpPr>
          <p:nvPr>
            <p:ph sz="half" idx="1"/>
          </p:nvPr>
        </p:nvSpPr>
        <p:spPr/>
        <p:txBody>
          <a:bodyPr>
            <a:normAutofit fontScale="92500" lnSpcReduction="20000"/>
          </a:bodyPr>
          <a:lstStyle/>
          <a:p>
            <a:r>
              <a:rPr lang="cs-CZ" sz="1900" b="1"/>
              <a:t>Jean RICHARD, </a:t>
            </a:r>
            <a:r>
              <a:rPr lang="cs-CZ" sz="1900" b="1" i="1"/>
              <a:t>Les récits de voyages et de p</a:t>
            </a:r>
            <a:r>
              <a:rPr lang="fr-FR" sz="1900" b="1" i="1"/>
              <a:t>èlerinages</a:t>
            </a:r>
            <a:r>
              <a:rPr lang="fr-FR" sz="1900" b="1"/>
              <a:t>, </a:t>
            </a:r>
            <a:r>
              <a:rPr lang="fr-FR" sz="1900"/>
              <a:t>Turnhout 1981</a:t>
            </a:r>
          </a:p>
          <a:p>
            <a:r>
              <a:rPr lang="fr-FR" sz="1900"/>
              <a:t>d</a:t>
            </a:r>
            <a:r>
              <a:rPr lang="cs-CZ" sz="1900"/>
              <a:t>ělení na </a:t>
            </a:r>
            <a:r>
              <a:rPr lang="cs-CZ" sz="1900" b="1"/>
              <a:t>7 kategorií</a:t>
            </a:r>
            <a:r>
              <a:rPr lang="cs-CZ" sz="1900"/>
              <a:t>:</a:t>
            </a:r>
          </a:p>
          <a:p>
            <a:pPr>
              <a:buAutoNum type="arabicParenR"/>
            </a:pPr>
            <a:r>
              <a:rPr lang="cs-CZ" sz="1900"/>
              <a:t>poutnické průvodce</a:t>
            </a:r>
          </a:p>
          <a:p>
            <a:pPr>
              <a:buAutoNum type="arabicParenR"/>
            </a:pPr>
            <a:r>
              <a:rPr lang="cs-CZ" sz="1900"/>
              <a:t>poutnické cestopisy</a:t>
            </a:r>
          </a:p>
          <a:p>
            <a:pPr>
              <a:buAutoNum type="arabicParenR"/>
            </a:pPr>
            <a:r>
              <a:rPr lang="cs-CZ" sz="1900"/>
              <a:t>vyprávění z křížových výprav a ze vzdálených cest</a:t>
            </a:r>
          </a:p>
          <a:p>
            <a:pPr>
              <a:buAutoNum type="arabicParenR"/>
            </a:pPr>
            <a:r>
              <a:rPr lang="cs-CZ" sz="1900"/>
              <a:t>zpráv vyslanců a misionářů</a:t>
            </a:r>
          </a:p>
          <a:p>
            <a:pPr>
              <a:buAutoNum type="arabicParenR"/>
            </a:pPr>
            <a:r>
              <a:rPr lang="cs-CZ" sz="1900"/>
              <a:t>objevitelé a dobrodruzi</a:t>
            </a:r>
          </a:p>
          <a:p>
            <a:pPr>
              <a:buAutoNum type="arabicParenR"/>
            </a:pPr>
            <a:r>
              <a:rPr lang="cs-CZ" sz="1900"/>
              <a:t>obchodnické průvodce</a:t>
            </a:r>
          </a:p>
          <a:p>
            <a:pPr>
              <a:buAutoNum type="arabicParenR"/>
            </a:pPr>
            <a:r>
              <a:rPr lang="cs-CZ" sz="1900"/>
              <a:t>imaginární cesty</a:t>
            </a:r>
          </a:p>
          <a:p>
            <a:pPr>
              <a:buNone/>
            </a:pPr>
            <a:endParaRPr lang="cs-CZ" sz="1900"/>
          </a:p>
        </p:txBody>
      </p:sp>
      <p:pic>
        <p:nvPicPr>
          <p:cNvPr id="2050" name="Picture 2" descr="C:\Users\Jarda\Documents\Guillebert_monografie\Obrázky_náhledy\Visages dAntan\Mandeville_obr.JPG"/>
          <p:cNvPicPr>
            <a:picLocks noGrp="1" noChangeAspect="1" noChangeArrowheads="1"/>
          </p:cNvPicPr>
          <p:nvPr>
            <p:ph sz="half" idx="2"/>
          </p:nvPr>
        </p:nvPicPr>
        <p:blipFill>
          <a:blip r:embed="rId2" cstate="print"/>
          <a:srcRect/>
          <a:stretch>
            <a:fillRect/>
          </a:stretch>
        </p:blipFill>
        <p:spPr bwMode="auto">
          <a:xfrm>
            <a:off x="4716016" y="1467020"/>
            <a:ext cx="3744416" cy="500421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400" b="1"/>
              <a:t>Typologie středověkých cestopisů II</a:t>
            </a:r>
          </a:p>
        </p:txBody>
      </p:sp>
      <p:sp>
        <p:nvSpPr>
          <p:cNvPr id="3" name="Zástupný symbol pro obsah 2"/>
          <p:cNvSpPr>
            <a:spLocks noGrp="1"/>
          </p:cNvSpPr>
          <p:nvPr>
            <p:ph idx="1"/>
          </p:nvPr>
        </p:nvSpPr>
        <p:spPr/>
        <p:txBody>
          <a:bodyPr>
            <a:normAutofit lnSpcReduction="10000"/>
          </a:bodyPr>
          <a:lstStyle/>
          <a:p>
            <a:r>
              <a:rPr lang="cs-CZ" sz="1800"/>
              <a:t>dělení podle použití </a:t>
            </a:r>
            <a:r>
              <a:rPr lang="cs-CZ" sz="1800" b="1"/>
              <a:t>výrazových prostředků</a:t>
            </a:r>
            <a:r>
              <a:rPr lang="cs-CZ" sz="1800"/>
              <a:t> – kritérium = přítomnost osoby autora v textu : a) vyprávění, b) popis</a:t>
            </a:r>
          </a:p>
          <a:p>
            <a:r>
              <a:rPr lang="cs-CZ" sz="1800"/>
              <a:t>v rámci jednoho díla se oba způsoby mohou </a:t>
            </a:r>
            <a:r>
              <a:rPr lang="cs-CZ" sz="1800" b="1"/>
              <a:t>kombinovat</a:t>
            </a:r>
            <a:r>
              <a:rPr lang="cs-CZ" sz="1800"/>
              <a:t>; popis být výsledkem vykonané cesty (Marco Polo), ale také nemusí (Mandevilla – alespoň většina díla) – „geografie“ spíše než cestopis </a:t>
            </a:r>
          </a:p>
          <a:p>
            <a:endParaRPr lang="cs-CZ" sz="1800"/>
          </a:p>
          <a:p>
            <a:r>
              <a:rPr lang="cs-CZ" sz="1800" b="1"/>
              <a:t>teorie dominance </a:t>
            </a:r>
            <a:r>
              <a:rPr lang="cs-CZ" sz="1800"/>
              <a:t>(Hans-Robert Jauss) – pro cestopisy obecně platí, že cesta hraje v textu dominantní úlohu; v rámci této kategorie lze pak vnitřně dělit na poutnické cestopisy, vyprávění o vojenském tažení, o misii atd. – </a:t>
            </a:r>
            <a:r>
              <a:rPr lang="cs-CZ" sz="1800" b="1"/>
              <a:t>základní hledisko </a:t>
            </a:r>
            <a:r>
              <a:rPr lang="cs-CZ" sz="1800"/>
              <a:t>není ovšem účel cesty, ale </a:t>
            </a:r>
            <a:r>
              <a:rPr lang="cs-CZ" sz="1800" b="1"/>
              <a:t>dochovaný text</a:t>
            </a:r>
            <a:r>
              <a:rPr lang="cs-CZ" sz="1800"/>
              <a:t> </a:t>
            </a:r>
          </a:p>
          <a:p>
            <a:r>
              <a:rPr lang="cs-CZ" sz="1800" b="1"/>
              <a:t>příklad: Jan Hasištejnský </a:t>
            </a:r>
            <a:r>
              <a:rPr lang="cs-CZ" sz="1800"/>
              <a:t>– poutnický cestopis (jeden konkrétní cíl) x </a:t>
            </a:r>
            <a:r>
              <a:rPr lang="cs-CZ" sz="1800" b="1"/>
              <a:t>Václav Šašek z Bířkova </a:t>
            </a:r>
            <a:r>
              <a:rPr lang="cs-CZ" sz="1800"/>
              <a:t>– pouť = jeden z více cílů cesty, což se odráží i v textu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400" b="1" dirty="0"/>
              <a:t>Kategorizace středověkých cestopisů</a:t>
            </a:r>
          </a:p>
        </p:txBody>
      </p:sp>
      <p:sp>
        <p:nvSpPr>
          <p:cNvPr id="3" name="Zástupný symbol pro obsah 2"/>
          <p:cNvSpPr>
            <a:spLocks noGrp="1"/>
          </p:cNvSpPr>
          <p:nvPr>
            <p:ph idx="1"/>
          </p:nvPr>
        </p:nvSpPr>
        <p:spPr/>
        <p:txBody>
          <a:bodyPr>
            <a:noAutofit/>
          </a:bodyPr>
          <a:lstStyle/>
          <a:p>
            <a:r>
              <a:rPr lang="cs-CZ" sz="1600" dirty="0"/>
              <a:t>teorie </a:t>
            </a:r>
            <a:r>
              <a:rPr lang="cs-CZ" sz="1600" b="1" dirty="0"/>
              <a:t>nutných a postačujících podmínek </a:t>
            </a:r>
            <a:r>
              <a:rPr lang="cs-CZ" sz="1600" dirty="0"/>
              <a:t>– přítomnost několika konstitutivních vlastností je nutná, jinak nelze zástupce přibrat do kategorie; cestopis musí odrážet vykonanou cestu, mít konkrétního autora (totožného s aktérem), forma vyprávění apod.</a:t>
            </a:r>
          </a:p>
          <a:p>
            <a:r>
              <a:rPr lang="cs-CZ" sz="1600" dirty="0"/>
              <a:t>standardní teorie </a:t>
            </a:r>
            <a:r>
              <a:rPr lang="cs-CZ" sz="1600" b="1" dirty="0"/>
              <a:t>sémantického prototypu</a:t>
            </a:r>
            <a:r>
              <a:rPr lang="cs-CZ" sz="1600" dirty="0"/>
              <a:t> – prototyp splňuje všechny nároky, ostatní zástupci se mu podobají, ale jedna nebo více vlastností jim chybí</a:t>
            </a:r>
          </a:p>
          <a:p>
            <a:pPr>
              <a:buNone/>
            </a:pPr>
            <a:r>
              <a:rPr lang="cs-CZ" sz="1600" dirty="0"/>
              <a:t>pravidla:</a:t>
            </a:r>
          </a:p>
          <a:p>
            <a:pPr>
              <a:buNone/>
            </a:pPr>
            <a:r>
              <a:rPr lang="cs-CZ" sz="1600" dirty="0"/>
              <a:t>a) 	má vnitřní </a:t>
            </a:r>
            <a:r>
              <a:rPr lang="cs-CZ" sz="1600" b="1" dirty="0"/>
              <a:t>prototypickou strukturu </a:t>
            </a:r>
            <a:r>
              <a:rPr lang="cs-CZ" sz="1600" dirty="0"/>
              <a:t>– tzn. příslušnost do kategorie se odvozuje od míry podobnosti s prototypem</a:t>
            </a:r>
          </a:p>
          <a:p>
            <a:pPr>
              <a:buNone/>
            </a:pPr>
            <a:r>
              <a:rPr lang="cs-CZ" sz="1600" dirty="0"/>
              <a:t>b) 	</a:t>
            </a:r>
            <a:r>
              <a:rPr lang="cs-CZ" sz="1600" b="1" dirty="0"/>
              <a:t>stupeň reprezentativnosti </a:t>
            </a:r>
            <a:r>
              <a:rPr lang="cs-CZ" sz="1600" dirty="0"/>
              <a:t>zástupce závisí na jeho míře příslušnosti do kategorie</a:t>
            </a:r>
          </a:p>
          <a:p>
            <a:pPr>
              <a:buNone/>
            </a:pPr>
            <a:r>
              <a:rPr lang="cs-CZ" sz="1600" dirty="0"/>
              <a:t>c) 	zástupci kategorie nemají navzájem totožné vlastnosti – vztahy mezi nimi se podobají spíše vztahům mezi členy jedné rodiny</a:t>
            </a:r>
          </a:p>
          <a:p>
            <a:pPr>
              <a:buAutoNum type="alphaLcParenR" startAt="4"/>
            </a:pPr>
            <a:r>
              <a:rPr lang="cs-CZ" sz="1600" dirty="0"/>
              <a:t>mezní </a:t>
            </a:r>
            <a:r>
              <a:rPr lang="cs-CZ" sz="1600" b="1" dirty="0"/>
              <a:t>hranice </a:t>
            </a:r>
            <a:r>
              <a:rPr lang="cs-CZ" sz="1600" dirty="0"/>
              <a:t>kategorie jsou </a:t>
            </a:r>
            <a:r>
              <a:rPr lang="cs-CZ" sz="1600" b="1" dirty="0"/>
              <a:t>nezřetelné</a:t>
            </a:r>
          </a:p>
          <a:p>
            <a:pPr>
              <a:buNone/>
            </a:pPr>
            <a:endParaRPr lang="cs-CZ" sz="1600" b="1" dirty="0"/>
          </a:p>
          <a:p>
            <a:pPr>
              <a:buNone/>
            </a:pPr>
            <a:r>
              <a:rPr lang="cs-CZ" sz="1600" dirty="0"/>
              <a:t>- nevýhoda – stanovení prototypu je velmi arbitrární; v našem případě je dáno konkrétními příklady (texty cestopisů)</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00A7-444E-4EC0-8D0C-20939478F9EA}"/>
              </a:ext>
            </a:extLst>
          </p:cNvPr>
          <p:cNvSpPr>
            <a:spLocks noGrp="1"/>
          </p:cNvSpPr>
          <p:nvPr>
            <p:ph type="title"/>
          </p:nvPr>
        </p:nvSpPr>
        <p:spPr/>
        <p:txBody>
          <a:bodyPr/>
          <a:lstStyle/>
          <a:p>
            <a:r>
              <a:rPr lang="en-US" sz="2800" dirty="0"/>
              <a:t>Co je to intertext(</a:t>
            </a:r>
            <a:r>
              <a:rPr lang="en-US" sz="2800" dirty="0" err="1"/>
              <a:t>ualita</a:t>
            </a:r>
            <a:r>
              <a:rPr lang="en-US" sz="2800" dirty="0"/>
              <a:t>)...</a:t>
            </a:r>
          </a:p>
        </p:txBody>
      </p:sp>
      <p:sp>
        <p:nvSpPr>
          <p:cNvPr id="3" name="Content Placeholder 2">
            <a:extLst>
              <a:ext uri="{FF2B5EF4-FFF2-40B4-BE49-F238E27FC236}">
                <a16:creationId xmlns:a16="http://schemas.microsoft.com/office/drawing/2014/main" id="{A783AE82-2BBC-4DB7-A321-99836AF85A37}"/>
              </a:ext>
            </a:extLst>
          </p:cNvPr>
          <p:cNvSpPr>
            <a:spLocks noGrp="1"/>
          </p:cNvSpPr>
          <p:nvPr>
            <p:ph idx="1"/>
          </p:nvPr>
        </p:nvSpPr>
        <p:spPr/>
        <p:txBody>
          <a:bodyPr vert="horz" lIns="54864" tIns="91440" rtlCol="0" anchor="t">
            <a:normAutofit/>
          </a:bodyPr>
          <a:lstStyle/>
          <a:p>
            <a:pPr marL="438785"/>
            <a:r>
              <a:rPr lang="en-US" sz="2000" dirty="0" err="1"/>
              <a:t>Vztah</a:t>
            </a:r>
            <a:r>
              <a:rPr lang="en-US" sz="2000" dirty="0"/>
              <a:t> </a:t>
            </a:r>
            <a:r>
              <a:rPr lang="en-US" sz="2000" dirty="0" err="1"/>
              <a:t>vytvořený</a:t>
            </a:r>
            <a:r>
              <a:rPr lang="en-US" sz="2000" dirty="0"/>
              <a:t> </a:t>
            </a:r>
            <a:r>
              <a:rPr lang="en-US" sz="2000" dirty="0" err="1"/>
              <a:t>čtenářem</a:t>
            </a:r>
            <a:r>
              <a:rPr lang="en-US" sz="2000" dirty="0"/>
              <a:t> </a:t>
            </a:r>
            <a:r>
              <a:rPr lang="en-US" sz="2000" dirty="0" err="1"/>
              <a:t>mezi</a:t>
            </a:r>
            <a:r>
              <a:rPr lang="en-US" sz="2000" dirty="0"/>
              <a:t> </a:t>
            </a:r>
            <a:r>
              <a:rPr lang="en-US" sz="2000" dirty="0" err="1"/>
              <a:t>literárním</a:t>
            </a:r>
            <a:r>
              <a:rPr lang="en-US" sz="2000" dirty="0"/>
              <a:t> </a:t>
            </a:r>
            <a:r>
              <a:rPr lang="en-US" sz="2000" dirty="0" err="1"/>
              <a:t>textem</a:t>
            </a:r>
            <a:r>
              <a:rPr lang="en-US" sz="2000" dirty="0"/>
              <a:t> a </a:t>
            </a:r>
            <a:r>
              <a:rPr lang="en-US" sz="2000" dirty="0" err="1"/>
              <a:t>dalšími</a:t>
            </a:r>
            <a:r>
              <a:rPr lang="en-US" sz="2000" dirty="0"/>
              <a:t> </a:t>
            </a:r>
            <a:r>
              <a:rPr lang="en-US" sz="2000" dirty="0" err="1"/>
              <a:t>texty</a:t>
            </a:r>
            <a:r>
              <a:rPr lang="en-US" sz="2000" dirty="0"/>
              <a:t>, </a:t>
            </a:r>
            <a:r>
              <a:rPr lang="en-US" sz="2000" dirty="0" err="1"/>
              <a:t>které</a:t>
            </a:r>
            <a:r>
              <a:rPr lang="en-US" sz="2000" dirty="0"/>
              <a:t> mu </a:t>
            </a:r>
            <a:r>
              <a:rPr lang="en-US" sz="2000" dirty="0" err="1"/>
              <a:t>udílejí</a:t>
            </a:r>
            <a:r>
              <a:rPr lang="en-US" sz="2000" dirty="0"/>
              <a:t> </a:t>
            </a:r>
            <a:r>
              <a:rPr lang="en-US" sz="2000" dirty="0" err="1"/>
              <a:t>smysl</a:t>
            </a:r>
          </a:p>
          <a:p>
            <a:pPr marL="438785"/>
            <a:r>
              <a:rPr lang="en-US" sz="2000" dirty="0" err="1"/>
              <a:t>Jakýkoli</a:t>
            </a:r>
            <a:r>
              <a:rPr lang="en-US" sz="2000" dirty="0"/>
              <a:t> </a:t>
            </a:r>
            <a:r>
              <a:rPr lang="en-US" sz="2000" dirty="0" err="1"/>
              <a:t>vztah</a:t>
            </a:r>
            <a:r>
              <a:rPr lang="en-US" sz="2000" dirty="0"/>
              <a:t> </a:t>
            </a:r>
            <a:r>
              <a:rPr lang="en-US" sz="2000" dirty="0" err="1"/>
              <a:t>textu</a:t>
            </a:r>
            <a:r>
              <a:rPr lang="en-US" sz="2000" dirty="0"/>
              <a:t> (</a:t>
            </a:r>
            <a:r>
              <a:rPr lang="en-US" sz="2000" dirty="0" err="1"/>
              <a:t>textů</a:t>
            </a:r>
            <a:r>
              <a:rPr lang="en-US" sz="2000" dirty="0"/>
              <a:t>) k </a:t>
            </a:r>
            <a:r>
              <a:rPr lang="en-US" sz="2000" dirty="0" err="1"/>
              <a:t>jinému</a:t>
            </a:r>
            <a:r>
              <a:rPr lang="en-US" sz="2000" dirty="0"/>
              <a:t> </a:t>
            </a:r>
            <a:r>
              <a:rPr lang="en-US" sz="2000" dirty="0" err="1"/>
              <a:t>textu</a:t>
            </a:r>
            <a:r>
              <a:rPr lang="en-US" sz="2000" dirty="0"/>
              <a:t> (</a:t>
            </a:r>
            <a:r>
              <a:rPr lang="en-US" sz="2000" dirty="0" err="1"/>
              <a:t>textům</a:t>
            </a:r>
            <a:r>
              <a:rPr lang="en-US" sz="2000" dirty="0"/>
              <a:t>)</a:t>
            </a:r>
          </a:p>
          <a:p>
            <a:pPr marL="438785"/>
            <a:r>
              <a:rPr lang="en-US" sz="2000" dirty="0" err="1"/>
              <a:t>Efektivní</a:t>
            </a:r>
            <a:r>
              <a:rPr lang="en-US" sz="2000" dirty="0"/>
              <a:t> (</a:t>
            </a:r>
            <a:r>
              <a:rPr lang="en-US" sz="2000" dirty="0" err="1"/>
              <a:t>tj</a:t>
            </a:r>
            <a:r>
              <a:rPr lang="en-US" sz="2000" dirty="0"/>
              <a:t>. </a:t>
            </a:r>
            <a:r>
              <a:rPr lang="en-US" sz="2000" dirty="0" err="1"/>
              <a:t>smysl</a:t>
            </a:r>
            <a:r>
              <a:rPr lang="en-US" sz="2000" dirty="0"/>
              <a:t> </a:t>
            </a:r>
            <a:r>
              <a:rPr lang="en-US" sz="2000" dirty="0" err="1"/>
              <a:t>dodávající</a:t>
            </a:r>
            <a:r>
              <a:rPr lang="en-US" sz="2000" dirty="0"/>
              <a:t>) </a:t>
            </a:r>
            <a:r>
              <a:rPr lang="en-US" sz="2000" dirty="0" err="1"/>
              <a:t>přítomnost</a:t>
            </a:r>
            <a:r>
              <a:rPr lang="en-US" sz="2000" dirty="0"/>
              <a:t> </a:t>
            </a:r>
            <a:r>
              <a:rPr lang="en-US" sz="2000" dirty="0" err="1"/>
              <a:t>jednoho</a:t>
            </a:r>
            <a:r>
              <a:rPr lang="en-US" sz="2000" dirty="0"/>
              <a:t> </a:t>
            </a:r>
            <a:r>
              <a:rPr lang="en-US" sz="2000" dirty="0" err="1"/>
              <a:t>textu</a:t>
            </a:r>
            <a:r>
              <a:rPr lang="en-US" sz="2000" dirty="0"/>
              <a:t> v </a:t>
            </a:r>
            <a:r>
              <a:rPr lang="en-US" sz="2000" dirty="0" err="1"/>
              <a:t>druhém</a:t>
            </a:r>
            <a:endParaRPr lang="en-US" sz="2000" dirty="0"/>
          </a:p>
          <a:p>
            <a:pPr marL="438785"/>
            <a:endParaRPr lang="en-US" sz="2000" b="1" dirty="0"/>
          </a:p>
          <a:p>
            <a:pPr marL="438785"/>
            <a:r>
              <a:rPr lang="en-US" sz="2000" b="1" dirty="0"/>
              <a:t>Intertext</a:t>
            </a:r>
          </a:p>
          <a:p>
            <a:pPr marL="118745" indent="0">
              <a:buNone/>
            </a:pPr>
            <a:r>
              <a:rPr lang="en-US" sz="2000" dirty="0"/>
              <a:t>- </a:t>
            </a:r>
            <a:r>
              <a:rPr lang="en-US" sz="2000" dirty="0" err="1"/>
              <a:t>soubor</a:t>
            </a:r>
            <a:r>
              <a:rPr lang="en-US" sz="2000" dirty="0"/>
              <a:t> </a:t>
            </a:r>
            <a:r>
              <a:rPr lang="en-US" sz="2000" dirty="0" err="1"/>
              <a:t>textů</a:t>
            </a:r>
            <a:r>
              <a:rPr lang="en-US" sz="2000" dirty="0"/>
              <a:t> </a:t>
            </a:r>
            <a:r>
              <a:rPr lang="en-US" sz="2000" dirty="0" err="1"/>
              <a:t>ve</a:t>
            </a:r>
            <a:r>
              <a:rPr lang="en-US" sz="2000" dirty="0"/>
              <a:t> </a:t>
            </a:r>
            <a:r>
              <a:rPr lang="en-US" sz="2000" dirty="0" err="1"/>
              <a:t>vzájemném</a:t>
            </a:r>
            <a:r>
              <a:rPr lang="en-US" sz="2000" dirty="0"/>
              <a:t> </a:t>
            </a:r>
            <a:r>
              <a:rPr lang="en-US" sz="2000" dirty="0" err="1"/>
              <a:t>vztahu</a:t>
            </a:r>
            <a:r>
              <a:rPr lang="en-US" sz="2000" dirty="0"/>
              <a:t> – </a:t>
            </a:r>
            <a:r>
              <a:rPr lang="en-US" sz="2000" dirty="0" err="1"/>
              <a:t>druhy</a:t>
            </a:r>
            <a:r>
              <a:rPr lang="en-US" sz="2000" dirty="0"/>
              <a:t>: </a:t>
            </a:r>
            <a:r>
              <a:rPr lang="en-US" sz="2000" dirty="0" err="1"/>
              <a:t>citace</a:t>
            </a:r>
            <a:r>
              <a:rPr lang="en-US" sz="2000" dirty="0"/>
              <a:t>, </a:t>
            </a:r>
            <a:r>
              <a:rPr lang="en-US" sz="2000" dirty="0" err="1"/>
              <a:t>narážka</a:t>
            </a:r>
            <a:r>
              <a:rPr lang="en-US" sz="2000" dirty="0"/>
              <a:t>, </a:t>
            </a:r>
            <a:r>
              <a:rPr lang="en-US" sz="2000" dirty="0" err="1"/>
              <a:t>parodie</a:t>
            </a:r>
            <a:r>
              <a:rPr lang="en-US" sz="2000" dirty="0"/>
              <a:t>, </a:t>
            </a:r>
            <a:r>
              <a:rPr lang="en-US" sz="2000" dirty="0" err="1"/>
              <a:t>odkaz</a:t>
            </a:r>
            <a:r>
              <a:rPr lang="en-US" sz="2000" dirty="0"/>
              <a:t>, </a:t>
            </a:r>
            <a:r>
              <a:rPr lang="en-US" sz="2000" dirty="0" err="1"/>
              <a:t>plagiát</a:t>
            </a:r>
            <a:r>
              <a:rPr lang="en-US" sz="2000" dirty="0"/>
              <a:t>,…</a:t>
            </a:r>
          </a:p>
          <a:p>
            <a:pPr marL="118745" indent="0">
              <a:buNone/>
            </a:pPr>
            <a:r>
              <a:rPr lang="en-US" sz="2000" dirty="0"/>
              <a:t>- </a:t>
            </a:r>
            <a:r>
              <a:rPr lang="en-US" sz="2000" dirty="0" err="1"/>
              <a:t>vztah</a:t>
            </a:r>
            <a:r>
              <a:rPr lang="en-US" sz="2000" dirty="0"/>
              <a:t> </a:t>
            </a:r>
            <a:r>
              <a:rPr lang="en-US" sz="2000" dirty="0" err="1"/>
              <a:t>textu</a:t>
            </a:r>
            <a:r>
              <a:rPr lang="en-US" sz="2000" dirty="0"/>
              <a:t> s </a:t>
            </a:r>
            <a:r>
              <a:rPr lang="en-US" sz="2000" dirty="0" err="1"/>
              <a:t>texty</a:t>
            </a:r>
            <a:r>
              <a:rPr lang="en-US" sz="2000" dirty="0"/>
              <a:t> </a:t>
            </a:r>
            <a:r>
              <a:rPr lang="en-US" sz="2000" dirty="0" err="1"/>
              <a:t>dříve</a:t>
            </a:r>
            <a:r>
              <a:rPr lang="en-US" sz="2000" dirty="0"/>
              <a:t> </a:t>
            </a:r>
            <a:r>
              <a:rPr lang="en-US" sz="2000" dirty="0" err="1"/>
              <a:t>existujícími</a:t>
            </a:r>
            <a:r>
              <a:rPr lang="en-US" sz="2000" dirty="0"/>
              <a:t>, </a:t>
            </a:r>
            <a:r>
              <a:rPr lang="en-US" sz="2000" dirty="0" err="1"/>
              <a:t>vůči</a:t>
            </a:r>
            <a:r>
              <a:rPr lang="en-US" sz="2000" dirty="0"/>
              <a:t> </a:t>
            </a:r>
            <a:r>
              <a:rPr lang="en-US" sz="2000" dirty="0" err="1"/>
              <a:t>nimž</a:t>
            </a:r>
            <a:r>
              <a:rPr lang="en-US" sz="2000" dirty="0"/>
              <a:t> se </a:t>
            </a:r>
            <a:r>
              <a:rPr lang="en-US" sz="2000" dirty="0" err="1"/>
              <a:t>vymezuje</a:t>
            </a:r>
            <a:r>
              <a:rPr lang="en-US" sz="2000" dirty="0"/>
              <a:t> </a:t>
            </a:r>
            <a:r>
              <a:rPr lang="en-US" sz="2000" dirty="0" err="1"/>
              <a:t>nebo</a:t>
            </a:r>
            <a:r>
              <a:rPr lang="en-US" sz="2000" dirty="0"/>
              <a:t> je </a:t>
            </a:r>
            <a:r>
              <a:rPr lang="en-US" sz="2000" dirty="0" err="1"/>
              <a:t>odráží</a:t>
            </a:r>
          </a:p>
        </p:txBody>
      </p:sp>
    </p:spTree>
    <p:extLst>
      <p:ext uri="{BB962C8B-B14F-4D97-AF65-F5344CB8AC3E}">
        <p14:creationId xmlns:p14="http://schemas.microsoft.com/office/powerpoint/2010/main" val="2822303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400" b="1"/>
              <a:t>Soubor cestopisných textů</a:t>
            </a:r>
          </a:p>
        </p:txBody>
      </p:sp>
      <p:sp>
        <p:nvSpPr>
          <p:cNvPr id="3" name="Zástupný symbol pro obsah 2"/>
          <p:cNvSpPr>
            <a:spLocks noGrp="1"/>
          </p:cNvSpPr>
          <p:nvPr>
            <p:ph idx="1"/>
          </p:nvPr>
        </p:nvSpPr>
        <p:spPr/>
        <p:txBody>
          <a:bodyPr>
            <a:normAutofit/>
          </a:bodyPr>
          <a:lstStyle/>
          <a:p>
            <a:r>
              <a:rPr lang="cs-CZ" sz="1800"/>
              <a:t>neexistence celkového přehledu středověkých cestopisů, pouze pro určité druhy cest – např. </a:t>
            </a:r>
            <a:r>
              <a:rPr lang="cs-CZ" sz="1800" b="1"/>
              <a:t>poutě do Jeruzaléma</a:t>
            </a:r>
            <a:r>
              <a:rPr lang="cs-CZ" sz="1800"/>
              <a:t> (Reinhold Röhricht, Titus Tobler, </a:t>
            </a:r>
            <a:r>
              <a:rPr lang="cs-CZ" sz="1800" b="1"/>
              <a:t>Aryeh Graboïs</a:t>
            </a:r>
            <a:r>
              <a:rPr lang="cs-CZ" sz="1800"/>
              <a:t>)</a:t>
            </a:r>
          </a:p>
          <a:p>
            <a:r>
              <a:rPr lang="cs-CZ" sz="1800" b="1"/>
              <a:t>srovnání počtu textů </a:t>
            </a:r>
            <a:r>
              <a:rPr lang="cs-CZ" sz="1800"/>
              <a:t>týkajících se Svaté země a do Compostely v pozdním středověku (Ursula Ganz-Blättler):</a:t>
            </a:r>
          </a:p>
          <a:p>
            <a:endParaRPr lang="cs-CZ" sz="1800"/>
          </a:p>
          <a:p>
            <a:pPr>
              <a:buNone/>
            </a:pPr>
            <a:endParaRPr lang="cs-CZ" sz="1800"/>
          </a:p>
          <a:p>
            <a:pPr>
              <a:buNone/>
            </a:pPr>
            <a:endParaRPr lang="cs-CZ" sz="1800"/>
          </a:p>
        </p:txBody>
      </p:sp>
      <p:pic>
        <p:nvPicPr>
          <p:cNvPr id="4" name="Image 3"/>
          <p:cNvPicPr/>
          <p:nvPr/>
        </p:nvPicPr>
        <p:blipFill>
          <a:blip r:embed="rId2" cstate="print"/>
          <a:srcRect/>
          <a:stretch>
            <a:fillRect/>
          </a:stretch>
        </p:blipFill>
        <p:spPr bwMode="auto">
          <a:xfrm>
            <a:off x="2483768" y="3429000"/>
            <a:ext cx="4536504" cy="309634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600" i="1" dirty="0" err="1"/>
              <a:t>Evagatorium</a:t>
            </a:r>
            <a:r>
              <a:rPr lang="cs-CZ" sz="2600" i="1" dirty="0"/>
              <a:t> F</a:t>
            </a:r>
            <a:r>
              <a:rPr lang="fr-FR" sz="2600" i="1" dirty="0"/>
              <a:t>ratris Felicis</a:t>
            </a:r>
            <a:r>
              <a:rPr lang="cs-CZ" sz="2600" i="1" dirty="0"/>
              <a:t> </a:t>
            </a:r>
            <a:r>
              <a:rPr lang="cs-CZ" sz="2600" i="1" dirty="0" err="1"/>
              <a:t>Fabri</a:t>
            </a:r>
            <a:r>
              <a:rPr lang="cs-CZ" sz="2600" dirty="0"/>
              <a:t>, O.P. (1480)</a:t>
            </a:r>
            <a:br>
              <a:rPr lang="fr-FR" sz="2600" dirty="0"/>
            </a:br>
            <a:r>
              <a:rPr lang="fr-FR" sz="2600" dirty="0"/>
              <a:t>ed. C. D</a:t>
            </a:r>
            <a:r>
              <a:rPr lang="cs-CZ" sz="2600" dirty="0"/>
              <a:t>. </a:t>
            </a:r>
            <a:r>
              <a:rPr lang="cs-CZ" sz="2600" dirty="0" err="1"/>
              <a:t>Hassler</a:t>
            </a:r>
            <a:r>
              <a:rPr lang="cs-CZ" sz="2600" dirty="0"/>
              <a:t>, Stuttgart 1843, s. 1 </a:t>
            </a:r>
          </a:p>
        </p:txBody>
      </p:sp>
      <p:sp>
        <p:nvSpPr>
          <p:cNvPr id="3" name="Zástupný symbol pro obsah 2"/>
          <p:cNvSpPr>
            <a:spLocks noGrp="1"/>
          </p:cNvSpPr>
          <p:nvPr>
            <p:ph idx="1"/>
          </p:nvPr>
        </p:nvSpPr>
        <p:spPr>
          <a:xfrm>
            <a:off x="685346" y="1732450"/>
            <a:ext cx="7765322" cy="4515950"/>
          </a:xfrm>
        </p:spPr>
        <p:txBody>
          <a:bodyPr>
            <a:normAutofit/>
          </a:bodyPr>
          <a:lstStyle/>
          <a:p>
            <a:pPr algn="just"/>
            <a:r>
              <a:rPr lang="cs-CZ" sz="2000" dirty="0"/>
              <a:t>In </a:t>
            </a:r>
            <a:r>
              <a:rPr lang="cs-CZ" sz="2000" dirty="0" err="1"/>
              <a:t>peregrinatione</a:t>
            </a:r>
            <a:r>
              <a:rPr lang="cs-CZ" sz="2000" dirty="0"/>
              <a:t> ergo </a:t>
            </a:r>
            <a:r>
              <a:rPr lang="cs-CZ" sz="2000" dirty="0" err="1"/>
              <a:t>existens</a:t>
            </a:r>
            <a:r>
              <a:rPr lang="cs-CZ" sz="2000" dirty="0"/>
              <a:t> </a:t>
            </a:r>
            <a:r>
              <a:rPr lang="cs-CZ" sz="2000" dirty="0" err="1"/>
              <a:t>singula</a:t>
            </a:r>
            <a:r>
              <a:rPr lang="cs-CZ" sz="2000" dirty="0"/>
              <a:t> </a:t>
            </a:r>
            <a:r>
              <a:rPr lang="cs-CZ" sz="2000" dirty="0" err="1"/>
              <a:t>loca</a:t>
            </a:r>
            <a:r>
              <a:rPr lang="cs-CZ" sz="2000" dirty="0"/>
              <a:t> ad </a:t>
            </a:r>
            <a:r>
              <a:rPr lang="cs-CZ" sz="2000" dirty="0" err="1"/>
              <a:t>quae</a:t>
            </a:r>
            <a:r>
              <a:rPr lang="cs-CZ" sz="2000" dirty="0"/>
              <a:t> </a:t>
            </a:r>
            <a:r>
              <a:rPr lang="cs-CZ" sz="2000" dirty="0" err="1"/>
              <a:t>me</a:t>
            </a:r>
            <a:r>
              <a:rPr lang="cs-CZ" sz="2000" dirty="0"/>
              <a:t> </a:t>
            </a:r>
            <a:r>
              <a:rPr lang="cs-CZ" sz="2000" dirty="0" err="1"/>
              <a:t>contigit</a:t>
            </a:r>
            <a:r>
              <a:rPr lang="cs-CZ" sz="2000" dirty="0"/>
              <a:t> </a:t>
            </a:r>
            <a:r>
              <a:rPr lang="cs-CZ" sz="2000" dirty="0" err="1"/>
              <a:t>divertere</a:t>
            </a:r>
            <a:r>
              <a:rPr lang="cs-CZ" sz="2000" dirty="0"/>
              <a:t>, </a:t>
            </a:r>
            <a:r>
              <a:rPr lang="cs-CZ" sz="2000" dirty="0" err="1"/>
              <a:t>intente</a:t>
            </a:r>
            <a:r>
              <a:rPr lang="cs-CZ" sz="2000" dirty="0"/>
              <a:t> </a:t>
            </a:r>
            <a:r>
              <a:rPr lang="cs-CZ" sz="2000" dirty="0" err="1"/>
              <a:t>perspexi</a:t>
            </a:r>
            <a:r>
              <a:rPr lang="cs-CZ" sz="2000" dirty="0"/>
              <a:t>, </a:t>
            </a:r>
            <a:r>
              <a:rPr lang="cs-CZ" sz="2000" dirty="0" err="1"/>
              <a:t>situmque</a:t>
            </a:r>
            <a:r>
              <a:rPr lang="cs-CZ" sz="2000" dirty="0"/>
              <a:t> </a:t>
            </a:r>
            <a:r>
              <a:rPr lang="cs-CZ" sz="2000" dirty="0" err="1"/>
              <a:t>ac</a:t>
            </a:r>
            <a:r>
              <a:rPr lang="cs-CZ" sz="2000" dirty="0"/>
              <a:t> </a:t>
            </a:r>
            <a:r>
              <a:rPr lang="cs-CZ" sz="2000" dirty="0" err="1"/>
              <a:t>dispositionem</a:t>
            </a:r>
            <a:r>
              <a:rPr lang="cs-CZ" sz="2000" dirty="0"/>
              <a:t> </a:t>
            </a:r>
            <a:r>
              <a:rPr lang="cs-CZ" sz="2000" b="1" dirty="0" err="1"/>
              <a:t>scripto</a:t>
            </a:r>
            <a:r>
              <a:rPr lang="cs-CZ" sz="2000" b="1" dirty="0"/>
              <a:t> </a:t>
            </a:r>
            <a:r>
              <a:rPr lang="cs-CZ" sz="2000" b="1" dirty="0" err="1"/>
              <a:t>mandavi</a:t>
            </a:r>
            <a:r>
              <a:rPr lang="cs-CZ" sz="2000" dirty="0"/>
              <a:t>, tam </a:t>
            </a:r>
            <a:r>
              <a:rPr lang="cs-CZ" sz="2000" dirty="0" err="1"/>
              <a:t>terrae</a:t>
            </a:r>
            <a:r>
              <a:rPr lang="cs-CZ" sz="2000" dirty="0"/>
              <a:t> </a:t>
            </a:r>
            <a:r>
              <a:rPr lang="cs-CZ" sz="2000" dirty="0" err="1"/>
              <a:t>sanctae</a:t>
            </a:r>
            <a:r>
              <a:rPr lang="cs-CZ" sz="2000" dirty="0"/>
              <a:t>, </a:t>
            </a:r>
            <a:r>
              <a:rPr lang="cs-CZ" sz="2000" dirty="0" err="1"/>
              <a:t>quam</a:t>
            </a:r>
            <a:r>
              <a:rPr lang="cs-CZ" sz="2000" dirty="0"/>
              <a:t> </a:t>
            </a:r>
            <a:r>
              <a:rPr lang="cs-CZ" sz="2000" dirty="0" err="1"/>
              <a:t>aliarum</a:t>
            </a:r>
            <a:r>
              <a:rPr lang="cs-CZ" sz="2000" dirty="0"/>
              <a:t> </a:t>
            </a:r>
            <a:r>
              <a:rPr lang="cs-CZ" sz="2000" dirty="0" err="1"/>
              <a:t>terrarum</a:t>
            </a:r>
            <a:r>
              <a:rPr lang="cs-CZ" sz="2000" dirty="0"/>
              <a:t>, </a:t>
            </a:r>
            <a:r>
              <a:rPr lang="cs-CZ" sz="2000" dirty="0" err="1"/>
              <a:t>marium</a:t>
            </a:r>
            <a:r>
              <a:rPr lang="cs-CZ" sz="2000" dirty="0"/>
              <a:t>, </a:t>
            </a:r>
            <a:r>
              <a:rPr lang="cs-CZ" sz="2000" dirty="0" err="1"/>
              <a:t>fluminum</a:t>
            </a:r>
            <a:r>
              <a:rPr lang="cs-CZ" sz="2000" dirty="0"/>
              <a:t> </a:t>
            </a:r>
            <a:r>
              <a:rPr lang="cs-CZ" sz="2000" dirty="0" err="1"/>
              <a:t>et</a:t>
            </a:r>
            <a:r>
              <a:rPr lang="cs-CZ" sz="2000" dirty="0"/>
              <a:t> </a:t>
            </a:r>
            <a:r>
              <a:rPr lang="cs-CZ" sz="2000" dirty="0" err="1"/>
              <a:t>locorum</a:t>
            </a:r>
            <a:r>
              <a:rPr lang="cs-CZ" sz="2000" dirty="0"/>
              <a:t> </a:t>
            </a:r>
            <a:r>
              <a:rPr lang="fr-FR" sz="2000" dirty="0"/>
              <a:t>[...] et breviter omnia quae in tribus principalibus partibus mundi vidi, in Europa, in Asia et in Africa, </a:t>
            </a:r>
            <a:r>
              <a:rPr lang="fr-FR" sz="2000" b="1" dirty="0"/>
              <a:t>notavi et conscripsi</a:t>
            </a:r>
            <a:r>
              <a:rPr lang="fr-FR" sz="2000" dirty="0"/>
              <a:t>. Siquidem has tres mundi principales partes attingit haec peregrinatio, ut in processu secundae partis patebit.</a:t>
            </a:r>
            <a:endParaRPr lang="cs-CZ" sz="2000" dirty="0"/>
          </a:p>
          <a:p>
            <a:pPr algn="just"/>
            <a:r>
              <a:rPr lang="cs-CZ" sz="1800" dirty="0">
                <a:effectLst/>
                <a:latin typeface="Times New Roman" panose="02020603050405020304" pitchFamily="18" charset="0"/>
                <a:ea typeface="Calibri" panose="020F0502020204030204" pitchFamily="34" charset="0"/>
              </a:rPr>
              <a:t>Během své pouti jsem bedlivě zkoumal všechny kraje, jež jsem měl to štěstí navštívit, a </a:t>
            </a:r>
            <a:r>
              <a:rPr lang="cs-CZ" sz="1800" b="1" dirty="0">
                <a:effectLst/>
                <a:latin typeface="Times New Roman" panose="02020603050405020304" pitchFamily="18" charset="0"/>
                <a:ea typeface="Calibri" panose="020F0502020204030204" pitchFamily="34" charset="0"/>
              </a:rPr>
              <a:t>písmu svěřil</a:t>
            </a:r>
            <a:r>
              <a:rPr lang="cs-CZ" sz="1800" dirty="0">
                <a:effectLst/>
                <a:latin typeface="Times New Roman" panose="02020603050405020304" pitchFamily="18" charset="0"/>
                <a:ea typeface="Calibri" panose="020F0502020204030204" pitchFamily="34" charset="0"/>
              </a:rPr>
              <a:t> jejich umístění a vnitřní poměry, a to jak Svatou zemi, tak ostatní země, moře, řeky a místa (...) Takto </a:t>
            </a:r>
            <a:r>
              <a:rPr lang="cs-CZ" sz="1800" b="1" dirty="0">
                <a:effectLst/>
                <a:latin typeface="Times New Roman" panose="02020603050405020304" pitchFamily="18" charset="0"/>
                <a:ea typeface="Calibri" panose="020F0502020204030204" pitchFamily="34" charset="0"/>
              </a:rPr>
              <a:t>jsem zaznamenal a stručně popsal</a:t>
            </a:r>
            <a:r>
              <a:rPr lang="cs-CZ" sz="1800" dirty="0">
                <a:effectLst/>
                <a:latin typeface="Times New Roman" panose="02020603050405020304" pitchFamily="18" charset="0"/>
                <a:ea typeface="Calibri" panose="020F0502020204030204" pitchFamily="34" charset="0"/>
              </a:rPr>
              <a:t> to, co jsem viděl ve třech základních částech světa, v Evropě, v Asii i v Africe, do nichž mě zavedlo mé putování popsané v druhé části </a:t>
            </a:r>
            <a:r>
              <a:rPr lang="cs-CZ" sz="1800" b="1" dirty="0">
                <a:effectLst/>
                <a:latin typeface="Times New Roman" panose="02020603050405020304" pitchFamily="18" charset="0"/>
                <a:ea typeface="Calibri" panose="020F0502020204030204" pitchFamily="34" charset="0"/>
              </a:rPr>
              <a:t>díla</a:t>
            </a:r>
            <a:r>
              <a:rPr lang="cs-CZ" sz="1800" dirty="0">
                <a:effectLst/>
                <a:latin typeface="Times New Roman" panose="02020603050405020304" pitchFamily="18" charset="0"/>
                <a:ea typeface="Calibri" panose="020F0502020204030204" pitchFamily="34" charset="0"/>
              </a:rPr>
              <a:t>.</a:t>
            </a:r>
            <a:endParaRPr lang="fr-FR" sz="2000" dirty="0"/>
          </a:p>
          <a:p>
            <a:endParaRPr lang="fr-F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89339" y="172534"/>
            <a:ext cx="7765322" cy="970450"/>
          </a:xfrm>
        </p:spPr>
        <p:txBody>
          <a:bodyPr>
            <a:normAutofit/>
          </a:bodyPr>
          <a:lstStyle/>
          <a:p>
            <a:r>
              <a:rPr lang="cs-CZ" sz="2400" b="1" dirty="0"/>
              <a:t>Základní bibliografie</a:t>
            </a:r>
          </a:p>
        </p:txBody>
      </p:sp>
      <p:sp>
        <p:nvSpPr>
          <p:cNvPr id="5" name="Espace réservé du contenu 4"/>
          <p:cNvSpPr>
            <a:spLocks noGrp="1"/>
          </p:cNvSpPr>
          <p:nvPr>
            <p:ph idx="1"/>
          </p:nvPr>
        </p:nvSpPr>
        <p:spPr>
          <a:xfrm>
            <a:off x="457200" y="1142984"/>
            <a:ext cx="8229600" cy="5214974"/>
          </a:xfrm>
        </p:spPr>
        <p:txBody>
          <a:bodyPr>
            <a:normAutofit fontScale="85000" lnSpcReduction="20000"/>
          </a:bodyPr>
          <a:lstStyle/>
          <a:p>
            <a:r>
              <a:rPr lang="cs-CZ" sz="1800" b="1" dirty="0"/>
              <a:t>Repertoria:</a:t>
            </a:r>
          </a:p>
          <a:p>
            <a:pPr>
              <a:buNone/>
            </a:pPr>
            <a:r>
              <a:rPr lang="cs-CZ" sz="1800" dirty="0" err="1"/>
              <a:t>Reinhold</a:t>
            </a:r>
            <a:r>
              <a:rPr lang="cs-CZ" sz="1800" dirty="0"/>
              <a:t> </a:t>
            </a:r>
            <a:r>
              <a:rPr lang="cs-CZ" sz="1800" dirty="0" err="1"/>
              <a:t>Röhricht</a:t>
            </a:r>
            <a:r>
              <a:rPr lang="cs-CZ" sz="1800" dirty="0"/>
              <a:t>, </a:t>
            </a:r>
            <a:r>
              <a:rPr lang="cs-CZ" sz="1800" i="1" dirty="0" err="1"/>
              <a:t>Bibliotheca</a:t>
            </a:r>
            <a:r>
              <a:rPr lang="cs-CZ" sz="1800" i="1" dirty="0"/>
              <a:t> </a:t>
            </a:r>
            <a:r>
              <a:rPr lang="cs-CZ" sz="1800" i="1" dirty="0" err="1"/>
              <a:t>Geographica</a:t>
            </a:r>
            <a:r>
              <a:rPr lang="cs-CZ" sz="1800" i="1" dirty="0"/>
              <a:t> </a:t>
            </a:r>
            <a:r>
              <a:rPr lang="cs-CZ" sz="1800" i="1" dirty="0" err="1"/>
              <a:t>Palaestinae</a:t>
            </a:r>
            <a:r>
              <a:rPr lang="cs-CZ" sz="1800" dirty="0"/>
              <a:t>, (2. </a:t>
            </a:r>
            <a:r>
              <a:rPr lang="cs-CZ" sz="1800" dirty="0" err="1"/>
              <a:t>vyd</a:t>
            </a:r>
            <a:r>
              <a:rPr lang="cs-CZ" sz="1800" dirty="0"/>
              <a:t>.), Jerusalem 1964</a:t>
            </a:r>
          </a:p>
          <a:p>
            <a:pPr>
              <a:buNone/>
            </a:pPr>
            <a:r>
              <a:rPr lang="cs-CZ" sz="1800" dirty="0" err="1"/>
              <a:t>Titus</a:t>
            </a:r>
            <a:r>
              <a:rPr lang="cs-CZ" sz="1800" dirty="0"/>
              <a:t> </a:t>
            </a:r>
            <a:r>
              <a:rPr lang="cs-CZ" sz="1800" dirty="0" err="1"/>
              <a:t>Tobler</a:t>
            </a:r>
            <a:r>
              <a:rPr lang="cs-CZ" sz="1800" dirty="0"/>
              <a:t>, </a:t>
            </a:r>
            <a:r>
              <a:rPr lang="cs-CZ" sz="1800" i="1" dirty="0" err="1"/>
              <a:t>Descriptiones</a:t>
            </a:r>
            <a:r>
              <a:rPr lang="cs-CZ" sz="1800" i="1" dirty="0"/>
              <a:t> </a:t>
            </a:r>
            <a:r>
              <a:rPr lang="cs-CZ" sz="1800" i="1" dirty="0" err="1"/>
              <a:t>Terrae</a:t>
            </a:r>
            <a:r>
              <a:rPr lang="cs-CZ" sz="1800" i="1" dirty="0"/>
              <a:t> </a:t>
            </a:r>
            <a:r>
              <a:rPr lang="cs-CZ" sz="1800" i="1" dirty="0" err="1"/>
              <a:t>sanctae</a:t>
            </a:r>
            <a:r>
              <a:rPr lang="cs-CZ" sz="1800" dirty="0"/>
              <a:t>, </a:t>
            </a:r>
            <a:r>
              <a:rPr lang="cs-CZ" sz="1800" dirty="0" err="1"/>
              <a:t>München</a:t>
            </a:r>
            <a:r>
              <a:rPr lang="cs-CZ" sz="1800" dirty="0"/>
              <a:t> 1874</a:t>
            </a:r>
          </a:p>
          <a:p>
            <a:pPr>
              <a:buNone/>
            </a:pPr>
            <a:r>
              <a:rPr lang="cs-CZ" sz="1800" dirty="0" err="1"/>
              <a:t>Girolamo</a:t>
            </a:r>
            <a:r>
              <a:rPr lang="cs-CZ" sz="1800" dirty="0"/>
              <a:t> </a:t>
            </a:r>
            <a:r>
              <a:rPr lang="cs-CZ" sz="1800" dirty="0" err="1"/>
              <a:t>Golubovich</a:t>
            </a:r>
            <a:r>
              <a:rPr lang="cs-CZ" sz="1800" dirty="0"/>
              <a:t>, </a:t>
            </a:r>
            <a:r>
              <a:rPr lang="cs-CZ" sz="1800" i="1" dirty="0" err="1"/>
              <a:t>Biblioteca</a:t>
            </a:r>
            <a:r>
              <a:rPr lang="cs-CZ" sz="1800" i="1" dirty="0"/>
              <a:t> Bio-</a:t>
            </a:r>
            <a:r>
              <a:rPr lang="cs-CZ" sz="1800" i="1" dirty="0" err="1"/>
              <a:t>Bibliografica</a:t>
            </a:r>
            <a:r>
              <a:rPr lang="cs-CZ" sz="1800" i="1" dirty="0"/>
              <a:t> </a:t>
            </a:r>
            <a:r>
              <a:rPr lang="cs-CZ" sz="1800" i="1" dirty="0" err="1"/>
              <a:t>della</a:t>
            </a:r>
            <a:r>
              <a:rPr lang="cs-CZ" sz="1800" i="1" dirty="0"/>
              <a:t> </a:t>
            </a:r>
            <a:r>
              <a:rPr lang="cs-CZ" sz="1800" i="1" dirty="0" err="1"/>
              <a:t>Terra</a:t>
            </a:r>
            <a:r>
              <a:rPr lang="cs-CZ" sz="1800" i="1" dirty="0"/>
              <a:t> </a:t>
            </a:r>
            <a:r>
              <a:rPr lang="cs-CZ" sz="1800" i="1" dirty="0" err="1"/>
              <a:t>Santa</a:t>
            </a:r>
            <a:r>
              <a:rPr lang="cs-CZ" sz="1800" i="1" dirty="0"/>
              <a:t> e </a:t>
            </a:r>
            <a:r>
              <a:rPr lang="cs-CZ" sz="1800" i="1" dirty="0" err="1"/>
              <a:t>dell</a:t>
            </a:r>
            <a:r>
              <a:rPr lang="cs-CZ" sz="1800" i="1" dirty="0"/>
              <a:t>‘Oriente </a:t>
            </a:r>
            <a:r>
              <a:rPr lang="cs-CZ" sz="1800" i="1" dirty="0" err="1"/>
              <a:t>francescano</a:t>
            </a:r>
            <a:r>
              <a:rPr lang="cs-CZ" sz="1800" dirty="0"/>
              <a:t>, </a:t>
            </a:r>
            <a:r>
              <a:rPr lang="cs-CZ" sz="1800" dirty="0" err="1"/>
              <a:t>Firenze</a:t>
            </a:r>
            <a:r>
              <a:rPr lang="cs-CZ" sz="1800" dirty="0"/>
              <a:t> 1906-1927 (5 sv.)</a:t>
            </a:r>
          </a:p>
          <a:p>
            <a:pPr>
              <a:buNone/>
            </a:pPr>
            <a:r>
              <a:rPr lang="cs-CZ" sz="1800" dirty="0"/>
              <a:t>Werner </a:t>
            </a:r>
            <a:r>
              <a:rPr lang="cs-CZ" sz="1800" dirty="0" err="1"/>
              <a:t>Paravicini</a:t>
            </a:r>
            <a:r>
              <a:rPr lang="cs-CZ" sz="1800" dirty="0"/>
              <a:t>, </a:t>
            </a:r>
            <a:r>
              <a:rPr lang="cs-CZ" sz="1800" i="1" dirty="0" err="1"/>
              <a:t>Europäische</a:t>
            </a:r>
            <a:r>
              <a:rPr lang="cs-CZ" sz="1800" i="1" dirty="0"/>
              <a:t> </a:t>
            </a:r>
            <a:r>
              <a:rPr lang="cs-CZ" sz="1800" i="1" dirty="0" err="1"/>
              <a:t>Reiseberichte</a:t>
            </a:r>
            <a:r>
              <a:rPr lang="cs-CZ" sz="1800" i="1" dirty="0"/>
              <a:t> des </a:t>
            </a:r>
            <a:r>
              <a:rPr lang="cs-CZ" sz="1800" i="1" dirty="0" err="1"/>
              <a:t>Späten</a:t>
            </a:r>
            <a:r>
              <a:rPr lang="cs-CZ" sz="1800" i="1" dirty="0"/>
              <a:t> </a:t>
            </a:r>
            <a:r>
              <a:rPr lang="cs-CZ" sz="1800" i="1" dirty="0" err="1"/>
              <a:t>Mittelalters</a:t>
            </a:r>
            <a:r>
              <a:rPr lang="cs-CZ" sz="1800" dirty="0"/>
              <a:t>, Frankfurt a. M. 1999-2001 (3 sv.)</a:t>
            </a:r>
          </a:p>
          <a:p>
            <a:pPr>
              <a:buNone/>
            </a:pPr>
            <a:endParaRPr lang="cs-CZ" sz="1600" dirty="0"/>
          </a:p>
          <a:p>
            <a:r>
              <a:rPr lang="cs-CZ" sz="1800" b="1" dirty="0"/>
              <a:t>Syntézy:</a:t>
            </a:r>
          </a:p>
          <a:p>
            <a:pPr>
              <a:buNone/>
            </a:pPr>
            <a:r>
              <a:rPr lang="cs-CZ" sz="1800" dirty="0"/>
              <a:t>Margaret </a:t>
            </a:r>
            <a:r>
              <a:rPr lang="cs-CZ" sz="1800" dirty="0" err="1"/>
              <a:t>Wade</a:t>
            </a:r>
            <a:r>
              <a:rPr lang="cs-CZ" sz="1800" dirty="0"/>
              <a:t> </a:t>
            </a:r>
            <a:r>
              <a:rPr lang="cs-CZ" sz="1800" dirty="0" err="1"/>
              <a:t>Labarge</a:t>
            </a:r>
            <a:r>
              <a:rPr lang="cs-CZ" sz="1800" dirty="0"/>
              <a:t>, </a:t>
            </a:r>
            <a:r>
              <a:rPr lang="cs-CZ" sz="1800" i="1" dirty="0"/>
              <a:t>Medieval </a:t>
            </a:r>
            <a:r>
              <a:rPr lang="cs-CZ" sz="1800" i="1" dirty="0" err="1"/>
              <a:t>Travellers</a:t>
            </a:r>
            <a:r>
              <a:rPr lang="cs-CZ" sz="1800" dirty="0"/>
              <a:t>, London 1982</a:t>
            </a:r>
          </a:p>
          <a:p>
            <a:pPr>
              <a:buNone/>
            </a:pPr>
            <a:r>
              <a:rPr lang="cs-CZ" sz="1800" dirty="0"/>
              <a:t>Norbert </a:t>
            </a:r>
            <a:r>
              <a:rPr lang="cs-CZ" sz="1800" dirty="0" err="1"/>
              <a:t>Ohler</a:t>
            </a:r>
            <a:r>
              <a:rPr lang="cs-CZ" sz="1800" dirty="0"/>
              <a:t>, </a:t>
            </a:r>
            <a:r>
              <a:rPr lang="cs-CZ" sz="1800" i="1" dirty="0" err="1"/>
              <a:t>Reisen</a:t>
            </a:r>
            <a:r>
              <a:rPr lang="cs-CZ" sz="1800" i="1" dirty="0"/>
              <a:t> </a:t>
            </a:r>
            <a:r>
              <a:rPr lang="cs-CZ" sz="1800" i="1" dirty="0" err="1"/>
              <a:t>im</a:t>
            </a:r>
            <a:r>
              <a:rPr lang="cs-CZ" sz="1800" i="1" dirty="0"/>
              <a:t> </a:t>
            </a:r>
            <a:r>
              <a:rPr lang="cs-CZ" sz="1800" i="1" dirty="0" err="1"/>
              <a:t>Mittelalter</a:t>
            </a:r>
            <a:r>
              <a:rPr lang="cs-CZ" sz="1800" dirty="0"/>
              <a:t>, </a:t>
            </a:r>
            <a:r>
              <a:rPr lang="cs-CZ" sz="1800" dirty="0" err="1"/>
              <a:t>München</a:t>
            </a:r>
            <a:r>
              <a:rPr lang="cs-CZ" sz="1800" dirty="0"/>
              <a:t> 1992 (</a:t>
            </a:r>
            <a:r>
              <a:rPr lang="cs-CZ" sz="1800" dirty="0" err="1"/>
              <a:t>čes</a:t>
            </a:r>
            <a:r>
              <a:rPr lang="cs-CZ" sz="1800" dirty="0"/>
              <a:t>.</a:t>
            </a:r>
            <a:r>
              <a:rPr lang="cs-CZ" sz="1800" i="1" dirty="0"/>
              <a:t> Cestování ve středověku</a:t>
            </a:r>
            <a:r>
              <a:rPr lang="cs-CZ" sz="1800" dirty="0"/>
              <a:t>, 2003)</a:t>
            </a:r>
          </a:p>
          <a:p>
            <a:pPr>
              <a:buNone/>
            </a:pPr>
            <a:r>
              <a:rPr lang="cs-CZ" sz="1800" dirty="0"/>
              <a:t>Jean </a:t>
            </a:r>
            <a:r>
              <a:rPr lang="cs-CZ" sz="1800" dirty="0" err="1"/>
              <a:t>Verdon</a:t>
            </a:r>
            <a:r>
              <a:rPr lang="cs-CZ" sz="1800" dirty="0"/>
              <a:t>, </a:t>
            </a:r>
            <a:r>
              <a:rPr lang="cs-CZ" sz="1800" i="1" dirty="0" err="1"/>
              <a:t>Voyager</a:t>
            </a:r>
            <a:r>
              <a:rPr lang="cs-CZ" sz="1800" i="1" dirty="0"/>
              <a:t> au </a:t>
            </a:r>
            <a:r>
              <a:rPr lang="cs-CZ" sz="1800" i="1" dirty="0" err="1"/>
              <a:t>Moyen</a:t>
            </a:r>
            <a:r>
              <a:rPr lang="cs-CZ" sz="1800" i="1" dirty="0"/>
              <a:t> </a:t>
            </a:r>
            <a:r>
              <a:rPr lang="fr-FR" sz="1800" i="1" dirty="0"/>
              <a:t>Âge</a:t>
            </a:r>
            <a:r>
              <a:rPr lang="cs-CZ" sz="1800" dirty="0"/>
              <a:t>, Paris 1998</a:t>
            </a:r>
          </a:p>
          <a:p>
            <a:pPr>
              <a:buNone/>
            </a:pPr>
            <a:r>
              <a:rPr lang="cs-CZ" sz="1800" dirty="0" err="1"/>
              <a:t>Ursula</a:t>
            </a:r>
            <a:r>
              <a:rPr lang="cs-CZ" sz="1800" dirty="0"/>
              <a:t> </a:t>
            </a:r>
            <a:r>
              <a:rPr lang="cs-CZ" sz="1800" dirty="0" err="1"/>
              <a:t>Ganz</a:t>
            </a:r>
            <a:r>
              <a:rPr lang="cs-CZ" sz="1800" dirty="0"/>
              <a:t>-</a:t>
            </a:r>
            <a:r>
              <a:rPr lang="cs-CZ" sz="1800" dirty="0" err="1"/>
              <a:t>Blättler</a:t>
            </a:r>
            <a:r>
              <a:rPr lang="cs-CZ" sz="1800" dirty="0"/>
              <a:t>, </a:t>
            </a:r>
            <a:r>
              <a:rPr lang="cs-CZ" sz="1800" i="1" dirty="0" err="1"/>
              <a:t>Andacht</a:t>
            </a:r>
            <a:r>
              <a:rPr lang="cs-CZ" sz="1800" i="1" dirty="0"/>
              <a:t> </a:t>
            </a:r>
            <a:r>
              <a:rPr lang="cs-CZ" sz="1800" i="1" dirty="0" err="1"/>
              <a:t>und</a:t>
            </a:r>
            <a:r>
              <a:rPr lang="cs-CZ" sz="1800" i="1" dirty="0"/>
              <a:t> </a:t>
            </a:r>
            <a:r>
              <a:rPr lang="cs-CZ" sz="1800" i="1" dirty="0" err="1"/>
              <a:t>Abenteuer</a:t>
            </a:r>
            <a:r>
              <a:rPr lang="cs-CZ" sz="1800" dirty="0"/>
              <a:t>, </a:t>
            </a:r>
            <a:r>
              <a:rPr lang="cs-CZ" sz="1800" dirty="0" err="1"/>
              <a:t>Tübingen</a:t>
            </a:r>
            <a:r>
              <a:rPr lang="cs-CZ" sz="1800" dirty="0"/>
              <a:t> 1991 (</a:t>
            </a:r>
            <a:r>
              <a:rPr lang="cs-CZ" sz="1800" dirty="0" err="1"/>
              <a:t>Jakobus</a:t>
            </a:r>
            <a:r>
              <a:rPr lang="cs-CZ" sz="1800" dirty="0"/>
              <a:t>-</a:t>
            </a:r>
            <a:r>
              <a:rPr lang="cs-CZ" sz="1800" dirty="0" err="1"/>
              <a:t>Studien</a:t>
            </a:r>
            <a:r>
              <a:rPr lang="cs-CZ" sz="1800" dirty="0"/>
              <a:t> 4)</a:t>
            </a:r>
          </a:p>
          <a:p>
            <a:pPr>
              <a:buNone/>
            </a:pPr>
            <a:r>
              <a:rPr lang="cs-CZ" sz="1800" dirty="0" err="1"/>
              <a:t>Aryeh</a:t>
            </a:r>
            <a:r>
              <a:rPr lang="cs-CZ" sz="1800" dirty="0"/>
              <a:t> </a:t>
            </a:r>
            <a:r>
              <a:rPr lang="cs-CZ" sz="1800" dirty="0" err="1"/>
              <a:t>Graboïs</a:t>
            </a:r>
            <a:r>
              <a:rPr lang="cs-CZ" sz="1800" dirty="0"/>
              <a:t>, </a:t>
            </a:r>
            <a:r>
              <a:rPr lang="cs-CZ" sz="1800" i="1" dirty="0" err="1"/>
              <a:t>Le</a:t>
            </a:r>
            <a:r>
              <a:rPr lang="cs-CZ" sz="1800" i="1" dirty="0"/>
              <a:t> p</a:t>
            </a:r>
            <a:r>
              <a:rPr lang="fr-FR" sz="1800" i="1" dirty="0"/>
              <a:t>èlerin occidental en Terre Sainte au Moyen Âge</a:t>
            </a:r>
            <a:r>
              <a:rPr lang="cs-CZ" sz="1800" dirty="0"/>
              <a:t>, </a:t>
            </a:r>
            <a:r>
              <a:rPr lang="cs-CZ" sz="1800" dirty="0" err="1"/>
              <a:t>Bruxelles</a:t>
            </a:r>
            <a:r>
              <a:rPr lang="cs-CZ" sz="1800" dirty="0"/>
              <a:t> – Paris 1998</a:t>
            </a:r>
          </a:p>
          <a:p>
            <a:pPr>
              <a:buNone/>
            </a:pPr>
            <a:r>
              <a:rPr lang="cs-CZ" sz="1800" dirty="0" err="1"/>
              <a:t>Nicole</a:t>
            </a:r>
            <a:r>
              <a:rPr lang="cs-CZ" sz="1800" dirty="0"/>
              <a:t> </a:t>
            </a:r>
            <a:r>
              <a:rPr lang="cs-CZ" sz="1800" dirty="0" err="1"/>
              <a:t>Chareyron</a:t>
            </a:r>
            <a:r>
              <a:rPr lang="cs-CZ" sz="1800" dirty="0"/>
              <a:t>, </a:t>
            </a:r>
            <a:r>
              <a:rPr lang="cs-CZ" sz="1800" i="1" dirty="0" err="1"/>
              <a:t>Ethique</a:t>
            </a:r>
            <a:r>
              <a:rPr lang="cs-CZ" sz="1800" i="1" dirty="0"/>
              <a:t> </a:t>
            </a:r>
            <a:r>
              <a:rPr lang="cs-CZ" sz="1800" i="1" dirty="0" err="1"/>
              <a:t>et</a:t>
            </a:r>
            <a:r>
              <a:rPr lang="cs-CZ" sz="1800" i="1" dirty="0"/>
              <a:t> </a:t>
            </a:r>
            <a:r>
              <a:rPr lang="cs-CZ" sz="1800" i="1" dirty="0" err="1"/>
              <a:t>esthétique</a:t>
            </a:r>
            <a:r>
              <a:rPr lang="cs-CZ" sz="1800" i="1" dirty="0"/>
              <a:t> </a:t>
            </a:r>
            <a:r>
              <a:rPr lang="cs-CZ" sz="1800" i="1" dirty="0" err="1"/>
              <a:t>du</a:t>
            </a:r>
            <a:r>
              <a:rPr lang="cs-CZ" sz="1800" i="1" dirty="0"/>
              <a:t> </a:t>
            </a:r>
            <a:r>
              <a:rPr lang="cs-CZ" sz="1800" i="1" dirty="0" err="1"/>
              <a:t>récit</a:t>
            </a:r>
            <a:r>
              <a:rPr lang="cs-CZ" sz="1800" i="1" dirty="0"/>
              <a:t> de </a:t>
            </a:r>
            <a:r>
              <a:rPr lang="cs-CZ" sz="1800" i="1" dirty="0" err="1"/>
              <a:t>voyage</a:t>
            </a:r>
            <a:r>
              <a:rPr lang="cs-CZ" sz="1800" dirty="0"/>
              <a:t>, Paris 2013</a:t>
            </a:r>
          </a:p>
          <a:p>
            <a:pPr>
              <a:buNone/>
            </a:pPr>
            <a:endParaRPr lang="cs-CZ" sz="1600" dirty="0"/>
          </a:p>
          <a:p>
            <a:r>
              <a:rPr lang="cs-CZ" sz="1600" b="1" dirty="0"/>
              <a:t>Web:</a:t>
            </a:r>
          </a:p>
          <a:p>
            <a:pPr>
              <a:buNone/>
            </a:pPr>
            <a:r>
              <a:rPr lang="cs-CZ" sz="1800" dirty="0"/>
              <a:t>www.</a:t>
            </a:r>
            <a:r>
              <a:rPr lang="cs-CZ" sz="1800" dirty="0" err="1"/>
              <a:t>digiberichte.de</a:t>
            </a:r>
            <a:endParaRPr lang="cs-CZ" sz="1800" dirty="0"/>
          </a:p>
          <a:p>
            <a:pPr>
              <a:buNone/>
            </a:pPr>
            <a:endParaRPr lang="cs-CZ" sz="1600" dirty="0"/>
          </a:p>
          <a:p>
            <a:pPr>
              <a:buNone/>
            </a:pPr>
            <a:endParaRPr lang="cs-CZ"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FFBF7E-B3BC-4BC6-A276-F48DFFA54F08}"/>
              </a:ext>
            </a:extLst>
          </p:cNvPr>
          <p:cNvSpPr>
            <a:spLocks noGrp="1"/>
          </p:cNvSpPr>
          <p:nvPr>
            <p:ph type="title"/>
          </p:nvPr>
        </p:nvSpPr>
        <p:spPr/>
        <p:txBody>
          <a:bodyPr>
            <a:normAutofit/>
          </a:bodyPr>
          <a:lstStyle/>
          <a:p>
            <a:r>
              <a:rPr lang="cs-CZ" sz="2600" i="1" dirty="0" err="1"/>
              <a:t>Evagatorium</a:t>
            </a:r>
            <a:r>
              <a:rPr lang="cs-CZ" sz="2600" i="1" dirty="0"/>
              <a:t> F</a:t>
            </a:r>
            <a:r>
              <a:rPr lang="fr-FR" sz="2600" i="1" dirty="0"/>
              <a:t>ratris Felicis</a:t>
            </a:r>
            <a:r>
              <a:rPr lang="cs-CZ" sz="2600" i="1" dirty="0"/>
              <a:t> </a:t>
            </a:r>
            <a:r>
              <a:rPr lang="cs-CZ" sz="2600" i="1" dirty="0" err="1"/>
              <a:t>Fabri</a:t>
            </a:r>
            <a:r>
              <a:rPr lang="cs-CZ" sz="2600" dirty="0"/>
              <a:t>, O.P. (1480)</a:t>
            </a:r>
            <a:br>
              <a:rPr lang="fr-FR" sz="2600" dirty="0"/>
            </a:br>
            <a:r>
              <a:rPr lang="fr-FR" sz="2600" dirty="0"/>
              <a:t>ed. C. D</a:t>
            </a:r>
            <a:r>
              <a:rPr lang="cs-CZ" sz="2600" dirty="0"/>
              <a:t>. </a:t>
            </a:r>
            <a:r>
              <a:rPr lang="cs-CZ" sz="2600" dirty="0" err="1"/>
              <a:t>Hassler</a:t>
            </a:r>
            <a:r>
              <a:rPr lang="cs-CZ" sz="2600" dirty="0"/>
              <a:t>, Stuttgart 1843, s. 3-4 </a:t>
            </a:r>
          </a:p>
        </p:txBody>
      </p:sp>
      <p:sp>
        <p:nvSpPr>
          <p:cNvPr id="3" name="Zástupný obsah 2">
            <a:extLst>
              <a:ext uri="{FF2B5EF4-FFF2-40B4-BE49-F238E27FC236}">
                <a16:creationId xmlns:a16="http://schemas.microsoft.com/office/drawing/2014/main" id="{B93F6BAA-5DEE-4D01-8DC4-6EB97F77902E}"/>
              </a:ext>
            </a:extLst>
          </p:cNvPr>
          <p:cNvSpPr>
            <a:spLocks noGrp="1"/>
          </p:cNvSpPr>
          <p:nvPr>
            <p:ph idx="1"/>
          </p:nvPr>
        </p:nvSpPr>
        <p:spPr/>
        <p:txBody>
          <a:bodyPr/>
          <a:lstStyle/>
          <a:p>
            <a:pPr algn="just"/>
            <a:r>
              <a:rPr lang="fr-FR" sz="2000" dirty="0"/>
              <a:t>Idcirco decrevi </a:t>
            </a:r>
            <a:r>
              <a:rPr lang="fr-FR" sz="2000" b="1" dirty="0"/>
              <a:t>hunc librum </a:t>
            </a:r>
            <a:r>
              <a:rPr lang="fr-FR" sz="2000" dirty="0"/>
              <a:t>non Peregrinatorium, nec Itinerarium, nec Viagium, nec alio quovis nomine intitulare, sed </a:t>
            </a:r>
            <a:r>
              <a:rPr lang="fr-FR" sz="2000" b="1" dirty="0"/>
              <a:t>EVAGATORIUM </a:t>
            </a:r>
            <a:r>
              <a:rPr lang="fr-FR" sz="2000" dirty="0"/>
              <a:t>Fratris Felicis juste dici, nominari, et esse statui. Ex quo titulo, materia confusa et diversa libri, et compositionis indispositio et distractio patesceret.</a:t>
            </a:r>
            <a:endParaRPr lang="cs-CZ" sz="2000" dirty="0"/>
          </a:p>
          <a:p>
            <a:pPr algn="just"/>
            <a:endParaRPr lang="cs-CZ" dirty="0"/>
          </a:p>
          <a:p>
            <a:pPr algn="just"/>
            <a:r>
              <a:rPr lang="cs-CZ" sz="1800" dirty="0">
                <a:effectLst/>
                <a:latin typeface="Times New Roman" panose="02020603050405020304" pitchFamily="18" charset="0"/>
                <a:ea typeface="Calibri" panose="020F0502020204030204" pitchFamily="34" charset="0"/>
              </a:rPr>
              <a:t>Přesvědčil jsem se, že </a:t>
            </a:r>
            <a:r>
              <a:rPr lang="cs-CZ" sz="1800" b="1" dirty="0">
                <a:effectLst/>
                <a:latin typeface="Times New Roman" panose="02020603050405020304" pitchFamily="18" charset="0"/>
                <a:ea typeface="Calibri" panose="020F0502020204030204" pitchFamily="34" charset="0"/>
              </a:rPr>
              <a:t>tuto knihu</a:t>
            </a:r>
            <a:r>
              <a:rPr lang="cs-CZ" sz="1800" dirty="0">
                <a:effectLst/>
                <a:latin typeface="Times New Roman" panose="02020603050405020304" pitchFamily="18" charset="0"/>
                <a:ea typeface="Calibri" panose="020F0502020204030204" pitchFamily="34" charset="0"/>
              </a:rPr>
              <a:t> nelze nazvat putováním, itinerářem, cestováním ani žádným jiným výrazem, ale že by se měla jmenovat </a:t>
            </a:r>
            <a:r>
              <a:rPr lang="cs-CZ" sz="1800" i="1" dirty="0" err="1">
                <a:effectLst/>
                <a:latin typeface="Times New Roman" panose="02020603050405020304" pitchFamily="18" charset="0"/>
                <a:ea typeface="Calibri" panose="020F0502020204030204" pitchFamily="34" charset="0"/>
              </a:rPr>
              <a:t>Evagatorium</a:t>
            </a:r>
            <a:r>
              <a:rPr lang="cs-CZ" sz="1800" dirty="0">
                <a:effectLst/>
                <a:latin typeface="Times New Roman" panose="02020603050405020304" pitchFamily="18" charset="0"/>
                <a:ea typeface="Calibri" panose="020F0502020204030204" pitchFamily="34" charset="0"/>
              </a:rPr>
              <a:t> bratra Felixe. Pouze z takového titulu jasně vyplývá rozličnost a nejasnost materiálu díla, stejně jako zmatečnost a nejednota jeho uspořádání.</a:t>
            </a:r>
            <a:endParaRPr lang="cs-CZ" dirty="0"/>
          </a:p>
        </p:txBody>
      </p:sp>
    </p:spTree>
    <p:extLst>
      <p:ext uri="{BB962C8B-B14F-4D97-AF65-F5344CB8AC3E}">
        <p14:creationId xmlns:p14="http://schemas.microsoft.com/office/powerpoint/2010/main" val="159882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i="1" dirty="0" err="1"/>
              <a:t>Evagatorium</a:t>
            </a:r>
            <a:r>
              <a:rPr lang="cs-CZ" sz="2800" i="1" dirty="0"/>
              <a:t> F</a:t>
            </a:r>
            <a:r>
              <a:rPr lang="fr-FR" sz="2800" i="1" dirty="0"/>
              <a:t>ratris Felicis</a:t>
            </a:r>
            <a:r>
              <a:rPr lang="cs-CZ" sz="2800" i="1" dirty="0"/>
              <a:t> </a:t>
            </a:r>
            <a:r>
              <a:rPr lang="cs-CZ" sz="2800" i="1" dirty="0" err="1"/>
              <a:t>Fabri</a:t>
            </a:r>
            <a:r>
              <a:rPr lang="cs-CZ" sz="2800" dirty="0"/>
              <a:t>, O.P. (1480)</a:t>
            </a:r>
            <a:br>
              <a:rPr lang="fr-FR" sz="2800" dirty="0"/>
            </a:br>
            <a:r>
              <a:rPr lang="fr-FR" sz="2800" dirty="0"/>
              <a:t>ed. C. D</a:t>
            </a:r>
            <a:r>
              <a:rPr lang="cs-CZ" sz="2800" dirty="0"/>
              <a:t>. </a:t>
            </a:r>
            <a:r>
              <a:rPr lang="cs-CZ" sz="2800" dirty="0" err="1"/>
              <a:t>Hassler</a:t>
            </a:r>
            <a:r>
              <a:rPr lang="cs-CZ" sz="2800" dirty="0"/>
              <a:t>, Stuttgart 1843, s. 1 a 3-4</a:t>
            </a:r>
            <a:endParaRPr lang="cs-CZ" sz="2600" dirty="0"/>
          </a:p>
        </p:txBody>
      </p:sp>
      <p:sp>
        <p:nvSpPr>
          <p:cNvPr id="3" name="Zástupný symbol pro obsah 2"/>
          <p:cNvSpPr>
            <a:spLocks noGrp="1"/>
          </p:cNvSpPr>
          <p:nvPr>
            <p:ph idx="1"/>
          </p:nvPr>
        </p:nvSpPr>
        <p:spPr/>
        <p:txBody>
          <a:bodyPr>
            <a:normAutofit lnSpcReduction="10000"/>
          </a:bodyPr>
          <a:lstStyle/>
          <a:p>
            <a:r>
              <a:rPr lang="cs-CZ" sz="2000" dirty="0"/>
              <a:t>„Během své pouti jsem bedlivě zkoumal všechny kraje, jimiž jsem měl to štěstí navštívit, a </a:t>
            </a:r>
            <a:r>
              <a:rPr lang="cs-CZ" sz="2000" b="1" dirty="0"/>
              <a:t>písmu svěřil</a:t>
            </a:r>
            <a:r>
              <a:rPr lang="cs-CZ" sz="2000" dirty="0"/>
              <a:t> (</a:t>
            </a:r>
            <a:r>
              <a:rPr lang="cs-CZ" sz="2000" i="1" dirty="0" err="1"/>
              <a:t>scripto</a:t>
            </a:r>
            <a:r>
              <a:rPr lang="cs-CZ" sz="2000" i="1" dirty="0"/>
              <a:t> </a:t>
            </a:r>
            <a:r>
              <a:rPr lang="cs-CZ" sz="2000" i="1" dirty="0" err="1"/>
              <a:t>mandavi</a:t>
            </a:r>
            <a:r>
              <a:rPr lang="cs-CZ" sz="2000" dirty="0"/>
              <a:t>) jejich umístění a vnitřní poměry, a to jak Svatou zemi, tak ostatní země, moře, řeky a místa (...) Takto </a:t>
            </a:r>
            <a:r>
              <a:rPr lang="cs-CZ" sz="2000" b="1" dirty="0"/>
              <a:t>jsem zaznamenal a stručně popsal</a:t>
            </a:r>
            <a:r>
              <a:rPr lang="cs-CZ" sz="2000" dirty="0"/>
              <a:t> to, co jsem viděl ve třech základních částech světa, v Evropě, v Asii i v Africe, do nichž mě zavedlo mé putování popsané v druhé části </a:t>
            </a:r>
            <a:r>
              <a:rPr lang="cs-CZ" sz="2000" b="1" dirty="0"/>
              <a:t>díla</a:t>
            </a:r>
            <a:r>
              <a:rPr lang="cs-CZ" sz="2000" dirty="0"/>
              <a:t>.“</a:t>
            </a:r>
          </a:p>
          <a:p>
            <a:endParaRPr lang="cs-CZ" sz="2000" dirty="0"/>
          </a:p>
          <a:p>
            <a:r>
              <a:rPr lang="cs-CZ" sz="2000" dirty="0"/>
              <a:t>„Přesvědčil jsem se, že </a:t>
            </a:r>
            <a:r>
              <a:rPr lang="cs-CZ" sz="2000" b="1" dirty="0"/>
              <a:t>tuto knihu</a:t>
            </a:r>
            <a:r>
              <a:rPr lang="cs-CZ" sz="2000" dirty="0"/>
              <a:t> nelze nazvat putováním, itinerářem, cestováním ani žádným jiným výrazem, ale že by se mělo jmenovat </a:t>
            </a:r>
            <a:r>
              <a:rPr lang="cs-CZ" sz="2000" i="1" dirty="0" err="1"/>
              <a:t>Evagatorium</a:t>
            </a:r>
            <a:r>
              <a:rPr lang="cs-CZ" sz="2000" dirty="0"/>
              <a:t> bratra Felixe. Pouze z takového titulu jasně vyzařuje rozličnost a nejasnost materiálu díla, stejně jako zmatečnost a nejednota jeho uspořádání.“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cs-CZ" sz="2400" b="1"/>
              <a:t>Jaké cesty byly zaznamenány?</a:t>
            </a:r>
          </a:p>
        </p:txBody>
      </p:sp>
      <p:sp>
        <p:nvSpPr>
          <p:cNvPr id="3" name="Espace réservé du contenu 2"/>
          <p:cNvSpPr>
            <a:spLocks noGrp="1"/>
          </p:cNvSpPr>
          <p:nvPr>
            <p:ph idx="1"/>
          </p:nvPr>
        </p:nvSpPr>
        <p:spPr/>
        <p:txBody>
          <a:bodyPr>
            <a:normAutofit fontScale="85000" lnSpcReduction="20000"/>
          </a:bodyPr>
          <a:lstStyle/>
          <a:p>
            <a:r>
              <a:rPr lang="cs-CZ" sz="2000" b="1"/>
              <a:t>1) náboženské poutě </a:t>
            </a:r>
            <a:r>
              <a:rPr lang="cs-CZ" sz="2000"/>
              <a:t>– nejdůležitější (Jeruzalém, Řím, Santiago de Compostela); nadregionální význam (Kolín n. R., Canterbury,  Cáchy, Vézelay, Rocamadour, Wilsnack…); množství regionálních poutí</a:t>
            </a:r>
          </a:p>
          <a:p>
            <a:r>
              <a:rPr lang="cs-CZ" sz="2000" b="1"/>
              <a:t>2) misie </a:t>
            </a:r>
            <a:r>
              <a:rPr lang="cs-CZ" sz="2000"/>
              <a:t>– raně středověké (evangelizace Evropy - legendy); 13.-14. století – misie do střední Asie a na Dálný východ (Rubruk, Plano Carpino, Odorico de Pordenone)</a:t>
            </a:r>
          </a:p>
          <a:p>
            <a:r>
              <a:rPr lang="cs-CZ" sz="2000" b="1"/>
              <a:t>3) vojenské výpravy </a:t>
            </a:r>
            <a:r>
              <a:rPr lang="cs-CZ" sz="2000"/>
              <a:t>– kruciáty (Jakub z Vitry, Ansbert, Villehardouin, Clari, Joinville…), rytířské romány (Jan z Michalovic, maršál Boucicaut, Jacques de Lalaing)</a:t>
            </a:r>
          </a:p>
          <a:p>
            <a:r>
              <a:rPr lang="cs-CZ" sz="2000" b="1"/>
              <a:t>4) obchodní cesty </a:t>
            </a:r>
            <a:r>
              <a:rPr lang="cs-CZ" sz="2000"/>
              <a:t>– spíše účty a průvodce (</a:t>
            </a:r>
            <a:r>
              <a:rPr lang="cs-CZ" sz="2000" i="1"/>
              <a:t>Bružský itinerář</a:t>
            </a:r>
            <a:r>
              <a:rPr lang="cs-CZ" sz="2000"/>
              <a:t>), zprávy obchodníků spíše encyklopedického charakteru (Marco Polo, Emmanuele Piloti)</a:t>
            </a:r>
          </a:p>
          <a:p>
            <a:r>
              <a:rPr lang="cs-CZ" sz="2000" b="1"/>
              <a:t>5) diplomatické cesty </a:t>
            </a:r>
            <a:r>
              <a:rPr lang="cs-CZ" sz="2000"/>
              <a:t>– účty, glejty (nepřímé prameny), samotný účel cesty málokdy zapsán (</a:t>
            </a:r>
            <a:r>
              <a:rPr lang="cs-CZ" sz="2000" i="1"/>
              <a:t>Deník panoše Jaroslava</a:t>
            </a:r>
            <a:r>
              <a:rPr lang="cs-CZ" sz="2000"/>
              <a:t>)</a:t>
            </a:r>
          </a:p>
          <a:p>
            <a:r>
              <a:rPr lang="cs-CZ" sz="2000" b="1"/>
              <a:t>6) cesty za poznáním</a:t>
            </a:r>
            <a:r>
              <a:rPr lang="cs-CZ" sz="2000"/>
              <a:t> – na prahu novověku, kavalírské/studijní cesty (šlechta, měšťané)</a:t>
            </a:r>
          </a:p>
          <a:p>
            <a:endParaRPr lang="cs-CZ"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cs-CZ" sz="2400" b="1"/>
              <a:t>Kdo cestoval a kdo psal?</a:t>
            </a:r>
          </a:p>
        </p:txBody>
      </p:sp>
      <p:sp>
        <p:nvSpPr>
          <p:cNvPr id="3" name="Espace réservé du contenu 2"/>
          <p:cNvSpPr>
            <a:spLocks noGrp="1"/>
          </p:cNvSpPr>
          <p:nvPr>
            <p:ph idx="1"/>
          </p:nvPr>
        </p:nvSpPr>
        <p:spPr/>
        <p:txBody>
          <a:bodyPr>
            <a:noAutofit/>
          </a:bodyPr>
          <a:lstStyle/>
          <a:p>
            <a:r>
              <a:rPr lang="cs-CZ" sz="1900" dirty="0"/>
              <a:t>1) </a:t>
            </a:r>
            <a:r>
              <a:rPr lang="cs-CZ" sz="1900" b="1" dirty="0"/>
              <a:t>cestovatel </a:t>
            </a:r>
            <a:r>
              <a:rPr lang="cs-CZ" sz="1900" dirty="0"/>
              <a:t>= </a:t>
            </a:r>
            <a:r>
              <a:rPr lang="cs-CZ" sz="1900" b="1" dirty="0"/>
              <a:t>autor </a:t>
            </a:r>
            <a:r>
              <a:rPr lang="cs-CZ" sz="1900" dirty="0"/>
              <a:t>(vypravěč) = </a:t>
            </a:r>
            <a:r>
              <a:rPr lang="cs-CZ" sz="1900" b="1" dirty="0"/>
              <a:t>pisatel </a:t>
            </a:r>
            <a:r>
              <a:rPr lang="cs-CZ" sz="1900" dirty="0"/>
              <a:t>(Felix </a:t>
            </a:r>
            <a:r>
              <a:rPr lang="cs-CZ" sz="1900" dirty="0" err="1"/>
              <a:t>Fabri</a:t>
            </a:r>
            <a:r>
              <a:rPr lang="cs-CZ" sz="1900" dirty="0"/>
              <a:t>, Jan </a:t>
            </a:r>
            <a:r>
              <a:rPr lang="cs-CZ" sz="1900" dirty="0" err="1"/>
              <a:t>Hasištejnský</a:t>
            </a:r>
            <a:r>
              <a:rPr lang="cs-CZ" sz="1900" dirty="0"/>
              <a:t>) – velmi vzácná varianta</a:t>
            </a:r>
          </a:p>
          <a:p>
            <a:r>
              <a:rPr lang="cs-CZ" sz="1900" dirty="0"/>
              <a:t>2) </a:t>
            </a:r>
            <a:r>
              <a:rPr lang="cs-CZ" sz="1900" b="1" dirty="0"/>
              <a:t>autor </a:t>
            </a:r>
            <a:r>
              <a:rPr lang="cs-CZ" sz="1900" dirty="0"/>
              <a:t>cestopisu je </a:t>
            </a:r>
            <a:r>
              <a:rPr lang="cs-CZ" sz="1900" b="1" dirty="0"/>
              <a:t>člen výpravy/doprovodu </a:t>
            </a:r>
            <a:r>
              <a:rPr lang="cs-CZ" sz="1900" dirty="0"/>
              <a:t>– popisuje cestu někoho jiného (Thomas </a:t>
            </a:r>
            <a:r>
              <a:rPr lang="cs-CZ" sz="1900" dirty="0" err="1"/>
              <a:t>Brygg</a:t>
            </a:r>
            <a:r>
              <a:rPr lang="cs-CZ" sz="1900" dirty="0"/>
              <a:t> – Thomas </a:t>
            </a:r>
            <a:r>
              <a:rPr lang="cs-CZ" sz="1900" dirty="0" err="1"/>
              <a:t>Swinburne</a:t>
            </a:r>
            <a:r>
              <a:rPr lang="cs-CZ" sz="1900" dirty="0"/>
              <a:t>; </a:t>
            </a:r>
            <a:r>
              <a:rPr lang="cs-CZ" sz="1900" dirty="0" err="1"/>
              <a:t>Ambrosius</a:t>
            </a:r>
            <a:r>
              <a:rPr lang="cs-CZ" sz="1900" dirty="0"/>
              <a:t> </a:t>
            </a:r>
            <a:r>
              <a:rPr lang="cs-CZ" sz="1900" dirty="0" err="1"/>
              <a:t>Zeebout</a:t>
            </a:r>
            <a:r>
              <a:rPr lang="cs-CZ" sz="1900" dirty="0"/>
              <a:t> – </a:t>
            </a:r>
            <a:r>
              <a:rPr lang="cs-CZ" sz="1900" dirty="0" err="1"/>
              <a:t>Joos</a:t>
            </a:r>
            <a:r>
              <a:rPr lang="cs-CZ" sz="1900" dirty="0"/>
              <a:t> van </a:t>
            </a:r>
            <a:r>
              <a:rPr lang="cs-CZ" sz="1900" dirty="0" err="1"/>
              <a:t>Ghistele</a:t>
            </a:r>
            <a:r>
              <a:rPr lang="cs-CZ" sz="1900" dirty="0"/>
              <a:t>; Václav Šašek/Gabriel </a:t>
            </a:r>
            <a:r>
              <a:rPr lang="cs-CZ" sz="1900" dirty="0" err="1"/>
              <a:t>Tetzel</a:t>
            </a:r>
            <a:r>
              <a:rPr lang="cs-CZ" sz="1900" dirty="0"/>
              <a:t> – Lev z </a:t>
            </a:r>
            <a:r>
              <a:rPr lang="cs-CZ" sz="1900" dirty="0" err="1"/>
              <a:t>Rožmitálu</a:t>
            </a:r>
            <a:r>
              <a:rPr lang="cs-CZ" sz="1900" dirty="0"/>
              <a:t>)</a:t>
            </a:r>
          </a:p>
          <a:p>
            <a:r>
              <a:rPr lang="cs-CZ" sz="1900" dirty="0"/>
              <a:t>3) </a:t>
            </a:r>
            <a:r>
              <a:rPr lang="cs-CZ" sz="1900" b="1" dirty="0"/>
              <a:t>cestovatel diktuje své dílo </a:t>
            </a:r>
            <a:r>
              <a:rPr lang="cs-CZ" sz="1900" dirty="0"/>
              <a:t>– buď po paměti (</a:t>
            </a:r>
            <a:r>
              <a:rPr lang="cs-CZ" sz="1900" dirty="0" err="1"/>
              <a:t>Marco</a:t>
            </a:r>
            <a:r>
              <a:rPr lang="cs-CZ" sz="1900" dirty="0"/>
              <a:t> Polo) nebo na základě svých vlastních zápisků (</a:t>
            </a:r>
            <a:r>
              <a:rPr lang="cs-CZ" sz="1900" dirty="0" err="1"/>
              <a:t>Bertrandon</a:t>
            </a:r>
            <a:r>
              <a:rPr lang="cs-CZ" sz="1900" dirty="0"/>
              <a:t> de la </a:t>
            </a:r>
            <a:r>
              <a:rPr lang="cs-CZ" sz="1900" dirty="0" err="1"/>
              <a:t>Broqui</a:t>
            </a:r>
            <a:r>
              <a:rPr lang="fr-FR" sz="1900" dirty="0"/>
              <a:t>ère</a:t>
            </a:r>
            <a:r>
              <a:rPr lang="cs-CZ" sz="1900" dirty="0"/>
              <a:t>) – častý příklad</a:t>
            </a:r>
          </a:p>
          <a:p>
            <a:r>
              <a:rPr lang="cs-CZ" sz="1900" dirty="0"/>
              <a:t>4) </a:t>
            </a:r>
            <a:r>
              <a:rPr lang="cs-CZ" sz="1900" b="1" dirty="0"/>
              <a:t>autor </a:t>
            </a:r>
            <a:r>
              <a:rPr lang="cs-CZ" sz="1900" dirty="0"/>
              <a:t>cestopisu </a:t>
            </a:r>
            <a:r>
              <a:rPr lang="cs-CZ" sz="1900" b="1" dirty="0"/>
              <a:t>kompiluje </a:t>
            </a:r>
            <a:r>
              <a:rPr lang="cs-CZ" sz="1900" dirty="0"/>
              <a:t>nebo přejímá dílo svého předchůdce, vkládá do něj vlastní postřehy (</a:t>
            </a:r>
            <a:r>
              <a:rPr lang="cs-CZ" sz="1900" dirty="0" err="1"/>
              <a:t>Mandevilla</a:t>
            </a:r>
            <a:r>
              <a:rPr lang="cs-CZ" sz="1900" dirty="0"/>
              <a:t>) – velmi časté, platí i pro kat. 1) a 2)</a:t>
            </a:r>
          </a:p>
          <a:p>
            <a:r>
              <a:rPr lang="cs-CZ" sz="1900" dirty="0"/>
              <a:t>5) cestovatel/autor </a:t>
            </a:r>
            <a:r>
              <a:rPr lang="cs-CZ" sz="1900" b="1" dirty="0"/>
              <a:t>neznámý</a:t>
            </a:r>
            <a:r>
              <a:rPr lang="cs-CZ" sz="1900" dirty="0"/>
              <a:t>, cestu však vykonal (anonym 1420, 1486, 1494)</a:t>
            </a:r>
          </a:p>
          <a:p>
            <a:r>
              <a:rPr lang="cs-CZ" sz="1900" dirty="0"/>
              <a:t>6) o cestovateli ani autorovi nevíme nic, pouze dochovaný text – průvodce, itineráře (</a:t>
            </a:r>
            <a:r>
              <a:rPr lang="cs-CZ" sz="1900" i="1" dirty="0"/>
              <a:t>Itinerarium </a:t>
            </a:r>
            <a:r>
              <a:rPr lang="cs-CZ" sz="1900" i="1" dirty="0" err="1"/>
              <a:t>Brugis</a:t>
            </a:r>
            <a:r>
              <a:rPr lang="cs-CZ" sz="1900"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457200" y="274638"/>
            <a:ext cx="8229600" cy="582594"/>
          </a:xfrm>
        </p:spPr>
        <p:txBody>
          <a:bodyPr>
            <a:normAutofit fontScale="90000"/>
          </a:bodyPr>
          <a:lstStyle/>
          <a:p>
            <a:r>
              <a:rPr lang="cs-CZ" sz="2400" b="1" dirty="0"/>
              <a:t>ad 1) Jan </a:t>
            </a:r>
            <a:r>
              <a:rPr lang="cs-CZ" sz="2400" b="1" dirty="0" err="1"/>
              <a:t>Hasištejnský</a:t>
            </a:r>
            <a:r>
              <a:rPr lang="cs-CZ" sz="2400" b="1" dirty="0"/>
              <a:t> z Lobkovic (1505) a Felix </a:t>
            </a:r>
            <a:r>
              <a:rPr lang="cs-CZ" sz="2400" b="1" dirty="0" err="1"/>
              <a:t>Fabri</a:t>
            </a:r>
            <a:r>
              <a:rPr lang="cs-CZ" sz="2400" b="1" dirty="0"/>
              <a:t> (po 1484)</a:t>
            </a:r>
          </a:p>
        </p:txBody>
      </p:sp>
      <p:sp>
        <p:nvSpPr>
          <p:cNvPr id="9" name="Zástupný symbol pro text 8"/>
          <p:cNvSpPr>
            <a:spLocks noGrp="1"/>
          </p:cNvSpPr>
          <p:nvPr>
            <p:ph type="body" idx="1"/>
          </p:nvPr>
        </p:nvSpPr>
        <p:spPr>
          <a:xfrm>
            <a:off x="457200" y="928671"/>
            <a:ext cx="4040188" cy="642942"/>
          </a:xfrm>
        </p:spPr>
        <p:txBody>
          <a:bodyPr>
            <a:normAutofit/>
          </a:bodyPr>
          <a:lstStyle/>
          <a:p>
            <a:r>
              <a:rPr lang="cs-CZ" sz="2000" dirty="0"/>
              <a:t>Praha, </a:t>
            </a:r>
            <a:r>
              <a:rPr lang="fr-FR" sz="2000" dirty="0"/>
              <a:t>NK, XVII A 13</a:t>
            </a:r>
            <a:r>
              <a:rPr lang="cs-CZ" sz="2000" dirty="0"/>
              <a:t>, </a:t>
            </a:r>
            <a:r>
              <a:rPr lang="cs-CZ" sz="2000" dirty="0" err="1"/>
              <a:t>fol</a:t>
            </a:r>
            <a:r>
              <a:rPr lang="cs-CZ" sz="2000" dirty="0"/>
              <a:t>. 92r</a:t>
            </a:r>
          </a:p>
        </p:txBody>
      </p:sp>
      <p:pic>
        <p:nvPicPr>
          <p:cNvPr id="7" name="Espace réservé du contenu 4" descr="XVII_A_13______1ANLN10092R.JPG"/>
          <p:cNvPicPr>
            <a:picLocks noGrp="1" noChangeAspect="1"/>
          </p:cNvPicPr>
          <p:nvPr>
            <p:ph sz="half" idx="2"/>
          </p:nvPr>
        </p:nvPicPr>
        <p:blipFill>
          <a:blip r:embed="rId2" cstate="print"/>
          <a:stretch>
            <a:fillRect/>
          </a:stretch>
        </p:blipFill>
        <p:spPr>
          <a:xfrm>
            <a:off x="785786" y="2143116"/>
            <a:ext cx="3190248" cy="4338580"/>
          </a:xfrm>
        </p:spPr>
      </p:pic>
      <p:sp>
        <p:nvSpPr>
          <p:cNvPr id="10" name="Zástupný symbol pro text 9"/>
          <p:cNvSpPr>
            <a:spLocks noGrp="1"/>
          </p:cNvSpPr>
          <p:nvPr>
            <p:ph type="body" sz="quarter" idx="3"/>
          </p:nvPr>
        </p:nvSpPr>
        <p:spPr>
          <a:xfrm>
            <a:off x="4645025" y="1000109"/>
            <a:ext cx="4041775" cy="571503"/>
          </a:xfrm>
        </p:spPr>
        <p:txBody>
          <a:bodyPr>
            <a:normAutofit/>
          </a:bodyPr>
          <a:lstStyle/>
          <a:p>
            <a:r>
              <a:rPr lang="cs-CZ" sz="2000" dirty="0" err="1"/>
              <a:t>Ulm</a:t>
            </a:r>
            <a:r>
              <a:rPr lang="cs-CZ" sz="2000" dirty="0"/>
              <a:t>, </a:t>
            </a:r>
            <a:r>
              <a:rPr lang="cs-CZ" sz="2000" dirty="0" err="1"/>
              <a:t>StB</a:t>
            </a:r>
            <a:r>
              <a:rPr lang="cs-CZ" sz="2000" dirty="0"/>
              <a:t>, Cod. 19555.1.2</a:t>
            </a:r>
          </a:p>
        </p:txBody>
      </p:sp>
      <p:pic>
        <p:nvPicPr>
          <p:cNvPr id="12" name="Zástupný symbol pro obsah 11" descr="Fabri_-_Evagatorium_in_Terrae_Sanctae_autograf.jpg"/>
          <p:cNvPicPr>
            <a:picLocks noGrp="1" noChangeAspect="1"/>
          </p:cNvPicPr>
          <p:nvPr>
            <p:ph sz="quarter" idx="4"/>
          </p:nvPr>
        </p:nvPicPr>
        <p:blipFill>
          <a:blip r:embed="rId3" cstate="print"/>
          <a:stretch>
            <a:fillRect/>
          </a:stretch>
        </p:blipFill>
        <p:spPr>
          <a:xfrm>
            <a:off x="4248083" y="2357430"/>
            <a:ext cx="4438718" cy="3291801"/>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cs-CZ" sz="2000" b="1"/>
              <a:t>ad 2) prolog Thomase Brygga k cestě Thomase Swinburna</a:t>
            </a:r>
            <a:br>
              <a:rPr lang="cs-CZ" sz="2000" b="1"/>
            </a:br>
            <a:r>
              <a:rPr lang="cs-CZ" sz="1600"/>
              <a:t>(</a:t>
            </a:r>
            <a:r>
              <a:rPr lang="cs-CZ" sz="1600" i="1"/>
              <a:t>Voyage en Terre Sainte d</a:t>
            </a:r>
            <a:r>
              <a:rPr lang="fr-FR" sz="1600" i="1"/>
              <a:t>’un maire de Bordeaux au XIV</a:t>
            </a:r>
            <a:r>
              <a:rPr lang="fr-FR" sz="1600" i="1" baseline="30000"/>
              <a:t>e</a:t>
            </a:r>
            <a:r>
              <a:rPr lang="fr-FR" sz="1600" i="1"/>
              <a:t> siècle</a:t>
            </a:r>
            <a:r>
              <a:rPr lang="fr-FR" sz="1600"/>
              <a:t>, ed</a:t>
            </a:r>
            <a:r>
              <a:rPr lang="cs-CZ" sz="1600"/>
              <a:t>. P. Riant, in: Archives de l‘Orient latin, II, Paris 1884, Documents, s. 380)</a:t>
            </a:r>
            <a:endParaRPr lang="cs-CZ" sz="1600" b="1"/>
          </a:p>
        </p:txBody>
      </p:sp>
      <p:sp>
        <p:nvSpPr>
          <p:cNvPr id="3" name="Espace réservé du contenu 2"/>
          <p:cNvSpPr>
            <a:spLocks noGrp="1"/>
          </p:cNvSpPr>
          <p:nvPr>
            <p:ph sz="half" idx="1"/>
          </p:nvPr>
        </p:nvSpPr>
        <p:spPr>
          <a:xfrm>
            <a:off x="457200" y="1600200"/>
            <a:ext cx="3754760" cy="4525963"/>
          </a:xfrm>
        </p:spPr>
        <p:txBody>
          <a:bodyPr>
            <a:normAutofit lnSpcReduction="10000"/>
          </a:bodyPr>
          <a:lstStyle/>
          <a:p>
            <a:pPr algn="just"/>
            <a:r>
              <a:rPr lang="cs-CZ" sz="1800"/>
              <a:t>Anno Domini millesimo tricentesimo nonagesimo secundo, die martis sexta mensis augusti, </a:t>
            </a:r>
            <a:r>
              <a:rPr lang="cs-CZ" sz="1800" b="1"/>
              <a:t>ego, Thomas Brygg</a:t>
            </a:r>
            <a:r>
              <a:rPr lang="cs-CZ" sz="1800"/>
              <a:t>, recessi de castro de Gynez versus Sanctum Sepulcrum Domini, </a:t>
            </a:r>
            <a:r>
              <a:rPr lang="cs-CZ" sz="1800" b="1"/>
              <a:t>comitiva</a:t>
            </a:r>
            <a:r>
              <a:rPr lang="cs-CZ" sz="1800"/>
              <a:t> domini mei, </a:t>
            </a:r>
            <a:r>
              <a:rPr lang="cs-CZ" sz="1800" b="1"/>
              <a:t>domini Thome de Swynborne</a:t>
            </a:r>
            <a:r>
              <a:rPr lang="cs-CZ" sz="1800"/>
              <a:t>, militis de Anglia, et veni Venetias die dominica prima mensis septembris, ubi in </a:t>
            </a:r>
            <a:r>
              <a:rPr lang="cs-CZ" sz="1800" b="1"/>
              <a:t>comitiva dominorum </a:t>
            </a:r>
            <a:r>
              <a:rPr lang="cs-CZ" sz="1800"/>
              <a:t>Hans von Hoske, Snutt van Fetau, militum, et aliorum septem </a:t>
            </a:r>
            <a:r>
              <a:rPr lang="cs-CZ" sz="1800" b="1"/>
              <a:t>scutiferorum de Bohemia </a:t>
            </a:r>
            <a:r>
              <a:rPr lang="cs-CZ" sz="1800"/>
              <a:t>et Almania, cum suis familiaribus.</a:t>
            </a:r>
          </a:p>
          <a:p>
            <a:pPr>
              <a:buNone/>
            </a:pPr>
            <a:endParaRPr lang="cs-CZ" sz="1800"/>
          </a:p>
        </p:txBody>
      </p:sp>
      <p:pic>
        <p:nvPicPr>
          <p:cNvPr id="2051" name="Picture 3" descr="C:\Users\Jarda\Documents\Cestopisy\Přednášky\130320CMS\Bordeaux_lepší.jpg"/>
          <p:cNvPicPr>
            <a:picLocks noGrp="1" noChangeAspect="1" noChangeArrowheads="1"/>
          </p:cNvPicPr>
          <p:nvPr>
            <p:ph sz="half" idx="2"/>
          </p:nvPr>
        </p:nvPicPr>
        <p:blipFill>
          <a:blip r:embed="rId2" cstate="print"/>
          <a:srcRect/>
          <a:stretch>
            <a:fillRect/>
          </a:stretch>
        </p:blipFill>
        <p:spPr bwMode="auto">
          <a:xfrm>
            <a:off x="4499992" y="1700808"/>
            <a:ext cx="4193361" cy="305969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cs-CZ" sz="2000" b="1"/>
              <a:t>ad 3) prolog Bertrandona de la Broqui</a:t>
            </a:r>
            <a:r>
              <a:rPr lang="fr-FR" sz="2000" b="1"/>
              <a:t>ère</a:t>
            </a:r>
            <a:br>
              <a:rPr lang="fr-FR" sz="2000" b="1"/>
            </a:br>
            <a:r>
              <a:rPr lang="fr-FR" sz="1600"/>
              <a:t>(</a:t>
            </a:r>
            <a:r>
              <a:rPr lang="fr-FR" sz="1600" i="1"/>
              <a:t>Voyage d’outremer, </a:t>
            </a:r>
            <a:r>
              <a:rPr lang="fr-FR" sz="1600"/>
              <a:t>ed. Ch. Schefer, Paris 1892, s.  1)</a:t>
            </a:r>
            <a:br>
              <a:rPr lang="fr-FR" sz="1600"/>
            </a:br>
            <a:endParaRPr lang="cs-CZ" sz="1600"/>
          </a:p>
        </p:txBody>
      </p:sp>
      <p:sp>
        <p:nvSpPr>
          <p:cNvPr id="3" name="Espace réservé du contenu 2"/>
          <p:cNvSpPr>
            <a:spLocks noGrp="1"/>
          </p:cNvSpPr>
          <p:nvPr>
            <p:ph sz="half" idx="1"/>
          </p:nvPr>
        </p:nvSpPr>
        <p:spPr/>
        <p:txBody>
          <a:bodyPr>
            <a:normAutofit fontScale="92500" lnSpcReduction="20000"/>
          </a:bodyPr>
          <a:lstStyle/>
          <a:p>
            <a:pPr algn="just"/>
            <a:r>
              <a:rPr lang="cs-CZ" sz="1800"/>
              <a:t>Abych podnítil a zároveň navnadil srdce urozených lidí, kteří chtějí poznat svět, a také </a:t>
            </a:r>
            <a:r>
              <a:rPr lang="cs-CZ" sz="1800" b="1"/>
              <a:t>na příkaz a pověření </a:t>
            </a:r>
            <a:r>
              <a:rPr lang="cs-CZ" sz="1800"/>
              <a:t>vysoce urozeného, mocného a obávaného pána Filipa, z Boží milosti vévody burgundského (...) jsem já, Bertrandon de la Broquière, původem z vévodství Guyenne, pán na Viel-Chastel, rádce, panoš a první kráječ svrchu řečeného obávaného pána, </a:t>
            </a:r>
            <a:r>
              <a:rPr lang="cs-CZ" sz="1800" b="1"/>
              <a:t>nechal sepsat </a:t>
            </a:r>
            <a:r>
              <a:rPr lang="cs-CZ" sz="1800"/>
              <a:t>to málo z cesty, kterou jsem vykonal, </a:t>
            </a:r>
            <a:r>
              <a:rPr lang="cs-CZ" sz="1800" b="1"/>
              <a:t>na základě svých vlastních vzpomínek </a:t>
            </a:r>
            <a:r>
              <a:rPr lang="cs-CZ" sz="1800"/>
              <a:t>a také toho, co jsem si důkladně zapsal do jedné </a:t>
            </a:r>
            <a:r>
              <a:rPr lang="cs-CZ" sz="1800" b="1"/>
              <a:t>malé knížky </a:t>
            </a:r>
            <a:r>
              <a:rPr lang="cs-CZ" sz="1800"/>
              <a:t>po způsobu pamětí.</a:t>
            </a:r>
          </a:p>
          <a:p>
            <a:pPr algn="just"/>
            <a:endParaRPr lang="cs-CZ" sz="1800"/>
          </a:p>
        </p:txBody>
      </p:sp>
      <p:pic>
        <p:nvPicPr>
          <p:cNvPr id="1026" name="Picture 2" descr="C:\Users\Jarda\Documents\Bertrandon\Bertrandon_Filip.jpg"/>
          <p:cNvPicPr>
            <a:picLocks noGrp="1" noChangeAspect="1" noChangeArrowheads="1"/>
          </p:cNvPicPr>
          <p:nvPr>
            <p:ph sz="half" idx="2"/>
          </p:nvPr>
        </p:nvPicPr>
        <p:blipFill>
          <a:blip r:embed="rId2" cstate="print"/>
          <a:srcRect/>
          <a:stretch>
            <a:fillRect/>
          </a:stretch>
        </p:blipFill>
        <p:spPr bwMode="auto">
          <a:xfrm>
            <a:off x="4788024" y="1340768"/>
            <a:ext cx="3276331" cy="504808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řidlice">
  <a:themeElements>
    <a:clrScheme name="Břidlic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Břidlic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řidlic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TM04033929[[fn=Břidlice]]</Template>
  <TotalTime>765</TotalTime>
  <Words>2419</Words>
  <Application>Microsoft Office PowerPoint</Application>
  <PresentationFormat>Předvádění na obrazovce (4:3)</PresentationFormat>
  <Paragraphs>112</Paragraphs>
  <Slides>20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20</vt:i4>
      </vt:variant>
    </vt:vector>
  </HeadingPairs>
  <TitlesOfParts>
    <vt:vector size="24" baseType="lpstr">
      <vt:lpstr>Calisto MT</vt:lpstr>
      <vt:lpstr>Times New Roman</vt:lpstr>
      <vt:lpstr>Wingdings 2</vt:lpstr>
      <vt:lpstr>Břidlice</vt:lpstr>
      <vt:lpstr>   Typologie a charakteristika středověkých cestopisů  Jaroslav Svátek (PVP Cestopisy českého středověku, FF UK, 16. 2. 2021) </vt:lpstr>
      <vt:lpstr>Evagatorium Fratris Felicis Fabri, O.P. (1480) ed. C. D. Hassler, Stuttgart 1843, s. 1 </vt:lpstr>
      <vt:lpstr>Evagatorium Fratris Felicis Fabri, O.P. (1480) ed. C. D. Hassler, Stuttgart 1843, s. 3-4 </vt:lpstr>
      <vt:lpstr>Evagatorium Fratris Felicis Fabri, O.P. (1480) ed. C. D. Hassler, Stuttgart 1843, s. 1 a 3-4</vt:lpstr>
      <vt:lpstr>Jaké cesty byly zaznamenány?</vt:lpstr>
      <vt:lpstr>Kdo cestoval a kdo psal?</vt:lpstr>
      <vt:lpstr>ad 1) Jan Hasištejnský z Lobkovic (1505) a Felix Fabri (po 1484)</vt:lpstr>
      <vt:lpstr>ad 2) prolog Thomase Brygga k cestě Thomase Swinburna (Voyage en Terre Sainte d’un maire de Bordeaux au XIVe siècle, ed. P. Riant, in: Archives de l‘Orient latin, II, Paris 1884, Documents, s. 380)</vt:lpstr>
      <vt:lpstr>ad 3) prolog Bertrandona de la Broquière (Voyage d’outremer, ed. Ch. Schefer, Paris 1892, s.  1) </vt:lpstr>
      <vt:lpstr>Estetika středověkých cestopisů:  Anselme Adorno (1470-1471) </vt:lpstr>
      <vt:lpstr>Ogier d’Anglure (1395-1396)</vt:lpstr>
      <vt:lpstr>Formy středověkého cestopisu</vt:lpstr>
      <vt:lpstr>ad a) erforma u vlastního vyprávění (Itinéraire d‘Anselme Adorno en Terre Sainte, edd. J. Heers – G. de Groer, Paris 1978)</vt:lpstr>
      <vt:lpstr>ad c) účty z cesty angl. prince Jindřicha z Derby do Čech r. 1392 (Expeditions to Prussia and the Holy Land made by Henry Earl of Derby, ed. L. Toulmin Smith, London 1894), s. 188</vt:lpstr>
      <vt:lpstr>Typologie středověkých cestopisů I</vt:lpstr>
      <vt:lpstr>Typologie středověkých cestopisů II</vt:lpstr>
      <vt:lpstr>Kategorizace středověkých cestopisů</vt:lpstr>
      <vt:lpstr>Co je to intertext(ualita)...</vt:lpstr>
      <vt:lpstr>Soubor cestopisných textů</vt:lpstr>
      <vt:lpstr>Základní bibliografie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Typologie a charakteristika středověkých cestopisů</dc:title>
  <dc:creator> </dc:creator>
  <cp:lastModifiedBy>Jaroslav Svátek</cp:lastModifiedBy>
  <cp:revision>70</cp:revision>
  <dcterms:created xsi:type="dcterms:W3CDTF">2013-03-15T14:20:44Z</dcterms:created>
  <dcterms:modified xsi:type="dcterms:W3CDTF">2021-02-16T14:41:16Z</dcterms:modified>
</cp:coreProperties>
</file>