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58" r:id="rId4"/>
    <p:sldId id="259" r:id="rId5"/>
    <p:sldId id="260" r:id="rId6"/>
    <p:sldId id="261" r:id="rId7"/>
    <p:sldId id="262" r:id="rId8"/>
    <p:sldId id="263" r:id="rId9"/>
    <p:sldId id="271" r:id="rId10"/>
    <p:sldId id="264" r:id="rId11"/>
    <p:sldId id="265" r:id="rId12"/>
    <p:sldId id="267" r:id="rId13"/>
    <p:sldId id="266" r:id="rId14"/>
    <p:sldId id="268" r:id="rId15"/>
    <p:sldId id="269"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6/26/2022</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6/26/2022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6/26/2022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6/26/2022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6/26/2022</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6/26/2022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6/26/2022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6/26/2022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6/26/2022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cs-CZ"/>
              <a:t>Kliknutím lze upravit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p>
            <a:fld id="{1CF131DD-A141-4471-BCF9-C6073EDD7E20}" type="datetimeFigureOut">
              <a:rPr lang="en-US" dirty="0"/>
              <a:t>6/26/2022</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6/26/2022</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6/26/2022</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1A2811-4C73-FA9D-6B85-881921692E66}"/>
              </a:ext>
            </a:extLst>
          </p:cNvPr>
          <p:cNvSpPr>
            <a:spLocks noGrp="1"/>
          </p:cNvSpPr>
          <p:nvPr>
            <p:ph type="ctrTitle"/>
          </p:nvPr>
        </p:nvSpPr>
        <p:spPr/>
        <p:txBody>
          <a:bodyPr/>
          <a:lstStyle/>
          <a:p>
            <a:r>
              <a:rPr lang="ru-RU" sz="4800" dirty="0"/>
              <a:t>Массовый туризм</a:t>
            </a:r>
            <a:endParaRPr lang="cs-CZ" sz="4800" dirty="0"/>
          </a:p>
        </p:txBody>
      </p:sp>
    </p:spTree>
    <p:extLst>
      <p:ext uri="{BB962C8B-B14F-4D97-AF65-F5344CB8AC3E}">
        <p14:creationId xmlns:p14="http://schemas.microsoft.com/office/powerpoint/2010/main" val="2277584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648429A-F5C3-3187-BF4A-CA2D00E8F32A}"/>
              </a:ext>
            </a:extLst>
          </p:cNvPr>
          <p:cNvPicPr>
            <a:picLocks noChangeAspect="1"/>
          </p:cNvPicPr>
          <p:nvPr/>
        </p:nvPicPr>
        <p:blipFill rotWithShape="1">
          <a:blip r:embed="rId2"/>
          <a:srcRect l="2156" t="12369" r="4874" b="1574"/>
          <a:stretch/>
        </p:blipFill>
        <p:spPr>
          <a:xfrm>
            <a:off x="1553593" y="217974"/>
            <a:ext cx="9250532" cy="6422051"/>
          </a:xfrm>
          <a:prstGeom prst="rect">
            <a:avLst/>
          </a:prstGeom>
        </p:spPr>
      </p:pic>
    </p:spTree>
    <p:extLst>
      <p:ext uri="{BB962C8B-B14F-4D97-AF65-F5344CB8AC3E}">
        <p14:creationId xmlns:p14="http://schemas.microsoft.com/office/powerpoint/2010/main" val="3544968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488D453-79B5-179A-4DB5-EC9562EAC11E}"/>
              </a:ext>
            </a:extLst>
          </p:cNvPr>
          <p:cNvPicPr>
            <a:picLocks noChangeAspect="1"/>
          </p:cNvPicPr>
          <p:nvPr/>
        </p:nvPicPr>
        <p:blipFill rotWithShape="1">
          <a:blip r:embed="rId2"/>
          <a:srcRect l="3437" t="1806" r="4641" b="33107"/>
          <a:stretch/>
        </p:blipFill>
        <p:spPr>
          <a:xfrm>
            <a:off x="0" y="0"/>
            <a:ext cx="7208668" cy="3828179"/>
          </a:xfrm>
          <a:prstGeom prst="rect">
            <a:avLst/>
          </a:prstGeom>
        </p:spPr>
      </p:pic>
      <p:pic>
        <p:nvPicPr>
          <p:cNvPr id="3" name="Obrázek 2">
            <a:extLst>
              <a:ext uri="{FF2B5EF4-FFF2-40B4-BE49-F238E27FC236}">
                <a16:creationId xmlns:a16="http://schemas.microsoft.com/office/drawing/2014/main" id="{EFACCAFC-D161-3582-1F4F-01EA270824DF}"/>
              </a:ext>
            </a:extLst>
          </p:cNvPr>
          <p:cNvPicPr>
            <a:picLocks noChangeAspect="1"/>
          </p:cNvPicPr>
          <p:nvPr/>
        </p:nvPicPr>
        <p:blipFill rotWithShape="1">
          <a:blip r:embed="rId3"/>
          <a:srcRect l="34388" t="1806" r="4291" b="34815"/>
          <a:stretch/>
        </p:blipFill>
        <p:spPr>
          <a:xfrm>
            <a:off x="6960093" y="2903831"/>
            <a:ext cx="5231907" cy="4055638"/>
          </a:xfrm>
          <a:prstGeom prst="rect">
            <a:avLst/>
          </a:prstGeom>
        </p:spPr>
      </p:pic>
      <p:pic>
        <p:nvPicPr>
          <p:cNvPr id="4" name="Obrázek 3">
            <a:extLst>
              <a:ext uri="{FF2B5EF4-FFF2-40B4-BE49-F238E27FC236}">
                <a16:creationId xmlns:a16="http://schemas.microsoft.com/office/drawing/2014/main" id="{BE50C05D-877E-8B36-5FD7-8387562DDB8A}"/>
              </a:ext>
            </a:extLst>
          </p:cNvPr>
          <p:cNvPicPr>
            <a:picLocks noChangeAspect="1"/>
          </p:cNvPicPr>
          <p:nvPr/>
        </p:nvPicPr>
        <p:blipFill rotWithShape="1">
          <a:blip r:embed="rId4"/>
          <a:srcRect t="47977" r="68192"/>
          <a:stretch/>
        </p:blipFill>
        <p:spPr>
          <a:xfrm>
            <a:off x="1611815" y="3986073"/>
            <a:ext cx="3300496" cy="2731191"/>
          </a:xfrm>
          <a:prstGeom prst="rect">
            <a:avLst/>
          </a:prstGeom>
        </p:spPr>
      </p:pic>
      <p:pic>
        <p:nvPicPr>
          <p:cNvPr id="5" name="Obrázek 4">
            <a:extLst>
              <a:ext uri="{FF2B5EF4-FFF2-40B4-BE49-F238E27FC236}">
                <a16:creationId xmlns:a16="http://schemas.microsoft.com/office/drawing/2014/main" id="{3FC3B6C2-59FC-84CD-4271-A83E3B554EF0}"/>
              </a:ext>
            </a:extLst>
          </p:cNvPr>
          <p:cNvPicPr>
            <a:picLocks noChangeAspect="1"/>
          </p:cNvPicPr>
          <p:nvPr/>
        </p:nvPicPr>
        <p:blipFill rotWithShape="1">
          <a:blip r:embed="rId5"/>
          <a:srcRect l="-137030" t="32305" r="137030" b="20204"/>
          <a:stretch/>
        </p:blipFill>
        <p:spPr>
          <a:xfrm>
            <a:off x="4958997" y="1615283"/>
            <a:ext cx="2274005" cy="1722721"/>
          </a:xfrm>
          <a:prstGeom prst="rect">
            <a:avLst/>
          </a:prstGeom>
        </p:spPr>
      </p:pic>
      <p:pic>
        <p:nvPicPr>
          <p:cNvPr id="6" name="Obrázek 5">
            <a:extLst>
              <a:ext uri="{FF2B5EF4-FFF2-40B4-BE49-F238E27FC236}">
                <a16:creationId xmlns:a16="http://schemas.microsoft.com/office/drawing/2014/main" id="{48A102A2-A64B-0A05-C163-CE1188B95795}"/>
              </a:ext>
            </a:extLst>
          </p:cNvPr>
          <p:cNvPicPr>
            <a:picLocks noChangeAspect="1"/>
          </p:cNvPicPr>
          <p:nvPr/>
        </p:nvPicPr>
        <p:blipFill rotWithShape="1">
          <a:blip r:embed="rId5"/>
          <a:srcRect b="52509"/>
          <a:stretch/>
        </p:blipFill>
        <p:spPr>
          <a:xfrm>
            <a:off x="8066182" y="452309"/>
            <a:ext cx="3048661" cy="2309578"/>
          </a:xfrm>
          <a:prstGeom prst="rect">
            <a:avLst/>
          </a:prstGeom>
        </p:spPr>
      </p:pic>
    </p:spTree>
    <p:extLst>
      <p:ext uri="{BB962C8B-B14F-4D97-AF65-F5344CB8AC3E}">
        <p14:creationId xmlns:p14="http://schemas.microsoft.com/office/powerpoint/2010/main" val="2476167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87E0CB4-0AC4-A36F-5C2A-F34F75A7DCEB}"/>
              </a:ext>
            </a:extLst>
          </p:cNvPr>
          <p:cNvPicPr>
            <a:picLocks noChangeAspect="1"/>
          </p:cNvPicPr>
          <p:nvPr/>
        </p:nvPicPr>
        <p:blipFill rotWithShape="1">
          <a:blip r:embed="rId2"/>
          <a:srcRect l="874" t="3360" r="2311" b="3281"/>
          <a:stretch/>
        </p:blipFill>
        <p:spPr>
          <a:xfrm>
            <a:off x="1633492" y="236994"/>
            <a:ext cx="8824404" cy="6382030"/>
          </a:xfrm>
          <a:prstGeom prst="rect">
            <a:avLst/>
          </a:prstGeom>
        </p:spPr>
      </p:pic>
    </p:spTree>
    <p:extLst>
      <p:ext uri="{BB962C8B-B14F-4D97-AF65-F5344CB8AC3E}">
        <p14:creationId xmlns:p14="http://schemas.microsoft.com/office/powerpoint/2010/main" val="731455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50AB1FE7-B6B6-A280-5B09-B381D139D895}"/>
              </a:ext>
            </a:extLst>
          </p:cNvPr>
          <p:cNvPicPr>
            <a:picLocks noChangeAspect="1"/>
          </p:cNvPicPr>
          <p:nvPr/>
        </p:nvPicPr>
        <p:blipFill rotWithShape="1">
          <a:blip r:embed="rId2"/>
          <a:srcRect l="1223" t="44369" r="32761" b="2194"/>
          <a:stretch/>
        </p:blipFill>
        <p:spPr>
          <a:xfrm>
            <a:off x="0" y="0"/>
            <a:ext cx="6244157" cy="3790765"/>
          </a:xfrm>
          <a:prstGeom prst="rect">
            <a:avLst/>
          </a:prstGeom>
        </p:spPr>
      </p:pic>
      <p:pic>
        <p:nvPicPr>
          <p:cNvPr id="3" name="Obrázek 2">
            <a:extLst>
              <a:ext uri="{FF2B5EF4-FFF2-40B4-BE49-F238E27FC236}">
                <a16:creationId xmlns:a16="http://schemas.microsoft.com/office/drawing/2014/main" id="{9EF66172-81FD-3E23-6901-490092979FB4}"/>
              </a:ext>
            </a:extLst>
          </p:cNvPr>
          <p:cNvPicPr>
            <a:picLocks noChangeAspect="1"/>
          </p:cNvPicPr>
          <p:nvPr/>
        </p:nvPicPr>
        <p:blipFill rotWithShape="1">
          <a:blip r:embed="rId3"/>
          <a:srcRect l="2854" t="12680" r="5456" b="10349"/>
          <a:stretch/>
        </p:blipFill>
        <p:spPr>
          <a:xfrm>
            <a:off x="5069151" y="2361461"/>
            <a:ext cx="7122850" cy="4496540"/>
          </a:xfrm>
          <a:prstGeom prst="rect">
            <a:avLst/>
          </a:prstGeom>
        </p:spPr>
      </p:pic>
    </p:spTree>
    <p:extLst>
      <p:ext uri="{BB962C8B-B14F-4D97-AF65-F5344CB8AC3E}">
        <p14:creationId xmlns:p14="http://schemas.microsoft.com/office/powerpoint/2010/main" val="1202990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C9EA2F4-C973-A02C-BCAD-C8EB00C8CC56}"/>
              </a:ext>
            </a:extLst>
          </p:cNvPr>
          <p:cNvPicPr>
            <a:picLocks noChangeAspect="1"/>
          </p:cNvPicPr>
          <p:nvPr/>
        </p:nvPicPr>
        <p:blipFill rotWithShape="1">
          <a:blip r:embed="rId2"/>
          <a:srcRect l="2738" t="8331" r="6038" b="10272"/>
          <a:stretch/>
        </p:blipFill>
        <p:spPr>
          <a:xfrm>
            <a:off x="2317072" y="772938"/>
            <a:ext cx="7937771" cy="5312123"/>
          </a:xfrm>
          <a:prstGeom prst="rect">
            <a:avLst/>
          </a:prstGeom>
        </p:spPr>
      </p:pic>
    </p:spTree>
    <p:extLst>
      <p:ext uri="{BB962C8B-B14F-4D97-AF65-F5344CB8AC3E}">
        <p14:creationId xmlns:p14="http://schemas.microsoft.com/office/powerpoint/2010/main" val="1560197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ADE2772-9122-190F-B874-9D76E1A5B382}"/>
              </a:ext>
            </a:extLst>
          </p:cNvPr>
          <p:cNvPicPr>
            <a:picLocks noChangeAspect="1"/>
          </p:cNvPicPr>
          <p:nvPr/>
        </p:nvPicPr>
        <p:blipFill rotWithShape="1">
          <a:blip r:embed="rId2"/>
          <a:srcRect l="3553" t="18272" r="4407" b="1883"/>
          <a:stretch/>
        </p:blipFill>
        <p:spPr>
          <a:xfrm>
            <a:off x="1929114" y="987871"/>
            <a:ext cx="7978366" cy="5190987"/>
          </a:xfrm>
          <a:prstGeom prst="rect">
            <a:avLst/>
          </a:prstGeom>
        </p:spPr>
      </p:pic>
    </p:spTree>
    <p:extLst>
      <p:ext uri="{BB962C8B-B14F-4D97-AF65-F5344CB8AC3E}">
        <p14:creationId xmlns:p14="http://schemas.microsoft.com/office/powerpoint/2010/main" val="2215844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845D7B0-B5C2-5D0E-5B6F-6E3512940167}"/>
              </a:ext>
            </a:extLst>
          </p:cNvPr>
          <p:cNvPicPr>
            <a:picLocks noChangeAspect="1"/>
          </p:cNvPicPr>
          <p:nvPr/>
        </p:nvPicPr>
        <p:blipFill rotWithShape="1">
          <a:blip r:embed="rId2"/>
          <a:srcRect l="2042" t="35421" r="4356" b="4668"/>
          <a:stretch/>
        </p:blipFill>
        <p:spPr>
          <a:xfrm>
            <a:off x="1045068" y="1151908"/>
            <a:ext cx="10101864" cy="4849398"/>
          </a:xfrm>
          <a:prstGeom prst="rect">
            <a:avLst/>
          </a:prstGeom>
        </p:spPr>
      </p:pic>
    </p:spTree>
    <p:extLst>
      <p:ext uri="{BB962C8B-B14F-4D97-AF65-F5344CB8AC3E}">
        <p14:creationId xmlns:p14="http://schemas.microsoft.com/office/powerpoint/2010/main" val="3427298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0559C89-9FF2-9D98-8241-2FD9C421D785}"/>
              </a:ext>
            </a:extLst>
          </p:cNvPr>
          <p:cNvPicPr>
            <a:picLocks noChangeAspect="1"/>
          </p:cNvPicPr>
          <p:nvPr/>
        </p:nvPicPr>
        <p:blipFill>
          <a:blip r:embed="rId2"/>
          <a:stretch>
            <a:fillRect/>
          </a:stretch>
        </p:blipFill>
        <p:spPr>
          <a:xfrm>
            <a:off x="0" y="0"/>
            <a:ext cx="6232124" cy="3573084"/>
          </a:xfrm>
          <a:prstGeom prst="rect">
            <a:avLst/>
          </a:prstGeom>
          <a:ln>
            <a:solidFill>
              <a:srgbClr val="002060"/>
            </a:solidFill>
          </a:ln>
        </p:spPr>
      </p:pic>
      <p:pic>
        <p:nvPicPr>
          <p:cNvPr id="6" name="Obrázek 5">
            <a:extLst>
              <a:ext uri="{FF2B5EF4-FFF2-40B4-BE49-F238E27FC236}">
                <a16:creationId xmlns:a16="http://schemas.microsoft.com/office/drawing/2014/main" id="{21B39BDE-2306-1452-1A5C-FB8B368A17FC}"/>
              </a:ext>
            </a:extLst>
          </p:cNvPr>
          <p:cNvPicPr>
            <a:picLocks noChangeAspect="1"/>
          </p:cNvPicPr>
          <p:nvPr/>
        </p:nvPicPr>
        <p:blipFill>
          <a:blip r:embed="rId3"/>
          <a:stretch>
            <a:fillRect/>
          </a:stretch>
        </p:blipFill>
        <p:spPr>
          <a:xfrm>
            <a:off x="6232124" y="0"/>
            <a:ext cx="5959876" cy="3963938"/>
          </a:xfrm>
          <a:prstGeom prst="rect">
            <a:avLst/>
          </a:prstGeom>
          <a:ln>
            <a:solidFill>
              <a:srgbClr val="002060"/>
            </a:solidFill>
          </a:ln>
        </p:spPr>
      </p:pic>
      <p:pic>
        <p:nvPicPr>
          <p:cNvPr id="7" name="Obrázek 6">
            <a:extLst>
              <a:ext uri="{FF2B5EF4-FFF2-40B4-BE49-F238E27FC236}">
                <a16:creationId xmlns:a16="http://schemas.microsoft.com/office/drawing/2014/main" id="{A4598CC1-0640-4C36-D719-747A25656DA5}"/>
              </a:ext>
            </a:extLst>
          </p:cNvPr>
          <p:cNvPicPr>
            <a:picLocks noChangeAspect="1"/>
          </p:cNvPicPr>
          <p:nvPr/>
        </p:nvPicPr>
        <p:blipFill>
          <a:blip r:embed="rId4"/>
          <a:stretch>
            <a:fillRect/>
          </a:stretch>
        </p:blipFill>
        <p:spPr>
          <a:xfrm>
            <a:off x="0" y="3484359"/>
            <a:ext cx="5238750" cy="3333750"/>
          </a:xfrm>
          <a:prstGeom prst="rect">
            <a:avLst/>
          </a:prstGeom>
          <a:ln>
            <a:solidFill>
              <a:srgbClr val="002060"/>
            </a:solidFill>
          </a:ln>
        </p:spPr>
      </p:pic>
      <p:pic>
        <p:nvPicPr>
          <p:cNvPr id="8" name="Obrázek 7">
            <a:extLst>
              <a:ext uri="{FF2B5EF4-FFF2-40B4-BE49-F238E27FC236}">
                <a16:creationId xmlns:a16="http://schemas.microsoft.com/office/drawing/2014/main" id="{DA3533A7-762D-1E8E-1D72-86F40B1453DE}"/>
              </a:ext>
            </a:extLst>
          </p:cNvPr>
          <p:cNvPicPr>
            <a:picLocks noChangeAspect="1"/>
          </p:cNvPicPr>
          <p:nvPr/>
        </p:nvPicPr>
        <p:blipFill>
          <a:blip r:embed="rId5"/>
          <a:stretch>
            <a:fillRect/>
          </a:stretch>
        </p:blipFill>
        <p:spPr>
          <a:xfrm>
            <a:off x="7039367" y="3963938"/>
            <a:ext cx="5152633" cy="2894062"/>
          </a:xfrm>
          <a:prstGeom prst="rect">
            <a:avLst/>
          </a:prstGeom>
          <a:ln>
            <a:solidFill>
              <a:srgbClr val="002060"/>
            </a:solidFill>
          </a:ln>
        </p:spPr>
      </p:pic>
      <p:pic>
        <p:nvPicPr>
          <p:cNvPr id="9" name="Obrázek 8">
            <a:extLst>
              <a:ext uri="{FF2B5EF4-FFF2-40B4-BE49-F238E27FC236}">
                <a16:creationId xmlns:a16="http://schemas.microsoft.com/office/drawing/2014/main" id="{A89719DF-C102-8D2E-5040-BEEB31B5D206}"/>
              </a:ext>
            </a:extLst>
          </p:cNvPr>
          <p:cNvPicPr>
            <a:picLocks noChangeAspect="1"/>
          </p:cNvPicPr>
          <p:nvPr/>
        </p:nvPicPr>
        <p:blipFill>
          <a:blip r:embed="rId6"/>
          <a:stretch>
            <a:fillRect/>
          </a:stretch>
        </p:blipFill>
        <p:spPr>
          <a:xfrm>
            <a:off x="4870048" y="4995135"/>
            <a:ext cx="2977811" cy="1832499"/>
          </a:xfrm>
          <a:prstGeom prst="rect">
            <a:avLst/>
          </a:prstGeom>
          <a:ln>
            <a:solidFill>
              <a:srgbClr val="002060"/>
            </a:solidFill>
          </a:ln>
        </p:spPr>
      </p:pic>
      <p:pic>
        <p:nvPicPr>
          <p:cNvPr id="10" name="Obrázek 9">
            <a:extLst>
              <a:ext uri="{FF2B5EF4-FFF2-40B4-BE49-F238E27FC236}">
                <a16:creationId xmlns:a16="http://schemas.microsoft.com/office/drawing/2014/main" id="{14037E13-A4FE-EAB7-1BA6-1B88290455EB}"/>
              </a:ext>
            </a:extLst>
          </p:cNvPr>
          <p:cNvPicPr>
            <a:picLocks noChangeAspect="1"/>
          </p:cNvPicPr>
          <p:nvPr/>
        </p:nvPicPr>
        <p:blipFill rotWithShape="1">
          <a:blip r:embed="rId7"/>
          <a:srcRect l="30277" r="31914"/>
          <a:stretch/>
        </p:blipFill>
        <p:spPr>
          <a:xfrm>
            <a:off x="5238750" y="2102367"/>
            <a:ext cx="1800617" cy="2971800"/>
          </a:xfrm>
          <a:prstGeom prst="rect">
            <a:avLst/>
          </a:prstGeom>
          <a:ln>
            <a:solidFill>
              <a:srgbClr val="002060"/>
            </a:solidFill>
          </a:ln>
        </p:spPr>
      </p:pic>
    </p:spTree>
    <p:extLst>
      <p:ext uri="{BB962C8B-B14F-4D97-AF65-F5344CB8AC3E}">
        <p14:creationId xmlns:p14="http://schemas.microsoft.com/office/powerpoint/2010/main" val="1227702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0E864DD-DC95-23FC-AFAC-6AA2D36950D1}"/>
              </a:ext>
            </a:extLst>
          </p:cNvPr>
          <p:cNvSpPr txBox="1"/>
          <p:nvPr/>
        </p:nvSpPr>
        <p:spPr>
          <a:xfrm>
            <a:off x="213063" y="339152"/>
            <a:ext cx="11585359" cy="6064224"/>
          </a:xfrm>
          <a:prstGeom prst="rect">
            <a:avLst/>
          </a:prstGeom>
          <a:noFill/>
        </p:spPr>
        <p:txBody>
          <a:bodyPr wrap="square">
            <a:spAutoFit/>
          </a:bodyPr>
          <a:lstStyle/>
          <a:p>
            <a:pPr algn="ctr">
              <a:lnSpc>
                <a:spcPct val="107000"/>
              </a:lnSpc>
              <a:spcAft>
                <a:spcPts val="800"/>
              </a:spcAft>
            </a:pPr>
            <a:r>
              <a:rPr lang="ru-RU" sz="2000" b="1" dirty="0">
                <a:effectLst/>
                <a:latin typeface="Calibri" panose="020F0502020204030204" pitchFamily="34" charset="0"/>
                <a:ea typeface="Calibri" panose="020F0502020204030204" pitchFamily="34" charset="0"/>
                <a:cs typeface="Times New Roman" panose="02020603050405020304" pitchFamily="18" charset="0"/>
              </a:rPr>
              <a:t>Массовый туризм</a:t>
            </a:r>
            <a:endParaRPr lang="cs-CZ"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ru-RU" sz="2000" dirty="0">
                <a:effectLst/>
                <a:latin typeface="Calibri" panose="020F0502020204030204" pitchFamily="34" charset="0"/>
                <a:ea typeface="Calibri" panose="020F0502020204030204" pitchFamily="34" charset="0"/>
                <a:cs typeface="Times New Roman" panose="02020603050405020304" pitchFamily="18" charset="0"/>
              </a:rPr>
              <a:t>Вторая мировая война парализовала туризм, и дальнейшее развитие он получает уже в послевоенные годы. Именно в этот период туризм приобретает действительно массовый характер: из предмета роскоши он становится потребностью для большинства населения высокоразвитых индустриальных стран. В западноевропейских странах 50—60-е гг. — это период активного грюндерства туристических фирм, массового строительства гостиниц, мотелей, разного рода увеселительных заведений. Европейский туризм 50-х гг. был ориентирован преимущественно на прием американских туристов. В 60-е годы и до середины 70-х наблюдается быстрый экстенсивный рост как въездного, так и выездного туризма, а также увеличение числа туристических предприятий и объемов их производства. В 80-е годы темпы роста замедлились, но остались устойчивыми при высоком уровне объема производства. Интенсивность туризма показывает, какая часть (в процентах) населения ежегодно совершает хотя бы одну туристическую поездку и рассчитывается как процентное отношение ко всему населению страны или к той его части, которая старше 14 лет. Когда интенсивность туризма превышает 50 %, то можно говорить о сформировавшемся массовом туризме, в котором принимает участие большая часть населения. Массовый спрос на туристические услуги породил массовое туристическое производство: туристический продукт был стандартизирован, а производство услуг и товаров поставлено «на конвейер». Возникли разнообразные предприятия и общественные институты, производящие различные компоненты и виды турпродукта и составляющие в совокупности индустрию туризма (туриндустрию).</a:t>
            </a:r>
            <a:endParaRPr lang="cs-CZ" sz="2000" dirty="0"/>
          </a:p>
        </p:txBody>
      </p:sp>
    </p:spTree>
    <p:extLst>
      <p:ext uri="{BB962C8B-B14F-4D97-AF65-F5344CB8AC3E}">
        <p14:creationId xmlns:p14="http://schemas.microsoft.com/office/powerpoint/2010/main" val="132135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D0494307-BF7B-AD82-1ADE-4440702BA074}"/>
              </a:ext>
            </a:extLst>
          </p:cNvPr>
          <p:cNvPicPr>
            <a:picLocks noChangeAspect="1"/>
          </p:cNvPicPr>
          <p:nvPr/>
        </p:nvPicPr>
        <p:blipFill rotWithShape="1">
          <a:blip r:embed="rId2"/>
          <a:srcRect l="3350" b="2630"/>
          <a:stretch/>
        </p:blipFill>
        <p:spPr>
          <a:xfrm>
            <a:off x="79899" y="1253970"/>
            <a:ext cx="5757222" cy="4350058"/>
          </a:xfrm>
          <a:prstGeom prst="rect">
            <a:avLst/>
          </a:prstGeom>
        </p:spPr>
      </p:pic>
      <p:pic>
        <p:nvPicPr>
          <p:cNvPr id="3" name="Obrázek 2">
            <a:extLst>
              <a:ext uri="{FF2B5EF4-FFF2-40B4-BE49-F238E27FC236}">
                <a16:creationId xmlns:a16="http://schemas.microsoft.com/office/drawing/2014/main" id="{D18A1F68-3864-2F85-1894-E73969708F43}"/>
              </a:ext>
            </a:extLst>
          </p:cNvPr>
          <p:cNvPicPr>
            <a:picLocks noChangeAspect="1"/>
          </p:cNvPicPr>
          <p:nvPr/>
        </p:nvPicPr>
        <p:blipFill>
          <a:blip r:embed="rId3"/>
          <a:stretch>
            <a:fillRect/>
          </a:stretch>
        </p:blipFill>
        <p:spPr>
          <a:xfrm>
            <a:off x="5772150" y="90487"/>
            <a:ext cx="6419850" cy="6677025"/>
          </a:xfrm>
          <a:prstGeom prst="rect">
            <a:avLst/>
          </a:prstGeom>
        </p:spPr>
      </p:pic>
    </p:spTree>
    <p:extLst>
      <p:ext uri="{BB962C8B-B14F-4D97-AF65-F5344CB8AC3E}">
        <p14:creationId xmlns:p14="http://schemas.microsoft.com/office/powerpoint/2010/main" val="1186783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3ECE55B-B343-8775-ABA4-C87811A4053F}"/>
              </a:ext>
            </a:extLst>
          </p:cNvPr>
          <p:cNvPicPr>
            <a:picLocks noChangeAspect="1"/>
          </p:cNvPicPr>
          <p:nvPr/>
        </p:nvPicPr>
        <p:blipFill rotWithShape="1">
          <a:blip r:embed="rId2"/>
          <a:srcRect t="2958"/>
          <a:stretch/>
        </p:blipFill>
        <p:spPr>
          <a:xfrm>
            <a:off x="994300" y="644906"/>
            <a:ext cx="10213490" cy="5738139"/>
          </a:xfrm>
          <a:prstGeom prst="rect">
            <a:avLst/>
          </a:prstGeom>
        </p:spPr>
      </p:pic>
    </p:spTree>
    <p:extLst>
      <p:ext uri="{BB962C8B-B14F-4D97-AF65-F5344CB8AC3E}">
        <p14:creationId xmlns:p14="http://schemas.microsoft.com/office/powerpoint/2010/main" val="2621410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D1CDE90-E139-E9F5-CDD2-B32AFA3FAD62}"/>
              </a:ext>
            </a:extLst>
          </p:cNvPr>
          <p:cNvPicPr>
            <a:picLocks noChangeAspect="1"/>
          </p:cNvPicPr>
          <p:nvPr/>
        </p:nvPicPr>
        <p:blipFill rotWithShape="1">
          <a:blip r:embed="rId2"/>
          <a:srcRect l="54320" t="27027" r="17864" b="21937"/>
          <a:stretch/>
        </p:blipFill>
        <p:spPr>
          <a:xfrm>
            <a:off x="2633708" y="-122069"/>
            <a:ext cx="6924584" cy="6815821"/>
          </a:xfrm>
          <a:prstGeom prst="rect">
            <a:avLst/>
          </a:prstGeom>
        </p:spPr>
      </p:pic>
    </p:spTree>
    <p:extLst>
      <p:ext uri="{BB962C8B-B14F-4D97-AF65-F5344CB8AC3E}">
        <p14:creationId xmlns:p14="http://schemas.microsoft.com/office/powerpoint/2010/main" val="991732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18C16E4-796B-DE2D-265E-9CE17777149E}"/>
              </a:ext>
            </a:extLst>
          </p:cNvPr>
          <p:cNvSpPr txBox="1"/>
          <p:nvPr/>
        </p:nvSpPr>
        <p:spPr>
          <a:xfrm>
            <a:off x="230819" y="0"/>
            <a:ext cx="11727402" cy="1323439"/>
          </a:xfrm>
          <a:prstGeom prst="rect">
            <a:avLst/>
          </a:prstGeom>
          <a:noFill/>
        </p:spPr>
        <p:txBody>
          <a:bodyPr wrap="square">
            <a:spAutoFit/>
          </a:bodyPr>
          <a:lstStyle/>
          <a:p>
            <a:pPr algn="ctr"/>
            <a:r>
              <a:rPr lang="ru-RU" sz="2000" b="1" u="sng" dirty="0">
                <a:effectLst/>
                <a:latin typeface="Times New Roman" panose="02020603050405020304" pitchFamily="18" charset="0"/>
                <a:ea typeface="Times New Roman" panose="02020603050405020304" pitchFamily="18" charset="0"/>
              </a:rPr>
              <a:t>Туристический рай: самые малопосещаемые страны</a:t>
            </a:r>
            <a:endParaRPr lang="cs-CZ" sz="2000" dirty="0">
              <a:effectLst/>
              <a:latin typeface="Times New Roman" panose="02020603050405020304" pitchFamily="18" charset="0"/>
              <a:ea typeface="Times New Roman" panose="02020603050405020304" pitchFamily="18" charset="0"/>
            </a:endParaRPr>
          </a:p>
          <a:p>
            <a:pPr algn="ctr"/>
            <a:r>
              <a:rPr lang="ru-RU" sz="2000" b="1" u="none" strike="noStrike" dirty="0">
                <a:effectLst/>
                <a:latin typeface="Times New Roman" panose="02020603050405020304" pitchFamily="18" charset="0"/>
                <a:ea typeface="Times New Roman" panose="02020603050405020304" pitchFamily="18" charset="0"/>
              </a:rPr>
              <a:t> </a:t>
            </a:r>
            <a:endParaRPr lang="cs-CZ" sz="2000" dirty="0">
              <a:effectLst/>
              <a:latin typeface="Times New Roman" panose="02020603050405020304" pitchFamily="18" charset="0"/>
              <a:ea typeface="Times New Roman" panose="02020603050405020304" pitchFamily="18" charset="0"/>
            </a:endParaRPr>
          </a:p>
          <a:p>
            <a:r>
              <a:rPr lang="ru-RU" sz="2000" i="1" dirty="0">
                <a:effectLst/>
                <a:latin typeface="Times New Roman" panose="02020603050405020304" pitchFamily="18" charset="0"/>
                <a:ea typeface="Times New Roman" panose="02020603050405020304" pitchFamily="18" charset="0"/>
              </a:rPr>
              <a:t>Норвежский бизнесмен и путешественник Гуннар </a:t>
            </a:r>
            <a:r>
              <a:rPr lang="ru-RU" sz="2000" i="1" dirty="0" err="1">
                <a:effectLst/>
                <a:latin typeface="Times New Roman" panose="02020603050405020304" pitchFamily="18" charset="0"/>
                <a:ea typeface="Times New Roman" panose="02020603050405020304" pitchFamily="18" charset="0"/>
              </a:rPr>
              <a:t>Гарфорс</a:t>
            </a:r>
            <a:r>
              <a:rPr lang="ru-RU" sz="2000" i="1" dirty="0">
                <a:effectLst/>
                <a:latin typeface="Times New Roman" panose="02020603050405020304" pitchFamily="18" charset="0"/>
                <a:ea typeface="Times New Roman" panose="02020603050405020304" pitchFamily="18" charset="0"/>
              </a:rPr>
              <a:t> рассказывает, в какие страны мира не стремятся попасть туристы, а если и стремятся, то не очень получается. </a:t>
            </a:r>
            <a:endParaRPr lang="cs-CZ" sz="2000" i="1" dirty="0"/>
          </a:p>
        </p:txBody>
      </p:sp>
      <p:sp>
        <p:nvSpPr>
          <p:cNvPr id="7" name="TextovéPole 6">
            <a:extLst>
              <a:ext uri="{FF2B5EF4-FFF2-40B4-BE49-F238E27FC236}">
                <a16:creationId xmlns:a16="http://schemas.microsoft.com/office/drawing/2014/main" id="{EBEEEC44-313A-7486-5665-70E65BACACEB}"/>
              </a:ext>
            </a:extLst>
          </p:cNvPr>
          <p:cNvSpPr txBox="1"/>
          <p:nvPr/>
        </p:nvSpPr>
        <p:spPr>
          <a:xfrm>
            <a:off x="230820" y="1210300"/>
            <a:ext cx="11727401" cy="5647700"/>
          </a:xfrm>
          <a:prstGeom prst="rect">
            <a:avLst/>
          </a:prstGeom>
          <a:noFill/>
        </p:spPr>
        <p:txBody>
          <a:bodyPr wrap="square">
            <a:spAutoFit/>
          </a:bodyPr>
          <a:lstStyle/>
          <a:p>
            <a:pPr algn="just"/>
            <a:r>
              <a:rPr lang="ru-RU" sz="1900" dirty="0">
                <a:effectLst/>
                <a:latin typeface="Times New Roman" panose="02020603050405020304" pitchFamily="18" charset="0"/>
                <a:ea typeface="Times New Roman" panose="02020603050405020304" pitchFamily="18" charset="0"/>
              </a:rPr>
              <a:t>1. </a:t>
            </a:r>
            <a:r>
              <a:rPr lang="ru-RU" sz="1900" b="1" dirty="0">
                <a:effectLst/>
                <a:latin typeface="Times New Roman" panose="02020603050405020304" pitchFamily="18" charset="0"/>
                <a:ea typeface="Times New Roman" panose="02020603050405020304" pitchFamily="18" charset="0"/>
              </a:rPr>
              <a:t>Науру, 200 туристов в год</a:t>
            </a:r>
            <a:endParaRPr lang="cs-CZ" sz="1900" b="1" dirty="0">
              <a:effectLst/>
              <a:latin typeface="Times New Roman" panose="02020603050405020304" pitchFamily="18" charset="0"/>
              <a:ea typeface="Times New Roman" panose="02020603050405020304" pitchFamily="18" charset="0"/>
            </a:endParaRPr>
          </a:p>
          <a:p>
            <a:pPr algn="just"/>
            <a:r>
              <a:rPr lang="ru-RU" sz="1900" b="1" dirty="0">
                <a:effectLst/>
                <a:latin typeface="Times New Roman" panose="02020603050405020304" pitchFamily="18" charset="0"/>
                <a:ea typeface="Times New Roman" panose="02020603050405020304" pitchFamily="18" charset="0"/>
              </a:rPr>
              <a:t>Почему так мало? </a:t>
            </a:r>
            <a:r>
              <a:rPr lang="ru-RU" sz="1900" dirty="0">
                <a:effectLst/>
                <a:latin typeface="Times New Roman" panose="02020603050405020304" pitchFamily="18" charset="0"/>
                <a:ea typeface="Times New Roman" panose="02020603050405020304" pitchFamily="18" charset="0"/>
              </a:rPr>
              <a:t>Науру - крошечное островное государство в Тихом океане. Это самая маленькая республика в мире: ее площадь составляет всего 21 квадратный километр. Там нет никаких достопримечательностей, поскольку большая часть острова представляет собой один большой открытый фосфатный рудник. Туда совершает рейсы только одна авиакомпания. Чтобы попасть в Науру, вам понадобится виза, а у этого государства не так много посольств за границей. </a:t>
            </a:r>
            <a:r>
              <a:rPr lang="ru-RU" sz="1900" b="1" dirty="0">
                <a:effectLst/>
                <a:latin typeface="Times New Roman" panose="02020603050405020304" pitchFamily="18" charset="0"/>
                <a:ea typeface="Times New Roman" panose="02020603050405020304" pitchFamily="18" charset="0"/>
              </a:rPr>
              <a:t>Почему стоит посетить? </a:t>
            </a:r>
            <a:r>
              <a:rPr lang="ru-RU" sz="1900" dirty="0">
                <a:effectLst/>
                <a:latin typeface="Times New Roman" panose="02020603050405020304" pitchFamily="18" charset="0"/>
                <a:ea typeface="Times New Roman" panose="02020603050405020304" pitchFamily="18" charset="0"/>
              </a:rPr>
              <a:t>Пляжи острова действительно очень красивы. Коралловые рифы, окружающие Науру, делают его подходящим местом для подводного плавания или рыбалки. Правда, в стране проживает всего 10 000 человек, здесь огромная безработица и почти нет ночной жизни. Тут целых два отеля: "шикарный" на пляже и обычный в городке. Науру - единственная в мире страна без столицы. Самое населенное местечко здесь - Ярен. Кстати, тут есть даже интернет-кафе, так что вы сможете обновлять свои статусы в Facebook.</a:t>
            </a:r>
            <a:endParaRPr lang="cs-CZ" sz="1900" dirty="0">
              <a:effectLst/>
              <a:latin typeface="Times New Roman" panose="02020603050405020304" pitchFamily="18" charset="0"/>
              <a:ea typeface="Times New Roman" panose="02020603050405020304" pitchFamily="18" charset="0"/>
            </a:endParaRPr>
          </a:p>
          <a:p>
            <a:pPr algn="just"/>
            <a:r>
              <a:rPr lang="ru-RU" sz="1900" dirty="0">
                <a:effectLst/>
                <a:latin typeface="Times New Roman" panose="02020603050405020304" pitchFamily="18" charset="0"/>
                <a:ea typeface="Times New Roman" panose="02020603050405020304" pitchFamily="18" charset="0"/>
              </a:rPr>
              <a:t> 2. </a:t>
            </a:r>
            <a:r>
              <a:rPr lang="ru-RU" sz="1900" b="1" dirty="0">
                <a:effectLst/>
                <a:latin typeface="Times New Roman" panose="02020603050405020304" pitchFamily="18" charset="0"/>
                <a:ea typeface="Times New Roman" panose="02020603050405020304" pitchFamily="18" charset="0"/>
              </a:rPr>
              <a:t>Сомали, 500 туристов в год</a:t>
            </a:r>
            <a:endParaRPr lang="cs-CZ" sz="1900" b="1" dirty="0">
              <a:effectLst/>
              <a:latin typeface="Times New Roman" panose="02020603050405020304" pitchFamily="18" charset="0"/>
              <a:ea typeface="Times New Roman" panose="02020603050405020304" pitchFamily="18" charset="0"/>
            </a:endParaRPr>
          </a:p>
          <a:p>
            <a:pPr algn="just"/>
            <a:r>
              <a:rPr lang="ru-RU" sz="1900" b="1" dirty="0">
                <a:effectLst/>
                <a:latin typeface="Times New Roman" panose="02020603050405020304" pitchFamily="18" charset="0"/>
                <a:ea typeface="Times New Roman" panose="02020603050405020304" pitchFamily="18" charset="0"/>
              </a:rPr>
              <a:t>Почему так мало? </a:t>
            </a:r>
            <a:r>
              <a:rPr lang="ru-RU" sz="1900" dirty="0">
                <a:effectLst/>
                <a:latin typeface="Times New Roman" panose="02020603050405020304" pitchFamily="18" charset="0"/>
                <a:ea typeface="Times New Roman" panose="02020603050405020304" pitchFamily="18" charset="0"/>
              </a:rPr>
              <a:t>Война, отсутствие правительства на протяжении нескольких лет, мусульманские экстремисты, законы шариата - у Сомали просто-таки убийственная репутация. Почему стоит посетить? Правительство снова начало работать. Столица государства, Могадишо, теперь относительно безопасна. Сюда даже начали летать Turkish Airlines. Идите на пляж, но только за пределами Могадишо. Посетите рынок </a:t>
            </a:r>
            <a:r>
              <a:rPr lang="ru-RU" sz="1900" dirty="0" err="1">
                <a:effectLst/>
                <a:latin typeface="Times New Roman" panose="02020603050405020304" pitchFamily="18" charset="0"/>
                <a:ea typeface="Times New Roman" panose="02020603050405020304" pitchFamily="18" charset="0"/>
              </a:rPr>
              <a:t>Бакаара</a:t>
            </a:r>
            <a:r>
              <a:rPr lang="ru-RU" sz="1900" dirty="0">
                <a:effectLst/>
                <a:latin typeface="Times New Roman" panose="02020603050405020304" pitchFamily="18" charset="0"/>
                <a:ea typeface="Times New Roman" panose="02020603050405020304" pitchFamily="18" charset="0"/>
              </a:rPr>
              <a:t>, где вы можете купить паспорт гражданина Сомали - будет чем пугать знакомых. Если ваш опыт путешествий не простирается дальше Багам, Парижа или Канарских островов, то ни в коем случае не отправляйтесь в эту страну!</a:t>
            </a:r>
            <a:endParaRPr lang="cs-CZ" sz="19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51900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B3A42BB0-BC39-3961-E035-C395FC00BEEA}"/>
              </a:ext>
            </a:extLst>
          </p:cNvPr>
          <p:cNvSpPr txBox="1"/>
          <p:nvPr/>
        </p:nvSpPr>
        <p:spPr>
          <a:xfrm>
            <a:off x="245615" y="231571"/>
            <a:ext cx="11700769" cy="6232475"/>
          </a:xfrm>
          <a:prstGeom prst="rect">
            <a:avLst/>
          </a:prstGeom>
          <a:noFill/>
        </p:spPr>
        <p:txBody>
          <a:bodyPr wrap="square">
            <a:spAutoFit/>
          </a:bodyPr>
          <a:lstStyle/>
          <a:p>
            <a:pPr algn="just"/>
            <a:r>
              <a:rPr lang="ru-RU" sz="1900" dirty="0">
                <a:effectLst/>
                <a:latin typeface="Times New Roman" panose="02020603050405020304" pitchFamily="18" charset="0"/>
                <a:ea typeface="Times New Roman" panose="02020603050405020304" pitchFamily="18" charset="0"/>
              </a:rPr>
              <a:t>5. </a:t>
            </a:r>
            <a:r>
              <a:rPr lang="ru-RU" sz="1900" b="1" dirty="0">
                <a:effectLst/>
                <a:latin typeface="Times New Roman" panose="02020603050405020304" pitchFamily="18" charset="0"/>
                <a:ea typeface="Times New Roman" panose="02020603050405020304" pitchFamily="18" charset="0"/>
              </a:rPr>
              <a:t>Маршалловы Острова, 5000 туристов</a:t>
            </a:r>
          </a:p>
          <a:p>
            <a:pPr algn="just"/>
            <a:r>
              <a:rPr lang="ru-RU" sz="1900" b="1" dirty="0">
                <a:effectLst/>
                <a:latin typeface="Times New Roman" panose="02020603050405020304" pitchFamily="18" charset="0"/>
                <a:ea typeface="Times New Roman" panose="02020603050405020304" pitchFamily="18" charset="0"/>
              </a:rPr>
              <a:t>Почему так мало? </a:t>
            </a:r>
            <a:r>
              <a:rPr lang="ru-RU" sz="1900" dirty="0">
                <a:effectLst/>
                <a:latin typeface="Times New Roman" panose="02020603050405020304" pitchFamily="18" charset="0"/>
                <a:ea typeface="Times New Roman" panose="02020603050405020304" pitchFamily="18" charset="0"/>
              </a:rPr>
              <a:t>Попытайтесь туда добраться. Монополией на перелеты владеет United Airlines, и эта компания знает, как правильно оценить свои услуги. </a:t>
            </a:r>
            <a:r>
              <a:rPr lang="ru-RU" sz="1900" b="1" dirty="0">
                <a:effectLst/>
                <a:latin typeface="Times New Roman" panose="02020603050405020304" pitchFamily="18" charset="0"/>
                <a:ea typeface="Times New Roman" panose="02020603050405020304" pitchFamily="18" charset="0"/>
              </a:rPr>
              <a:t>Почему стоит посетить? </a:t>
            </a:r>
            <a:r>
              <a:rPr lang="ru-RU" sz="1900" dirty="0">
                <a:effectLst/>
                <a:latin typeface="Times New Roman" panose="02020603050405020304" pitchFamily="18" charset="0"/>
                <a:ea typeface="Times New Roman" panose="02020603050405020304" pitchFamily="18" charset="0"/>
              </a:rPr>
              <a:t>Ради подводного плавания высшего класса! Не ожидайте найти дешевое жилье. Но преступников тут тоже почти нет, так что можно бесплатно спать на пляже.</a:t>
            </a:r>
          </a:p>
          <a:p>
            <a:pPr algn="just"/>
            <a:r>
              <a:rPr lang="ru-RU" sz="1900" dirty="0">
                <a:effectLst/>
                <a:latin typeface="Times New Roman" panose="02020603050405020304" pitchFamily="18" charset="0"/>
                <a:ea typeface="Times New Roman" panose="02020603050405020304" pitchFamily="18" charset="0"/>
              </a:rPr>
              <a:t>6. </a:t>
            </a:r>
            <a:r>
              <a:rPr lang="ru-RU" sz="1900" b="1" dirty="0">
                <a:effectLst/>
                <a:latin typeface="Times New Roman" panose="02020603050405020304" pitchFamily="18" charset="0"/>
                <a:ea typeface="Times New Roman" panose="02020603050405020304" pitchFamily="18" charset="0"/>
              </a:rPr>
              <a:t>Экваториальная Гвинея, 6000 туристов</a:t>
            </a:r>
          </a:p>
          <a:p>
            <a:pPr algn="just"/>
            <a:r>
              <a:rPr lang="ru-RU" sz="1900" b="1" dirty="0">
                <a:effectLst/>
                <a:latin typeface="Times New Roman" panose="02020603050405020304" pitchFamily="18" charset="0"/>
                <a:ea typeface="Times New Roman" panose="02020603050405020304" pitchFamily="18" charset="0"/>
              </a:rPr>
              <a:t>Почему так мало?</a:t>
            </a:r>
          </a:p>
          <a:p>
            <a:pPr algn="just"/>
            <a:r>
              <a:rPr lang="ru-RU" sz="1900" dirty="0">
                <a:effectLst/>
                <a:latin typeface="Times New Roman" panose="02020603050405020304" pitchFamily="18" charset="0"/>
                <a:ea typeface="Times New Roman" panose="02020603050405020304" pitchFamily="18" charset="0"/>
              </a:rPr>
              <a:t>Вам нужна виза, чтобы попасть туда, если вы не являетесь американцем. Чтобы получить туристическую визу в это государство, надо пройти все круги бюрократического ада. </a:t>
            </a:r>
            <a:r>
              <a:rPr lang="ru-RU" sz="1900" b="1" dirty="0">
                <a:effectLst/>
                <a:latin typeface="Times New Roman" panose="02020603050405020304" pitchFamily="18" charset="0"/>
                <a:ea typeface="Times New Roman" panose="02020603050405020304" pitchFamily="18" charset="0"/>
              </a:rPr>
              <a:t>Почему стоит посетить? </a:t>
            </a:r>
            <a:r>
              <a:rPr lang="ru-RU" sz="1900" dirty="0">
                <a:effectLst/>
                <a:latin typeface="Times New Roman" panose="02020603050405020304" pitchFamily="18" charset="0"/>
                <a:ea typeface="Times New Roman" panose="02020603050405020304" pitchFamily="18" charset="0"/>
              </a:rPr>
              <a:t>Вы что-то знаете об Экваториальной Гвинее? Это единственная испаноязычная страна в Африке, и если вам хочется попрактиковать испанский, можете заглянуть сюда. Не фотографируйте открыто никакие госучреждения, если не хотите нарваться на бурные и продолжительные дебаты с полицией или людьми, притворяющимися полицейскими. Особенно это относится к президентскому дворцу.</a:t>
            </a:r>
          </a:p>
          <a:p>
            <a:pPr algn="just"/>
            <a:r>
              <a:rPr lang="ru-RU" sz="1900" dirty="0">
                <a:effectLst/>
                <a:latin typeface="Times New Roman" panose="02020603050405020304" pitchFamily="18" charset="0"/>
                <a:ea typeface="Times New Roman" panose="02020603050405020304" pitchFamily="18" charset="0"/>
              </a:rPr>
              <a:t>7. </a:t>
            </a:r>
            <a:r>
              <a:rPr lang="ru-RU" sz="1900" b="1" dirty="0">
                <a:effectLst/>
                <a:latin typeface="Times New Roman" panose="02020603050405020304" pitchFamily="18" charset="0"/>
                <a:ea typeface="Times New Roman" panose="02020603050405020304" pitchFamily="18" charset="0"/>
              </a:rPr>
              <a:t>Туркменистан, 7000 туристов (по данным 2007 года)</a:t>
            </a:r>
            <a:endParaRPr lang="cs-CZ" sz="1900" b="1" dirty="0">
              <a:effectLst/>
              <a:latin typeface="Times New Roman" panose="02020603050405020304" pitchFamily="18" charset="0"/>
              <a:ea typeface="Times New Roman" panose="02020603050405020304" pitchFamily="18" charset="0"/>
            </a:endParaRPr>
          </a:p>
          <a:p>
            <a:pPr algn="just"/>
            <a:r>
              <a:rPr lang="ru-RU" sz="1900" b="1" dirty="0">
                <a:effectLst/>
                <a:latin typeface="Times New Roman" panose="02020603050405020304" pitchFamily="18" charset="0"/>
                <a:ea typeface="Times New Roman" panose="02020603050405020304" pitchFamily="18" charset="0"/>
              </a:rPr>
              <a:t>Почему так мало? </a:t>
            </a:r>
            <a:r>
              <a:rPr lang="ru-RU" sz="1900" dirty="0">
                <a:effectLst/>
                <a:latin typeface="Times New Roman" panose="02020603050405020304" pitchFamily="18" charset="0"/>
                <a:ea typeface="Times New Roman" panose="02020603050405020304" pitchFamily="18" charset="0"/>
              </a:rPr>
              <a:t>Туркменистан и Северная Корея - две самые сумасшедшие страны в мире. Впрочем, и там, и там к власти недавно пришли новые лидеры, так что стоит надеяться на лучшее. </a:t>
            </a:r>
            <a:r>
              <a:rPr lang="ru-RU" sz="1900" b="1" dirty="0">
                <a:effectLst/>
                <a:latin typeface="Times New Roman" panose="02020603050405020304" pitchFamily="18" charset="0"/>
                <a:ea typeface="Times New Roman" panose="02020603050405020304" pitchFamily="18" charset="0"/>
              </a:rPr>
              <a:t>Почему стоит посетить? </a:t>
            </a:r>
            <a:r>
              <a:rPr lang="ru-RU" sz="1900" dirty="0">
                <a:effectLst/>
                <a:latin typeface="Times New Roman" panose="02020603050405020304" pitchFamily="18" charset="0"/>
                <a:ea typeface="Times New Roman" panose="02020603050405020304" pitchFamily="18" charset="0"/>
              </a:rPr>
              <a:t>Здесь безумно интересно. И вы будете чувствовать себя в безопасности благодаря большому количеству полицейских.</a:t>
            </a:r>
            <a:r>
              <a:rPr lang="cs-CZ" sz="1900" dirty="0">
                <a:effectLst/>
                <a:latin typeface="Times New Roman" panose="02020603050405020304" pitchFamily="18" charset="0"/>
                <a:ea typeface="Times New Roman" panose="02020603050405020304" pitchFamily="18" charset="0"/>
              </a:rPr>
              <a:t> </a:t>
            </a:r>
            <a:r>
              <a:rPr lang="ru-RU" sz="1900" dirty="0">
                <a:effectLst/>
                <a:latin typeface="Times New Roman" panose="02020603050405020304" pitchFamily="18" charset="0"/>
                <a:ea typeface="Times New Roman" panose="02020603050405020304" pitchFamily="18" charset="0"/>
              </a:rPr>
              <a:t>Посетите "Врата ада" - газовый кратер Дарваза в пустыне Каракумы. Это очень увлекательно и стоит 3-4 часов, потраченных на поездку. Запаситесь перед поездкой едой и водкой, потому что наверняка захотите переночевать в палатке неподалеку от кратера.</a:t>
            </a:r>
            <a:endParaRPr lang="cs-CZ" sz="1900" dirty="0">
              <a:effectLst/>
              <a:latin typeface="Times New Roman" panose="02020603050405020304" pitchFamily="18" charset="0"/>
              <a:ea typeface="Times New Roman" panose="02020603050405020304" pitchFamily="18" charset="0"/>
            </a:endParaRPr>
          </a:p>
          <a:p>
            <a:pPr algn="just"/>
            <a:endParaRPr lang="ru-RU" sz="19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5076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17567AE-E748-06D1-4F0C-F08C625DA8DB}"/>
              </a:ext>
            </a:extLst>
          </p:cNvPr>
          <p:cNvPicPr>
            <a:picLocks noChangeAspect="1"/>
          </p:cNvPicPr>
          <p:nvPr/>
        </p:nvPicPr>
        <p:blipFill rotWithShape="1">
          <a:blip r:embed="rId2"/>
          <a:srcRect l="19369" t="27842" r="43204" b="32388"/>
          <a:stretch/>
        </p:blipFill>
        <p:spPr>
          <a:xfrm>
            <a:off x="3234432" y="1093968"/>
            <a:ext cx="8766048" cy="4996988"/>
          </a:xfrm>
          <a:prstGeom prst="rect">
            <a:avLst/>
          </a:prstGeom>
        </p:spPr>
      </p:pic>
      <p:sp>
        <p:nvSpPr>
          <p:cNvPr id="5" name="TextovéPole 4">
            <a:extLst>
              <a:ext uri="{FF2B5EF4-FFF2-40B4-BE49-F238E27FC236}">
                <a16:creationId xmlns:a16="http://schemas.microsoft.com/office/drawing/2014/main" id="{7C88232C-537D-384A-8B65-58AC2D624865}"/>
              </a:ext>
            </a:extLst>
          </p:cNvPr>
          <p:cNvSpPr txBox="1"/>
          <p:nvPr/>
        </p:nvSpPr>
        <p:spPr>
          <a:xfrm>
            <a:off x="269290" y="1074198"/>
            <a:ext cx="2965142" cy="5016758"/>
          </a:xfrm>
          <a:prstGeom prst="rect">
            <a:avLst/>
          </a:prstGeom>
          <a:noFill/>
          <a:ln>
            <a:solidFill>
              <a:srgbClr val="002060"/>
            </a:solidFill>
          </a:ln>
        </p:spPr>
        <p:txBody>
          <a:bodyPr wrap="square">
            <a:spAutoFit/>
          </a:bodyPr>
          <a:lstStyle/>
          <a:p>
            <a:pPr algn="l"/>
            <a:r>
              <a:rPr lang="ru-RU" sz="2000" b="1" dirty="0">
                <a:solidFill>
                  <a:srgbClr val="333333"/>
                </a:solidFill>
                <a:latin typeface="Arial" panose="020B0604020202020204" pitchFamily="34" charset="0"/>
              </a:rPr>
              <a:t>Ч</a:t>
            </a:r>
            <a:r>
              <a:rPr lang="ru-RU" sz="2000" b="1" i="0" dirty="0">
                <a:solidFill>
                  <a:srgbClr val="333333"/>
                </a:solidFill>
                <a:effectLst/>
                <a:latin typeface="Arial" panose="020B0604020202020204" pitchFamily="34" charset="0"/>
              </a:rPr>
              <a:t>етыре этапа развития отрасли в условиях пандемии:</a:t>
            </a:r>
          </a:p>
          <a:p>
            <a:pPr algn="l"/>
            <a:endParaRPr lang="ru-RU" sz="2000" b="1" i="0" dirty="0">
              <a:solidFill>
                <a:srgbClr val="333333"/>
              </a:solidFill>
              <a:effectLst/>
              <a:latin typeface="Arial" panose="020B0604020202020204" pitchFamily="34" charset="0"/>
            </a:endParaRPr>
          </a:p>
          <a:p>
            <a:pPr algn="l">
              <a:buFont typeface="Arial" panose="020B0604020202020204" pitchFamily="34" charset="0"/>
              <a:buChar char="•"/>
            </a:pPr>
            <a:r>
              <a:rPr lang="ru-RU" sz="2000" b="0" i="0" dirty="0">
                <a:solidFill>
                  <a:srgbClr val="333333"/>
                </a:solidFill>
                <a:effectLst/>
                <a:latin typeface="Arial" panose="020B0604020202020204" pitchFamily="34" charset="0"/>
              </a:rPr>
              <a:t>"страх и паника" (когда никто не знает, чем обернется эпидемия, чего ждать);</a:t>
            </a:r>
          </a:p>
          <a:p>
            <a:pPr algn="l">
              <a:buFont typeface="Arial" panose="020B0604020202020204" pitchFamily="34" charset="0"/>
              <a:buChar char="•"/>
            </a:pPr>
            <a:r>
              <a:rPr lang="ru-RU" sz="2000" b="0" i="0" dirty="0">
                <a:solidFill>
                  <a:srgbClr val="333333"/>
                </a:solidFill>
                <a:effectLst/>
                <a:latin typeface="Arial" panose="020B0604020202020204" pitchFamily="34" charset="0"/>
              </a:rPr>
              <a:t>"полная темнота" (поиски решений);</a:t>
            </a:r>
          </a:p>
          <a:p>
            <a:pPr algn="l">
              <a:buFont typeface="Arial" panose="020B0604020202020204" pitchFamily="34" charset="0"/>
              <a:buChar char="•"/>
            </a:pPr>
            <a:r>
              <a:rPr lang="ru-RU" sz="2000" b="0" i="0" dirty="0">
                <a:solidFill>
                  <a:srgbClr val="333333"/>
                </a:solidFill>
                <a:effectLst/>
                <a:latin typeface="Arial" panose="020B0604020202020204" pitchFamily="34" charset="0"/>
              </a:rPr>
              <a:t>"колебание пламени свечи" (намеки на выход);</a:t>
            </a:r>
          </a:p>
          <a:p>
            <a:pPr algn="l">
              <a:buFont typeface="Arial" panose="020B0604020202020204" pitchFamily="34" charset="0"/>
              <a:buChar char="•"/>
            </a:pPr>
            <a:r>
              <a:rPr lang="ru-RU" sz="2000" b="0" i="0" dirty="0">
                <a:solidFill>
                  <a:srgbClr val="333333"/>
                </a:solidFill>
                <a:effectLst/>
                <a:latin typeface="Arial" panose="020B0604020202020204" pitchFamily="34" charset="0"/>
              </a:rPr>
              <a:t>"свет в конце тоннеля" (еще не выход, но уже прямой путь к нему).</a:t>
            </a:r>
          </a:p>
        </p:txBody>
      </p:sp>
    </p:spTree>
    <p:extLst>
      <p:ext uri="{BB962C8B-B14F-4D97-AF65-F5344CB8AC3E}">
        <p14:creationId xmlns:p14="http://schemas.microsoft.com/office/powerpoint/2010/main" val="40151637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Modrá">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Savon</Template>
  <TotalTime>79</TotalTime>
  <Words>889</Words>
  <Application>Microsoft Office PowerPoint</Application>
  <PresentationFormat>Širokoúhlá obrazovka</PresentationFormat>
  <Paragraphs>23</Paragraphs>
  <Slides>16</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16</vt:i4>
      </vt:variant>
    </vt:vector>
  </HeadingPairs>
  <TitlesOfParts>
    <vt:vector size="22" baseType="lpstr">
      <vt:lpstr>Arial</vt:lpstr>
      <vt:lpstr>Calibri</vt:lpstr>
      <vt:lpstr>Century Gothic</vt:lpstr>
      <vt:lpstr>Garamond</vt:lpstr>
      <vt:lpstr>Times New Roman</vt:lpstr>
      <vt:lpstr>Savon</vt:lpstr>
      <vt:lpstr>Массовый туризм</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Массовый туризм</dc:title>
  <dc:creator>Veronika Stranz-Nikitina</dc:creator>
  <cp:lastModifiedBy>Veronika Stranz-Nikitina</cp:lastModifiedBy>
  <cp:revision>2</cp:revision>
  <dcterms:created xsi:type="dcterms:W3CDTF">2022-06-26T13:42:32Z</dcterms:created>
  <dcterms:modified xsi:type="dcterms:W3CDTF">2022-06-26T15:01:36Z</dcterms:modified>
</cp:coreProperties>
</file>