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335" r:id="rId4"/>
    <p:sldId id="388" r:id="rId5"/>
    <p:sldId id="354" r:id="rId6"/>
    <p:sldId id="390" r:id="rId7"/>
    <p:sldId id="389" r:id="rId8"/>
    <p:sldId id="391" r:id="rId9"/>
    <p:sldId id="392" r:id="rId10"/>
    <p:sldId id="334" r:id="rId11"/>
    <p:sldId id="348" r:id="rId12"/>
    <p:sldId id="257" r:id="rId13"/>
    <p:sldId id="359" r:id="rId14"/>
    <p:sldId id="345" r:id="rId15"/>
    <p:sldId id="358" r:id="rId16"/>
    <p:sldId id="356" r:id="rId17"/>
    <p:sldId id="346" r:id="rId18"/>
    <p:sldId id="394" r:id="rId19"/>
    <p:sldId id="396" r:id="rId20"/>
    <p:sldId id="395" r:id="rId21"/>
    <p:sldId id="397" r:id="rId22"/>
    <p:sldId id="364" r:id="rId23"/>
    <p:sldId id="363" r:id="rId24"/>
    <p:sldId id="365" r:id="rId25"/>
    <p:sldId id="372" r:id="rId26"/>
    <p:sldId id="367" r:id="rId27"/>
    <p:sldId id="360" r:id="rId28"/>
    <p:sldId id="373" r:id="rId29"/>
    <p:sldId id="374" r:id="rId30"/>
    <p:sldId id="375" r:id="rId31"/>
    <p:sldId id="376" r:id="rId32"/>
    <p:sldId id="377" r:id="rId33"/>
    <p:sldId id="378" r:id="rId34"/>
    <p:sldId id="379" r:id="rId35"/>
    <p:sldId id="381" r:id="rId36"/>
    <p:sldId id="382" r:id="rId37"/>
    <p:sldId id="383" r:id="rId38"/>
    <p:sldId id="384" r:id="rId39"/>
    <p:sldId id="386" r:id="rId40"/>
    <p:sldId id="387" r:id="rId4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82" autoAdjust="0"/>
    <p:restoredTop sz="94660"/>
  </p:normalViewPr>
  <p:slideViewPr>
    <p:cSldViewPr snapToGrid="0">
      <p:cViewPr varScale="1">
        <p:scale>
          <a:sx n="74" d="100"/>
          <a:sy n="74" d="100"/>
        </p:scale>
        <p:origin x="1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08.10.2025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175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08.10.2025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5714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08.10.2025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3710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08.10.2025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334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08.10.2025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7192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08.10.2025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656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08.10.2025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2107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08.10.2025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7240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08.10.2025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7509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08.10.2025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906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08.10.2025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166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AD3C5A-BB3C-4E9B-9061-DFADB92E28E7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08.10.2025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4110C-9549-4A3B-AD87-89A124DC938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1814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cckisc.ff.cuni.cz/cs/" TargetMode="External"/><Relationship Id="rId3" Type="http://schemas.openxmlformats.org/officeDocument/2006/relationships/hyperlink" Target="mailto:katkamer@email.cz" TargetMode="External"/><Relationship Id="rId7" Type="http://schemas.openxmlformats.org/officeDocument/2006/relationships/hyperlink" Target="https://dl1.cuni.cz/user/index.php?id=8322" TargetMode="External"/><Relationship Id="rId2" Type="http://schemas.openxmlformats.org/officeDocument/2006/relationships/hyperlink" Target="mailto:katerina.gajdosova@ff.cuni.cz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l1.cuni.cz/" TargetMode="External"/><Relationship Id="rId5" Type="http://schemas.openxmlformats.org/officeDocument/2006/relationships/hyperlink" Target="mailto:vaclav.valtr@email.cz" TargetMode="External"/><Relationship Id="rId4" Type="http://schemas.openxmlformats.org/officeDocument/2006/relationships/hyperlink" Target="mailto:vaclav.valtr@ff.cuni.cz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jpg"/><Relationship Id="rId4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sikuquanshu.com/main.aspx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r>
              <a:rPr lang="cs-CZ" altLang="zh-TW" sz="6600" b="1" dirty="0">
                <a:solidFill>
                  <a:srgbClr val="FFFFFF"/>
                </a:solidFill>
                <a:latin typeface="Georgia" panose="02040502050405020303" pitchFamily="18" charset="0"/>
              </a:rPr>
              <a:t>Čínská filosofie</a:t>
            </a:r>
            <a:endParaRPr lang="cs-CZ" sz="6600" dirty="0">
              <a:solidFill>
                <a:srgbClr val="FFFFFF"/>
              </a:solidFill>
              <a:latin typeface="Georgia" panose="02040502050405020303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536192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  <a:latin typeface="Georgia" panose="02040502050405020303" pitchFamily="18" charset="0"/>
              </a:rPr>
              <a:t>Úvod a základní pojmy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2555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idx="1"/>
          </p:nvPr>
        </p:nvSpPr>
        <p:spPr>
          <a:xfrm>
            <a:off x="838200" y="488950"/>
            <a:ext cx="10515600" cy="5688013"/>
          </a:xfrm>
        </p:spPr>
        <p:txBody>
          <a:bodyPr>
            <a:normAutofit fontScale="77500" lnSpcReduction="20000"/>
          </a:bodyPr>
          <a:lstStyle/>
          <a:p>
            <a:pPr marL="221615" marR="53975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4100" b="1" dirty="0">
                <a:latin typeface="Times New Roman" panose="02020603050405020304" pitchFamily="18" charset="0"/>
                <a:ea typeface="PMingLiU" panose="02020500000000000000" pitchFamily="18" charset="-120"/>
              </a:rPr>
              <a:t>Čínské myšlení v. čínská filosofie</a:t>
            </a:r>
          </a:p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sz="2400" dirty="0">
              <a:latin typeface="Times New Roman" panose="02020603050405020304" pitchFamily="18" charset="0"/>
              <a:ea typeface="PMingLiU" panose="02020500000000000000" pitchFamily="18" charset="-120"/>
            </a:endParaRPr>
          </a:p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„…až na pár arabských myslitelů člověk v celém Orientu nenarazí na skutečnou filosofii. Konfucius nenabízí nic víc než lekce morálky pro feudální panovníky …postavené na příkladech dávných vládců.  (…) Nicméně, k pojmům ctnosti a morálky Číňané nikdy nedospěli.“</a:t>
            </a:r>
          </a:p>
          <a:p>
            <a:pPr marL="221615" marR="539750" indent="0" algn="r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Kant 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(přednášky o fyzické geografii,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1785)</a:t>
            </a:r>
            <a:endParaRPr lang="cs-CZ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„…stejně jako Čína nikdy nepřekročila raná stádia nesvobody (ducha), přirozenosti a před-tragického vědomí v historii a estetice, tak ani nikdy nevytvořila vlastní filosofii v pravém slova smyslu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</a:p>
          <a:p>
            <a:pPr marL="221615" marR="539750" indent="0" algn="r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Hegel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(přednášky o filosofii dějin, 1833-36)</a:t>
            </a:r>
          </a:p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„‘Čínská filosofie‘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západní vynález, který Číňané převzali v rámci hledání vlastní identity na prahu moderní doby, aby překonali svůj pocit kulturní méněcennosti. </a:t>
            </a:r>
          </a:p>
          <a:p>
            <a:pPr marL="221615" marR="539750" indent="0" algn="r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ichael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Friedrich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(článek "De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inventione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sinarum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philosophiae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1991)</a:t>
            </a:r>
          </a:p>
          <a:p>
            <a:pPr marL="221615" marR="539750" indent="0" algn="r">
              <a:lnSpc>
                <a:spcPct val="100000"/>
              </a:lnSpc>
              <a:spcAft>
                <a:spcPts val="800"/>
              </a:spcAft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226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Předsudky ve vztahu k čínskému myšlení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1" y="1825625"/>
            <a:ext cx="8194588" cy="4351338"/>
          </a:xfrm>
        </p:spPr>
        <p:txBody>
          <a:bodyPr>
            <a:normAutofit fontScale="92500"/>
          </a:bodyPr>
          <a:lstStyle/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Čínské myšlení se nezabývá kosmologií či metafyzikou</a:t>
            </a:r>
          </a:p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 blíže k mudrosloví, náboženství či poezii než k filosofii</a:t>
            </a:r>
          </a:p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Místo obecných a teoretických otázek řeší spíš otázky etické a pragmatické</a:t>
            </a:r>
          </a:p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Dává přednost následování starých vzorů a tradice před vlastním rozumem</a:t>
            </a:r>
          </a:p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Dává přednost harmonii před pravdou; koncept pravdy v čínském myšlení neexistuje nebo není důležitý</a:t>
            </a:r>
          </a:p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Čínské myšlení nevedlo k rozvoji logiky a vědy</a:t>
            </a:r>
          </a:p>
          <a:p>
            <a:pPr marL="0">
              <a:lnSpc>
                <a:spcPct val="100000"/>
              </a:lnSpc>
              <a:buFontTx/>
              <a:buChar char="-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lnSpc>
                <a:spcPct val="100000"/>
              </a:lnSpc>
              <a:buFontTx/>
              <a:buChar char="-"/>
            </a:pPr>
            <a:endParaRPr lang="cs-CZ" sz="2400" dirty="0">
              <a:latin typeface="Georgia" panose="02040502050405020303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777B1C5-B548-474F-A392-08F54E3A13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2" t="10590" r="14864" b="1533"/>
          <a:stretch/>
        </p:blipFill>
        <p:spPr>
          <a:xfrm>
            <a:off x="9316995" y="1690688"/>
            <a:ext cx="2607276" cy="4595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375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Filosofické tázání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7585" y="1825625"/>
            <a:ext cx="7502873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„Co to je?“ (ontologie)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„Jak to víme?“ (epistemologie)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„Co máme dělat?“ (etika)</a:t>
            </a:r>
          </a:p>
          <a:p>
            <a:pPr marL="0" indent="0">
              <a:lnSpc>
                <a:spcPct val="100000"/>
              </a:lnSpc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„Jsou vnější věci jen mojí představou, nebo jsou skutečné?“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2400" dirty="0"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2400" dirty="0">
              <a:latin typeface="Georgia" panose="02040502050405020303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777B1C5-B548-474F-A392-08F54E3A13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2" t="10590" r="14864" b="1533"/>
          <a:stretch/>
        </p:blipFill>
        <p:spPr>
          <a:xfrm>
            <a:off x="8192987" y="1514040"/>
            <a:ext cx="2607276" cy="4595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181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3120" y="480328"/>
            <a:ext cx="7534656" cy="5904345"/>
          </a:xfrm>
        </p:spPr>
      </p:pic>
    </p:spTree>
    <p:extLst>
      <p:ext uri="{BB962C8B-B14F-4D97-AF65-F5344CB8AC3E}">
        <p14:creationId xmlns:p14="http://schemas.microsoft.com/office/powerpoint/2010/main" val="2040891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Specifičnost </a:t>
            </a:r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čínské kosmologie</a:t>
            </a:r>
            <a:endParaRPr lang="cs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6572250" cy="4351338"/>
          </a:xfrm>
        </p:spPr>
        <p:txBody>
          <a:bodyPr>
            <a:normAutofit/>
          </a:bodyPr>
          <a:lstStyle/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Kosmos tvoří jeden nedílný celek</a:t>
            </a:r>
          </a:p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Proměna a pohyb jsou základní (trvalost a neměnnost jsou odvozené)</a:t>
            </a:r>
          </a:p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Protiklady způsobují sebe navzájem (A implikuje non-A)</a:t>
            </a:r>
          </a:p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Každá část je projevem celku</a:t>
            </a:r>
          </a:p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Dění kosmu je cyklické, má své pravidelnosti, ale je stále nové</a:t>
            </a:r>
          </a:p>
          <a:p>
            <a:pPr marL="0" indent="0">
              <a:lnSpc>
                <a:spcPct val="100000"/>
              </a:lnSpc>
              <a:buNone/>
            </a:pPr>
            <a:endParaRPr lang="cs-CZ" sz="2400" dirty="0">
              <a:latin typeface="Georgia" panose="02040502050405020303" pitchFamily="18" charset="0"/>
            </a:endParaRPr>
          </a:p>
          <a:p>
            <a:pPr marL="0">
              <a:lnSpc>
                <a:spcPct val="100000"/>
              </a:lnSpc>
              <a:buFontTx/>
              <a:buChar char="-"/>
            </a:pPr>
            <a:endParaRPr lang="cs-CZ" sz="2400" dirty="0">
              <a:latin typeface="Georgia" panose="02040502050405020303" pitchFamily="18" charset="0"/>
            </a:endParaRPr>
          </a:p>
          <a:p>
            <a:pPr marL="0">
              <a:lnSpc>
                <a:spcPct val="100000"/>
              </a:lnSpc>
              <a:buFontTx/>
              <a:buChar char="-"/>
            </a:pPr>
            <a:endParaRPr lang="cs-CZ" sz="2400" dirty="0">
              <a:latin typeface="Georgia" panose="02040502050405020303" pitchFamily="18" charset="0"/>
            </a:endParaRPr>
          </a:p>
          <a:p>
            <a:pPr marL="0">
              <a:lnSpc>
                <a:spcPct val="100000"/>
              </a:lnSpc>
              <a:buFontTx/>
              <a:buChar char="-"/>
            </a:pPr>
            <a:endParaRPr lang="cs-CZ" sz="2400" dirty="0">
              <a:latin typeface="Georgia" panose="02040502050405020303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658" y="1873954"/>
            <a:ext cx="3711467" cy="408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733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9145" y="890045"/>
            <a:ext cx="7753709" cy="5077909"/>
          </a:xfrm>
        </p:spPr>
      </p:pic>
    </p:spTree>
    <p:extLst>
      <p:ext uri="{BB962C8B-B14F-4D97-AF65-F5344CB8AC3E}">
        <p14:creationId xmlns:p14="http://schemas.microsoft.com/office/powerpoint/2010/main" val="2175099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2">
            <a:extLst>
              <a:ext uri="{FF2B5EF4-FFF2-40B4-BE49-F238E27FC236}">
                <a16:creationId xmlns:a16="http://schemas.microsoft.com/office/drawing/2014/main" id="{39F61A7C-6AA1-429C-9B00-EFBBE10FF42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95350" y="348963"/>
          <a:ext cx="10401300" cy="604902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200650">
                  <a:extLst>
                    <a:ext uri="{9D8B030D-6E8A-4147-A177-3AD203B41FA5}">
                      <a16:colId xmlns:a16="http://schemas.microsoft.com/office/drawing/2014/main" val="2047842579"/>
                    </a:ext>
                  </a:extLst>
                </a:gridCol>
                <a:gridCol w="5200650">
                  <a:extLst>
                    <a:ext uri="{9D8B030D-6E8A-4147-A177-3AD203B41FA5}">
                      <a16:colId xmlns:a16="http://schemas.microsoft.com/office/drawing/2014/main" val="2178927656"/>
                    </a:ext>
                  </a:extLst>
                </a:gridCol>
              </a:tblGrid>
              <a:tr h="957152">
                <a:tc>
                  <a:txBody>
                    <a:bodyPr/>
                    <a:lstStyle/>
                    <a:p>
                      <a:r>
                        <a:rPr lang="cs-CZ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Podstatné je to, co je neměnné; to, co se mění je odvozené, nespolehlivé, pomíjivé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Primární je změna; to, co se nemění, je odvozené; stálé je to, co lze očekávat, co se pravidelně opakuje</a:t>
                      </a:r>
                      <a:endParaRPr lang="cs-CZ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3725749"/>
                  </a:ext>
                </a:extLst>
              </a:tr>
              <a:tr h="11139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dirty="0"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Skutečnost je rozdělená: mysl stojí „mimo“ věci; věci existují samy o sobě nezávisle na mysli</a:t>
                      </a:r>
                      <a:endParaRPr lang="cs-CZ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Skutečnost je jedna: v jejím rámci jsou mysl a věc jen dvě strany jednoho procesu; věci nejsou pevně dané</a:t>
                      </a:r>
                      <a:endParaRPr lang="cs-CZ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9908098"/>
                  </a:ext>
                </a:extLst>
              </a:tr>
              <a:tr h="9571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dirty="0"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Věci jsou primární, jejich vztahy a vzájemné působení jsou odvozené z nich; děj je to, co někdo/něco dělá</a:t>
                      </a:r>
                    </a:p>
                    <a:p>
                      <a:endParaRPr lang="cs-CZ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Děje jsou primární, „věci“ jsou jejich výsledkem; děj definuje svoje „aktéry“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4254471"/>
                  </a:ext>
                </a:extLst>
              </a:tr>
              <a:tr h="1448104">
                <a:tc>
                  <a:txBody>
                    <a:bodyPr/>
                    <a:lstStyle/>
                    <a:p>
                      <a:r>
                        <a:rPr lang="cs-CZ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Jazyk a řeč jsou v mysli, věci jsou ve světě; řeší se vztah mezi těmito dvěma úrovněmi</a:t>
                      </a:r>
                      <a:endParaRPr lang="cs-CZ" sz="22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Jazyk a řeč jsou součástí ustavování věcí (subjektu i objektů)</a:t>
                      </a:r>
                      <a:endParaRPr lang="cs-CZ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0850335"/>
                  </a:ext>
                </a:extLst>
              </a:tr>
              <a:tr h="957152">
                <a:tc>
                  <a:txBody>
                    <a:bodyPr/>
                    <a:lstStyle/>
                    <a:p>
                      <a:r>
                        <a:rPr lang="cs-CZ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To, jak o věcech mluvíme, musí co nejvíc odpovídat tomu, jak věci jsou.</a:t>
                      </a:r>
                      <a:endParaRPr lang="cs-CZ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To, jak o věcech mluvíme, spoluurčuje, jak věci jsou a budou.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61233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6267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5780" y="1028039"/>
            <a:ext cx="6495691" cy="4919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25791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7472680" cy="6154945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s-CZ" altLang="zh-TW" dirty="0">
                <a:latin typeface="Georgia" panose="02040502050405020303" pitchFamily="18" charset="0"/>
              </a:rPr>
              <a:t>Časová osa nejstaršího období</a:t>
            </a:r>
            <a:r>
              <a:rPr lang="cs-CZ" altLang="zh-TW" b="1" dirty="0">
                <a:latin typeface="Georgia" panose="02040502050405020303" pitchFamily="18" charset="0"/>
              </a:rPr>
              <a:t/>
            </a:r>
            <a:br>
              <a:rPr lang="cs-CZ" altLang="zh-TW" b="1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200" dirty="0" err="1">
                <a:latin typeface="Georgia" panose="02040502050405020303" pitchFamily="18" charset="0"/>
              </a:rPr>
              <a:t>Xia</a:t>
            </a:r>
            <a:r>
              <a:rPr lang="cs-CZ" altLang="zh-TW" sz="2200" dirty="0">
                <a:latin typeface="Georgia" panose="02040502050405020303" pitchFamily="18" charset="0"/>
              </a:rPr>
              <a:t>  (</a:t>
            </a:r>
            <a:r>
              <a:rPr lang="cs-CZ" altLang="zh-TW" sz="2200" dirty="0" err="1">
                <a:latin typeface="Georgia" panose="02040502050405020303" pitchFamily="18" charset="0"/>
              </a:rPr>
              <a:t>Sia</a:t>
            </a:r>
            <a:r>
              <a:rPr lang="cs-CZ" altLang="zh-TW" sz="2200" dirty="0">
                <a:latin typeface="Georgia" panose="02040502050405020303" pitchFamily="18" charset="0"/>
              </a:rPr>
              <a:t>) </a:t>
            </a:r>
            <a:r>
              <a:rPr lang="zh-TW" altLang="en-US" sz="2200" dirty="0">
                <a:latin typeface="Georgia" panose="02040502050405020303" pitchFamily="18" charset="0"/>
              </a:rPr>
              <a:t>夏 </a:t>
            </a:r>
            <a:r>
              <a:rPr lang="cs-CZ" altLang="zh-TW" sz="2200" dirty="0">
                <a:latin typeface="Georgia" panose="02040502050405020303" pitchFamily="18" charset="0"/>
              </a:rPr>
              <a:t>(23.-17. stol. př. n. l.) – nedoložená</a:t>
            </a:r>
            <a:br>
              <a:rPr lang="cs-CZ" altLang="zh-TW" sz="2200" dirty="0">
                <a:latin typeface="Georgia" panose="02040502050405020303" pitchFamily="18" charset="0"/>
              </a:rPr>
            </a:br>
            <a:r>
              <a:rPr lang="cs-CZ" altLang="zh-TW" sz="2200" dirty="0" err="1">
                <a:latin typeface="Georgia" panose="02040502050405020303" pitchFamily="18" charset="0"/>
              </a:rPr>
              <a:t>Shang</a:t>
            </a:r>
            <a:r>
              <a:rPr lang="zh-TW" altLang="en-US" sz="2200" dirty="0">
                <a:latin typeface="Georgia" panose="02040502050405020303" pitchFamily="18" charset="0"/>
              </a:rPr>
              <a:t> </a:t>
            </a:r>
            <a:r>
              <a:rPr lang="cs-CZ" altLang="zh-TW" sz="2200" dirty="0">
                <a:latin typeface="Georgia" panose="02040502050405020303" pitchFamily="18" charset="0"/>
              </a:rPr>
              <a:t>(</a:t>
            </a:r>
            <a:r>
              <a:rPr lang="cs-CZ" altLang="zh-TW" sz="2200" dirty="0" err="1">
                <a:latin typeface="Georgia" panose="02040502050405020303" pitchFamily="18" charset="0"/>
              </a:rPr>
              <a:t>Šang</a:t>
            </a:r>
            <a:r>
              <a:rPr lang="cs-CZ" altLang="zh-TW" sz="2200" dirty="0">
                <a:latin typeface="Georgia" panose="02040502050405020303" pitchFamily="18" charset="0"/>
              </a:rPr>
              <a:t>) </a:t>
            </a:r>
            <a:r>
              <a:rPr lang="zh-TW" altLang="en-US" sz="2200" dirty="0">
                <a:latin typeface="Georgia" panose="02040502050405020303" pitchFamily="18" charset="0"/>
              </a:rPr>
              <a:t>商</a:t>
            </a:r>
            <a:r>
              <a:rPr lang="cs-CZ" altLang="zh-TW" sz="2200" dirty="0">
                <a:latin typeface="Georgia" panose="02040502050405020303" pitchFamily="18" charset="0"/>
              </a:rPr>
              <a:t> (17.- 11. stol. př. n. l.)</a:t>
            </a:r>
            <a:br>
              <a:rPr lang="cs-CZ" altLang="zh-TW" sz="2200" dirty="0">
                <a:latin typeface="Georgia" panose="02040502050405020303" pitchFamily="18" charset="0"/>
              </a:rPr>
            </a:br>
            <a:r>
              <a:rPr lang="cs-CZ" altLang="zh-TW" sz="2200" dirty="0" err="1">
                <a:latin typeface="Georgia" panose="02040502050405020303" pitchFamily="18" charset="0"/>
              </a:rPr>
              <a:t>Zhou</a:t>
            </a:r>
            <a:r>
              <a:rPr lang="zh-TW" altLang="en-US" sz="2200" dirty="0">
                <a:latin typeface="Georgia" panose="02040502050405020303" pitchFamily="18" charset="0"/>
              </a:rPr>
              <a:t> </a:t>
            </a:r>
            <a:r>
              <a:rPr lang="cs-CZ" altLang="zh-TW" sz="2200" dirty="0">
                <a:latin typeface="Georgia" panose="02040502050405020303" pitchFamily="18" charset="0"/>
              </a:rPr>
              <a:t>(</a:t>
            </a:r>
            <a:r>
              <a:rPr lang="cs-CZ" altLang="zh-TW" sz="2200" dirty="0" err="1">
                <a:latin typeface="Georgia" panose="02040502050405020303" pitchFamily="18" charset="0"/>
              </a:rPr>
              <a:t>Čou</a:t>
            </a:r>
            <a:r>
              <a:rPr lang="cs-CZ" altLang="zh-TW" sz="2200" dirty="0">
                <a:latin typeface="Georgia" panose="02040502050405020303" pitchFamily="18" charset="0"/>
              </a:rPr>
              <a:t>) </a:t>
            </a:r>
            <a:r>
              <a:rPr lang="zh-TW" altLang="en-US" sz="2200" dirty="0">
                <a:latin typeface="Georgia" panose="02040502050405020303" pitchFamily="18" charset="0"/>
              </a:rPr>
              <a:t>周</a:t>
            </a:r>
            <a:r>
              <a:rPr lang="cs-CZ" altLang="zh-TW" sz="2200" dirty="0">
                <a:latin typeface="Georgia" panose="02040502050405020303" pitchFamily="18" charset="0"/>
              </a:rPr>
              <a:t> (11.- 3. st. př. n. l.) =</a:t>
            </a:r>
            <a:r>
              <a:rPr lang="en-US" altLang="zh-TW" sz="2200" dirty="0">
                <a:latin typeface="Georgia" panose="02040502050405020303" pitchFamily="18" charset="0"/>
              </a:rPr>
              <a:t>&gt;</a:t>
            </a:r>
            <a:br>
              <a:rPr lang="en-US" altLang="zh-TW" sz="2200" dirty="0">
                <a:latin typeface="Georgia" panose="02040502050405020303" pitchFamily="18" charset="0"/>
              </a:rPr>
            </a:br>
            <a:r>
              <a:rPr lang="cs-CZ" altLang="zh-TW" sz="2200" dirty="0">
                <a:latin typeface="Georgia" panose="02040502050405020303" pitchFamily="18" charset="0"/>
              </a:rPr>
              <a:t/>
            </a:r>
            <a:br>
              <a:rPr lang="cs-CZ" altLang="zh-TW" sz="2200" dirty="0">
                <a:latin typeface="Georgia" panose="02040502050405020303" pitchFamily="18" charset="0"/>
              </a:rPr>
            </a:br>
            <a:r>
              <a:rPr lang="cs-CZ" altLang="zh-TW" sz="2200" dirty="0">
                <a:latin typeface="Georgia" panose="02040502050405020303" pitchFamily="18" charset="0"/>
              </a:rPr>
              <a:t>západní </a:t>
            </a:r>
            <a:r>
              <a:rPr lang="cs-CZ" altLang="zh-TW" sz="2200" dirty="0" err="1">
                <a:latin typeface="Georgia" panose="02040502050405020303" pitchFamily="18" charset="0"/>
              </a:rPr>
              <a:t>Zhou</a:t>
            </a:r>
            <a:r>
              <a:rPr lang="cs-CZ" altLang="zh-TW" sz="2200" dirty="0">
                <a:latin typeface="Georgia" panose="02040502050405020303" pitchFamily="18" charset="0"/>
              </a:rPr>
              <a:t> </a:t>
            </a:r>
            <a:r>
              <a:rPr lang="zh-TW" altLang="en-US" sz="2200" dirty="0">
                <a:latin typeface="Georgia" panose="02040502050405020303" pitchFamily="18" charset="0"/>
              </a:rPr>
              <a:t>西周</a:t>
            </a:r>
            <a:r>
              <a:rPr lang="cs-CZ" altLang="zh-TW" sz="2200" dirty="0">
                <a:latin typeface="Georgia" panose="02040502050405020303" pitchFamily="18" charset="0"/>
              </a:rPr>
              <a:t> (11. – 8. st.</a:t>
            </a:r>
            <a:r>
              <a:rPr lang="cs-CZ" altLang="zh-TW" sz="2200" b="1" dirty="0">
                <a:latin typeface="Georgia" panose="02040502050405020303" pitchFamily="18" charset="0"/>
              </a:rPr>
              <a:t> </a:t>
            </a:r>
            <a:r>
              <a:rPr lang="cs-CZ" altLang="zh-TW" sz="2200" dirty="0">
                <a:latin typeface="Georgia" panose="02040502050405020303" pitchFamily="18" charset="0"/>
              </a:rPr>
              <a:t>př. n. l.)</a:t>
            </a:r>
            <a:br>
              <a:rPr lang="cs-CZ" altLang="zh-TW" sz="2200" dirty="0">
                <a:latin typeface="Georgia" panose="02040502050405020303" pitchFamily="18" charset="0"/>
              </a:rPr>
            </a:br>
            <a:r>
              <a:rPr lang="cs-CZ" altLang="zh-TW" sz="2200" dirty="0">
                <a:latin typeface="Georgia" panose="02040502050405020303" pitchFamily="18" charset="0"/>
              </a:rPr>
              <a:t>východní </a:t>
            </a:r>
            <a:r>
              <a:rPr lang="cs-CZ" altLang="zh-TW" sz="2200" dirty="0" err="1">
                <a:latin typeface="Georgia" panose="02040502050405020303" pitchFamily="18" charset="0"/>
              </a:rPr>
              <a:t>Zhou</a:t>
            </a:r>
            <a:r>
              <a:rPr lang="cs-CZ" altLang="zh-TW" sz="2200" dirty="0">
                <a:latin typeface="Georgia" panose="02040502050405020303" pitchFamily="18" charset="0"/>
              </a:rPr>
              <a:t> </a:t>
            </a:r>
            <a:r>
              <a:rPr lang="zh-TW" altLang="en-US" sz="2200" dirty="0">
                <a:latin typeface="Georgia" panose="02040502050405020303" pitchFamily="18" charset="0"/>
              </a:rPr>
              <a:t>東周 </a:t>
            </a:r>
            <a:r>
              <a:rPr lang="cs-CZ" altLang="zh-TW" sz="2200" dirty="0">
                <a:latin typeface="Georgia" panose="02040502050405020303" pitchFamily="18" charset="0"/>
              </a:rPr>
              <a:t/>
            </a:r>
            <a:br>
              <a:rPr lang="cs-CZ" altLang="zh-TW" sz="2200" dirty="0">
                <a:latin typeface="Georgia" panose="02040502050405020303" pitchFamily="18" charset="0"/>
              </a:rPr>
            </a:br>
            <a:r>
              <a:rPr lang="cs-CZ" altLang="zh-TW" sz="2200" dirty="0">
                <a:latin typeface="Georgia" panose="02040502050405020303" pitchFamily="18" charset="0"/>
              </a:rPr>
              <a:t>- Období Letopisů </a:t>
            </a:r>
            <a:r>
              <a:rPr lang="zh-TW" altLang="en-US" sz="2200" dirty="0">
                <a:latin typeface="Georgia" panose="02040502050405020303" pitchFamily="18" charset="0"/>
              </a:rPr>
              <a:t>春秋 </a:t>
            </a:r>
            <a:r>
              <a:rPr lang="cs-CZ" altLang="zh-TW" sz="2200" dirty="0">
                <a:latin typeface="Georgia" panose="02040502050405020303" pitchFamily="18" charset="0"/>
              </a:rPr>
              <a:t>(8. – 5. st. př. n. l.)</a:t>
            </a:r>
            <a:r>
              <a:rPr lang="en-US" altLang="zh-TW" sz="2200" dirty="0">
                <a:latin typeface="Georgia" panose="02040502050405020303" pitchFamily="18" charset="0"/>
              </a:rPr>
              <a:t/>
            </a:r>
            <a:br>
              <a:rPr lang="en-US" altLang="zh-TW" sz="2200" dirty="0">
                <a:latin typeface="Georgia" panose="02040502050405020303" pitchFamily="18" charset="0"/>
              </a:rPr>
            </a:br>
            <a:r>
              <a:rPr lang="cs-CZ" altLang="zh-TW" sz="2200" dirty="0">
                <a:latin typeface="Georgia" panose="02040502050405020303" pitchFamily="18" charset="0"/>
              </a:rPr>
              <a:t>-</a:t>
            </a:r>
            <a:r>
              <a:rPr lang="en-US" altLang="zh-TW" sz="2200" dirty="0">
                <a:latin typeface="Georgia" panose="02040502050405020303" pitchFamily="18" charset="0"/>
              </a:rPr>
              <a:t>  </a:t>
            </a:r>
            <a:r>
              <a:rPr lang="cs-CZ" altLang="zh-TW" sz="2200" dirty="0">
                <a:latin typeface="Georgia" panose="02040502050405020303" pitchFamily="18" charset="0"/>
              </a:rPr>
              <a:t>Období Válčících států </a:t>
            </a:r>
            <a:r>
              <a:rPr lang="zh-TW" altLang="en-US" sz="2200" dirty="0">
                <a:latin typeface="Georgia" panose="02040502050405020303" pitchFamily="18" charset="0"/>
              </a:rPr>
              <a:t>戰國</a:t>
            </a:r>
            <a:r>
              <a:rPr lang="cs-CZ" altLang="zh-TW" sz="2200" dirty="0">
                <a:latin typeface="Georgia" panose="02040502050405020303" pitchFamily="18" charset="0"/>
              </a:rPr>
              <a:t> (5. – 3. př. n. l.)</a:t>
            </a: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en-US" altLang="zh-TW" sz="2000" dirty="0">
                <a:latin typeface="Georgia" panose="02040502050405020303" pitchFamily="18" charset="0"/>
              </a:rPr>
              <a:t/>
            </a:r>
            <a:br>
              <a:rPr lang="en-US" altLang="zh-TW" sz="2000" dirty="0">
                <a:latin typeface="Georgia" panose="02040502050405020303" pitchFamily="18" charset="0"/>
              </a:rPr>
            </a:br>
            <a:endParaRPr lang="cs-CZ" dirty="0">
              <a:latin typeface="Georgia" panose="02040502050405020303" pitchFamily="18" charset="0"/>
            </a:endParaRP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A639BFC9-5CF9-4A7E-998A-6D929D92B5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248666" y="1147963"/>
            <a:ext cx="440114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273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02513CB-573F-4F40-9CF7-68B853F0C9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230553" y="208935"/>
            <a:ext cx="2495550" cy="6440129"/>
          </a:xfrm>
          <a:prstGeom prst="rect">
            <a:avLst/>
          </a:prstGeom>
        </p:spPr>
      </p:pic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826586" y="643466"/>
            <a:ext cx="440114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663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idx="1"/>
          </p:nvPr>
        </p:nvSpPr>
        <p:spPr>
          <a:xfrm>
            <a:off x="838200" y="488950"/>
            <a:ext cx="10515600" cy="5688013"/>
          </a:xfrm>
        </p:spPr>
        <p:txBody>
          <a:bodyPr>
            <a:normAutofit fontScale="92500" lnSpcReduction="20000"/>
          </a:bodyPr>
          <a:lstStyle/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Čínská filosofie ZS </a:t>
            </a:r>
            <a:r>
              <a:rPr lang="cs-C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2024/25</a:t>
            </a:r>
            <a:endParaRPr lang="cs-CZ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Kateřina Gajdošová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katerina.gajdosova@ff.cuni.cz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katkamer@email.cz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Václav Valtr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vaclav.valtr@ff.cuni.cz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vaclav.valtr@email.cz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ATJ 100238 –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zápočet (3 kredity);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ATJ 200013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zkouška (4 kredity)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Atestace: ústní zkouška, NEBO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písemná práce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místo zkoušky jen pohovor nad prací</a:t>
            </a:r>
          </a:p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(písemná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práce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cca 5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NS, min. 2 sekundární zdroje,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jasně vymezené téma)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Moodle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UK: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https://dl1.cuni.cz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(Čínská filosofie)</a:t>
            </a:r>
          </a:p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https://dl1.cuni.cz/user/index.php?id=8322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Mezinárodní sinologické centrum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Chiang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Ching-kuovy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nadace CCK-ISC (místnost C117)</a:t>
            </a:r>
          </a:p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https://cckisc.ff.cuni.cz/cs/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(přednášky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zahr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profesorů, granty, knihy, materiály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– Knihovna Katedry sinologie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1615" marR="53975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4350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mapa&#10;&#10;Popis byl vytvořen automaticky">
            <a:extLst>
              <a:ext uri="{FF2B5EF4-FFF2-40B4-BE49-F238E27FC236}">
                <a16:creationId xmlns:a16="http://schemas.microsoft.com/office/drawing/2014/main" id="{102513CB-573F-4F40-9CF7-68B853F0C9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878" y="768945"/>
            <a:ext cx="7707174" cy="532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09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thumb/1/1d/Chinese_plain_5c._BC-cz.svg/568px-Chinese_plain_5c._BC-cz.svg.png">
            <a:extLst>
              <a:ext uri="{FF2B5EF4-FFF2-40B4-BE49-F238E27FC236}">
                <a16:creationId xmlns:a16="http://schemas.microsoft.com/office/drawing/2014/main" id="{17D86EDF-83A2-48CC-B74C-6C017A1A17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070" y="745587"/>
            <a:ext cx="8307158" cy="561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1052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6154945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altLang="zh-TW" sz="3200" dirty="0">
                <a:latin typeface="Georgia" panose="02040502050405020303" pitchFamily="18" charset="0"/>
              </a:rPr>
              <a:t>Dynastie </a:t>
            </a:r>
            <a:r>
              <a:rPr lang="cs-CZ" altLang="zh-TW" sz="3200" dirty="0" err="1">
                <a:latin typeface="Georgia" panose="02040502050405020303" pitchFamily="18" charset="0"/>
              </a:rPr>
              <a:t>Šang</a:t>
            </a:r>
            <a:r>
              <a:rPr lang="cs-CZ" altLang="zh-TW" sz="3200" dirty="0">
                <a:latin typeface="Georgia" panose="02040502050405020303" pitchFamily="18" charset="0"/>
              </a:rPr>
              <a:t> </a:t>
            </a:r>
            <a:r>
              <a:rPr lang="zh-TW" altLang="en-US" sz="3200" dirty="0">
                <a:latin typeface="Georgia" panose="02040502050405020303" pitchFamily="18" charset="0"/>
              </a:rPr>
              <a:t>商朝</a:t>
            </a:r>
            <a:r>
              <a:rPr lang="cs-CZ" altLang="zh-TW" sz="3200" dirty="0">
                <a:latin typeface="Georgia" panose="02040502050405020303" pitchFamily="18" charset="0"/>
              </a:rPr>
              <a:t> (</a:t>
            </a:r>
            <a:r>
              <a:rPr lang="en-US" altLang="zh-TW" sz="3200" dirty="0">
                <a:latin typeface="Georgia" panose="02040502050405020303" pitchFamily="18" charset="0"/>
              </a:rPr>
              <a:t>17.-11.</a:t>
            </a:r>
            <a:r>
              <a:rPr lang="cs-CZ" altLang="zh-TW" sz="3200" dirty="0">
                <a:latin typeface="Georgia" panose="02040502050405020303" pitchFamily="18" charset="0"/>
              </a:rPr>
              <a:t>stol. př.n.l.)</a:t>
            </a:r>
            <a:br>
              <a:rPr lang="cs-CZ" altLang="zh-TW" sz="3200" dirty="0">
                <a:latin typeface="Georgia" panose="02040502050405020303" pitchFamily="18" charset="0"/>
              </a:rPr>
            </a:br>
            <a:r>
              <a:rPr lang="cs-CZ" altLang="zh-TW" sz="1800" dirty="0">
                <a:latin typeface="Georgia" panose="02040502050405020303" pitchFamily="18" charset="0"/>
              </a:rPr>
              <a:t/>
            </a:r>
            <a:br>
              <a:rPr lang="cs-CZ" altLang="zh-TW" sz="1800" dirty="0">
                <a:latin typeface="Georgia" panose="02040502050405020303" pitchFamily="18" charset="0"/>
              </a:rPr>
            </a:br>
            <a:r>
              <a:rPr lang="cs-CZ" altLang="zh-TW" sz="1800" dirty="0">
                <a:latin typeface="Georgia" panose="02040502050405020303" pitchFamily="18" charset="0"/>
              </a:rPr>
              <a:t>- </a:t>
            </a:r>
            <a:r>
              <a:rPr lang="cs-CZ" altLang="zh-TW" sz="2000" dirty="0">
                <a:latin typeface="Georgia" panose="02040502050405020303" pitchFamily="18" charset="0"/>
              </a:rPr>
              <a:t>písemné záznamy: věštebné nápisy na kostech a krunýřích „</a:t>
            </a:r>
            <a:r>
              <a:rPr lang="cs-CZ" altLang="zh-TW" sz="2000" dirty="0" err="1">
                <a:latin typeface="Georgia" panose="02040502050405020303" pitchFamily="18" charset="0"/>
              </a:rPr>
              <a:t>ťia</a:t>
            </a:r>
            <a:r>
              <a:rPr lang="cs-CZ" altLang="zh-TW" sz="2000" dirty="0">
                <a:latin typeface="Georgia" panose="02040502050405020303" pitchFamily="18" charset="0"/>
              </a:rPr>
              <a:t>-ku-</a:t>
            </a:r>
            <a:r>
              <a:rPr lang="cs-CZ" altLang="zh-TW" sz="2000" dirty="0" err="1">
                <a:latin typeface="Georgia" panose="02040502050405020303" pitchFamily="18" charset="0"/>
              </a:rPr>
              <a:t>wen</a:t>
            </a:r>
            <a:r>
              <a:rPr lang="cs-CZ" altLang="zh-TW" sz="2000" dirty="0">
                <a:latin typeface="Georgia" panose="02040502050405020303" pitchFamily="18" charset="0"/>
              </a:rPr>
              <a:t>“/</a:t>
            </a:r>
            <a:r>
              <a:rPr lang="cs-CZ" altLang="zh-TW" sz="2000" i="1" dirty="0" err="1">
                <a:latin typeface="Georgia" panose="02040502050405020303" pitchFamily="18" charset="0"/>
              </a:rPr>
              <a:t>jia</a:t>
            </a:r>
            <a:r>
              <a:rPr lang="cs-CZ" altLang="zh-TW" sz="2000" i="1" dirty="0">
                <a:latin typeface="Georgia" panose="02040502050405020303" pitchFamily="18" charset="0"/>
              </a:rPr>
              <a:t> </a:t>
            </a:r>
            <a:r>
              <a:rPr lang="cs-CZ" altLang="zh-TW" sz="2000" i="1" dirty="0" err="1">
                <a:latin typeface="Georgia" panose="02040502050405020303" pitchFamily="18" charset="0"/>
              </a:rPr>
              <a:t>gu</a:t>
            </a:r>
            <a:r>
              <a:rPr lang="cs-CZ" altLang="zh-TW" sz="2000" i="1" dirty="0">
                <a:latin typeface="Georgia" panose="02040502050405020303" pitchFamily="18" charset="0"/>
              </a:rPr>
              <a:t> </a:t>
            </a:r>
            <a:r>
              <a:rPr lang="cs-CZ" altLang="zh-TW" sz="2000" i="1" dirty="0" err="1">
                <a:latin typeface="Georgia" panose="02040502050405020303" pitchFamily="18" charset="0"/>
              </a:rPr>
              <a:t>wen</a:t>
            </a:r>
            <a:r>
              <a:rPr lang="cs-CZ" altLang="zh-TW" sz="2000" i="1" dirty="0">
                <a:latin typeface="Georgia" panose="02040502050405020303" pitchFamily="18" charset="0"/>
              </a:rPr>
              <a:t> </a:t>
            </a:r>
            <a:r>
              <a:rPr lang="zh-TW" altLang="en-US" sz="2000" dirty="0">
                <a:latin typeface="Georgia" panose="02040502050405020303" pitchFamily="18" charset="0"/>
              </a:rPr>
              <a:t>甲骨文</a:t>
            </a: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král jako hlavní kněz a obětník, svorník tohoto a onoho světa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kult předků, duchové, „nejvyšší předek“ </a:t>
            </a:r>
            <a:r>
              <a:rPr lang="cs-CZ" altLang="zh-TW" sz="2000" dirty="0" err="1">
                <a:latin typeface="Georgia" panose="02040502050405020303" pitchFamily="18" charset="0"/>
              </a:rPr>
              <a:t>Šang</a:t>
            </a:r>
            <a:r>
              <a:rPr lang="cs-CZ" altLang="zh-TW" sz="2000" dirty="0">
                <a:latin typeface="Georgia" panose="02040502050405020303" pitchFamily="18" charset="0"/>
              </a:rPr>
              <a:t>-ti/</a:t>
            </a:r>
            <a:r>
              <a:rPr lang="cs-CZ" altLang="zh-TW" sz="2000" dirty="0" err="1">
                <a:latin typeface="Georgia" panose="02040502050405020303" pitchFamily="18" charset="0"/>
              </a:rPr>
              <a:t>Shang</a:t>
            </a:r>
            <a:r>
              <a:rPr lang="cs-CZ" altLang="zh-TW" sz="2000" dirty="0">
                <a:latin typeface="Georgia" panose="02040502050405020303" pitchFamily="18" charset="0"/>
              </a:rPr>
              <a:t> di</a:t>
            </a:r>
            <a:r>
              <a:rPr lang="zh-TW" altLang="en-US" sz="2000" dirty="0">
                <a:latin typeface="Georgia" panose="02040502050405020303" pitchFamily="18" charset="0"/>
              </a:rPr>
              <a:t>上帝</a:t>
            </a: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oběti: víno, potraviny, zvířecí a lidské oběti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animistická božstva (řek, hor, světových stran, větru, země, souhvězdí); oltáře půdy a obilí (později synonymum pro stát)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cyklický čas: 10 nebeských kmenů </a:t>
            </a:r>
            <a:r>
              <a:rPr lang="en-US" altLang="zh-TW" sz="2000" dirty="0">
                <a:latin typeface="Georgia" panose="02040502050405020303" pitchFamily="18" charset="0"/>
              </a:rPr>
              <a:t>+ 12 </a:t>
            </a:r>
            <a:r>
              <a:rPr lang="cs-CZ" altLang="zh-TW" sz="2000" dirty="0">
                <a:latin typeface="Georgia" panose="02040502050405020303" pitchFamily="18" charset="0"/>
              </a:rPr>
              <a:t>pozemských větví</a:t>
            </a:r>
            <a:endParaRPr lang="cs-CZ" sz="2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5476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6FBED30-4A22-4386-9EBF-A621765D62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59324" y="1776248"/>
            <a:ext cx="5941201" cy="401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BDBFBBD-315D-4905-95F6-52FDF709C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000" y="559630"/>
            <a:ext cx="3347049" cy="5599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6886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81987" y="1901816"/>
            <a:ext cx="5005552" cy="3825858"/>
          </a:xfrm>
        </p:spPr>
      </p:pic>
      <p:pic>
        <p:nvPicPr>
          <p:cNvPr id="8" name="Zástupný symbol pro obsah 7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26" y="2021086"/>
            <a:ext cx="5181598" cy="3395363"/>
          </a:xfrm>
        </p:spPr>
      </p:pic>
    </p:spTree>
    <p:extLst>
      <p:ext uri="{BB962C8B-B14F-4D97-AF65-F5344CB8AC3E}">
        <p14:creationId xmlns:p14="http://schemas.microsoft.com/office/powerpoint/2010/main" val="11872206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704193"/>
            <a:ext cx="10515600" cy="581587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altLang="zh-TW" sz="3200" dirty="0">
                <a:latin typeface="Georgia" panose="02040502050405020303" pitchFamily="18" charset="0"/>
              </a:rPr>
              <a:t>Příklady věštebných otázek</a:t>
            </a:r>
            <a:br>
              <a:rPr lang="cs-CZ" altLang="zh-TW" sz="3200" dirty="0">
                <a:latin typeface="Georgia" panose="02040502050405020303" pitchFamily="18" charset="0"/>
              </a:rPr>
            </a:br>
            <a:r>
              <a:rPr lang="en-US" altLang="zh-TW" sz="2000" dirty="0">
                <a:latin typeface="Georgia" panose="02040502050405020303" pitchFamily="18" charset="0"/>
              </a:rPr>
              <a:t>‘Dun will have a sickness/ Dun will not have a sickness.’</a:t>
            </a:r>
            <a:br>
              <a:rPr lang="en-US" altLang="zh-TW" sz="2000" dirty="0">
                <a:latin typeface="Georgia" panose="02040502050405020303" pitchFamily="18" charset="0"/>
              </a:rPr>
            </a:br>
            <a:r>
              <a:rPr lang="en-US" altLang="zh-TW" sz="2000" dirty="0">
                <a:latin typeface="Georgia" panose="02040502050405020303" pitchFamily="18" charset="0"/>
              </a:rPr>
              <a:t>‘There is a sick tooth; is it not father Yi who is causing it</a:t>
            </a:r>
            <a:r>
              <a:rPr lang="cs-CZ" altLang="zh-TW" sz="2000" dirty="0">
                <a:latin typeface="Georgia" panose="02040502050405020303" pitchFamily="18" charset="0"/>
              </a:rPr>
              <a:t>?</a:t>
            </a:r>
            <a:r>
              <a:rPr lang="en-US" altLang="zh-TW" sz="2000" dirty="0">
                <a:latin typeface="Georgia" panose="02040502050405020303" pitchFamily="18" charset="0"/>
              </a:rPr>
              <a:t>’ </a:t>
            </a: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en-US" altLang="zh-TW" sz="2000" dirty="0">
                <a:latin typeface="Georgia" panose="02040502050405020303" pitchFamily="18" charset="0"/>
              </a:rPr>
              <a:t>‘This rain will be disastrous to us/ This rain will not be disastrous to us.’</a:t>
            </a:r>
            <a:br>
              <a:rPr lang="en-US" altLang="zh-TW" sz="2000" dirty="0">
                <a:latin typeface="Georgia" panose="02040502050405020303" pitchFamily="18" charset="0"/>
              </a:rPr>
            </a:br>
            <a:r>
              <a:rPr lang="en-US" altLang="zh-TW" sz="2000" dirty="0">
                <a:latin typeface="Georgia" panose="02040502050405020303" pitchFamily="18" charset="0"/>
              </a:rPr>
              <a:t>‘If we build a settlement, </a:t>
            </a:r>
            <a:r>
              <a:rPr lang="cs-CZ" altLang="zh-TW" sz="2000" dirty="0" err="1">
                <a:latin typeface="Georgia" panose="02040502050405020303" pitchFamily="18" charset="0"/>
              </a:rPr>
              <a:t>Shang</a:t>
            </a:r>
            <a:r>
              <a:rPr lang="cs-CZ" altLang="zh-TW" sz="2000" dirty="0">
                <a:latin typeface="Georgia" panose="02040502050405020303" pitchFamily="18" charset="0"/>
              </a:rPr>
              <a:t> </a:t>
            </a:r>
            <a:r>
              <a:rPr lang="en-US" altLang="zh-TW" sz="2000" dirty="0">
                <a:latin typeface="Georgia" panose="02040502050405020303" pitchFamily="18" charset="0"/>
              </a:rPr>
              <a:t>Di will not obstruct.’</a:t>
            </a:r>
            <a:br>
              <a:rPr lang="en-US" altLang="zh-TW" sz="2000" dirty="0">
                <a:latin typeface="Georgia" panose="02040502050405020303" pitchFamily="18" charset="0"/>
              </a:rPr>
            </a:br>
            <a:r>
              <a:rPr lang="en-US" altLang="zh-TW" sz="2000" dirty="0">
                <a:latin typeface="Georgia" panose="02040502050405020303" pitchFamily="18" charset="0"/>
              </a:rPr>
              <a:t>‘It should be Lady Hao whom the king orders to campaign against Yi.’</a:t>
            </a:r>
            <a:br>
              <a:rPr lang="en-US" altLang="zh-TW" sz="2000" dirty="0">
                <a:latin typeface="Georgia" panose="02040502050405020303" pitchFamily="18" charset="0"/>
              </a:rPr>
            </a:br>
            <a:r>
              <a:rPr lang="en-US" altLang="zh-TW" sz="2000" dirty="0">
                <a:latin typeface="Georgia" panose="02040502050405020303" pitchFamily="18" charset="0"/>
              </a:rPr>
              <a:t>‘Di approves </a:t>
            </a:r>
            <a:r>
              <a:rPr lang="cs-CZ" altLang="zh-TW" sz="2000" dirty="0" err="1">
                <a:latin typeface="Georgia" panose="02040502050405020303" pitchFamily="18" charset="0"/>
              </a:rPr>
              <a:t>of</a:t>
            </a:r>
            <a:r>
              <a:rPr lang="cs-CZ" altLang="zh-TW" sz="2000" dirty="0">
                <a:latin typeface="Georgia" panose="02040502050405020303" pitchFamily="18" charset="0"/>
              </a:rPr>
              <a:t> </a:t>
            </a:r>
            <a:r>
              <a:rPr lang="en-US" altLang="zh-TW" sz="2000" dirty="0">
                <a:latin typeface="Georgia" panose="02040502050405020303" pitchFamily="18" charset="0"/>
              </a:rPr>
              <a:t>the king/ Di does not approve </a:t>
            </a:r>
            <a:r>
              <a:rPr lang="cs-CZ" altLang="zh-TW" sz="2000" dirty="0" err="1">
                <a:latin typeface="Georgia" panose="02040502050405020303" pitchFamily="18" charset="0"/>
              </a:rPr>
              <a:t>of</a:t>
            </a:r>
            <a:r>
              <a:rPr lang="cs-CZ" altLang="zh-TW" sz="2000" dirty="0">
                <a:latin typeface="Georgia" panose="02040502050405020303" pitchFamily="18" charset="0"/>
              </a:rPr>
              <a:t> </a:t>
            </a:r>
            <a:r>
              <a:rPr lang="en-US" altLang="zh-TW" sz="2000" dirty="0">
                <a:latin typeface="Georgia" panose="02040502050405020303" pitchFamily="18" charset="0"/>
              </a:rPr>
              <a:t>the king.’</a:t>
            </a:r>
            <a:br>
              <a:rPr lang="en-US" altLang="zh-TW" sz="2000" dirty="0">
                <a:latin typeface="Georgia" panose="02040502050405020303" pitchFamily="18" charset="0"/>
              </a:rPr>
            </a:br>
            <a:r>
              <a:rPr lang="en-US" altLang="zh-TW" sz="2000" dirty="0">
                <a:latin typeface="Georgia" panose="02040502050405020303" pitchFamily="18" charset="0"/>
              </a:rPr>
              <a:t>‘In the </a:t>
            </a:r>
            <a:r>
              <a:rPr lang="cs-CZ" altLang="zh-TW" sz="2000" dirty="0" err="1">
                <a:latin typeface="Georgia" panose="02040502050405020303" pitchFamily="18" charset="0"/>
              </a:rPr>
              <a:t>next</a:t>
            </a:r>
            <a:r>
              <a:rPr lang="cs-CZ" altLang="zh-TW" sz="2000" dirty="0">
                <a:latin typeface="Georgia" panose="02040502050405020303" pitchFamily="18" charset="0"/>
              </a:rPr>
              <a:t> </a:t>
            </a:r>
            <a:r>
              <a:rPr lang="en-US" altLang="zh-TW" sz="2000" dirty="0">
                <a:latin typeface="Georgia" panose="02040502050405020303" pitchFamily="18" charset="0"/>
              </a:rPr>
              <a:t>ten days there will be no disasters.’ </a:t>
            </a:r>
            <a:r>
              <a:rPr lang="cs-CZ" altLang="zh-TW" sz="2000" dirty="0">
                <a:latin typeface="Georgia" panose="02040502050405020303" pitchFamily="18" charset="0"/>
              </a:rPr>
              <a:t>A</a:t>
            </a:r>
            <a:r>
              <a:rPr lang="en-US" altLang="zh-TW" sz="2000" dirty="0" err="1">
                <a:latin typeface="Georgia" panose="02040502050405020303" pitchFamily="18" charset="0"/>
              </a:rPr>
              <a:t>nswer</a:t>
            </a:r>
            <a:r>
              <a:rPr lang="cs-CZ" altLang="zh-TW" sz="2000" dirty="0">
                <a:latin typeface="Georgia" panose="02040502050405020303" pitchFamily="18" charset="0"/>
              </a:rPr>
              <a:t>:</a:t>
            </a:r>
            <a:r>
              <a:rPr lang="en-US" altLang="zh-TW" sz="2000" dirty="0">
                <a:latin typeface="Georgia" panose="02040502050405020303" pitchFamily="18" charset="0"/>
              </a:rPr>
              <a:t> ‘the King read the cracks and said “auspicious”.’</a:t>
            </a:r>
            <a:endParaRPr lang="cs-CZ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6061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896" y="769689"/>
            <a:ext cx="4109711" cy="5452435"/>
          </a:xfr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9C1A8D78-B698-47DF-B385-2014385B2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6301" y="1444487"/>
            <a:ext cx="6233295" cy="3750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1213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42" y="916152"/>
            <a:ext cx="5635646" cy="469637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130" y="916152"/>
            <a:ext cx="4696372" cy="469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8278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704193"/>
            <a:ext cx="10515600" cy="2280745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cs-CZ" altLang="zh-TW" sz="4000" dirty="0">
                <a:latin typeface="Georgia" panose="02040502050405020303" pitchFamily="18" charset="0"/>
              </a:rPr>
              <a:t>10 nebeských kmenů (</a:t>
            </a:r>
            <a:r>
              <a:rPr lang="cs-CZ" altLang="zh-TW" sz="4000" dirty="0" err="1">
                <a:latin typeface="Georgia" panose="02040502050405020303" pitchFamily="18" charset="0"/>
              </a:rPr>
              <a:t>tiangan</a:t>
            </a:r>
            <a:r>
              <a:rPr lang="cs-CZ" altLang="zh-TW" sz="4000" dirty="0">
                <a:latin typeface="Georgia" panose="02040502050405020303" pitchFamily="18" charset="0"/>
              </a:rPr>
              <a:t> </a:t>
            </a:r>
            <a:r>
              <a:rPr lang="zh-TW" altLang="en-US" sz="4000" dirty="0">
                <a:latin typeface="Georgia" panose="02040502050405020303" pitchFamily="18" charset="0"/>
              </a:rPr>
              <a:t>天干</a:t>
            </a:r>
            <a:r>
              <a:rPr lang="en-US" altLang="zh-TW" sz="4000" dirty="0">
                <a:latin typeface="Georgia" panose="02040502050405020303" pitchFamily="18" charset="0"/>
              </a:rPr>
              <a:t>) </a:t>
            </a:r>
            <a:r>
              <a:rPr lang="cs-CZ" altLang="zh-TW" sz="4000" dirty="0">
                <a:latin typeface="Georgia" panose="02040502050405020303" pitchFamily="18" charset="0"/>
              </a:rPr>
              <a:t/>
            </a:r>
            <a:br>
              <a:rPr lang="cs-CZ" altLang="zh-TW" sz="4000" dirty="0">
                <a:latin typeface="Georgia" panose="02040502050405020303" pitchFamily="18" charset="0"/>
              </a:rPr>
            </a:br>
            <a:r>
              <a:rPr lang="en-US" altLang="zh-TW" sz="4000" dirty="0">
                <a:latin typeface="Georgia" panose="02040502050405020303" pitchFamily="18" charset="0"/>
              </a:rPr>
              <a:t>+ 12 </a:t>
            </a:r>
            <a:r>
              <a:rPr lang="cs-CZ" altLang="zh-TW" sz="4000" dirty="0">
                <a:latin typeface="Georgia" panose="02040502050405020303" pitchFamily="18" charset="0"/>
              </a:rPr>
              <a:t>pozemských větví (</a:t>
            </a:r>
            <a:r>
              <a:rPr lang="cs-CZ" altLang="zh-TW" sz="4000" dirty="0" err="1">
                <a:latin typeface="Georgia" panose="02040502050405020303" pitchFamily="18" charset="0"/>
              </a:rPr>
              <a:t>dizhi</a:t>
            </a:r>
            <a:r>
              <a:rPr lang="cs-CZ" altLang="zh-TW" sz="4000" dirty="0">
                <a:latin typeface="Georgia" panose="02040502050405020303" pitchFamily="18" charset="0"/>
              </a:rPr>
              <a:t> </a:t>
            </a:r>
            <a:r>
              <a:rPr lang="zh-TW" altLang="en-US" sz="4000" dirty="0">
                <a:latin typeface="Georgia" panose="02040502050405020303" pitchFamily="18" charset="0"/>
              </a:rPr>
              <a:t>地支</a:t>
            </a:r>
            <a:r>
              <a:rPr lang="en-US" altLang="zh-TW" sz="4000" dirty="0">
                <a:latin typeface="Georgia" panose="02040502050405020303" pitchFamily="18" charset="0"/>
              </a:rPr>
              <a:t>)</a:t>
            </a:r>
            <a:r>
              <a:rPr lang="cs-CZ" altLang="zh-TW" sz="4000" dirty="0">
                <a:latin typeface="Georgia" panose="02040502050405020303" pitchFamily="18" charset="0"/>
              </a:rPr>
              <a:t/>
            </a:r>
            <a:br>
              <a:rPr lang="cs-CZ" altLang="zh-TW" sz="4000" dirty="0">
                <a:latin typeface="Georgia" panose="02040502050405020303" pitchFamily="18" charset="0"/>
              </a:rPr>
            </a:br>
            <a:r>
              <a:rPr lang="en-US" altLang="zh-TW" sz="4000" dirty="0">
                <a:latin typeface="Georgia" panose="02040502050405020303" pitchFamily="18" charset="0"/>
              </a:rPr>
              <a:t/>
            </a:r>
            <a:br>
              <a:rPr lang="en-US" altLang="zh-TW" sz="4000" dirty="0">
                <a:latin typeface="Georgia" panose="02040502050405020303" pitchFamily="18" charset="0"/>
              </a:rPr>
            </a:br>
            <a:endParaRPr lang="cs-CZ" dirty="0">
              <a:latin typeface="Georgia" panose="02040502050405020303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6138" y="2054108"/>
            <a:ext cx="9313079" cy="437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455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704193"/>
            <a:ext cx="10515600" cy="2280745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cs-CZ" altLang="zh-TW" sz="4000" dirty="0">
                <a:latin typeface="Georgia" panose="02040502050405020303" pitchFamily="18" charset="0"/>
              </a:rPr>
              <a:t>10 nebeských kmenů (</a:t>
            </a:r>
            <a:r>
              <a:rPr lang="cs-CZ" altLang="zh-TW" sz="4000" dirty="0" err="1">
                <a:latin typeface="Georgia" panose="02040502050405020303" pitchFamily="18" charset="0"/>
              </a:rPr>
              <a:t>tiangan</a:t>
            </a:r>
            <a:r>
              <a:rPr lang="cs-CZ" altLang="zh-TW" sz="4000" dirty="0">
                <a:latin typeface="Georgia" panose="02040502050405020303" pitchFamily="18" charset="0"/>
              </a:rPr>
              <a:t> </a:t>
            </a:r>
            <a:r>
              <a:rPr lang="zh-TW" altLang="en-US" sz="4000" dirty="0">
                <a:latin typeface="Georgia" panose="02040502050405020303" pitchFamily="18" charset="0"/>
              </a:rPr>
              <a:t>天干</a:t>
            </a:r>
            <a:r>
              <a:rPr lang="en-US" altLang="zh-TW" sz="4000" dirty="0">
                <a:latin typeface="Georgia" panose="02040502050405020303" pitchFamily="18" charset="0"/>
              </a:rPr>
              <a:t>) </a:t>
            </a:r>
            <a:r>
              <a:rPr lang="cs-CZ" altLang="zh-TW" sz="4000" dirty="0">
                <a:latin typeface="Georgia" panose="02040502050405020303" pitchFamily="18" charset="0"/>
              </a:rPr>
              <a:t/>
            </a:r>
            <a:br>
              <a:rPr lang="cs-CZ" altLang="zh-TW" sz="4000" dirty="0">
                <a:latin typeface="Georgia" panose="02040502050405020303" pitchFamily="18" charset="0"/>
              </a:rPr>
            </a:br>
            <a:r>
              <a:rPr lang="en-US" altLang="zh-TW" sz="4000" dirty="0">
                <a:latin typeface="Georgia" panose="02040502050405020303" pitchFamily="18" charset="0"/>
              </a:rPr>
              <a:t>+ 12 </a:t>
            </a:r>
            <a:r>
              <a:rPr lang="cs-CZ" altLang="zh-TW" sz="4000" dirty="0">
                <a:latin typeface="Georgia" panose="02040502050405020303" pitchFamily="18" charset="0"/>
              </a:rPr>
              <a:t>pozemských větví (</a:t>
            </a:r>
            <a:r>
              <a:rPr lang="cs-CZ" altLang="zh-TW" sz="4000" dirty="0" err="1">
                <a:latin typeface="Georgia" panose="02040502050405020303" pitchFamily="18" charset="0"/>
              </a:rPr>
              <a:t>dizhi</a:t>
            </a:r>
            <a:r>
              <a:rPr lang="cs-CZ" altLang="zh-TW" sz="4000" dirty="0">
                <a:latin typeface="Georgia" panose="02040502050405020303" pitchFamily="18" charset="0"/>
              </a:rPr>
              <a:t> </a:t>
            </a:r>
            <a:r>
              <a:rPr lang="zh-TW" altLang="en-US" sz="4000" dirty="0">
                <a:latin typeface="Georgia" panose="02040502050405020303" pitchFamily="18" charset="0"/>
              </a:rPr>
              <a:t>地支</a:t>
            </a:r>
            <a:r>
              <a:rPr lang="en-US" altLang="zh-TW" sz="4000" dirty="0">
                <a:latin typeface="Georgia" panose="02040502050405020303" pitchFamily="18" charset="0"/>
              </a:rPr>
              <a:t>)</a:t>
            </a:r>
            <a:r>
              <a:rPr lang="cs-CZ" altLang="zh-TW" sz="4000" dirty="0">
                <a:latin typeface="Georgia" panose="02040502050405020303" pitchFamily="18" charset="0"/>
              </a:rPr>
              <a:t/>
            </a:r>
            <a:br>
              <a:rPr lang="cs-CZ" altLang="zh-TW" sz="4000" dirty="0">
                <a:latin typeface="Georgia" panose="02040502050405020303" pitchFamily="18" charset="0"/>
              </a:rPr>
            </a:br>
            <a:r>
              <a:rPr lang="en-US" altLang="zh-TW" sz="4000" dirty="0">
                <a:latin typeface="Georgia" panose="02040502050405020303" pitchFamily="18" charset="0"/>
              </a:rPr>
              <a:t/>
            </a:r>
            <a:br>
              <a:rPr lang="en-US" altLang="zh-TW" sz="4000" dirty="0">
                <a:latin typeface="Georgia" panose="02040502050405020303" pitchFamily="18" charset="0"/>
              </a:rPr>
            </a:br>
            <a:endParaRPr lang="cs-CZ" dirty="0">
              <a:latin typeface="Georgia" panose="02040502050405020303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5115" y="2120346"/>
            <a:ext cx="8164746" cy="444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130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3974" y="1046922"/>
            <a:ext cx="10515600" cy="514329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Anne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Cheng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(2006). 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Dějiny čínského myšlení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Praha: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Dharmagaia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Oldřich Král (2005). 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Čínská filosofie: Pohled z dějin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Lásenice: Maxima.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Graham, Angus C. (1989). </a:t>
            </a:r>
            <a:r>
              <a:rPr lang="en-GB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Disputers of the Tao</a:t>
            </a:r>
            <a:r>
              <a:rPr lang="en-GB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Salle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en-GB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Chicago: Open Court Publishing.</a:t>
            </a:r>
            <a:endParaRPr lang="cs-CZ" sz="2000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Goldin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Paul R. (2005). </a:t>
            </a: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After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Confucius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</a:t>
            </a: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Studies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in Early </a:t>
            </a: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Chinese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Philosophy</a:t>
            </a:r>
            <a:r>
              <a:rPr lang="cs-CZ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Honolulu: University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of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Hawai‘i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Press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nl-NL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Van Norden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nl-NL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Bryan W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(2011). 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Introduction to Classical Chinese Philosophy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Indianapolis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Hackett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Publishing</a:t>
            </a:r>
            <a:r>
              <a:rPr lang="cs-CZ" sz="2000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Rogacz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Dawid,</a:t>
            </a:r>
            <a:r>
              <a:rPr lang="en-US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Ambrogio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Selusi</a:t>
            </a:r>
            <a:r>
              <a:rPr lang="cs-CZ" sz="2000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eds</a:t>
            </a:r>
            <a:r>
              <a:rPr lang="cs-CZ" sz="2000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(2024). </a:t>
            </a:r>
            <a:r>
              <a:rPr lang="en-US" sz="2000" b="1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Chinese 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Philosophy and its </a:t>
            </a:r>
            <a:r>
              <a:rPr lang="en-US" sz="2000" b="1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Thinkers</a:t>
            </a:r>
            <a:r>
              <a:rPr lang="cs-CZ" sz="2000" b="1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</a:t>
            </a:r>
            <a:r>
              <a:rPr lang="en-US" sz="20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From Ancient Times to the Present </a:t>
            </a:r>
            <a:r>
              <a:rPr lang="en-US" sz="2000" b="1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Day</a:t>
            </a:r>
            <a:r>
              <a:rPr lang="cs-CZ" sz="2000" b="1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vol. I-III</a:t>
            </a:r>
            <a:r>
              <a:rPr lang="cs-CZ" sz="2000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cs-CZ" sz="2000" dirty="0" err="1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Bloomsbury</a:t>
            </a:r>
            <a:r>
              <a:rPr lang="cs-CZ" sz="2000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dirty="0" err="1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Publishing</a:t>
            </a:r>
            <a:r>
              <a:rPr lang="cs-CZ" sz="2000" dirty="0" smtClean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  <a:endParaRPr lang="en-US" sz="2000" b="1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cs-CZ" sz="2000" b="1" dirty="0"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0053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704193"/>
            <a:ext cx="3944815" cy="2897135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cs-CZ" altLang="zh-TW" sz="4000" b="1" dirty="0">
                <a:latin typeface="Georgia" panose="02040502050405020303" pitchFamily="18" charset="0"/>
              </a:rPr>
              <a:t>60-letý cyklus</a:t>
            </a:r>
            <a:r>
              <a:rPr lang="cs-CZ" altLang="zh-TW" sz="4000" dirty="0">
                <a:latin typeface="Georgia" panose="02040502050405020303" pitchFamily="18" charset="0"/>
              </a:rPr>
              <a:t/>
            </a:r>
            <a:br>
              <a:rPr lang="cs-CZ" altLang="zh-TW" sz="4000" dirty="0">
                <a:latin typeface="Georgia" panose="02040502050405020303" pitchFamily="18" charset="0"/>
              </a:rPr>
            </a:br>
            <a:r>
              <a:rPr lang="cs-CZ" altLang="zh-TW" sz="3600" dirty="0">
                <a:latin typeface="Georgia" panose="02040502050405020303" pitchFamily="18" charset="0"/>
              </a:rPr>
              <a:t>(10 pozemských kmenů + 12 nebeských větví)</a:t>
            </a:r>
            <a:r>
              <a:rPr lang="en-US" altLang="zh-TW" sz="4000" dirty="0">
                <a:latin typeface="Georgia" panose="02040502050405020303" pitchFamily="18" charset="0"/>
              </a:rPr>
              <a:t/>
            </a:r>
            <a:br>
              <a:rPr lang="en-US" altLang="zh-TW" sz="4000" dirty="0">
                <a:latin typeface="Georgia" panose="02040502050405020303" pitchFamily="18" charset="0"/>
              </a:rPr>
            </a:br>
            <a:endParaRPr lang="cs-CZ" dirty="0">
              <a:latin typeface="Georgia" panose="02040502050405020303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6012" y="868321"/>
            <a:ext cx="4887884" cy="585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0440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225" y="746429"/>
            <a:ext cx="8440012" cy="5610371"/>
          </a:xfrm>
        </p:spPr>
      </p:pic>
    </p:spTree>
    <p:extLst>
      <p:ext uri="{BB962C8B-B14F-4D97-AF65-F5344CB8AC3E}">
        <p14:creationId xmlns:p14="http://schemas.microsoft.com/office/powerpoint/2010/main" val="41780369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704193"/>
            <a:ext cx="10515600" cy="5815876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altLang="zh-TW" sz="4000" dirty="0">
                <a:latin typeface="Georgia" panose="02040502050405020303" pitchFamily="18" charset="0"/>
              </a:rPr>
              <a:t>Dynastie západní </a:t>
            </a:r>
            <a:r>
              <a:rPr lang="cs-CZ" altLang="zh-TW" sz="4000" dirty="0" err="1">
                <a:latin typeface="Georgia" panose="02040502050405020303" pitchFamily="18" charset="0"/>
              </a:rPr>
              <a:t>Čou</a:t>
            </a:r>
            <a:r>
              <a:rPr lang="cs-CZ" altLang="zh-TW" sz="4000" dirty="0">
                <a:latin typeface="Georgia" panose="02040502050405020303" pitchFamily="18" charset="0"/>
              </a:rPr>
              <a:t> </a:t>
            </a:r>
            <a:r>
              <a:rPr lang="zh-TW" altLang="en-US" sz="4000" dirty="0">
                <a:latin typeface="Georgia" panose="02040502050405020303" pitchFamily="18" charset="0"/>
              </a:rPr>
              <a:t>西周</a:t>
            </a:r>
            <a:r>
              <a:rPr lang="cs-CZ" altLang="zh-TW" sz="4000" dirty="0">
                <a:latin typeface="Georgia" panose="02040502050405020303" pitchFamily="18" charset="0"/>
              </a:rPr>
              <a:t> (11. – 8. stol. př. n. l.)</a:t>
            </a:r>
            <a:br>
              <a:rPr lang="cs-CZ" altLang="zh-TW" sz="4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Pád </a:t>
            </a:r>
            <a:r>
              <a:rPr lang="cs-CZ" altLang="zh-TW" sz="2000" dirty="0" err="1">
                <a:latin typeface="Georgia" panose="02040502050405020303" pitchFamily="18" charset="0"/>
              </a:rPr>
              <a:t>Šangů</a:t>
            </a:r>
            <a:r>
              <a:rPr lang="cs-CZ" altLang="zh-TW" sz="2000" dirty="0">
                <a:latin typeface="Georgia" panose="02040502050405020303" pitchFamily="18" charset="0"/>
              </a:rPr>
              <a:t> („tyran </a:t>
            </a:r>
            <a:r>
              <a:rPr lang="cs-CZ" altLang="zh-TW" sz="2000" dirty="0" err="1">
                <a:latin typeface="Georgia" panose="02040502050405020303" pitchFamily="18" charset="0"/>
              </a:rPr>
              <a:t>Čou</a:t>
            </a:r>
            <a:r>
              <a:rPr lang="cs-CZ" altLang="zh-TW" sz="2000" dirty="0">
                <a:latin typeface="Georgia" panose="02040502050405020303" pitchFamily="18" charset="0"/>
              </a:rPr>
              <a:t>“); vzestup </a:t>
            </a:r>
            <a:r>
              <a:rPr lang="cs-CZ" altLang="zh-TW" sz="2000" dirty="0" err="1">
                <a:latin typeface="Georgia" panose="02040502050405020303" pitchFamily="18" charset="0"/>
              </a:rPr>
              <a:t>Čou</a:t>
            </a:r>
            <a:r>
              <a:rPr lang="cs-CZ" altLang="zh-TW" sz="2000" dirty="0">
                <a:latin typeface="Georgia" panose="02040502050405020303" pitchFamily="18" charset="0"/>
              </a:rPr>
              <a:t> za krále </a:t>
            </a:r>
            <a:r>
              <a:rPr lang="cs-CZ" altLang="zh-TW" sz="2000" dirty="0" err="1">
                <a:latin typeface="Georgia" panose="02040502050405020303" pitchFamily="18" charset="0"/>
              </a:rPr>
              <a:t>Wena</a:t>
            </a:r>
            <a:r>
              <a:rPr lang="cs-CZ" altLang="zh-TW" sz="2000" dirty="0">
                <a:latin typeface="Georgia" panose="02040502050405020303" pitchFamily="18" charset="0"/>
              </a:rPr>
              <a:t> </a:t>
            </a:r>
            <a:r>
              <a:rPr lang="zh-TW" altLang="en-US" sz="2000" dirty="0">
                <a:latin typeface="Georgia" panose="02040502050405020303" pitchFamily="18" charset="0"/>
              </a:rPr>
              <a:t>文</a:t>
            </a:r>
            <a:r>
              <a:rPr lang="cs-CZ" altLang="zh-TW" sz="2000" dirty="0">
                <a:latin typeface="Georgia" panose="02040502050405020303" pitchFamily="18" charset="0"/>
              </a:rPr>
              <a:t>, král </a:t>
            </a:r>
            <a:r>
              <a:rPr lang="cs-CZ" altLang="zh-TW" sz="2000" dirty="0" err="1">
                <a:latin typeface="Georgia" panose="02040502050405020303" pitchFamily="18" charset="0"/>
              </a:rPr>
              <a:t>Wu</a:t>
            </a:r>
            <a:r>
              <a:rPr lang="cs-CZ" altLang="zh-TW" sz="2000" dirty="0">
                <a:latin typeface="Georgia" panose="02040502050405020303" pitchFamily="18" charset="0"/>
              </a:rPr>
              <a:t> </a:t>
            </a:r>
            <a:r>
              <a:rPr lang="zh-TW" altLang="en-US" sz="2000" dirty="0">
                <a:latin typeface="Georgia" panose="02040502050405020303" pitchFamily="18" charset="0"/>
              </a:rPr>
              <a:t>武</a:t>
            </a:r>
            <a:r>
              <a:rPr lang="cs-CZ" altLang="zh-TW" sz="2000" dirty="0">
                <a:latin typeface="Georgia" panose="02040502050405020303" pitchFamily="18" charset="0"/>
              </a:rPr>
              <a:t>, </a:t>
            </a:r>
            <a:r>
              <a:rPr lang="cs-CZ" altLang="zh-TW" sz="2000" dirty="0" smtClean="0">
                <a:latin typeface="Georgia" panose="02040502050405020303" pitchFamily="18" charset="0"/>
              </a:rPr>
              <a:t>ctnostný vévoda </a:t>
            </a:r>
            <a:r>
              <a:rPr lang="cs-CZ" altLang="zh-TW" sz="2000" dirty="0">
                <a:latin typeface="Georgia" panose="02040502050405020303" pitchFamily="18" charset="0"/>
              </a:rPr>
              <a:t>z </a:t>
            </a:r>
            <a:r>
              <a:rPr lang="cs-CZ" altLang="zh-TW" sz="2000" dirty="0" err="1">
                <a:latin typeface="Georgia" panose="02040502050405020303" pitchFamily="18" charset="0"/>
              </a:rPr>
              <a:t>Čou</a:t>
            </a:r>
            <a:r>
              <a:rPr lang="zh-TW" altLang="en-US" sz="2000" dirty="0">
                <a:latin typeface="Georgia" panose="02040502050405020303" pitchFamily="18" charset="0"/>
              </a:rPr>
              <a:t> 周公旦</a:t>
            </a: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Přesun </a:t>
            </a:r>
            <a:r>
              <a:rPr lang="cs-CZ" altLang="zh-TW" sz="2000" dirty="0" smtClean="0">
                <a:latin typeface="Georgia" panose="02040502050405020303" pitchFamily="18" charset="0"/>
              </a:rPr>
              <a:t>od</a:t>
            </a:r>
            <a:r>
              <a:rPr lang="cs-CZ" altLang="zh-TW" sz="2000" i="1" dirty="0" smtClean="0">
                <a:latin typeface="Georgia" panose="02040502050405020303" pitchFamily="18" charset="0"/>
              </a:rPr>
              <a:t> </a:t>
            </a:r>
            <a:r>
              <a:rPr lang="cs-CZ" altLang="zh-TW" sz="2000" dirty="0" smtClean="0">
                <a:latin typeface="Georgia" panose="02040502050405020303" pitchFamily="18" charset="0"/>
              </a:rPr>
              <a:t>nejvyššího předka </a:t>
            </a:r>
            <a:r>
              <a:rPr lang="cs-CZ" altLang="zh-TW" sz="2000" i="1" dirty="0" err="1" smtClean="0">
                <a:latin typeface="Georgia" panose="02040502050405020303" pitchFamily="18" charset="0"/>
              </a:rPr>
              <a:t>Shang</a:t>
            </a:r>
            <a:r>
              <a:rPr lang="cs-CZ" altLang="zh-TW" sz="2000" i="1" dirty="0" smtClean="0">
                <a:latin typeface="Georgia" panose="02040502050405020303" pitchFamily="18" charset="0"/>
              </a:rPr>
              <a:t> di </a:t>
            </a:r>
            <a:r>
              <a:rPr lang="cs-CZ" altLang="zh-TW" sz="2000" dirty="0" smtClean="0">
                <a:latin typeface="Georgia" panose="02040502050405020303" pitchFamily="18" charset="0"/>
              </a:rPr>
              <a:t>ke </a:t>
            </a:r>
            <a:r>
              <a:rPr lang="cs-CZ" altLang="zh-TW" sz="2000" dirty="0">
                <a:latin typeface="Georgia" panose="02040502050405020303" pitchFamily="18" charset="0"/>
              </a:rPr>
              <a:t>kultu Nebes - </a:t>
            </a:r>
            <a:r>
              <a:rPr lang="cs-CZ" altLang="zh-TW" sz="2000" i="1" dirty="0" err="1">
                <a:latin typeface="Georgia" panose="02040502050405020303" pitchFamily="18" charset="0"/>
              </a:rPr>
              <a:t>Tian</a:t>
            </a:r>
            <a:r>
              <a:rPr lang="zh-TW" altLang="en-US" sz="2000" i="1" dirty="0">
                <a:latin typeface="Georgia" panose="02040502050405020303" pitchFamily="18" charset="0"/>
              </a:rPr>
              <a:t> </a:t>
            </a:r>
            <a:r>
              <a:rPr lang="zh-TW" altLang="en-US" sz="2000" dirty="0">
                <a:latin typeface="Georgia" panose="02040502050405020303" pitchFamily="18" charset="0"/>
              </a:rPr>
              <a:t>天</a:t>
            </a:r>
            <a:r>
              <a:rPr lang="cs-CZ" altLang="zh-TW" sz="2000" dirty="0">
                <a:latin typeface="Georgia" panose="02040502050405020303" pitchFamily="18" charset="0"/>
              </a:rPr>
              <a:t>; od personalizované k ‚abstraktní‘ vyšší moci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král je zárukou pořádku v podnebesí a kontaktu s přáním nebes – ‚mandát nebes‘ </a:t>
            </a:r>
            <a:r>
              <a:rPr lang="cs-CZ" altLang="zh-TW" sz="2000" i="1" dirty="0" err="1" smtClean="0">
                <a:latin typeface="Georgia" panose="02040502050405020303" pitchFamily="18" charset="0"/>
              </a:rPr>
              <a:t>tian</a:t>
            </a:r>
            <a:r>
              <a:rPr lang="cs-CZ" altLang="zh-TW" sz="2000" i="1" dirty="0" smtClean="0">
                <a:latin typeface="Georgia" panose="02040502050405020303" pitchFamily="18" charset="0"/>
              </a:rPr>
              <a:t> </a:t>
            </a:r>
            <a:r>
              <a:rPr lang="cs-CZ" altLang="zh-TW" sz="2000" i="1" dirty="0" err="1">
                <a:latin typeface="Georgia" panose="02040502050405020303" pitchFamily="18" charset="0"/>
              </a:rPr>
              <a:t>ming</a:t>
            </a:r>
            <a:r>
              <a:rPr lang="cs-CZ" altLang="zh-TW" sz="2000" i="1" dirty="0">
                <a:latin typeface="Georgia" panose="02040502050405020303" pitchFamily="18" charset="0"/>
              </a:rPr>
              <a:t> </a:t>
            </a:r>
            <a:r>
              <a:rPr lang="zh-TW" altLang="en-US" sz="2000" dirty="0">
                <a:latin typeface="Georgia" panose="02040502050405020303" pitchFamily="18" charset="0"/>
              </a:rPr>
              <a:t>天命</a:t>
            </a:r>
            <a:r>
              <a:rPr lang="cs-CZ" altLang="zh-TW" sz="2000" dirty="0">
                <a:latin typeface="Georgia" panose="02040502050405020303" pitchFamily="18" charset="0"/>
              </a:rPr>
              <a:t> (přírodní katastrofy a rolnická povstání značí úpadek dynastie); vládne</a:t>
            </a:r>
            <a:r>
              <a:rPr lang="zh-TW" altLang="en-US" sz="2000" dirty="0">
                <a:latin typeface="Georgia" panose="02040502050405020303" pitchFamily="18" charset="0"/>
              </a:rPr>
              <a:t> </a:t>
            </a:r>
            <a:r>
              <a:rPr lang="cs-CZ" altLang="zh-TW" sz="2000" dirty="0">
                <a:latin typeface="Georgia" panose="02040502050405020303" pitchFamily="18" charset="0"/>
              </a:rPr>
              <a:t>prostřednictvím „charismatické síly“ (</a:t>
            </a:r>
            <a:r>
              <a:rPr lang="cs-CZ" altLang="zh-TW" sz="2000" i="1" dirty="0">
                <a:latin typeface="Georgia" panose="02040502050405020303" pitchFamily="18" charset="0"/>
              </a:rPr>
              <a:t>de </a:t>
            </a:r>
            <a:r>
              <a:rPr lang="zh-TW" altLang="en-US" sz="2000" dirty="0">
                <a:latin typeface="Georgia" panose="02040502050405020303" pitchFamily="18" charset="0"/>
              </a:rPr>
              <a:t>德</a:t>
            </a:r>
            <a:r>
              <a:rPr lang="cs-CZ" altLang="zh-TW" sz="2000" dirty="0">
                <a:latin typeface="Georgia" panose="02040502050405020303" pitchFamily="18" charset="0"/>
              </a:rPr>
              <a:t>)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en-US" altLang="zh-TW" sz="2000" dirty="0">
                <a:latin typeface="Georgia" panose="02040502050405020303" pitchFamily="18" charset="0"/>
              </a:rPr>
              <a:t/>
            </a:r>
            <a:br>
              <a:rPr lang="en-US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věštby se formalizují; pokračuje věštění z kostí a krunýřů, nově systém hexagramů, věštění z Knihy proměn (I-</a:t>
            </a:r>
            <a:r>
              <a:rPr lang="cs-CZ" altLang="zh-TW" sz="2000" dirty="0" err="1">
                <a:latin typeface="Georgia" panose="02040502050405020303" pitchFamily="18" charset="0"/>
              </a:rPr>
              <a:t>ťing</a:t>
            </a:r>
            <a:r>
              <a:rPr lang="cs-CZ" altLang="zh-TW" sz="2000" dirty="0">
                <a:latin typeface="Georgia" panose="02040502050405020303" pitchFamily="18" charset="0"/>
              </a:rPr>
              <a:t>)</a:t>
            </a:r>
            <a:r>
              <a:rPr lang="cs-CZ" altLang="zh-TW" sz="2000" i="1" dirty="0">
                <a:latin typeface="Georgia" panose="02040502050405020303" pitchFamily="18" charset="0"/>
              </a:rPr>
              <a:t> </a:t>
            </a:r>
            <a:br>
              <a:rPr lang="cs-CZ" altLang="zh-TW" sz="2000" i="1" dirty="0">
                <a:latin typeface="Georgia" panose="02040502050405020303" pitchFamily="18" charset="0"/>
              </a:rPr>
            </a:br>
            <a:r>
              <a:rPr lang="cs-CZ" altLang="zh-TW" sz="2000" i="1" dirty="0">
                <a:latin typeface="Georgia" panose="02040502050405020303" pitchFamily="18" charset="0"/>
              </a:rPr>
              <a:t/>
            </a:r>
            <a:br>
              <a:rPr lang="cs-CZ" altLang="zh-TW" sz="2000" i="1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</a:t>
            </a:r>
            <a:r>
              <a:rPr lang="zh-TW" altLang="en-US" sz="2000" dirty="0">
                <a:latin typeface="Georgia" panose="02040502050405020303" pitchFamily="18" charset="0"/>
              </a:rPr>
              <a:t> </a:t>
            </a:r>
            <a:r>
              <a:rPr lang="cs-CZ" altLang="zh-TW" sz="2000" dirty="0">
                <a:latin typeface="Georgia" panose="02040502050405020303" pitchFamily="18" charset="0"/>
              </a:rPr>
              <a:t>bronzové nádoby k rituálním účelům;</a:t>
            </a:r>
            <a:r>
              <a:rPr lang="en-US" altLang="zh-TW" sz="2000" dirty="0">
                <a:latin typeface="Georgia" panose="02040502050405020303" pitchFamily="18" charset="0"/>
              </a:rPr>
              <a:t> </a:t>
            </a:r>
            <a:r>
              <a:rPr lang="cs-CZ" altLang="zh-TW" sz="2000" dirty="0">
                <a:latin typeface="Georgia" panose="02040502050405020303" pitchFamily="18" charset="0"/>
              </a:rPr>
              <a:t>význam hudby (rituální zvony); resonance, city/vůle lidu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původ kanonických textů: Kniha písní, Kniha dokumentů, Kniha obřadů, Letopisy, Kniha proměn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</a:t>
            </a:r>
            <a:r>
              <a:rPr lang="cs-CZ" altLang="zh-TW" sz="2000" dirty="0" smtClean="0">
                <a:latin typeface="Georgia" panose="02040502050405020303" pitchFamily="18" charset="0"/>
              </a:rPr>
              <a:t>šamanistické a animistické proudy; </a:t>
            </a:r>
            <a:r>
              <a:rPr lang="cs-CZ" altLang="zh-TW" sz="2000" dirty="0">
                <a:latin typeface="Georgia" panose="02040502050405020303" pitchFamily="18" charset="0"/>
              </a:rPr>
              <a:t>rozdíl </a:t>
            </a:r>
            <a:r>
              <a:rPr lang="cs-CZ" altLang="zh-TW" sz="2000" dirty="0" err="1" smtClean="0">
                <a:latin typeface="Georgia" panose="02040502050405020303" pitchFamily="18" charset="0"/>
              </a:rPr>
              <a:t>čín</a:t>
            </a:r>
            <a:r>
              <a:rPr lang="cs-CZ" altLang="zh-TW" sz="2000" dirty="0" smtClean="0">
                <a:latin typeface="Georgia" panose="02040502050405020303" pitchFamily="18" charset="0"/>
              </a:rPr>
              <a:t>. severu </a:t>
            </a:r>
            <a:r>
              <a:rPr lang="cs-CZ" altLang="zh-TW" sz="2000" dirty="0">
                <a:latin typeface="Georgia" panose="02040502050405020303" pitchFamily="18" charset="0"/>
              </a:rPr>
              <a:t>a </a:t>
            </a:r>
            <a:r>
              <a:rPr lang="cs-CZ" altLang="zh-TW" sz="2000" dirty="0" smtClean="0">
                <a:latin typeface="Georgia" panose="02040502050405020303" pitchFamily="18" charset="0"/>
              </a:rPr>
              <a:t>jihu</a:t>
            </a:r>
            <a:endParaRPr lang="cs-CZ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5596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369" y="1166191"/>
            <a:ext cx="6416844" cy="4638261"/>
          </a:xfr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162" y="892414"/>
            <a:ext cx="4272750" cy="556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078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305" y="720136"/>
            <a:ext cx="4253273" cy="5649133"/>
          </a:xfr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68823" y="1341465"/>
            <a:ext cx="4272750" cy="432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1532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107" y="720136"/>
            <a:ext cx="4241669" cy="5649133"/>
          </a:xfr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678" y="1287695"/>
            <a:ext cx="5099878" cy="410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8659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latin typeface="Georgia" panose="02040502050405020303" pitchFamily="18" charset="0"/>
              </a:rPr>
              <a:t>Kniha proměn – I-</a:t>
            </a:r>
            <a:r>
              <a:rPr lang="cs-CZ" sz="3600" b="1" dirty="0" err="1">
                <a:latin typeface="Georgia" panose="02040502050405020303" pitchFamily="18" charset="0"/>
              </a:rPr>
              <a:t>ťing</a:t>
            </a:r>
            <a:r>
              <a:rPr lang="cs-CZ" sz="3600" b="1" dirty="0">
                <a:latin typeface="Georgia" panose="02040502050405020303" pitchFamily="18" charset="0"/>
              </a:rPr>
              <a:t> </a:t>
            </a:r>
            <a:r>
              <a:rPr lang="zh-TW" altLang="en-US" sz="3600" b="1" dirty="0">
                <a:latin typeface="Georgia" panose="02040502050405020303" pitchFamily="18" charset="0"/>
              </a:rPr>
              <a:t>易經 </a:t>
            </a:r>
            <a:r>
              <a:rPr lang="cs-CZ" sz="3600" b="1" dirty="0">
                <a:latin typeface="Georgia" panose="02040502050405020303" pitchFamily="18" charset="0"/>
              </a:rPr>
              <a:t>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838200" y="1825625"/>
            <a:ext cx="5915025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Jádro kolem 1000 př.n.l.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8 trigramů, 64 hexagramů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věštění pomocí stonků řebříčku, mincí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výklad hexagramů i jednotlivých čar</a:t>
            </a: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věštba vystihuje „rozložení sil“, konfiguraci situace a pravděpodobný budoucí vývoj (‚překlápění‘)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osobní interpretace je </a:t>
            </a:r>
            <a:r>
              <a:rPr lang="cs-CZ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nezbytnou </a:t>
            </a: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součástí věštby</a:t>
            </a:r>
          </a:p>
          <a:p>
            <a:pPr>
              <a:buFontTx/>
              <a:buChar char="-"/>
            </a:pPr>
            <a:r>
              <a:rPr lang="cs-CZ" altLang="zh-TW" sz="2400" i="1" dirty="0" err="1">
                <a:latin typeface="Georgia" panose="02040502050405020303" pitchFamily="18" charset="0"/>
              </a:rPr>
              <a:t>yin</a:t>
            </a:r>
            <a:r>
              <a:rPr lang="cs-CZ" altLang="zh-TW" sz="2400" i="1" dirty="0">
                <a:latin typeface="Georgia" panose="02040502050405020303" pitchFamily="18" charset="0"/>
              </a:rPr>
              <a:t> </a:t>
            </a:r>
            <a:r>
              <a:rPr lang="zh-TW" altLang="en-US" sz="2400" dirty="0">
                <a:latin typeface="Georgia" panose="02040502050405020303" pitchFamily="18" charset="0"/>
              </a:rPr>
              <a:t>陰</a:t>
            </a:r>
            <a:r>
              <a:rPr lang="cs-CZ" altLang="zh-TW" sz="2400" i="1" dirty="0">
                <a:latin typeface="Georgia" panose="02040502050405020303" pitchFamily="18" charset="0"/>
              </a:rPr>
              <a:t>/</a:t>
            </a:r>
            <a:r>
              <a:rPr lang="cs-CZ" altLang="zh-TW" sz="2400" i="1" dirty="0" err="1">
                <a:latin typeface="Georgia" panose="02040502050405020303" pitchFamily="18" charset="0"/>
              </a:rPr>
              <a:t>yang</a:t>
            </a:r>
            <a:r>
              <a:rPr lang="zh-TW" altLang="en-US" sz="2400" i="1" dirty="0">
                <a:latin typeface="Georgia" panose="02040502050405020303" pitchFamily="18" charset="0"/>
              </a:rPr>
              <a:t> </a:t>
            </a:r>
            <a:r>
              <a:rPr lang="zh-TW" altLang="en-US" sz="2400" dirty="0">
                <a:latin typeface="Georgia" panose="02040502050405020303" pitchFamily="18" charset="0"/>
              </a:rPr>
              <a:t>陽</a:t>
            </a:r>
            <a:r>
              <a:rPr lang="cs-CZ" altLang="zh-TW" sz="2400" dirty="0">
                <a:latin typeface="Georgia" panose="02040502050405020303" pitchFamily="18" charset="0"/>
              </a:rPr>
              <a:t/>
            </a:r>
            <a:br>
              <a:rPr lang="cs-CZ" altLang="zh-TW" sz="2400" dirty="0">
                <a:latin typeface="Georgia" panose="02040502050405020303" pitchFamily="18" charset="0"/>
              </a:rPr>
            </a:br>
            <a:r>
              <a:rPr lang="cs-CZ" altLang="zh-TW" sz="2400" dirty="0">
                <a:latin typeface="Georgia" panose="02040502050405020303" pitchFamily="18" charset="0"/>
              </a:rPr>
              <a:t/>
            </a:r>
            <a:br>
              <a:rPr lang="cs-CZ" altLang="zh-TW" sz="2400" dirty="0">
                <a:latin typeface="Georgia" panose="02040502050405020303" pitchFamily="18" charset="0"/>
              </a:rPr>
            </a:br>
            <a:endParaRPr lang="cs-CZ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492" y="1690688"/>
            <a:ext cx="5091212" cy="381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979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34" y="707313"/>
            <a:ext cx="5143500" cy="5143500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871" y="707313"/>
            <a:ext cx="5734050" cy="561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8254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s-CZ" sz="3600" b="1" dirty="0" err="1">
                <a:latin typeface="Georgia" panose="02040502050405020303" pitchFamily="18" charset="0"/>
              </a:rPr>
              <a:t>Yin-yang</a:t>
            </a:r>
            <a:r>
              <a:rPr lang="cs-CZ" sz="3600" b="1" dirty="0">
                <a:latin typeface="Georgia" panose="02040502050405020303" pitchFamily="18" charset="0"/>
              </a:rPr>
              <a:t> </a:t>
            </a:r>
            <a:r>
              <a:rPr lang="zh-TW" altLang="en-US" sz="3600" b="1" dirty="0">
                <a:latin typeface="Georgia" panose="02040502050405020303" pitchFamily="18" charset="0"/>
              </a:rPr>
              <a:t>陰陽</a:t>
            </a:r>
            <a:r>
              <a:rPr lang="cs-CZ" sz="3600" b="1" dirty="0">
                <a:latin typeface="Georgia" panose="02040502050405020303" pitchFamily="18" charset="0"/>
              </a:rPr>
              <a:t> a ‚Pět fází‘ </a:t>
            </a:r>
            <a:r>
              <a:rPr lang="cs-CZ" sz="3600" b="1" i="1" dirty="0" err="1">
                <a:latin typeface="Georgia" panose="02040502050405020303" pitchFamily="18" charset="0"/>
              </a:rPr>
              <a:t>wu</a:t>
            </a:r>
            <a:r>
              <a:rPr lang="cs-CZ" sz="3600" b="1" i="1" dirty="0">
                <a:latin typeface="Georgia" panose="02040502050405020303" pitchFamily="18" charset="0"/>
              </a:rPr>
              <a:t> </a:t>
            </a:r>
            <a:r>
              <a:rPr lang="cs-CZ" sz="3600" b="1" i="1" dirty="0" err="1">
                <a:latin typeface="Georgia" panose="02040502050405020303" pitchFamily="18" charset="0"/>
              </a:rPr>
              <a:t>xing</a:t>
            </a:r>
            <a:r>
              <a:rPr lang="cs-CZ" sz="3600" b="1" i="1" dirty="0">
                <a:latin typeface="Georgia" panose="02040502050405020303" pitchFamily="18" charset="0"/>
              </a:rPr>
              <a:t> </a:t>
            </a:r>
            <a:r>
              <a:rPr lang="zh-TW" altLang="en-US" sz="3600" b="1" dirty="0">
                <a:latin typeface="Georgia" panose="02040502050405020303" pitchFamily="18" charset="0"/>
              </a:rPr>
              <a:t>五行</a:t>
            </a:r>
            <a:r>
              <a:rPr lang="cs-CZ" altLang="zh-TW" sz="3600" b="1" dirty="0">
                <a:latin typeface="Georgia" panose="02040502050405020303" pitchFamily="18" charset="0"/>
              </a:rPr>
              <a:t/>
            </a:r>
            <a:br>
              <a:rPr lang="cs-CZ" altLang="zh-TW" sz="3600" b="1" dirty="0">
                <a:latin typeface="Georgia" panose="02040502050405020303" pitchFamily="18" charset="0"/>
              </a:rPr>
            </a:br>
            <a:r>
              <a:rPr lang="cs-CZ" altLang="zh-TW" sz="2400" dirty="0">
                <a:latin typeface="Georgia" panose="02040502050405020303" pitchFamily="18" charset="0"/>
              </a:rPr>
              <a:t>voda </a:t>
            </a:r>
            <a:r>
              <a:rPr lang="cs-CZ" altLang="zh-TW" sz="2400" i="1" dirty="0" err="1">
                <a:latin typeface="Georgia" panose="02040502050405020303" pitchFamily="18" charset="0"/>
              </a:rPr>
              <a:t>shui</a:t>
            </a:r>
            <a:r>
              <a:rPr lang="cs-CZ" altLang="zh-TW" sz="2400" dirty="0">
                <a:latin typeface="Georgia" panose="02040502050405020303" pitchFamily="18" charset="0"/>
              </a:rPr>
              <a:t> </a:t>
            </a:r>
            <a:r>
              <a:rPr lang="zh-TW" altLang="en-US" sz="2400" dirty="0">
                <a:latin typeface="Georgia" panose="02040502050405020303" pitchFamily="18" charset="0"/>
              </a:rPr>
              <a:t>水</a:t>
            </a:r>
            <a:r>
              <a:rPr lang="cs-CZ" altLang="zh-TW" sz="2400" dirty="0">
                <a:latin typeface="Georgia" panose="02040502050405020303" pitchFamily="18" charset="0"/>
              </a:rPr>
              <a:t> – dřevo </a:t>
            </a:r>
            <a:r>
              <a:rPr lang="cs-CZ" altLang="zh-TW" sz="2400" i="1" dirty="0">
                <a:latin typeface="Georgia" panose="02040502050405020303" pitchFamily="18" charset="0"/>
              </a:rPr>
              <a:t>mu</a:t>
            </a:r>
            <a:r>
              <a:rPr lang="cs-CZ" altLang="zh-TW" sz="2400" dirty="0">
                <a:latin typeface="Georgia" panose="02040502050405020303" pitchFamily="18" charset="0"/>
              </a:rPr>
              <a:t> </a:t>
            </a:r>
            <a:r>
              <a:rPr lang="zh-TW" altLang="en-US" sz="2400" dirty="0">
                <a:latin typeface="Georgia" panose="02040502050405020303" pitchFamily="18" charset="0"/>
              </a:rPr>
              <a:t>木</a:t>
            </a:r>
            <a:r>
              <a:rPr lang="cs-CZ" altLang="zh-TW" sz="2400" dirty="0">
                <a:latin typeface="Georgia" panose="02040502050405020303" pitchFamily="18" charset="0"/>
              </a:rPr>
              <a:t> – oheň </a:t>
            </a:r>
            <a:r>
              <a:rPr lang="cs-CZ" altLang="zh-TW" sz="2400" i="1" dirty="0" err="1">
                <a:latin typeface="Georgia" panose="02040502050405020303" pitchFamily="18" charset="0"/>
              </a:rPr>
              <a:t>huo</a:t>
            </a:r>
            <a:r>
              <a:rPr lang="cs-CZ" altLang="zh-TW" sz="2400" dirty="0">
                <a:latin typeface="Georgia" panose="02040502050405020303" pitchFamily="18" charset="0"/>
              </a:rPr>
              <a:t> </a:t>
            </a:r>
            <a:r>
              <a:rPr lang="zh-TW" altLang="en-US" sz="2400" dirty="0">
                <a:latin typeface="Georgia" panose="02040502050405020303" pitchFamily="18" charset="0"/>
              </a:rPr>
              <a:t>火</a:t>
            </a:r>
            <a:r>
              <a:rPr lang="cs-CZ" altLang="zh-TW" sz="2400" dirty="0">
                <a:latin typeface="Georgia" panose="02040502050405020303" pitchFamily="18" charset="0"/>
              </a:rPr>
              <a:t> – země </a:t>
            </a:r>
            <a:r>
              <a:rPr lang="cs-CZ" altLang="zh-TW" sz="2400" i="1" dirty="0">
                <a:latin typeface="Georgia" panose="02040502050405020303" pitchFamily="18" charset="0"/>
              </a:rPr>
              <a:t>tu</a:t>
            </a:r>
            <a:r>
              <a:rPr lang="cs-CZ" altLang="zh-TW" sz="2400" dirty="0">
                <a:latin typeface="Georgia" panose="02040502050405020303" pitchFamily="18" charset="0"/>
              </a:rPr>
              <a:t> </a:t>
            </a:r>
            <a:r>
              <a:rPr lang="zh-TW" altLang="en-US" sz="2400" dirty="0">
                <a:latin typeface="Georgia" panose="02040502050405020303" pitchFamily="18" charset="0"/>
              </a:rPr>
              <a:t>土</a:t>
            </a:r>
            <a:r>
              <a:rPr lang="cs-CZ" altLang="zh-TW" sz="2400" dirty="0">
                <a:latin typeface="Georgia" panose="02040502050405020303" pitchFamily="18" charset="0"/>
              </a:rPr>
              <a:t> – kov </a:t>
            </a:r>
            <a:r>
              <a:rPr lang="cs-CZ" altLang="zh-TW" sz="2400" i="1" dirty="0">
                <a:latin typeface="Georgia" panose="02040502050405020303" pitchFamily="18" charset="0"/>
              </a:rPr>
              <a:t>jin</a:t>
            </a:r>
            <a:r>
              <a:rPr lang="cs-CZ" altLang="zh-TW" sz="2400" dirty="0">
                <a:latin typeface="Georgia" panose="02040502050405020303" pitchFamily="18" charset="0"/>
              </a:rPr>
              <a:t> </a:t>
            </a:r>
            <a:r>
              <a:rPr lang="zh-TW" altLang="en-US" sz="2400" dirty="0">
                <a:latin typeface="Georgia" panose="02040502050405020303" pitchFamily="18" charset="0"/>
              </a:rPr>
              <a:t>金</a:t>
            </a:r>
            <a:endParaRPr lang="cs-CZ" sz="3600" b="1" dirty="0">
              <a:latin typeface="Georgia" panose="02040502050405020303" pitchFamily="18" charset="0"/>
            </a:endParaRP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5344" y="2487916"/>
            <a:ext cx="4891077" cy="3672700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317" y="1680807"/>
            <a:ext cx="4687614" cy="468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8305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1566" y="935420"/>
            <a:ext cx="10899884" cy="5815876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altLang="zh-TW" sz="4000" dirty="0">
                <a:latin typeface="Georgia" panose="02040502050405020303" pitchFamily="18" charset="0"/>
              </a:rPr>
              <a:t>Legendární  vladaři – kulturní demiurgové</a:t>
            </a:r>
            <a:r>
              <a:rPr lang="en-US" altLang="zh-TW" sz="4000" dirty="0">
                <a:latin typeface="Georgia" panose="02040502050405020303" pitchFamily="18" charset="0"/>
              </a:rPr>
              <a:t/>
            </a:r>
            <a:br>
              <a:rPr lang="en-US" altLang="zh-TW" sz="4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dle legend náleží k období před dynastií </a:t>
            </a:r>
            <a:r>
              <a:rPr lang="cs-CZ" altLang="zh-TW" sz="2000" dirty="0" err="1">
                <a:latin typeface="Georgia" panose="02040502050405020303" pitchFamily="18" charset="0"/>
              </a:rPr>
              <a:t>Xia</a:t>
            </a:r>
            <a:r>
              <a:rPr lang="cs-CZ" altLang="zh-TW" sz="2000" dirty="0">
                <a:latin typeface="Georgia" panose="02040502050405020303" pitchFamily="18" charset="0"/>
              </a:rPr>
              <a:t>  (3. tisíciletí př.n.l.); zdroje vesměs pozdější (po přelomu letopočtu)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legenda o Pan </a:t>
            </a:r>
            <a:r>
              <a:rPr lang="cs-CZ" altLang="zh-TW" sz="2000" dirty="0" err="1">
                <a:latin typeface="Georgia" panose="02040502050405020303" pitchFamily="18" charset="0"/>
              </a:rPr>
              <a:t>Gu</a:t>
            </a:r>
            <a:r>
              <a:rPr lang="cs-CZ" altLang="zh-TW" sz="2000" dirty="0">
                <a:latin typeface="Georgia" panose="02040502050405020303" pitchFamily="18" charset="0"/>
              </a:rPr>
              <a:t> </a:t>
            </a:r>
            <a:r>
              <a:rPr lang="zh-TW" altLang="en-US" sz="2000" dirty="0">
                <a:latin typeface="Georgia" panose="02040502050405020303" pitchFamily="18" charset="0"/>
              </a:rPr>
              <a:t>盤古</a:t>
            </a:r>
            <a:r>
              <a:rPr lang="cs-CZ" altLang="zh-TW" sz="2000" dirty="0">
                <a:latin typeface="Georgia" panose="02040502050405020303" pitchFamily="18" charset="0"/>
              </a:rPr>
              <a:t> (z vejce uprostřed chaosu, oddělil nebe a zemi, vše ostatní z jeho těla)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- „Tři vznešení a pět císařů“ </a:t>
            </a:r>
            <a:r>
              <a:rPr lang="zh-TW" altLang="en-US" sz="2000" b="1" dirty="0">
                <a:latin typeface="Georgia" panose="02040502050405020303" pitchFamily="18" charset="0"/>
              </a:rPr>
              <a:t>三皇五帝</a:t>
            </a:r>
            <a:r>
              <a:rPr lang="cs-CZ" altLang="zh-TW" sz="2000" dirty="0">
                <a:latin typeface="Georgia" panose="02040502050405020303" pitchFamily="18" charset="0"/>
              </a:rPr>
              <a:t>:  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 err="1">
                <a:latin typeface="Georgia" panose="02040502050405020303" pitchFamily="18" charset="0"/>
              </a:rPr>
              <a:t>Fu</a:t>
            </a:r>
            <a:r>
              <a:rPr lang="cs-CZ" altLang="zh-TW" sz="2000" dirty="0">
                <a:latin typeface="Georgia" panose="02040502050405020303" pitchFamily="18" charset="0"/>
              </a:rPr>
              <a:t> </a:t>
            </a:r>
            <a:r>
              <a:rPr lang="cs-CZ" altLang="zh-TW" sz="2000" dirty="0" err="1">
                <a:latin typeface="Georgia" panose="02040502050405020303" pitchFamily="18" charset="0"/>
              </a:rPr>
              <a:t>Xi</a:t>
            </a:r>
            <a:r>
              <a:rPr lang="cs-CZ" altLang="zh-TW" sz="2000" dirty="0">
                <a:latin typeface="Georgia" panose="02040502050405020303" pitchFamily="18" charset="0"/>
              </a:rPr>
              <a:t> (</a:t>
            </a:r>
            <a:r>
              <a:rPr lang="cs-CZ" altLang="zh-TW" sz="2000" dirty="0" err="1">
                <a:latin typeface="Georgia" panose="02040502050405020303" pitchFamily="18" charset="0"/>
              </a:rPr>
              <a:t>Fu</a:t>
            </a:r>
            <a:r>
              <a:rPr lang="cs-CZ" altLang="zh-TW" sz="2000" dirty="0">
                <a:latin typeface="Georgia" panose="02040502050405020303" pitchFamily="18" charset="0"/>
              </a:rPr>
              <a:t> Si) </a:t>
            </a:r>
            <a:r>
              <a:rPr lang="zh-TW" altLang="en-US" sz="2000" dirty="0">
                <a:latin typeface="Georgia" panose="02040502050405020303" pitchFamily="18" charset="0"/>
              </a:rPr>
              <a:t>伏羲</a:t>
            </a:r>
            <a:r>
              <a:rPr lang="cs-CZ" altLang="zh-TW" sz="2000" dirty="0">
                <a:latin typeface="Georgia" panose="02040502050405020303" pitchFamily="18" charset="0"/>
              </a:rPr>
              <a:t> (lov, rybolov, domestikace zvířat); 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 err="1">
                <a:latin typeface="Georgia" panose="02040502050405020303" pitchFamily="18" charset="0"/>
              </a:rPr>
              <a:t>Nüwa</a:t>
            </a:r>
            <a:r>
              <a:rPr lang="cs-CZ" altLang="zh-TW" sz="2000" dirty="0">
                <a:latin typeface="Georgia" panose="02040502050405020303" pitchFamily="18" charset="0"/>
              </a:rPr>
              <a:t> </a:t>
            </a:r>
            <a:r>
              <a:rPr lang="zh-TW" altLang="en-US" sz="2000" dirty="0">
                <a:latin typeface="Georgia" panose="02040502050405020303" pitchFamily="18" charset="0"/>
              </a:rPr>
              <a:t>女媧</a:t>
            </a:r>
            <a:r>
              <a:rPr lang="cs-CZ" altLang="zh-TW" sz="2000" dirty="0">
                <a:latin typeface="Georgia" panose="02040502050405020303" pitchFamily="18" charset="0"/>
              </a:rPr>
              <a:t> (lidstvo, pilíř nebes); 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 err="1">
                <a:latin typeface="Georgia" panose="02040502050405020303" pitchFamily="18" charset="0"/>
              </a:rPr>
              <a:t>Shennong</a:t>
            </a:r>
            <a:r>
              <a:rPr lang="cs-CZ" altLang="zh-TW" sz="2000" dirty="0">
                <a:latin typeface="Georgia" panose="02040502050405020303" pitchFamily="18" charset="0"/>
              </a:rPr>
              <a:t> (</a:t>
            </a:r>
            <a:r>
              <a:rPr lang="cs-CZ" altLang="zh-TW" sz="2000" dirty="0" err="1">
                <a:latin typeface="Georgia" panose="02040502050405020303" pitchFamily="18" charset="0"/>
              </a:rPr>
              <a:t>Šen-nung</a:t>
            </a:r>
            <a:r>
              <a:rPr lang="cs-CZ" altLang="zh-TW" sz="2000" dirty="0">
                <a:latin typeface="Georgia" panose="02040502050405020303" pitchFamily="18" charset="0"/>
              </a:rPr>
              <a:t>) </a:t>
            </a:r>
            <a:r>
              <a:rPr lang="zh-TW" altLang="en-US" sz="2000" dirty="0">
                <a:latin typeface="Georgia" panose="02040502050405020303" pitchFamily="18" charset="0"/>
              </a:rPr>
              <a:t>神農</a:t>
            </a:r>
            <a:r>
              <a:rPr lang="cs-CZ" altLang="zh-TW" sz="2000" dirty="0">
                <a:latin typeface="Georgia" panose="02040502050405020303" pitchFamily="18" charset="0"/>
              </a:rPr>
              <a:t> 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(zemědělství, pluh, studny, zavlažování)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Žlutý císař </a:t>
            </a:r>
            <a:r>
              <a:rPr lang="zh-TW" altLang="en-US" sz="2000" dirty="0">
                <a:latin typeface="Georgia" panose="02040502050405020303" pitchFamily="18" charset="0"/>
              </a:rPr>
              <a:t>黃帝</a:t>
            </a:r>
            <a:r>
              <a:rPr lang="cs-CZ" altLang="zh-TW" sz="2000" dirty="0">
                <a:latin typeface="Georgia" panose="02040502050405020303" pitchFamily="18" charset="0"/>
              </a:rPr>
              <a:t>; 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b="1" dirty="0">
                <a:latin typeface="Georgia" panose="02040502050405020303" pitchFamily="18" charset="0"/>
              </a:rPr>
              <a:t>císař </a:t>
            </a:r>
            <a:r>
              <a:rPr lang="cs-CZ" altLang="zh-TW" sz="2000" b="1" dirty="0" err="1">
                <a:latin typeface="Georgia" panose="02040502050405020303" pitchFamily="18" charset="0"/>
              </a:rPr>
              <a:t>Yao</a:t>
            </a:r>
            <a:r>
              <a:rPr lang="cs-CZ" altLang="zh-TW" sz="2000" b="1" dirty="0">
                <a:latin typeface="Georgia" panose="02040502050405020303" pitchFamily="18" charset="0"/>
              </a:rPr>
              <a:t> </a:t>
            </a:r>
            <a:r>
              <a:rPr lang="zh-TW" altLang="en-US" sz="2000" b="1" dirty="0">
                <a:latin typeface="Georgia" panose="02040502050405020303" pitchFamily="18" charset="0"/>
              </a:rPr>
              <a:t>堯</a:t>
            </a:r>
            <a:r>
              <a:rPr lang="cs-CZ" altLang="zh-TW" sz="2000" b="1" dirty="0">
                <a:latin typeface="Georgia" panose="02040502050405020303" pitchFamily="18" charset="0"/>
              </a:rPr>
              <a:t>; </a:t>
            </a:r>
            <a:br>
              <a:rPr lang="cs-CZ" altLang="zh-TW" sz="2000" b="1" dirty="0">
                <a:latin typeface="Georgia" panose="02040502050405020303" pitchFamily="18" charset="0"/>
              </a:rPr>
            </a:br>
            <a:r>
              <a:rPr lang="cs-CZ" altLang="zh-TW" sz="2000" b="1" dirty="0">
                <a:latin typeface="Georgia" panose="02040502050405020303" pitchFamily="18" charset="0"/>
              </a:rPr>
              <a:t>císař </a:t>
            </a:r>
            <a:r>
              <a:rPr lang="cs-CZ" altLang="zh-TW" sz="2000" b="1" dirty="0" err="1">
                <a:latin typeface="Georgia" panose="02040502050405020303" pitchFamily="18" charset="0"/>
              </a:rPr>
              <a:t>Shun</a:t>
            </a:r>
            <a:r>
              <a:rPr lang="cs-CZ" altLang="zh-TW" sz="2000" b="1" dirty="0">
                <a:latin typeface="Georgia" panose="02040502050405020303" pitchFamily="18" charset="0"/>
              </a:rPr>
              <a:t> </a:t>
            </a:r>
            <a:r>
              <a:rPr lang="zh-TW" altLang="en-US" sz="2000" b="1" dirty="0">
                <a:latin typeface="Georgia" panose="02040502050405020303" pitchFamily="18" charset="0"/>
              </a:rPr>
              <a:t>舜</a:t>
            </a:r>
            <a:r>
              <a:rPr lang="cs-CZ" altLang="zh-TW" sz="2000" b="1" dirty="0">
                <a:latin typeface="Georgia" panose="02040502050405020303" pitchFamily="18" charset="0"/>
              </a:rPr>
              <a:t/>
            </a:r>
            <a:br>
              <a:rPr lang="cs-CZ" altLang="zh-TW" sz="2000" b="1" dirty="0">
                <a:latin typeface="Georgia" panose="02040502050405020303" pitchFamily="18" charset="0"/>
              </a:rPr>
            </a:br>
            <a:r>
              <a:rPr lang="cs-CZ" altLang="zh-TW" sz="2000" b="1" dirty="0">
                <a:latin typeface="Georgia" panose="02040502050405020303" pitchFamily="18" charset="0"/>
              </a:rPr>
              <a:t/>
            </a:r>
            <a:br>
              <a:rPr lang="cs-CZ" altLang="zh-TW" sz="2000" b="1" dirty="0">
                <a:latin typeface="Georgia" panose="02040502050405020303" pitchFamily="18" charset="0"/>
              </a:rPr>
            </a:br>
            <a:r>
              <a:rPr lang="cs-CZ" altLang="zh-TW" sz="2000" b="1" dirty="0">
                <a:latin typeface="Georgia" panose="02040502050405020303" pitchFamily="18" charset="0"/>
              </a:rPr>
              <a:t>velký </a:t>
            </a:r>
            <a:r>
              <a:rPr lang="cs-CZ" altLang="zh-TW" sz="2000" b="1" dirty="0" err="1">
                <a:latin typeface="Georgia" panose="02040502050405020303" pitchFamily="18" charset="0"/>
              </a:rPr>
              <a:t>Yu</a:t>
            </a:r>
            <a:r>
              <a:rPr lang="cs-CZ" altLang="zh-TW" sz="2000" b="1" dirty="0">
                <a:latin typeface="Georgia" panose="02040502050405020303" pitchFamily="18" charset="0"/>
              </a:rPr>
              <a:t> </a:t>
            </a:r>
            <a:r>
              <a:rPr lang="zh-TW" altLang="en-US" sz="2000" b="1" dirty="0">
                <a:latin typeface="Georgia" panose="02040502050405020303" pitchFamily="18" charset="0"/>
              </a:rPr>
              <a:t>禹</a:t>
            </a:r>
            <a:r>
              <a:rPr lang="cs-CZ" altLang="zh-TW" sz="2000" b="1" dirty="0">
                <a:latin typeface="Georgia" panose="02040502050405020303" pitchFamily="18" charset="0"/>
              </a:rPr>
              <a:t> </a:t>
            </a:r>
            <a:br>
              <a:rPr lang="cs-CZ" altLang="zh-TW" sz="2000" b="1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>					</a:t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endParaRPr lang="cs-CZ" dirty="0">
              <a:latin typeface="Georgia" panose="02040502050405020303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284" y="2816772"/>
            <a:ext cx="1886578" cy="372329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782" y="4303250"/>
            <a:ext cx="1711545" cy="223681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740" y="3160184"/>
            <a:ext cx="2438327" cy="330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26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07F9EF2-DD73-48AD-9A09-08CABCB9F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2903" y="586169"/>
            <a:ext cx="8792258" cy="5685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41066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>
                <a:latin typeface="Georgia" panose="02040502050405020303" pitchFamily="18" charset="0"/>
              </a:rPr>
              <a:t>Děkuji za pozornost.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631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E9D5CC-C28A-4B4C-5787-7E1EFE7196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99310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Siku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quanshu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四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庫全書</a:t>
            </a:r>
            <a:endParaRPr lang="cs-CZ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„Úplná knihovna ve čtyřech sekcích“ </a:t>
            </a:r>
          </a:p>
          <a:p>
            <a:pPr marL="0" indent="0"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Největší sbírka knih v čínské historii (přes 36 000 knih, 79000 svazků, 2,3 milionu stran)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Založena v 18. stol. na příkaz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cs-CZ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ingského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císaře </a:t>
            </a:r>
            <a:r>
              <a:rPr lang="cs-CZ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Qianlonga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http://www.sikuquanshu.com/main.aspx</a:t>
            </a:r>
            <a:endParaRPr lang="cs-CZ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4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endParaRPr lang="en-GB" dirty="0"/>
          </a:p>
        </p:txBody>
      </p:sp>
      <p:pic>
        <p:nvPicPr>
          <p:cNvPr id="5" name="Zástupný obsah 3">
            <a:extLst>
              <a:ext uri="{FF2B5EF4-FFF2-40B4-BE49-F238E27FC236}">
                <a16:creationId xmlns:a16="http://schemas.microsoft.com/office/drawing/2014/main" id="{87107D26-D8EC-84B0-101D-8176AC214F3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5505" y="1313561"/>
            <a:ext cx="6676032" cy="4428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5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945" y="880060"/>
            <a:ext cx="2989684" cy="5502486"/>
          </a:xfrm>
        </p:spPr>
      </p:pic>
      <p:pic>
        <p:nvPicPr>
          <p:cNvPr id="2052" name="Picture 4" descr="太一生水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896" y="880060"/>
            <a:ext cx="3136417" cy="550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56433F59-97E9-4F34-A85C-E431616E22F1}"/>
              </a:ext>
            </a:extLst>
          </p:cNvPr>
          <p:cNvSpPr txBox="1"/>
          <p:nvPr/>
        </p:nvSpPr>
        <p:spPr>
          <a:xfrm>
            <a:off x="830538" y="233729"/>
            <a:ext cx="10937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Bambusové proužky naložené v konzervačním roztoku – ukázka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Chuského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písma (rukopis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Xian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 sbírky Šanghajského muzea) </a:t>
            </a:r>
          </a:p>
        </p:txBody>
      </p:sp>
    </p:spTree>
    <p:extLst>
      <p:ext uri="{BB962C8B-B14F-4D97-AF65-F5344CB8AC3E}">
        <p14:creationId xmlns:p14="http://schemas.microsoft.com/office/powerpoint/2010/main" val="4032405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078" y="639108"/>
            <a:ext cx="10475843" cy="6003853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6AD53642-AECE-4A07-8CCC-E5FA55094EF1}"/>
              </a:ext>
            </a:extLst>
          </p:cNvPr>
          <p:cNvSpPr txBox="1"/>
          <p:nvPr/>
        </p:nvSpPr>
        <p:spPr>
          <a:xfrm>
            <a:off x="1245705" y="861391"/>
            <a:ext cx="7513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Bambusové proužky z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Guodian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 vyčištění od bahna a před konzervací </a:t>
            </a:r>
          </a:p>
        </p:txBody>
      </p:sp>
    </p:spTree>
    <p:extLst>
      <p:ext uri="{BB962C8B-B14F-4D97-AF65-F5344CB8AC3E}">
        <p14:creationId xmlns:p14="http://schemas.microsoft.com/office/powerpoint/2010/main" val="2299954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832" y="1513490"/>
            <a:ext cx="8531589" cy="4147046"/>
          </a:xfr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0D151BDF-D761-4843-B3D6-F5BD4C1FFACA}"/>
              </a:ext>
            </a:extLst>
          </p:cNvPr>
          <p:cNvSpPr txBox="1"/>
          <p:nvPr/>
        </p:nvSpPr>
        <p:spPr>
          <a:xfrm>
            <a:off x="1258957" y="662609"/>
            <a:ext cx="8820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Ukázka svázání bambusových proužků do jednoho „spisu“ (pian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篇</a:t>
            </a:r>
            <a:r>
              <a:rPr lang="cs-CZ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cs-CZ" altLang="zh-TW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Hanský</a:t>
            </a:r>
            <a:r>
              <a:rPr lang="cs-CZ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text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425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365" y="1422900"/>
            <a:ext cx="6650807" cy="4010947"/>
          </a:xfrm>
        </p:spPr>
      </p:pic>
      <p:pic>
        <p:nvPicPr>
          <p:cNvPr id="2052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46577" y="617300"/>
            <a:ext cx="2631740" cy="580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5FCADE3-F97F-4F67-8D29-A7A5C386C0E8}"/>
              </a:ext>
            </a:extLst>
          </p:cNvPr>
          <p:cNvSpPr txBox="1"/>
          <p:nvPr/>
        </p:nvSpPr>
        <p:spPr>
          <a:xfrm>
            <a:off x="4435365" y="437322"/>
            <a:ext cx="6921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Hedvábné svitky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juan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卷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Mawangduiský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rukopis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Laozi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(Tao-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ťing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7929304"/>
      </p:ext>
    </p:extLst>
  </p:cSld>
  <p:clrMapOvr>
    <a:masterClrMapping/>
  </p:clrMapOvr>
</p:sld>
</file>

<file path=ppt/theme/theme1.xml><?xml version="1.0" encoding="utf-8"?>
<a:theme xmlns:a="http://schemas.openxmlformats.org/drawingml/2006/main" name="1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</TotalTime>
  <Words>956</Words>
  <Application>Microsoft Office PowerPoint</Application>
  <PresentationFormat>Širokoúhlá obrazovka</PresentationFormat>
  <Paragraphs>87</Paragraphs>
  <Slides>40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9" baseType="lpstr">
      <vt:lpstr>等线</vt:lpstr>
      <vt:lpstr>PMingLiU</vt:lpstr>
      <vt:lpstr>PMingLiU</vt:lpstr>
      <vt:lpstr>Arial</vt:lpstr>
      <vt:lpstr>Calibri</vt:lpstr>
      <vt:lpstr>Calibri Light</vt:lpstr>
      <vt:lpstr>Georgia</vt:lpstr>
      <vt:lpstr>Times New Roman</vt:lpstr>
      <vt:lpstr>1_Motiv Office</vt:lpstr>
      <vt:lpstr>Čínská filosofie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Předsudky ve vztahu k čínskému myšlení</vt:lpstr>
      <vt:lpstr>Filosofické tázání</vt:lpstr>
      <vt:lpstr>Prezentace aplikace PowerPoint</vt:lpstr>
      <vt:lpstr>Specifičnost čínské kosmologie</vt:lpstr>
      <vt:lpstr>Prezentace aplikace PowerPoint</vt:lpstr>
      <vt:lpstr>Prezentace aplikace PowerPoint</vt:lpstr>
      <vt:lpstr>Prezentace aplikace PowerPoint</vt:lpstr>
      <vt:lpstr>Časová osa nejstaršího období  Xia  (Sia) 夏 (23.-17. stol. př. n. l.) – nedoložená Shang (Šang) 商 (17.- 11. stol. př. n. l.) Zhou (Čou) 周 (11.- 3. st. př. n. l.) =&gt;  západní Zhou 西周 (11. – 8. st. př. n. l.) východní Zhou 東周  - Období Letopisů 春秋 (8. – 5. st. př. n. l.) -  Období Válčících států 戰國 (5. – 3. př. n. l.)  </vt:lpstr>
      <vt:lpstr>Prezentace aplikace PowerPoint</vt:lpstr>
      <vt:lpstr>Prezentace aplikace PowerPoint</vt:lpstr>
      <vt:lpstr>Prezentace aplikace PowerPoint</vt:lpstr>
      <vt:lpstr>Dynastie Šang 商朝 (17.-11.stol. př.n.l.)  - písemné záznamy: věštebné nápisy na kostech a krunýřích „ťia-ku-wen“/jia gu wen 甲骨文  - král jako hlavní kněz a obětník, svorník tohoto a onoho světa  - kult předků, duchové, „nejvyšší předek“ Šang-ti/Shang di上帝  - oběti: víno, potraviny, zvířecí a lidské oběti  - animistická božstva (řek, hor, světových stran, větru, země, souhvězdí); oltáře půdy a obilí (později synonymum pro stát)  - cyklický čas: 10 nebeských kmenů + 12 pozemských větví</vt:lpstr>
      <vt:lpstr>Prezentace aplikace PowerPoint</vt:lpstr>
      <vt:lpstr>Prezentace aplikace PowerPoint</vt:lpstr>
      <vt:lpstr>Příklady věštebných otázek ‘Dun will have a sickness/ Dun will not have a sickness.’ ‘There is a sick tooth; is it not father Yi who is causing it?’  ‘This rain will be disastrous to us/ This rain will not be disastrous to us.’ ‘If we build a settlement, Shang Di will not obstruct.’ ‘It should be Lady Hao whom the king orders to campaign against Yi.’ ‘Di approves of the king/ Di does not approve of the king.’ ‘In the next ten days there will be no disasters.’ Answer: ‘the King read the cracks and said “auspicious”.’</vt:lpstr>
      <vt:lpstr>Prezentace aplikace PowerPoint</vt:lpstr>
      <vt:lpstr>Prezentace aplikace PowerPoint</vt:lpstr>
      <vt:lpstr>10 nebeských kmenů (tiangan 天干)  + 12 pozemských větví (dizhi 地支)  </vt:lpstr>
      <vt:lpstr>10 nebeských kmenů (tiangan 天干)  + 12 pozemských větví (dizhi 地支)  </vt:lpstr>
      <vt:lpstr>60-letý cyklus (10 pozemských kmenů + 12 nebeských větví) </vt:lpstr>
      <vt:lpstr>Prezentace aplikace PowerPoint</vt:lpstr>
      <vt:lpstr>Dynastie západní Čou 西周 (11. – 8. stol. př. n. l.)  - Pád Šangů („tyran Čou“); vzestup Čou za krále Wena 文, král Wu 武, ctnostný vévoda z Čou 周公旦  - Přesun od nejvyššího předka Shang di ke kultu Nebes - Tian 天; od personalizované k ‚abstraktní‘ vyšší moci  - král je zárukou pořádku v podnebesí a kontaktu s přáním nebes – ‚mandát nebes‘ tian ming 天命 (přírodní katastrofy a rolnická povstání značí úpadek dynastie); vládne prostřednictvím „charismatické síly“ (de 德)  - věštby se formalizují; pokračuje věštění z kostí a krunýřů, nově systém hexagramů, věštění z Knihy proměn (I-ťing)   - bronzové nádoby k rituálním účelům; význam hudby (rituální zvony); resonance, city/vůle lidu  - původ kanonických textů: Kniha písní, Kniha dokumentů, Kniha obřadů, Letopisy, Kniha proměn  - šamanistické a animistické proudy; rozdíl čín. severu a jihu</vt:lpstr>
      <vt:lpstr>Prezentace aplikace PowerPoint</vt:lpstr>
      <vt:lpstr>Prezentace aplikace PowerPoint</vt:lpstr>
      <vt:lpstr>Prezentace aplikace PowerPoint</vt:lpstr>
      <vt:lpstr>Kniha proměn – I-ťing 易經  </vt:lpstr>
      <vt:lpstr>Prezentace aplikace PowerPoint</vt:lpstr>
      <vt:lpstr>Yin-yang 陰陽 a ‚Pět fází‘ wu xing 五行 voda shui 水 – dřevo mu 木 – oheň huo 火 – země tu 土 – kov jin 金</vt:lpstr>
      <vt:lpstr>Legendární  vladaři – kulturní demiurgové  - dle legend náleží k období před dynastií Xia  (3. tisíciletí př.n.l.); zdroje vesměs pozdější (po přelomu letopočtu)  - legenda o Pan Gu 盤古 (z vejce uprostřed chaosu, oddělil nebe a zemi, vše ostatní z jeho těla)  - „Tři vznešení a pět císařů“ 三皇五帝:    Fu Xi (Fu Si) 伏羲 (lov, rybolov, domestikace zvířat);  Nüwa 女媧 (lidstvo, pilíř nebes);  Shennong (Šen-nung) 神農  (zemědělství, pluh, studny, zavlažování)  Žlutý císař 黃帝;   císař Yao 堯;  císař Shun 舜  velký Yu 禹         </vt:lpstr>
      <vt:lpstr>Děkuji za pozornost.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Stereotypy ve vztahu k čínskému myšlení</dc:title>
  <dc:creator>ffuk</dc:creator>
  <cp:lastModifiedBy>Gajdošová, Kateřina</cp:lastModifiedBy>
  <cp:revision>40</cp:revision>
  <dcterms:created xsi:type="dcterms:W3CDTF">2020-10-05T08:55:06Z</dcterms:created>
  <dcterms:modified xsi:type="dcterms:W3CDTF">2025-10-08T14:31:31Z</dcterms:modified>
</cp:coreProperties>
</file>