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0"/>
  </p:notesMasterIdLst>
  <p:sldIdLst>
    <p:sldId id="256" r:id="rId5"/>
    <p:sldId id="327" r:id="rId6"/>
    <p:sldId id="262" r:id="rId7"/>
    <p:sldId id="329" r:id="rId8"/>
    <p:sldId id="291" r:id="rId9"/>
    <p:sldId id="263" r:id="rId10"/>
    <p:sldId id="264" r:id="rId11"/>
    <p:sldId id="292" r:id="rId12"/>
    <p:sldId id="295" r:id="rId13"/>
    <p:sldId id="293" r:id="rId14"/>
    <p:sldId id="296" r:id="rId15"/>
    <p:sldId id="297" r:id="rId16"/>
    <p:sldId id="298" r:id="rId17"/>
    <p:sldId id="294" r:id="rId18"/>
    <p:sldId id="301" r:id="rId19"/>
    <p:sldId id="299" r:id="rId20"/>
    <p:sldId id="314" r:id="rId21"/>
    <p:sldId id="315" r:id="rId22"/>
    <p:sldId id="316" r:id="rId23"/>
    <p:sldId id="317" r:id="rId24"/>
    <p:sldId id="318" r:id="rId25"/>
    <p:sldId id="319" r:id="rId26"/>
    <p:sldId id="320" r:id="rId27"/>
    <p:sldId id="321" r:id="rId28"/>
    <p:sldId id="322" r:id="rId29"/>
    <p:sldId id="323" r:id="rId30"/>
    <p:sldId id="300" r:id="rId31"/>
    <p:sldId id="302" r:id="rId32"/>
    <p:sldId id="303" r:id="rId33"/>
    <p:sldId id="325" r:id="rId34"/>
    <p:sldId id="304" r:id="rId35"/>
    <p:sldId id="305" r:id="rId36"/>
    <p:sldId id="306" r:id="rId37"/>
    <p:sldId id="307" r:id="rId38"/>
    <p:sldId id="308" r:id="rId39"/>
    <p:sldId id="309" r:id="rId40"/>
    <p:sldId id="310" r:id="rId41"/>
    <p:sldId id="311" r:id="rId42"/>
    <p:sldId id="324" r:id="rId43"/>
    <p:sldId id="312" r:id="rId44"/>
    <p:sldId id="265" r:id="rId45"/>
    <p:sldId id="266" r:id="rId46"/>
    <p:sldId id="268" r:id="rId47"/>
    <p:sldId id="267" r:id="rId48"/>
    <p:sldId id="269" r:id="rId49"/>
    <p:sldId id="270" r:id="rId50"/>
    <p:sldId id="313" r:id="rId51"/>
    <p:sldId id="271" r:id="rId52"/>
    <p:sldId id="272" r:id="rId53"/>
    <p:sldId id="273" r:id="rId54"/>
    <p:sldId id="275" r:id="rId55"/>
    <p:sldId id="277" r:id="rId56"/>
    <p:sldId id="278" r:id="rId57"/>
    <p:sldId id="279" r:id="rId58"/>
    <p:sldId id="290" r:id="rId59"/>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5FA867-333F-4034-B365-F41966FF7922}" v="10" dt="2021-03-14T22:56:51.460"/>
    <p1510:client id="{0DB156C8-47B6-469E-89BD-2426BE03F343}" v="2" dt="2021-03-14T21:20:12.602"/>
    <p1510:client id="{5CBA1FC2-0A8A-448F-B1AA-7A6CB3E3FF1C}" v="2" dt="2021-03-26T10:10:09.0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69" d="100"/>
          <a:sy n="69" d="100"/>
        </p:scale>
        <p:origin x="52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nagiomi" userId="S::panagiomi_faf.cuni.cz#ext#@nidv.onmicrosoft.com::a3042e67-ec1c-423f-a9c2-2ef4d02de5a1" providerId="AD" clId="Web-{5CBA1FC2-0A8A-448F-B1AA-7A6CB3E3FF1C}"/>
    <pc:docChg chg="modSld">
      <pc:chgData name="panagiomi" userId="S::panagiomi_faf.cuni.cz#ext#@nidv.onmicrosoft.com::a3042e67-ec1c-423f-a9c2-2ef4d02de5a1" providerId="AD" clId="Web-{5CBA1FC2-0A8A-448F-B1AA-7A6CB3E3FF1C}" dt="2021-03-26T10:10:09.049" v="1" actId="1076"/>
      <pc:docMkLst>
        <pc:docMk/>
      </pc:docMkLst>
      <pc:sldChg chg="modSp">
        <pc:chgData name="panagiomi" userId="S::panagiomi_faf.cuni.cz#ext#@nidv.onmicrosoft.com::a3042e67-ec1c-423f-a9c2-2ef4d02de5a1" providerId="AD" clId="Web-{5CBA1FC2-0A8A-448F-B1AA-7A6CB3E3FF1C}" dt="2021-03-26T10:10:09.049" v="1" actId="1076"/>
        <pc:sldMkLst>
          <pc:docMk/>
          <pc:sldMk cId="3377726741" sldId="324"/>
        </pc:sldMkLst>
        <pc:picChg chg="mod">
          <ac:chgData name="panagiomi" userId="S::panagiomi_faf.cuni.cz#ext#@nidv.onmicrosoft.com::a3042e67-ec1c-423f-a9c2-2ef4d02de5a1" providerId="AD" clId="Web-{5CBA1FC2-0A8A-448F-B1AA-7A6CB3E3FF1C}" dt="2021-03-26T10:10:09.049" v="1" actId="1076"/>
          <ac:picMkLst>
            <pc:docMk/>
            <pc:sldMk cId="3377726741" sldId="324"/>
            <ac:picMk id="6" creationId="{00000000-0000-0000-0000-000000000000}"/>
          </ac:picMkLst>
        </pc:picChg>
      </pc:sldChg>
    </pc:docChg>
  </pc:docChgLst>
  <pc:docChgLst>
    <pc:chgData name="El-Hmoudová Dagmar" userId="S::dagmar.el-hmoudova@npi.cz::36d555ce-3ee5-47f6-8c74-14d33ccebe1f" providerId="AD" clId="Web-{0B5FA867-333F-4034-B365-F41966FF7922}"/>
    <pc:docChg chg="modSld">
      <pc:chgData name="El-Hmoudová Dagmar" userId="S::dagmar.el-hmoudova@npi.cz::36d555ce-3ee5-47f6-8c74-14d33ccebe1f" providerId="AD" clId="Web-{0B5FA867-333F-4034-B365-F41966FF7922}" dt="2021-03-14T22:56:51.460" v="4" actId="20577"/>
      <pc:docMkLst>
        <pc:docMk/>
      </pc:docMkLst>
      <pc:sldChg chg="modSp">
        <pc:chgData name="El-Hmoudová Dagmar" userId="S::dagmar.el-hmoudova@npi.cz::36d555ce-3ee5-47f6-8c74-14d33ccebe1f" providerId="AD" clId="Web-{0B5FA867-333F-4034-B365-F41966FF7922}" dt="2021-03-14T22:56:51.460" v="4" actId="20577"/>
        <pc:sldMkLst>
          <pc:docMk/>
          <pc:sldMk cId="2006134536" sldId="277"/>
        </pc:sldMkLst>
        <pc:spChg chg="mod">
          <ac:chgData name="El-Hmoudová Dagmar" userId="S::dagmar.el-hmoudova@npi.cz::36d555ce-3ee5-47f6-8c74-14d33ccebe1f" providerId="AD" clId="Web-{0B5FA867-333F-4034-B365-F41966FF7922}" dt="2021-03-14T22:56:51.460" v="4" actId="20577"/>
          <ac:spMkLst>
            <pc:docMk/>
            <pc:sldMk cId="2006134536" sldId="277"/>
            <ac:spMk id="3" creationId="{00000000-0000-0000-0000-000000000000}"/>
          </ac:spMkLst>
        </pc:spChg>
      </pc:sldChg>
    </pc:docChg>
  </pc:docChgLst>
  <pc:docChgLst>
    <pc:chgData name="El-Hmoudová Dagmar" userId="S::dagmar.el-hmoudova@npi.cz::36d555ce-3ee5-47f6-8c74-14d33ccebe1f" providerId="AD" clId="Web-{0DB156C8-47B6-469E-89BD-2426BE03F343}"/>
    <pc:docChg chg="modSld">
      <pc:chgData name="El-Hmoudová Dagmar" userId="S::dagmar.el-hmoudova@npi.cz::36d555ce-3ee5-47f6-8c74-14d33ccebe1f" providerId="AD" clId="Web-{0DB156C8-47B6-469E-89BD-2426BE03F343}" dt="2021-03-14T21:20:12.602" v="1"/>
      <pc:docMkLst>
        <pc:docMk/>
      </pc:docMkLst>
      <pc:sldChg chg="mod modShow">
        <pc:chgData name="El-Hmoudová Dagmar" userId="S::dagmar.el-hmoudova@npi.cz::36d555ce-3ee5-47f6-8c74-14d33ccebe1f" providerId="AD" clId="Web-{0DB156C8-47B6-469E-89BD-2426BE03F343}" dt="2021-03-14T21:20:12.602" v="1"/>
        <pc:sldMkLst>
          <pc:docMk/>
          <pc:sldMk cId="144650690" sldId="321"/>
        </pc:sldMkLst>
      </pc:sldChg>
      <pc:sldChg chg="mod modShow">
        <pc:chgData name="El-Hmoudová Dagmar" userId="S::dagmar.el-hmoudova@npi.cz::36d555ce-3ee5-47f6-8c74-14d33ccebe1f" providerId="AD" clId="Web-{0DB156C8-47B6-469E-89BD-2426BE03F343}" dt="2021-03-14T21:18:30.318" v="0"/>
        <pc:sldMkLst>
          <pc:docMk/>
          <pc:sldMk cId="1480595311" sldId="327"/>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List_aplikace_Microsoft_Excel.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
          <c:y val="0.16406248990757322"/>
          <c:w val="0.68233809055118111"/>
          <c:h val="0.83593751009242678"/>
        </c:manualLayout>
      </c:layout>
      <c:pie3DChart>
        <c:varyColors val="1"/>
        <c:ser>
          <c:idx val="0"/>
          <c:order val="0"/>
          <c:tx>
            <c:strRef>
              <c:f>List1!$B$1</c:f>
              <c:strCache>
                <c:ptCount val="1"/>
                <c:pt idx="0">
                  <c:v>Prodej</c:v>
                </c:pt>
              </c:strCache>
            </c:strRef>
          </c:tx>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754A-46EC-8835-628DC1B02E93}"/>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8627-431E-8309-1BE200CC8496}"/>
              </c:ext>
            </c:extLst>
          </c:dPt>
          <c:dPt>
            <c:idx val="2"/>
            <c:bubble3D val="0"/>
            <c:spPr>
              <a:solidFill>
                <a:schemeClr val="accent3"/>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754A-46EC-8835-628DC1B02E93}"/>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15:layout/>
              </c:ext>
            </c:extLst>
          </c:dLbls>
          <c:cat>
            <c:strRef>
              <c:f>List1!$A$2:$A$4</c:f>
              <c:strCache>
                <c:ptCount val="3"/>
                <c:pt idx="0">
                  <c:v>non-verbal</c:v>
                </c:pt>
                <c:pt idx="1">
                  <c:v>tone</c:v>
                </c:pt>
                <c:pt idx="2">
                  <c:v>words</c:v>
                </c:pt>
              </c:strCache>
            </c:strRef>
          </c:cat>
          <c:val>
            <c:numRef>
              <c:f>List1!$B$2:$B$4</c:f>
              <c:numCache>
                <c:formatCode>0%</c:formatCode>
                <c:ptCount val="3"/>
                <c:pt idx="0">
                  <c:v>0.55000000000000004</c:v>
                </c:pt>
                <c:pt idx="1">
                  <c:v>0.38</c:v>
                </c:pt>
                <c:pt idx="2">
                  <c:v>7.0000000000000007E-2</c:v>
                </c:pt>
              </c:numCache>
            </c:numRef>
          </c:val>
          <c:extLst>
            <c:ext xmlns:c16="http://schemas.microsoft.com/office/drawing/2014/chart" uri="{C3380CC4-5D6E-409C-BE32-E72D297353CC}">
              <c16:uniqueId val="{00000000-8627-431E-8309-1BE200CC8496}"/>
            </c:ext>
          </c:extLst>
        </c:ser>
        <c:dLbls>
          <c:dLblPos val="ctr"/>
          <c:showLegendKey val="0"/>
          <c:showVal val="0"/>
          <c:showCatName val="0"/>
          <c:showSerName val="0"/>
          <c:showPercent val="1"/>
          <c:showBubbleSize val="0"/>
          <c:showLeaderLines val="1"/>
        </c:dLbls>
      </c:pie3DChart>
      <c:spPr>
        <a:noFill/>
        <a:ln>
          <a:noFill/>
        </a:ln>
        <a:effectLst/>
      </c:spPr>
    </c:plotArea>
    <c:legend>
      <c:legendPos val="r"/>
      <c:legendEntry>
        <c:idx val="0"/>
        <c:txPr>
          <a:bodyPr rot="0" spcFirstLastPara="1" vertOverflow="ellipsis" vert="horz" wrap="square" anchor="ctr" anchorCtr="1"/>
          <a:lstStyle/>
          <a:p>
            <a:pPr>
              <a:defRPr sz="2000" b="0" i="0" u="none" strike="noStrike" kern="1200" baseline="0">
                <a:solidFill>
                  <a:schemeClr val="dk1">
                    <a:lumMod val="75000"/>
                    <a:lumOff val="2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2000" b="0" i="0" u="none" strike="noStrike" kern="1200" baseline="0">
                <a:solidFill>
                  <a:schemeClr val="dk1">
                    <a:lumMod val="75000"/>
                    <a:lumOff val="2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2000" b="0" i="0" u="none" strike="noStrike" kern="1200" baseline="0">
                <a:solidFill>
                  <a:schemeClr val="dk1">
                    <a:lumMod val="75000"/>
                    <a:lumOff val="25000"/>
                  </a:schemeClr>
                </a:solidFill>
                <a:latin typeface="+mn-lt"/>
                <a:ea typeface="+mn-ea"/>
                <a:cs typeface="+mn-cs"/>
              </a:defRPr>
            </a:pPr>
            <a:endParaRPr lang="en-US"/>
          </a:p>
        </c:txPr>
      </c:legendEntry>
      <c:layout>
        <c:manualLayout>
          <c:xMode val="edge"/>
          <c:yMode val="edge"/>
          <c:x val="0.70467298228346453"/>
          <c:y val="0.33648035577753721"/>
          <c:w val="0.20470201771653543"/>
          <c:h val="0.28919953929628817"/>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BFD3C9-9883-4803-B678-F0B459E56635}" type="datetimeFigureOut">
              <a:rPr lang="en-GB" smtClean="0"/>
              <a:t>03/11/2021</a:t>
            </a:fld>
            <a:endParaRPr lang="en-GB"/>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F2886F-E19A-47C1-A6AB-DCFD79A92D2B}" type="slidenum">
              <a:rPr lang="en-GB" smtClean="0"/>
              <a:t>‹#›</a:t>
            </a:fld>
            <a:endParaRPr lang="en-GB"/>
          </a:p>
        </p:txBody>
      </p:sp>
    </p:spTree>
    <p:extLst>
      <p:ext uri="{BB962C8B-B14F-4D97-AF65-F5344CB8AC3E}">
        <p14:creationId xmlns:p14="http://schemas.microsoft.com/office/powerpoint/2010/main" val="526700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10"/>
          </p:nvPr>
        </p:nvSpPr>
        <p:spPr/>
        <p:txBody>
          <a:bodyPr/>
          <a:lstStyle/>
          <a:p>
            <a:fld id="{3A1FD326-ACE3-43CA-B698-979A791658C0}" type="slidenum">
              <a:rPr lang="en-GB" smtClean="0"/>
              <a:t>2</a:t>
            </a:fld>
            <a:endParaRPr lang="en-GB"/>
          </a:p>
        </p:txBody>
      </p:sp>
    </p:spTree>
    <p:extLst>
      <p:ext uri="{BB962C8B-B14F-4D97-AF65-F5344CB8AC3E}">
        <p14:creationId xmlns:p14="http://schemas.microsoft.com/office/powerpoint/2010/main" val="40929395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p:cNvSpPr>
            <a:spLocks noGrp="1"/>
          </p:cNvSpPr>
          <p:nvPr>
            <p:ph type="dt" sz="half" idx="10"/>
          </p:nvPr>
        </p:nvSpPr>
        <p:spPr/>
        <p:txBody>
          <a:bodyPr/>
          <a:lstStyle/>
          <a:p>
            <a:fld id="{CC178F2E-6783-4E98-A5D3-F8872439D673}" type="datetimeFigureOut">
              <a:rPr lang="cs-CZ" smtClean="0"/>
              <a:t>03.11.2021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F111B270-E269-4E74-9923-AED43EFFDD76}" type="slidenum">
              <a:rPr lang="cs-CZ" smtClean="0"/>
              <a:t>‹#›</a:t>
            </a:fld>
            <a:endParaRPr lang="cs-CZ"/>
          </a:p>
        </p:txBody>
      </p:sp>
    </p:spTree>
    <p:extLst>
      <p:ext uri="{BB962C8B-B14F-4D97-AF65-F5344CB8AC3E}">
        <p14:creationId xmlns:p14="http://schemas.microsoft.com/office/powerpoint/2010/main" val="7527541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CC178F2E-6783-4E98-A5D3-F8872439D673}" type="datetimeFigureOut">
              <a:rPr lang="cs-CZ" smtClean="0"/>
              <a:t>03.11.2021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F111B270-E269-4E74-9923-AED43EFFDD76}" type="slidenum">
              <a:rPr lang="cs-CZ" smtClean="0"/>
              <a:t>‹#›</a:t>
            </a:fld>
            <a:endParaRPr lang="cs-CZ"/>
          </a:p>
        </p:txBody>
      </p:sp>
    </p:spTree>
    <p:extLst>
      <p:ext uri="{BB962C8B-B14F-4D97-AF65-F5344CB8AC3E}">
        <p14:creationId xmlns:p14="http://schemas.microsoft.com/office/powerpoint/2010/main" val="1206500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CC178F2E-6783-4E98-A5D3-F8872439D673}" type="datetimeFigureOut">
              <a:rPr lang="cs-CZ" smtClean="0"/>
              <a:t>03.11.2021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F111B270-E269-4E74-9923-AED43EFFDD76}" type="slidenum">
              <a:rPr lang="cs-CZ" smtClean="0"/>
              <a:t>‹#›</a:t>
            </a:fld>
            <a:endParaRPr lang="cs-CZ"/>
          </a:p>
        </p:txBody>
      </p:sp>
    </p:spTree>
    <p:extLst>
      <p:ext uri="{BB962C8B-B14F-4D97-AF65-F5344CB8AC3E}">
        <p14:creationId xmlns:p14="http://schemas.microsoft.com/office/powerpoint/2010/main" val="53491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CC178F2E-6783-4E98-A5D3-F8872439D673}" type="datetimeFigureOut">
              <a:rPr lang="cs-CZ" smtClean="0"/>
              <a:t>03.11.2021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F111B270-E269-4E74-9923-AED43EFFDD76}" type="slidenum">
              <a:rPr lang="cs-CZ" smtClean="0"/>
              <a:t>‹#›</a:t>
            </a:fld>
            <a:endParaRPr lang="cs-CZ"/>
          </a:p>
        </p:txBody>
      </p:sp>
    </p:spTree>
    <p:extLst>
      <p:ext uri="{BB962C8B-B14F-4D97-AF65-F5344CB8AC3E}">
        <p14:creationId xmlns:p14="http://schemas.microsoft.com/office/powerpoint/2010/main" val="2147613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Zástupný symbol pro datum 3"/>
          <p:cNvSpPr>
            <a:spLocks noGrp="1"/>
          </p:cNvSpPr>
          <p:nvPr>
            <p:ph type="dt" sz="half" idx="10"/>
          </p:nvPr>
        </p:nvSpPr>
        <p:spPr/>
        <p:txBody>
          <a:bodyPr/>
          <a:lstStyle/>
          <a:p>
            <a:fld id="{CC178F2E-6783-4E98-A5D3-F8872439D673}" type="datetimeFigureOut">
              <a:rPr lang="cs-CZ" smtClean="0"/>
              <a:t>03.11.2021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F111B270-E269-4E74-9923-AED43EFFDD76}" type="slidenum">
              <a:rPr lang="cs-CZ" smtClean="0"/>
              <a:t>‹#›</a:t>
            </a:fld>
            <a:endParaRPr lang="cs-CZ"/>
          </a:p>
        </p:txBody>
      </p:sp>
    </p:spTree>
    <p:extLst>
      <p:ext uri="{BB962C8B-B14F-4D97-AF65-F5344CB8AC3E}">
        <p14:creationId xmlns:p14="http://schemas.microsoft.com/office/powerpoint/2010/main" val="117107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838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72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CC178F2E-6783-4E98-A5D3-F8872439D673}" type="datetimeFigureOut">
              <a:rPr lang="cs-CZ" smtClean="0"/>
              <a:t>03.11.2021</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F111B270-E269-4E74-9923-AED43EFFDD76}" type="slidenum">
              <a:rPr lang="cs-CZ" smtClean="0"/>
              <a:t>‹#›</a:t>
            </a:fld>
            <a:endParaRPr lang="cs-CZ"/>
          </a:p>
        </p:txBody>
      </p:sp>
    </p:spTree>
    <p:extLst>
      <p:ext uri="{BB962C8B-B14F-4D97-AF65-F5344CB8AC3E}">
        <p14:creationId xmlns:p14="http://schemas.microsoft.com/office/powerpoint/2010/main" val="3167173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CC178F2E-6783-4E98-A5D3-F8872439D673}" type="datetimeFigureOut">
              <a:rPr lang="cs-CZ" smtClean="0"/>
              <a:t>03.11.2021</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F111B270-E269-4E74-9923-AED43EFFDD76}" type="slidenum">
              <a:rPr lang="cs-CZ" smtClean="0"/>
              <a:t>‹#›</a:t>
            </a:fld>
            <a:endParaRPr lang="cs-CZ"/>
          </a:p>
        </p:txBody>
      </p:sp>
    </p:spTree>
    <p:extLst>
      <p:ext uri="{BB962C8B-B14F-4D97-AF65-F5344CB8AC3E}">
        <p14:creationId xmlns:p14="http://schemas.microsoft.com/office/powerpoint/2010/main" val="35315463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CC178F2E-6783-4E98-A5D3-F8872439D673}" type="datetimeFigureOut">
              <a:rPr lang="cs-CZ" smtClean="0"/>
              <a:t>03.11.2021</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F111B270-E269-4E74-9923-AED43EFFDD76}" type="slidenum">
              <a:rPr lang="cs-CZ" smtClean="0"/>
              <a:t>‹#›</a:t>
            </a:fld>
            <a:endParaRPr lang="cs-CZ"/>
          </a:p>
        </p:txBody>
      </p:sp>
    </p:spTree>
    <p:extLst>
      <p:ext uri="{BB962C8B-B14F-4D97-AF65-F5344CB8AC3E}">
        <p14:creationId xmlns:p14="http://schemas.microsoft.com/office/powerpoint/2010/main" val="2094728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CC178F2E-6783-4E98-A5D3-F8872439D673}" type="datetimeFigureOut">
              <a:rPr lang="cs-CZ" smtClean="0"/>
              <a:t>03.11.2021</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F111B270-E269-4E74-9923-AED43EFFDD76}" type="slidenum">
              <a:rPr lang="cs-CZ" smtClean="0"/>
              <a:t>‹#›</a:t>
            </a:fld>
            <a:endParaRPr lang="cs-CZ"/>
          </a:p>
        </p:txBody>
      </p:sp>
    </p:spTree>
    <p:extLst>
      <p:ext uri="{BB962C8B-B14F-4D97-AF65-F5344CB8AC3E}">
        <p14:creationId xmlns:p14="http://schemas.microsoft.com/office/powerpoint/2010/main" val="1839239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p:cNvSpPr>
            <a:spLocks noGrp="1"/>
          </p:cNvSpPr>
          <p:nvPr>
            <p:ph type="dt" sz="half" idx="10"/>
          </p:nvPr>
        </p:nvSpPr>
        <p:spPr/>
        <p:txBody>
          <a:bodyPr/>
          <a:lstStyle/>
          <a:p>
            <a:fld id="{CC178F2E-6783-4E98-A5D3-F8872439D673}" type="datetimeFigureOut">
              <a:rPr lang="cs-CZ" smtClean="0"/>
              <a:t>03.11.2021</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F111B270-E269-4E74-9923-AED43EFFDD76}" type="slidenum">
              <a:rPr lang="cs-CZ" smtClean="0"/>
              <a:t>‹#›</a:t>
            </a:fld>
            <a:endParaRPr lang="cs-CZ"/>
          </a:p>
        </p:txBody>
      </p:sp>
    </p:spTree>
    <p:extLst>
      <p:ext uri="{BB962C8B-B14F-4D97-AF65-F5344CB8AC3E}">
        <p14:creationId xmlns:p14="http://schemas.microsoft.com/office/powerpoint/2010/main" val="68826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p:cNvSpPr>
            <a:spLocks noGrp="1"/>
          </p:cNvSpPr>
          <p:nvPr>
            <p:ph type="dt" sz="half" idx="10"/>
          </p:nvPr>
        </p:nvSpPr>
        <p:spPr/>
        <p:txBody>
          <a:bodyPr/>
          <a:lstStyle/>
          <a:p>
            <a:fld id="{CC178F2E-6783-4E98-A5D3-F8872439D673}" type="datetimeFigureOut">
              <a:rPr lang="cs-CZ" smtClean="0"/>
              <a:t>03.11.2021</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F111B270-E269-4E74-9923-AED43EFFDD76}" type="slidenum">
              <a:rPr lang="cs-CZ" smtClean="0"/>
              <a:t>‹#›</a:t>
            </a:fld>
            <a:endParaRPr lang="cs-CZ"/>
          </a:p>
        </p:txBody>
      </p:sp>
    </p:spTree>
    <p:extLst>
      <p:ext uri="{BB962C8B-B14F-4D97-AF65-F5344CB8AC3E}">
        <p14:creationId xmlns:p14="http://schemas.microsoft.com/office/powerpoint/2010/main" val="2401765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178F2E-6783-4E98-A5D3-F8872439D673}" type="datetimeFigureOut">
              <a:rPr lang="cs-CZ" smtClean="0"/>
              <a:t>03.11.2021</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11B270-E269-4E74-9923-AED43EFFDD76}" type="slidenum">
              <a:rPr lang="cs-CZ" smtClean="0"/>
              <a:t>‹#›</a:t>
            </a:fld>
            <a:endParaRPr lang="cs-CZ"/>
          </a:p>
        </p:txBody>
      </p:sp>
    </p:spTree>
    <p:extLst>
      <p:ext uri="{BB962C8B-B14F-4D97-AF65-F5344CB8AC3E}">
        <p14:creationId xmlns:p14="http://schemas.microsoft.com/office/powerpoint/2010/main" val="36382555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1co5bdo3Gyk" TargetMode="External"/><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b44ZL3L1nfo" TargetMode="External"/><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jpeg"/><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www.youtube.com/watch?v=_NXqTqZLl90" TargetMode="External"/><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hyperlink" Target="https://www.youtube.com/watch?v=1m9x_08UHSQ&amp;t=66s"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www.youtube.com/watch?v=gCfzeONu3Mo" TargetMode="External"/><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hyperlink" Target="https://www.youtube.com/watch?v=1co5bdo3Gyk"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youtu.be/gCfzeONu3Mo" TargetMode="External"/><Relationship Id="rId2" Type="http://schemas.openxmlformats.org/officeDocument/2006/relationships/image" Target="../media/image4.jpeg"/><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normAutofit/>
          </a:bodyPr>
          <a:lstStyle/>
          <a:p>
            <a:r>
              <a:rPr lang="en-US" sz="7200" b="1" dirty="0"/>
              <a:t>Verbal Communication</a:t>
            </a:r>
          </a:p>
        </p:txBody>
      </p:sp>
      <p:sp>
        <p:nvSpPr>
          <p:cNvPr id="3" name="Podnadpis 2"/>
          <p:cNvSpPr>
            <a:spLocks noGrp="1"/>
          </p:cNvSpPr>
          <p:nvPr>
            <p:ph type="subTitle" idx="1"/>
          </p:nvPr>
        </p:nvSpPr>
        <p:spPr/>
        <p:txBody>
          <a:bodyPr>
            <a:normAutofit/>
          </a:bodyPr>
          <a:lstStyle/>
          <a:p>
            <a:r>
              <a:rPr lang="en-US" sz="4000" dirty="0"/>
              <a:t>Topic no. </a:t>
            </a:r>
            <a:r>
              <a:rPr lang="cs-CZ" sz="4000" dirty="0"/>
              <a:t>2</a:t>
            </a:r>
            <a:r>
              <a:rPr lang="en-US" sz="4000" dirty="0"/>
              <a:t>.</a:t>
            </a:r>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7911" y="181218"/>
            <a:ext cx="5166360" cy="1042416"/>
          </a:xfrm>
          <a:prstGeom prst="rect">
            <a:avLst/>
          </a:prstGeom>
        </p:spPr>
      </p:pic>
      <p:pic>
        <p:nvPicPr>
          <p:cNvPr id="5" name="Obrázek 4"/>
          <p:cNvPicPr>
            <a:picLocks noChangeAspect="1"/>
          </p:cNvPicPr>
          <p:nvPr/>
        </p:nvPicPr>
        <p:blipFill rotWithShape="1">
          <a:blip r:embed="rId3">
            <a:extLst>
              <a:ext uri="{28A0092B-C50C-407E-A947-70E740481C1C}">
                <a14:useLocalDpi xmlns:a14="http://schemas.microsoft.com/office/drawing/2010/main" val="0"/>
              </a:ext>
            </a:extLst>
          </a:blip>
          <a:srcRect l="-1" t="305" r="5729"/>
          <a:stretch/>
        </p:blipFill>
        <p:spPr>
          <a:xfrm>
            <a:off x="673505" y="3823855"/>
            <a:ext cx="3009034" cy="2636694"/>
          </a:xfrm>
          <a:prstGeom prst="rect">
            <a:avLst/>
          </a:prstGeom>
        </p:spPr>
      </p:pic>
      <p:pic>
        <p:nvPicPr>
          <p:cNvPr id="6" name="Obráze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38160" y="3509111"/>
            <a:ext cx="3777095" cy="2906929"/>
          </a:xfrm>
          <a:prstGeom prst="rect">
            <a:avLst/>
          </a:prstGeom>
        </p:spPr>
      </p:pic>
    </p:spTree>
    <p:extLst>
      <p:ext uri="{BB962C8B-B14F-4D97-AF65-F5344CB8AC3E}">
        <p14:creationId xmlns:p14="http://schemas.microsoft.com/office/powerpoint/2010/main" val="25564484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9475" y="114715"/>
            <a:ext cx="3408911" cy="687816"/>
          </a:xfrm>
          <a:prstGeom prst="rect">
            <a:avLst/>
          </a:prstGeom>
        </p:spPr>
      </p:pic>
      <p:sp>
        <p:nvSpPr>
          <p:cNvPr id="2" name="Nadpis 1"/>
          <p:cNvSpPr>
            <a:spLocks noGrp="1"/>
          </p:cNvSpPr>
          <p:nvPr>
            <p:ph type="title"/>
          </p:nvPr>
        </p:nvSpPr>
        <p:spPr/>
        <p:txBody>
          <a:bodyPr/>
          <a:lstStyle/>
          <a:p>
            <a:r>
              <a:rPr lang="en-GB" dirty="0"/>
              <a:t>The Communication Process</a:t>
            </a:r>
          </a:p>
        </p:txBody>
      </p:sp>
      <p:sp>
        <p:nvSpPr>
          <p:cNvPr id="3" name="Zástupný symbol pro obsah 2"/>
          <p:cNvSpPr>
            <a:spLocks noGrp="1"/>
          </p:cNvSpPr>
          <p:nvPr>
            <p:ph idx="1"/>
          </p:nvPr>
        </p:nvSpPr>
        <p:spPr>
          <a:xfrm>
            <a:off x="838200" y="1450110"/>
            <a:ext cx="10515600" cy="5107708"/>
          </a:xfrm>
        </p:spPr>
        <p:txBody>
          <a:bodyPr>
            <a:normAutofit/>
          </a:bodyPr>
          <a:lstStyle/>
          <a:p>
            <a:pPr marL="0" indent="0">
              <a:buNone/>
            </a:pPr>
            <a:r>
              <a:rPr lang="en-GB" b="1" dirty="0"/>
              <a:t>Message:</a:t>
            </a:r>
            <a:endParaRPr lang="en-GB" dirty="0"/>
          </a:p>
          <a:p>
            <a:r>
              <a:rPr lang="en-GB" dirty="0"/>
              <a:t>The message is the content of communication &amp; may contain verbal, nonverbal or symbolic language. </a:t>
            </a:r>
            <a:endParaRPr lang="cs-CZ" dirty="0" smtClean="0"/>
          </a:p>
          <a:p>
            <a:pPr marL="0" indent="0">
              <a:buNone/>
            </a:pPr>
            <a:endParaRPr lang="en-GB" dirty="0"/>
          </a:p>
          <a:p>
            <a:r>
              <a:rPr lang="en-GB" dirty="0"/>
              <a:t>Perception &amp; personal factors of the sender &amp; receiver may sometimes distort this element &amp; the intended outcome of communication may not be achieved. </a:t>
            </a:r>
            <a:endParaRPr lang="cs-CZ" dirty="0" smtClean="0"/>
          </a:p>
          <a:p>
            <a:endParaRPr lang="cs-CZ" dirty="0"/>
          </a:p>
          <a:p>
            <a:r>
              <a:rPr lang="cs-CZ" dirty="0"/>
              <a:t>Eg:</a:t>
            </a:r>
            <a:r>
              <a:rPr lang="en-GB" dirty="0"/>
              <a:t>the same message may be communicated or perceived differently by two individuals.</a:t>
            </a:r>
            <a:r>
              <a:rPr lang="cs-CZ" dirty="0"/>
              <a:t> </a:t>
            </a:r>
            <a:r>
              <a:rPr lang="en-GB" dirty="0">
                <a:hlinkClick r:id="rId3"/>
              </a:rPr>
              <a:t>Different communication styles</a:t>
            </a:r>
            <a:endParaRPr lang="en-GB" dirty="0"/>
          </a:p>
          <a:p>
            <a:endParaRPr lang="en-GB" dirty="0"/>
          </a:p>
        </p:txBody>
      </p:sp>
    </p:spTree>
    <p:extLst>
      <p:ext uri="{BB962C8B-B14F-4D97-AF65-F5344CB8AC3E}">
        <p14:creationId xmlns:p14="http://schemas.microsoft.com/office/powerpoint/2010/main" val="25832900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stretch>
            <a:fillRect/>
          </a:stretch>
        </p:blipFill>
        <p:spPr>
          <a:xfrm>
            <a:off x="6229002" y="4956453"/>
            <a:ext cx="5658765" cy="1771064"/>
          </a:xfrm>
          <a:prstGeom prst="rect">
            <a:avLst/>
          </a:prstGeom>
        </p:spPr>
      </p:pic>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9475" y="114715"/>
            <a:ext cx="3408911" cy="687816"/>
          </a:xfrm>
          <a:prstGeom prst="rect">
            <a:avLst/>
          </a:prstGeom>
        </p:spPr>
      </p:pic>
      <p:sp>
        <p:nvSpPr>
          <p:cNvPr id="2" name="Nadpis 1"/>
          <p:cNvSpPr>
            <a:spLocks noGrp="1"/>
          </p:cNvSpPr>
          <p:nvPr>
            <p:ph type="title"/>
          </p:nvPr>
        </p:nvSpPr>
        <p:spPr/>
        <p:txBody>
          <a:bodyPr/>
          <a:lstStyle/>
          <a:p>
            <a:r>
              <a:rPr lang="en-GB" dirty="0"/>
              <a:t>Elements of the communication</a:t>
            </a:r>
          </a:p>
        </p:txBody>
      </p:sp>
      <p:sp>
        <p:nvSpPr>
          <p:cNvPr id="3" name="Zástupný symbol pro obsah 2"/>
          <p:cNvSpPr>
            <a:spLocks noGrp="1"/>
          </p:cNvSpPr>
          <p:nvPr>
            <p:ph idx="1"/>
          </p:nvPr>
        </p:nvSpPr>
        <p:spPr>
          <a:xfrm>
            <a:off x="667214" y="1490647"/>
            <a:ext cx="10515600" cy="4351338"/>
          </a:xfrm>
        </p:spPr>
        <p:txBody>
          <a:bodyPr>
            <a:normAutofit/>
          </a:bodyPr>
          <a:lstStyle/>
          <a:p>
            <a:pPr marL="0" indent="0">
              <a:buNone/>
            </a:pPr>
            <a:r>
              <a:rPr lang="en-GB" b="1" dirty="0"/>
              <a:t>Channel:</a:t>
            </a:r>
            <a:endParaRPr lang="en-GB" dirty="0"/>
          </a:p>
          <a:p>
            <a:r>
              <a:rPr lang="en-GB" dirty="0"/>
              <a:t>A channel is a medium through which a message is sent or received between two or more people.</a:t>
            </a:r>
          </a:p>
          <a:p>
            <a:r>
              <a:rPr lang="en-GB" dirty="0"/>
              <a:t>Several channels can be used to send or receive the message, i.e.</a:t>
            </a:r>
            <a:r>
              <a:rPr lang="cs-CZ" dirty="0"/>
              <a:t>: </a:t>
            </a:r>
            <a:r>
              <a:rPr lang="en-GB" dirty="0"/>
              <a:t>seeing, hearing, touching, smelling, &amp; tasting. </a:t>
            </a:r>
          </a:p>
          <a:p>
            <a:r>
              <a:rPr lang="en-GB" dirty="0"/>
              <a:t>While selecting channels of communication, several factors must be considered: availability of channel()s , purpose, suitability, types of receivers, types of message, preference of sender &amp; </a:t>
            </a:r>
            <a:r>
              <a:rPr lang="en-GB" dirty="0" smtClean="0"/>
              <a:t>receiver, </a:t>
            </a:r>
            <a:r>
              <a:rPr lang="en-GB" dirty="0"/>
              <a:t>communication skills of the sender, cost, etc.</a:t>
            </a:r>
          </a:p>
          <a:p>
            <a:endParaRPr lang="en-GB" dirty="0"/>
          </a:p>
          <a:p>
            <a:pPr marL="0" indent="0">
              <a:buNone/>
            </a:pPr>
            <a:endParaRPr lang="en-GB" dirty="0"/>
          </a:p>
        </p:txBody>
      </p:sp>
    </p:spTree>
    <p:extLst>
      <p:ext uri="{BB962C8B-B14F-4D97-AF65-F5344CB8AC3E}">
        <p14:creationId xmlns:p14="http://schemas.microsoft.com/office/powerpoint/2010/main" val="7376641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stretch>
            <a:fillRect/>
          </a:stretch>
        </p:blipFill>
        <p:spPr>
          <a:xfrm>
            <a:off x="6229002" y="4956453"/>
            <a:ext cx="5658765" cy="1771064"/>
          </a:xfrm>
          <a:prstGeom prst="rect">
            <a:avLst/>
          </a:prstGeom>
        </p:spPr>
      </p:pic>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9475" y="114715"/>
            <a:ext cx="3408911" cy="687816"/>
          </a:xfrm>
          <a:prstGeom prst="rect">
            <a:avLst/>
          </a:prstGeom>
        </p:spPr>
      </p:pic>
      <p:sp>
        <p:nvSpPr>
          <p:cNvPr id="2" name="Nadpis 1"/>
          <p:cNvSpPr>
            <a:spLocks noGrp="1"/>
          </p:cNvSpPr>
          <p:nvPr>
            <p:ph type="title"/>
          </p:nvPr>
        </p:nvSpPr>
        <p:spPr/>
        <p:txBody>
          <a:bodyPr/>
          <a:lstStyle/>
          <a:p>
            <a:r>
              <a:rPr lang="en-GB" dirty="0"/>
              <a:t>Elements of the communication</a:t>
            </a:r>
          </a:p>
        </p:txBody>
      </p:sp>
      <p:sp>
        <p:nvSpPr>
          <p:cNvPr id="3" name="Zástupný symbol pro obsah 2"/>
          <p:cNvSpPr>
            <a:spLocks noGrp="1"/>
          </p:cNvSpPr>
          <p:nvPr>
            <p:ph idx="1"/>
          </p:nvPr>
        </p:nvSpPr>
        <p:spPr>
          <a:xfrm>
            <a:off x="667214" y="1490647"/>
            <a:ext cx="10515600" cy="4351338"/>
          </a:xfrm>
        </p:spPr>
        <p:txBody>
          <a:bodyPr>
            <a:normAutofit/>
          </a:bodyPr>
          <a:lstStyle/>
          <a:p>
            <a:pPr marL="0" indent="0">
              <a:buNone/>
            </a:pPr>
            <a:r>
              <a:rPr lang="en-GB" b="1" i="1" dirty="0"/>
              <a:t>Classification of channels of communication:</a:t>
            </a:r>
            <a:endParaRPr lang="en-GB" dirty="0"/>
          </a:p>
          <a:p>
            <a:r>
              <a:rPr lang="en-GB" b="1" i="1" dirty="0"/>
              <a:t>Visual channel: </a:t>
            </a:r>
            <a:r>
              <a:rPr lang="en-GB" dirty="0"/>
              <a:t>Facial expression, body language, posture, gestures, pictures &amp; written words, electronic mails, mass media, etc.</a:t>
            </a:r>
          </a:p>
          <a:p>
            <a:r>
              <a:rPr lang="en-GB" b="1" i="1" dirty="0"/>
              <a:t>Auditory channel: </a:t>
            </a:r>
            <a:r>
              <a:rPr lang="en-GB" dirty="0"/>
              <a:t>Spoken words, sounds, telephone or mobile communications, delivering audio content (radio, voicemail), etc. </a:t>
            </a:r>
          </a:p>
          <a:p>
            <a:r>
              <a:rPr lang="en-GB" b="1" i="1" dirty="0"/>
              <a:t>Tactile channel: </a:t>
            </a:r>
            <a:r>
              <a:rPr lang="en-GB" dirty="0"/>
              <a:t>Touch sensations, therapeutic touch, etc. </a:t>
            </a:r>
          </a:p>
          <a:p>
            <a:r>
              <a:rPr lang="en-GB" b="1" i="1" dirty="0"/>
              <a:t>Combined channel: </a:t>
            </a:r>
            <a:r>
              <a:rPr lang="en-GB" dirty="0"/>
              <a:t>Audio-visual media, consoling a person with touch &amp; spoken words. </a:t>
            </a:r>
          </a:p>
          <a:p>
            <a:endParaRPr lang="en-GB" dirty="0"/>
          </a:p>
          <a:p>
            <a:endParaRPr lang="en-GB" dirty="0"/>
          </a:p>
        </p:txBody>
      </p:sp>
    </p:spTree>
    <p:extLst>
      <p:ext uri="{BB962C8B-B14F-4D97-AF65-F5344CB8AC3E}">
        <p14:creationId xmlns:p14="http://schemas.microsoft.com/office/powerpoint/2010/main" val="35653577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p:cNvPicPr>
            <a:picLocks noChangeAspect="1"/>
          </p:cNvPicPr>
          <p:nvPr/>
        </p:nvPicPr>
        <p:blipFill rotWithShape="1">
          <a:blip r:embed="rId2"/>
          <a:srcRect t="21128" r="2395" b="16923"/>
          <a:stretch/>
        </p:blipFill>
        <p:spPr>
          <a:xfrm>
            <a:off x="8260340" y="4655127"/>
            <a:ext cx="3951143" cy="2130137"/>
          </a:xfrm>
          <a:prstGeom prst="rect">
            <a:avLst/>
          </a:prstGeom>
        </p:spPr>
      </p:pic>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9475" y="114715"/>
            <a:ext cx="3408911" cy="687816"/>
          </a:xfrm>
          <a:prstGeom prst="rect">
            <a:avLst/>
          </a:prstGeom>
        </p:spPr>
      </p:pic>
      <p:sp>
        <p:nvSpPr>
          <p:cNvPr id="2" name="Nadpis 1"/>
          <p:cNvSpPr>
            <a:spLocks noGrp="1"/>
          </p:cNvSpPr>
          <p:nvPr>
            <p:ph type="title"/>
          </p:nvPr>
        </p:nvSpPr>
        <p:spPr/>
        <p:txBody>
          <a:bodyPr/>
          <a:lstStyle/>
          <a:p>
            <a:r>
              <a:rPr lang="en-GB" dirty="0"/>
              <a:t>Elements of the communication</a:t>
            </a:r>
          </a:p>
        </p:txBody>
      </p:sp>
      <p:sp>
        <p:nvSpPr>
          <p:cNvPr id="3" name="Zástupný symbol pro obsah 2"/>
          <p:cNvSpPr>
            <a:spLocks noGrp="1"/>
          </p:cNvSpPr>
          <p:nvPr>
            <p:ph idx="1"/>
          </p:nvPr>
        </p:nvSpPr>
        <p:spPr>
          <a:xfrm>
            <a:off x="667214" y="1490647"/>
            <a:ext cx="10515600" cy="4351338"/>
          </a:xfrm>
        </p:spPr>
        <p:txBody>
          <a:bodyPr>
            <a:normAutofit/>
          </a:bodyPr>
          <a:lstStyle/>
          <a:p>
            <a:endParaRPr lang="en-GB" dirty="0"/>
          </a:p>
          <a:p>
            <a:pPr marL="0" indent="0">
              <a:buNone/>
            </a:pPr>
            <a:r>
              <a:rPr lang="en-GB" b="1" dirty="0" smtClean="0"/>
              <a:t>Receiver</a:t>
            </a:r>
            <a:endParaRPr lang="en-GB" dirty="0"/>
          </a:p>
          <a:p>
            <a:r>
              <a:rPr lang="en-GB" dirty="0"/>
              <a:t>A receiver is an individual or a group of individuals intended to receive, decode &amp; interpret the message sent by the sender/source of message.</a:t>
            </a:r>
          </a:p>
          <a:p>
            <a:r>
              <a:rPr lang="en-GB" dirty="0"/>
              <a:t>A receiver also known as decoder.</a:t>
            </a:r>
          </a:p>
          <a:p>
            <a:r>
              <a:rPr lang="en-GB" dirty="0"/>
              <a:t>He</a:t>
            </a:r>
            <a:r>
              <a:rPr lang="cs-CZ" dirty="0"/>
              <a:t>/</a:t>
            </a:r>
            <a:r>
              <a:rPr lang="cs-CZ" dirty="0" err="1"/>
              <a:t>she</a:t>
            </a:r>
            <a:r>
              <a:rPr lang="en-GB" dirty="0"/>
              <a:t> is expected to have the ability &amp; skills to receive, decode &amp; interpret the message.</a:t>
            </a:r>
          </a:p>
          <a:p>
            <a:endParaRPr lang="en-GB" dirty="0"/>
          </a:p>
        </p:txBody>
      </p:sp>
      <p:sp>
        <p:nvSpPr>
          <p:cNvPr id="7" name="Oválný bublinový popisek 6"/>
          <p:cNvSpPr/>
          <p:nvPr/>
        </p:nvSpPr>
        <p:spPr>
          <a:xfrm rot="19746324">
            <a:off x="5338346" y="1139161"/>
            <a:ext cx="6254895" cy="3202402"/>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2400" b="1" dirty="0"/>
              <a:t>Decoding</a:t>
            </a:r>
            <a:r>
              <a:rPr lang="en-GB" sz="2400" dirty="0"/>
              <a:t> is the process of turning communication into thoughts. Encoded messages are sent through a </a:t>
            </a:r>
            <a:r>
              <a:rPr lang="en-GB" sz="2400" b="1" dirty="0"/>
              <a:t>channel</a:t>
            </a:r>
            <a:r>
              <a:rPr lang="en-GB" sz="2400" dirty="0"/>
              <a:t>, or a sensory route on which a message travels, to the receiver for decoding</a:t>
            </a:r>
          </a:p>
        </p:txBody>
      </p:sp>
    </p:spTree>
    <p:extLst>
      <p:ext uri="{BB962C8B-B14F-4D97-AF65-F5344CB8AC3E}">
        <p14:creationId xmlns:p14="http://schemas.microsoft.com/office/powerpoint/2010/main" val="3028332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1" nodeType="clickEffect">
                                  <p:stCondLst>
                                    <p:cond delay="0"/>
                                  </p:stCondLst>
                                  <p:childTnLst>
                                    <p:anim calcmode="lin" valueType="num">
                                      <p:cBhvr>
                                        <p:cTn id="13" dur="500"/>
                                        <p:tgtEl>
                                          <p:spTgt spid="7"/>
                                        </p:tgtEl>
                                        <p:attrNameLst>
                                          <p:attrName>ppt_w</p:attrName>
                                        </p:attrNameLst>
                                      </p:cBhvr>
                                      <p:tavLst>
                                        <p:tav tm="0">
                                          <p:val>
                                            <p:strVal val="ppt_w"/>
                                          </p:val>
                                        </p:tav>
                                        <p:tav tm="100000">
                                          <p:val>
                                            <p:fltVal val="0"/>
                                          </p:val>
                                        </p:tav>
                                      </p:tavLst>
                                    </p:anim>
                                    <p:anim calcmode="lin" valueType="num">
                                      <p:cBhvr>
                                        <p:cTn id="14" dur="500"/>
                                        <p:tgtEl>
                                          <p:spTgt spid="7"/>
                                        </p:tgtEl>
                                        <p:attrNameLst>
                                          <p:attrName>ppt_h</p:attrName>
                                        </p:attrNameLst>
                                      </p:cBhvr>
                                      <p:tavLst>
                                        <p:tav tm="0">
                                          <p:val>
                                            <p:strVal val="ppt_h"/>
                                          </p:val>
                                        </p:tav>
                                        <p:tav tm="100000">
                                          <p:val>
                                            <p:fltVal val="0"/>
                                          </p:val>
                                        </p:tav>
                                      </p:tavLst>
                                    </p:anim>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9475" y="114715"/>
            <a:ext cx="3408911" cy="687816"/>
          </a:xfrm>
          <a:prstGeom prst="rect">
            <a:avLst/>
          </a:prstGeom>
        </p:spPr>
      </p:pic>
      <p:sp>
        <p:nvSpPr>
          <p:cNvPr id="2" name="Nadpis 1"/>
          <p:cNvSpPr>
            <a:spLocks noGrp="1"/>
          </p:cNvSpPr>
          <p:nvPr>
            <p:ph type="title"/>
          </p:nvPr>
        </p:nvSpPr>
        <p:spPr/>
        <p:txBody>
          <a:bodyPr/>
          <a:lstStyle/>
          <a:p>
            <a:r>
              <a:rPr lang="en-GB" dirty="0"/>
              <a:t>Elements of the communication</a:t>
            </a:r>
          </a:p>
        </p:txBody>
      </p:sp>
      <p:sp>
        <p:nvSpPr>
          <p:cNvPr id="3" name="Zástupný symbol pro obsah 2"/>
          <p:cNvSpPr>
            <a:spLocks noGrp="1"/>
          </p:cNvSpPr>
          <p:nvPr>
            <p:ph idx="1"/>
          </p:nvPr>
        </p:nvSpPr>
        <p:spPr/>
        <p:txBody>
          <a:bodyPr>
            <a:normAutofit/>
          </a:bodyPr>
          <a:lstStyle/>
          <a:p>
            <a:pPr marL="0" indent="0">
              <a:buNone/>
            </a:pPr>
            <a:r>
              <a:rPr lang="en-GB" b="1" dirty="0" smtClean="0"/>
              <a:t>Feedback</a:t>
            </a:r>
            <a:endParaRPr lang="en-GB" b="1" dirty="0"/>
          </a:p>
          <a:p>
            <a:r>
              <a:rPr lang="en-GB" dirty="0"/>
              <a:t>It is a return message sent by the receiver to the sender.</a:t>
            </a:r>
          </a:p>
          <a:p>
            <a:r>
              <a:rPr lang="en-GB" dirty="0"/>
              <a:t>It is most essential element of the communication process as it </a:t>
            </a:r>
            <a:r>
              <a:rPr lang="en-GB" b="1" dirty="0"/>
              <a:t>shows</a:t>
            </a:r>
            <a:r>
              <a:rPr lang="en-GB" dirty="0"/>
              <a:t> that </a:t>
            </a:r>
            <a:r>
              <a:rPr lang="en-GB" b="1" dirty="0"/>
              <a:t>the receiver has understood</a:t>
            </a:r>
            <a:r>
              <a:rPr lang="en-GB" dirty="0"/>
              <a:t> the primary </a:t>
            </a:r>
            <a:r>
              <a:rPr lang="en-GB" b="1" dirty="0"/>
              <a:t>message</a:t>
            </a:r>
            <a:r>
              <a:rPr lang="en-GB" dirty="0"/>
              <a:t> sent by the sender &amp; the communication process is now complete.</a:t>
            </a:r>
          </a:p>
          <a:p>
            <a:r>
              <a:rPr lang="en-GB" dirty="0"/>
              <a:t>A successful communication must be a </a:t>
            </a:r>
            <a:r>
              <a:rPr lang="en-GB" b="1" dirty="0"/>
              <a:t>two-way process </a:t>
            </a:r>
            <a:r>
              <a:rPr lang="en-GB" dirty="0"/>
              <a:t>where the sender sends the message &amp; receives feedback from the receiver.</a:t>
            </a:r>
          </a:p>
          <a:p>
            <a:r>
              <a:rPr lang="en-GB" dirty="0"/>
              <a:t>These feedback could be verbal &amp; nonverbal.</a:t>
            </a:r>
          </a:p>
        </p:txBody>
      </p:sp>
      <p:pic>
        <p:nvPicPr>
          <p:cNvPr id="4" name="Obrázek 3"/>
          <p:cNvPicPr>
            <a:picLocks noChangeAspect="1"/>
          </p:cNvPicPr>
          <p:nvPr/>
        </p:nvPicPr>
        <p:blipFill>
          <a:blip r:embed="rId3"/>
          <a:stretch>
            <a:fillRect/>
          </a:stretch>
        </p:blipFill>
        <p:spPr>
          <a:xfrm>
            <a:off x="7949477" y="4957762"/>
            <a:ext cx="3857625" cy="1743075"/>
          </a:xfrm>
          <a:prstGeom prst="rect">
            <a:avLst/>
          </a:prstGeom>
        </p:spPr>
      </p:pic>
    </p:spTree>
    <p:extLst>
      <p:ext uri="{BB962C8B-B14F-4D97-AF65-F5344CB8AC3E}">
        <p14:creationId xmlns:p14="http://schemas.microsoft.com/office/powerpoint/2010/main" val="39315676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9475" y="114715"/>
            <a:ext cx="3408911" cy="687816"/>
          </a:xfrm>
          <a:prstGeom prst="rect">
            <a:avLst/>
          </a:prstGeom>
        </p:spPr>
      </p:pic>
      <p:sp>
        <p:nvSpPr>
          <p:cNvPr id="2" name="Nadpis 1"/>
          <p:cNvSpPr>
            <a:spLocks noGrp="1"/>
          </p:cNvSpPr>
          <p:nvPr>
            <p:ph type="title"/>
          </p:nvPr>
        </p:nvSpPr>
        <p:spPr/>
        <p:txBody>
          <a:bodyPr/>
          <a:lstStyle/>
          <a:p>
            <a:r>
              <a:rPr lang="en-GB" dirty="0"/>
              <a:t>Elements of the communication</a:t>
            </a:r>
          </a:p>
        </p:txBody>
      </p:sp>
      <p:sp>
        <p:nvSpPr>
          <p:cNvPr id="3" name="Zástupný symbol pro obsah 2"/>
          <p:cNvSpPr>
            <a:spLocks noGrp="1"/>
          </p:cNvSpPr>
          <p:nvPr>
            <p:ph idx="1"/>
          </p:nvPr>
        </p:nvSpPr>
        <p:spPr>
          <a:xfrm>
            <a:off x="838200" y="1825625"/>
            <a:ext cx="10515600" cy="4843030"/>
          </a:xfrm>
        </p:spPr>
        <p:txBody>
          <a:bodyPr>
            <a:normAutofit/>
          </a:bodyPr>
          <a:lstStyle/>
          <a:p>
            <a:pPr marL="0" indent="0" algn="just">
              <a:buNone/>
            </a:pPr>
            <a:r>
              <a:rPr lang="en-GB" b="1" dirty="0"/>
              <a:t>Confounding </a:t>
            </a:r>
            <a:r>
              <a:rPr lang="en-GB" b="1" dirty="0" smtClean="0"/>
              <a:t>elements</a:t>
            </a:r>
            <a:endParaRPr lang="cs-CZ" b="1" dirty="0" smtClean="0"/>
          </a:p>
          <a:p>
            <a:pPr marL="0" indent="0" algn="just">
              <a:buNone/>
            </a:pPr>
            <a:endParaRPr lang="en-GB" dirty="0"/>
          </a:p>
          <a:p>
            <a:pPr algn="just"/>
            <a:r>
              <a:rPr lang="en-GB" dirty="0"/>
              <a:t>These elements </a:t>
            </a:r>
            <a:r>
              <a:rPr lang="en-GB" dirty="0" smtClean="0"/>
              <a:t>influence </a:t>
            </a:r>
            <a:r>
              <a:rPr lang="en-GB" dirty="0"/>
              <a:t>the communication process significantly</a:t>
            </a:r>
            <a:r>
              <a:rPr lang="en-GB" dirty="0" smtClean="0"/>
              <a:t>.</a:t>
            </a:r>
            <a:endParaRPr lang="cs-CZ" dirty="0" smtClean="0"/>
          </a:p>
          <a:p>
            <a:pPr algn="just"/>
            <a:endParaRPr lang="en-GB" dirty="0"/>
          </a:p>
          <a:p>
            <a:pPr algn="just"/>
            <a:r>
              <a:rPr lang="en-GB" dirty="0" smtClean="0"/>
              <a:t>Interpersonal </a:t>
            </a:r>
            <a:r>
              <a:rPr lang="en-GB" dirty="0"/>
              <a:t>variables such as perception, beliefs, values, sociocultural background, educational &amp; developmental levels, emotion, gender, physical &amp; mental health, etc. may significantly affect the communication process. </a:t>
            </a:r>
          </a:p>
        </p:txBody>
      </p:sp>
    </p:spTree>
    <p:extLst>
      <p:ext uri="{BB962C8B-B14F-4D97-AF65-F5344CB8AC3E}">
        <p14:creationId xmlns:p14="http://schemas.microsoft.com/office/powerpoint/2010/main" val="21683633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9475" y="114715"/>
            <a:ext cx="3408911" cy="687816"/>
          </a:xfrm>
          <a:prstGeom prst="rect">
            <a:avLst/>
          </a:prstGeom>
        </p:spPr>
      </p:pic>
      <p:sp>
        <p:nvSpPr>
          <p:cNvPr id="2" name="Nadpis 1"/>
          <p:cNvSpPr>
            <a:spLocks noGrp="1"/>
          </p:cNvSpPr>
          <p:nvPr>
            <p:ph type="title"/>
          </p:nvPr>
        </p:nvSpPr>
        <p:spPr/>
        <p:txBody>
          <a:bodyPr/>
          <a:lstStyle/>
          <a:p>
            <a:r>
              <a:rPr lang="en-GB" dirty="0"/>
              <a:t>TYPES OF COMMUNICATION</a:t>
            </a:r>
          </a:p>
        </p:txBody>
      </p:sp>
      <p:sp>
        <p:nvSpPr>
          <p:cNvPr id="3" name="Zástupný symbol pro obsah 2"/>
          <p:cNvSpPr>
            <a:spLocks noGrp="1"/>
          </p:cNvSpPr>
          <p:nvPr>
            <p:ph idx="1"/>
          </p:nvPr>
        </p:nvSpPr>
        <p:spPr>
          <a:xfrm>
            <a:off x="304800" y="1199100"/>
            <a:ext cx="11711709" cy="5420561"/>
          </a:xfrm>
        </p:spPr>
        <p:txBody>
          <a:bodyPr>
            <a:normAutofit fontScale="62500" lnSpcReduction="20000"/>
          </a:bodyPr>
          <a:lstStyle/>
          <a:p>
            <a:pPr marL="0" indent="0" algn="just">
              <a:buNone/>
            </a:pPr>
            <a:r>
              <a:rPr lang="cs-CZ" dirty="0"/>
              <a:t>                                                    </a:t>
            </a:r>
            <a:r>
              <a:rPr lang="en-GB" dirty="0"/>
              <a:t> </a:t>
            </a:r>
            <a:endParaRPr lang="cs-CZ" dirty="0"/>
          </a:p>
          <a:p>
            <a:pPr marL="0" indent="0">
              <a:lnSpc>
                <a:spcPct val="120000"/>
              </a:lnSpc>
              <a:buNone/>
            </a:pPr>
            <a:r>
              <a:rPr lang="cs-CZ" dirty="0"/>
              <a:t>		               </a:t>
            </a:r>
            <a:r>
              <a:rPr lang="en-US" sz="3600" dirty="0"/>
              <a:t>the </a:t>
            </a:r>
            <a:r>
              <a:rPr lang="en-US" sz="3600" b="1" u="sng" dirty="0"/>
              <a:t>means</a:t>
            </a:r>
            <a:r>
              <a:rPr lang="en-US" sz="3600" u="sng" dirty="0"/>
              <a:t> of delivering the message </a:t>
            </a:r>
            <a:r>
              <a:rPr lang="en-US" sz="3600" dirty="0"/>
              <a:t>(verbal communication -			            </a:t>
            </a:r>
            <a:r>
              <a:rPr lang="cs-CZ" sz="3600" dirty="0"/>
              <a:t>              </a:t>
            </a:r>
            <a:r>
              <a:rPr lang="en-US" sz="3600" i="1" dirty="0"/>
              <a:t>Subtypes of verbal communication:</a:t>
            </a:r>
            <a:r>
              <a:rPr lang="en-US" sz="3600" dirty="0"/>
              <a:t> •Spoken communication   			          </a:t>
            </a:r>
            <a:r>
              <a:rPr lang="cs-CZ" sz="3600" dirty="0"/>
              <a:t>             </a:t>
            </a:r>
            <a:r>
              <a:rPr lang="en-US" sz="3600" dirty="0"/>
              <a:t> •Written communication •Telecommunication •Electronic     </a:t>
            </a:r>
            <a:r>
              <a:rPr lang="cs-CZ" sz="3600" dirty="0"/>
              <a:t>					</a:t>
            </a:r>
            <a:r>
              <a:rPr lang="en-US" sz="3600" dirty="0"/>
              <a:t>communication )+ non verbal.</a:t>
            </a:r>
          </a:p>
          <a:p>
            <a:pPr marL="0" indent="0">
              <a:buNone/>
            </a:pPr>
            <a:r>
              <a:rPr lang="en-US" sz="3600" dirty="0"/>
              <a:t>                                     </a:t>
            </a:r>
            <a:r>
              <a:rPr lang="cs-CZ" sz="3600" dirty="0"/>
              <a:t>   </a:t>
            </a:r>
            <a:r>
              <a:rPr lang="en-US" sz="3600" dirty="0"/>
              <a:t>the </a:t>
            </a:r>
            <a:r>
              <a:rPr lang="en-US" sz="3600" b="1" u="sng" dirty="0"/>
              <a:t>purpose</a:t>
            </a:r>
            <a:r>
              <a:rPr lang="en-US" sz="3600" u="sng" dirty="0"/>
              <a:t> of communication </a:t>
            </a:r>
            <a:r>
              <a:rPr lang="en-US" sz="3600" dirty="0"/>
              <a:t>(formal, informal, therapeutic)</a:t>
            </a:r>
          </a:p>
          <a:p>
            <a:pPr marL="0" indent="0">
              <a:buNone/>
            </a:pPr>
            <a:r>
              <a:rPr lang="en-US" sz="4000" dirty="0"/>
              <a:t>Based on                 </a:t>
            </a:r>
            <a:r>
              <a:rPr lang="cs-CZ" sz="4000" dirty="0"/>
              <a:t> </a:t>
            </a:r>
            <a:r>
              <a:rPr lang="en-US" sz="4000" dirty="0"/>
              <a:t>                                          </a:t>
            </a:r>
          </a:p>
          <a:p>
            <a:pPr marL="0" indent="0">
              <a:lnSpc>
                <a:spcPct val="120000"/>
              </a:lnSpc>
              <a:buNone/>
            </a:pPr>
            <a:r>
              <a:rPr lang="en-US" sz="3600" dirty="0"/>
              <a:t>                                     </a:t>
            </a:r>
            <a:r>
              <a:rPr lang="cs-CZ" sz="3600" dirty="0"/>
              <a:t>  </a:t>
            </a:r>
            <a:r>
              <a:rPr lang="en-US" sz="3600" u="sng" dirty="0"/>
              <a:t>the </a:t>
            </a:r>
            <a:r>
              <a:rPr lang="en-US" sz="3600" b="1" u="sng" dirty="0"/>
              <a:t>levels</a:t>
            </a:r>
            <a:r>
              <a:rPr lang="en-US" sz="3600" u="sng" dirty="0"/>
              <a:t> of communication </a:t>
            </a:r>
            <a:r>
              <a:rPr lang="en-US" sz="3600" dirty="0"/>
              <a:t>(interpersonal, intrapersonal </a:t>
            </a:r>
            <a:r>
              <a:rPr lang="cs-CZ" sz="3600" dirty="0"/>
              <a:t>–</a:t>
            </a:r>
            <a:r>
              <a:rPr lang="en-US" sz="3600" dirty="0"/>
              <a:t> self-talk</a:t>
            </a:r>
            <a:r>
              <a:rPr lang="cs-CZ" sz="3600" dirty="0"/>
              <a:t>,</a:t>
            </a:r>
            <a:r>
              <a:rPr lang="en-US" sz="3600" dirty="0"/>
              <a:t>   		</a:t>
            </a:r>
            <a:r>
              <a:rPr lang="cs-CZ" sz="3600" dirty="0"/>
              <a:t>            </a:t>
            </a:r>
            <a:r>
              <a:rPr lang="en-US" sz="3600" dirty="0"/>
              <a:t>t</a:t>
            </a:r>
            <a:r>
              <a:rPr lang="cs-CZ" sz="3600" dirty="0"/>
              <a:t>            t</a:t>
            </a:r>
            <a:r>
              <a:rPr lang="en-US" sz="3600" dirty="0" err="1"/>
              <a:t>ranspersonal</a:t>
            </a:r>
            <a:r>
              <a:rPr lang="cs-CZ" sz="3600" dirty="0"/>
              <a:t> -</a:t>
            </a:r>
            <a:r>
              <a:rPr lang="en-GB" sz="3600" dirty="0"/>
              <a:t>It takes place within a person’s spiritual domain</a:t>
            </a:r>
            <a:r>
              <a:rPr lang="cs-CZ" sz="3600" dirty="0"/>
              <a:t>.</a:t>
            </a:r>
            <a:r>
              <a:rPr lang="en-GB" sz="3600" dirty="0"/>
              <a:t>The </a:t>
            </a:r>
            <a:r>
              <a:rPr lang="cs-CZ" sz="3600" dirty="0"/>
              <a:t>			            </a:t>
            </a:r>
            <a:r>
              <a:rPr lang="en-GB" sz="3600" dirty="0"/>
              <a:t>purpose is to realize selfhood, enhance spirituality &amp; answer </a:t>
            </a:r>
            <a:r>
              <a:rPr lang="cs-CZ" sz="3600" dirty="0"/>
              <a:t>				             </a:t>
            </a:r>
            <a:r>
              <a:rPr lang="en-GB" sz="3600" dirty="0"/>
              <a:t>questions that are spiritual in nature</a:t>
            </a:r>
            <a:r>
              <a:rPr lang="cs-CZ" sz="3600" dirty="0"/>
              <a:t>)</a:t>
            </a:r>
            <a:r>
              <a:rPr lang="en-US" sz="3600" dirty="0"/>
              <a:t> </a:t>
            </a:r>
          </a:p>
          <a:p>
            <a:pPr marL="0" indent="0">
              <a:buNone/>
            </a:pPr>
            <a:r>
              <a:rPr lang="en-US" sz="3600" dirty="0"/>
              <a:t> </a:t>
            </a:r>
          </a:p>
          <a:p>
            <a:pPr marL="0" indent="0">
              <a:lnSpc>
                <a:spcPct val="120000"/>
              </a:lnSpc>
              <a:buNone/>
            </a:pPr>
            <a:r>
              <a:rPr lang="cs-CZ" sz="3600" dirty="0"/>
              <a:t>			</a:t>
            </a:r>
            <a:r>
              <a:rPr lang="en-US" sz="3600" u="sng" dirty="0"/>
              <a:t>the </a:t>
            </a:r>
            <a:r>
              <a:rPr lang="en-US" sz="3600" b="1" u="sng" dirty="0"/>
              <a:t>pattern</a:t>
            </a:r>
            <a:r>
              <a:rPr lang="en-US" sz="3600" u="sng" dirty="0"/>
              <a:t> of communication </a:t>
            </a:r>
            <a:r>
              <a:rPr lang="cs-CZ" sz="3600" dirty="0"/>
              <a:t>(</a:t>
            </a:r>
            <a:r>
              <a:rPr lang="en-US" sz="3600" dirty="0"/>
              <a:t>small group</a:t>
            </a:r>
            <a:r>
              <a:rPr lang="cs-CZ" sz="3600" dirty="0"/>
              <a:t>, </a:t>
            </a:r>
            <a:r>
              <a:rPr lang="en-US" sz="3600" dirty="0"/>
              <a:t>public, one-way,</a:t>
            </a:r>
            <a:r>
              <a:rPr lang="cs-CZ" sz="3600" dirty="0"/>
              <a:t> </a:t>
            </a:r>
            <a:r>
              <a:rPr lang="en-US" sz="3600" dirty="0"/>
              <a:t>one-</a:t>
            </a:r>
            <a:r>
              <a:rPr lang="cs-CZ" sz="3600" dirty="0"/>
              <a:t>			              </a:t>
            </a:r>
            <a:r>
              <a:rPr lang="en-US" sz="3600" dirty="0"/>
              <a:t>to-one,</a:t>
            </a:r>
            <a:r>
              <a:rPr lang="cs-CZ" sz="3600" dirty="0"/>
              <a:t> </a:t>
            </a:r>
            <a:r>
              <a:rPr lang="en-US" sz="3600" dirty="0"/>
              <a:t>one-to-many, many-to-one</a:t>
            </a:r>
            <a:r>
              <a:rPr lang="cs-CZ" sz="3600" dirty="0"/>
              <a:t>)</a:t>
            </a:r>
            <a:endParaRPr lang="en-US" sz="3600" dirty="0"/>
          </a:p>
          <a:p>
            <a:pPr marL="0" indent="0" algn="just">
              <a:buNone/>
            </a:pPr>
            <a:endParaRPr lang="en-GB" dirty="0"/>
          </a:p>
          <a:p>
            <a:endParaRPr lang="en-GB" dirty="0"/>
          </a:p>
          <a:p>
            <a:endParaRPr lang="en-GB" dirty="0"/>
          </a:p>
        </p:txBody>
      </p:sp>
      <p:sp>
        <p:nvSpPr>
          <p:cNvPr id="6" name="Šipka doprava 5"/>
          <p:cNvSpPr/>
          <p:nvPr/>
        </p:nvSpPr>
        <p:spPr>
          <a:xfrm rot="18684055">
            <a:off x="1332990" y="2361368"/>
            <a:ext cx="1999270" cy="372866"/>
          </a:xfrm>
          <a:prstGeom prst="rightArrow">
            <a:avLst/>
          </a:prstGeom>
          <a:solidFill>
            <a:schemeClr val="bg1"/>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Šipka doprava 6"/>
          <p:cNvSpPr/>
          <p:nvPr/>
        </p:nvSpPr>
        <p:spPr>
          <a:xfrm rot="20869299">
            <a:off x="1745438" y="3163975"/>
            <a:ext cx="1323445" cy="407864"/>
          </a:xfrm>
          <a:prstGeom prst="rightArrow">
            <a:avLst/>
          </a:prstGeom>
          <a:solidFill>
            <a:schemeClr val="bg1"/>
          </a:solid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Šipka doprava 7"/>
          <p:cNvSpPr/>
          <p:nvPr/>
        </p:nvSpPr>
        <p:spPr>
          <a:xfrm rot="576470">
            <a:off x="1737348" y="3682087"/>
            <a:ext cx="1306194" cy="384558"/>
          </a:xfrm>
          <a:prstGeom prst="rightArrow">
            <a:avLst/>
          </a:prstGeom>
          <a:solidFill>
            <a:schemeClr val="bg1"/>
          </a:solid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Šipka doprava 8"/>
          <p:cNvSpPr/>
          <p:nvPr/>
        </p:nvSpPr>
        <p:spPr>
          <a:xfrm rot="2588691">
            <a:off x="1353363" y="4560076"/>
            <a:ext cx="2258992" cy="371572"/>
          </a:xfrm>
          <a:prstGeom prst="rightArrow">
            <a:avLst/>
          </a:prstGeom>
          <a:solidFill>
            <a:schemeClr val="bg1"/>
          </a:solid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860985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9475" y="114715"/>
            <a:ext cx="3408911" cy="687816"/>
          </a:xfrm>
          <a:prstGeom prst="rect">
            <a:avLst/>
          </a:prstGeom>
        </p:spPr>
      </p:pic>
      <p:sp>
        <p:nvSpPr>
          <p:cNvPr id="2" name="Nadpis 1"/>
          <p:cNvSpPr>
            <a:spLocks noGrp="1"/>
          </p:cNvSpPr>
          <p:nvPr>
            <p:ph type="title"/>
          </p:nvPr>
        </p:nvSpPr>
        <p:spPr/>
        <p:txBody>
          <a:bodyPr/>
          <a:lstStyle/>
          <a:p>
            <a:r>
              <a:rPr lang="en-GB" dirty="0"/>
              <a:t>TYPES OF COMMUNICATION</a:t>
            </a:r>
          </a:p>
        </p:txBody>
      </p:sp>
      <p:sp>
        <p:nvSpPr>
          <p:cNvPr id="3" name="Zástupný symbol pro obsah 2"/>
          <p:cNvSpPr>
            <a:spLocks noGrp="1"/>
          </p:cNvSpPr>
          <p:nvPr>
            <p:ph idx="1"/>
          </p:nvPr>
        </p:nvSpPr>
        <p:spPr>
          <a:xfrm>
            <a:off x="304800" y="1199100"/>
            <a:ext cx="11711709" cy="5420561"/>
          </a:xfrm>
        </p:spPr>
        <p:txBody>
          <a:bodyPr>
            <a:normAutofit/>
          </a:bodyPr>
          <a:lstStyle/>
          <a:p>
            <a:pPr marL="0" indent="0" algn="just">
              <a:buNone/>
            </a:pPr>
            <a:r>
              <a:rPr lang="cs-CZ" dirty="0"/>
              <a:t>                                                    </a:t>
            </a:r>
            <a:r>
              <a:rPr lang="en-GB" dirty="0"/>
              <a:t> </a:t>
            </a:r>
            <a:endParaRPr lang="cs-CZ" dirty="0"/>
          </a:p>
          <a:p>
            <a:pPr marL="0" indent="0">
              <a:lnSpc>
                <a:spcPct val="120000"/>
              </a:lnSpc>
              <a:buNone/>
            </a:pPr>
            <a:r>
              <a:rPr lang="cs-CZ" dirty="0"/>
              <a:t>	</a:t>
            </a:r>
            <a:r>
              <a:rPr lang="en-GB" b="1" dirty="0"/>
              <a:t>Speaking in Informal Settings</a:t>
            </a:r>
            <a:r>
              <a:rPr lang="cs-CZ" b="1" dirty="0"/>
              <a:t>:</a:t>
            </a:r>
          </a:p>
          <a:p>
            <a:pPr marL="0" indent="0">
              <a:lnSpc>
                <a:spcPct val="120000"/>
              </a:lnSpc>
              <a:buNone/>
            </a:pPr>
            <a:r>
              <a:rPr lang="en-GB" b="1" dirty="0"/>
              <a:t>Make eye contact.</a:t>
            </a:r>
            <a:r>
              <a:rPr lang="en-GB" dirty="0"/>
              <a:t> This technique is so important, but many people forget about it when speaking to people. It shows attentiveness and interest in what's being said. Increased eye contact is associated with credibility and dominance, so it is important to maintain solid eye contact when speaking to someone.</a:t>
            </a:r>
            <a:endParaRPr lang="en-GB" b="1" dirty="0"/>
          </a:p>
          <a:p>
            <a:pPr marL="0" indent="0">
              <a:lnSpc>
                <a:spcPct val="120000"/>
              </a:lnSpc>
              <a:buNone/>
            </a:pPr>
            <a:r>
              <a:rPr lang="cs-CZ" dirty="0"/>
              <a:t>	</a:t>
            </a:r>
            <a:endParaRPr lang="en-GB" dirty="0"/>
          </a:p>
          <a:p>
            <a:pPr marL="0" indent="0">
              <a:buNone/>
            </a:pPr>
            <a:endParaRPr lang="en-GB" dirty="0"/>
          </a:p>
          <a:p>
            <a:endParaRPr lang="en-GB" dirty="0"/>
          </a:p>
        </p:txBody>
      </p:sp>
      <p:pic>
        <p:nvPicPr>
          <p:cNvPr id="4" name="Obrázek 3"/>
          <p:cNvPicPr>
            <a:picLocks noChangeAspect="1"/>
          </p:cNvPicPr>
          <p:nvPr/>
        </p:nvPicPr>
        <p:blipFill>
          <a:blip r:embed="rId3"/>
          <a:stretch>
            <a:fillRect/>
          </a:stretch>
        </p:blipFill>
        <p:spPr>
          <a:xfrm>
            <a:off x="3204781" y="4536948"/>
            <a:ext cx="3806665" cy="2321052"/>
          </a:xfrm>
          <a:prstGeom prst="rect">
            <a:avLst/>
          </a:prstGeom>
        </p:spPr>
      </p:pic>
    </p:spTree>
    <p:extLst>
      <p:ext uri="{BB962C8B-B14F-4D97-AF65-F5344CB8AC3E}">
        <p14:creationId xmlns:p14="http://schemas.microsoft.com/office/powerpoint/2010/main" val="38205427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9475" y="114715"/>
            <a:ext cx="3408911" cy="687816"/>
          </a:xfrm>
          <a:prstGeom prst="rect">
            <a:avLst/>
          </a:prstGeom>
        </p:spPr>
      </p:pic>
      <p:sp>
        <p:nvSpPr>
          <p:cNvPr id="2" name="Nadpis 1"/>
          <p:cNvSpPr>
            <a:spLocks noGrp="1"/>
          </p:cNvSpPr>
          <p:nvPr>
            <p:ph type="title"/>
          </p:nvPr>
        </p:nvSpPr>
        <p:spPr/>
        <p:txBody>
          <a:bodyPr/>
          <a:lstStyle/>
          <a:p>
            <a:r>
              <a:rPr lang="en-GB" dirty="0"/>
              <a:t>TYPES OF COMMUNICATION</a:t>
            </a:r>
          </a:p>
        </p:txBody>
      </p:sp>
      <p:sp>
        <p:nvSpPr>
          <p:cNvPr id="3" name="Zástupný symbol pro obsah 2"/>
          <p:cNvSpPr>
            <a:spLocks noGrp="1"/>
          </p:cNvSpPr>
          <p:nvPr>
            <p:ph idx="1"/>
          </p:nvPr>
        </p:nvSpPr>
        <p:spPr>
          <a:xfrm>
            <a:off x="304800" y="1199100"/>
            <a:ext cx="11711709" cy="5420561"/>
          </a:xfrm>
        </p:spPr>
        <p:txBody>
          <a:bodyPr>
            <a:normAutofit/>
          </a:bodyPr>
          <a:lstStyle/>
          <a:p>
            <a:pPr marL="0" indent="0" algn="just">
              <a:buNone/>
            </a:pPr>
            <a:r>
              <a:rPr lang="cs-CZ" dirty="0"/>
              <a:t>                                                    </a:t>
            </a:r>
            <a:r>
              <a:rPr lang="en-GB" dirty="0"/>
              <a:t> </a:t>
            </a:r>
            <a:endParaRPr lang="cs-CZ" dirty="0"/>
          </a:p>
          <a:p>
            <a:pPr marL="0" indent="0">
              <a:lnSpc>
                <a:spcPct val="120000"/>
              </a:lnSpc>
              <a:buNone/>
            </a:pPr>
            <a:r>
              <a:rPr lang="cs-CZ" dirty="0"/>
              <a:t>	</a:t>
            </a:r>
            <a:r>
              <a:rPr lang="en-GB" b="1" dirty="0"/>
              <a:t>Smile.</a:t>
            </a:r>
            <a:r>
              <a:rPr lang="en-GB" dirty="0"/>
              <a:t> Something as simple as a smile can completely change the way a conversation goes. Smiling helps us form and sustain interpersonal relationships, so it is an essential part of communicating with others.</a:t>
            </a:r>
            <a:r>
              <a:rPr lang="cs-CZ" dirty="0"/>
              <a:t>	</a:t>
            </a:r>
            <a:endParaRPr lang="en-GB" dirty="0"/>
          </a:p>
          <a:p>
            <a:endParaRPr lang="en-GB" dirty="0"/>
          </a:p>
          <a:p>
            <a:endParaRPr lang="en-GB" dirty="0"/>
          </a:p>
        </p:txBody>
      </p:sp>
      <p:pic>
        <p:nvPicPr>
          <p:cNvPr id="4" name="Obrázek 3"/>
          <p:cNvPicPr>
            <a:picLocks noChangeAspect="1"/>
          </p:cNvPicPr>
          <p:nvPr/>
        </p:nvPicPr>
        <p:blipFill>
          <a:blip r:embed="rId3"/>
          <a:stretch>
            <a:fillRect/>
          </a:stretch>
        </p:blipFill>
        <p:spPr>
          <a:xfrm>
            <a:off x="3440621" y="3295698"/>
            <a:ext cx="4039171" cy="3233118"/>
          </a:xfrm>
          <a:prstGeom prst="rect">
            <a:avLst/>
          </a:prstGeom>
        </p:spPr>
      </p:pic>
    </p:spTree>
    <p:extLst>
      <p:ext uri="{BB962C8B-B14F-4D97-AF65-F5344CB8AC3E}">
        <p14:creationId xmlns:p14="http://schemas.microsoft.com/office/powerpoint/2010/main" val="28022822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9475" y="114715"/>
            <a:ext cx="3408911" cy="687816"/>
          </a:xfrm>
          <a:prstGeom prst="rect">
            <a:avLst/>
          </a:prstGeom>
        </p:spPr>
      </p:pic>
      <p:sp>
        <p:nvSpPr>
          <p:cNvPr id="2" name="Nadpis 1"/>
          <p:cNvSpPr>
            <a:spLocks noGrp="1"/>
          </p:cNvSpPr>
          <p:nvPr>
            <p:ph type="title"/>
          </p:nvPr>
        </p:nvSpPr>
        <p:spPr/>
        <p:txBody>
          <a:bodyPr/>
          <a:lstStyle/>
          <a:p>
            <a:r>
              <a:rPr lang="en-GB" dirty="0"/>
              <a:t>TYPES OF COMMUNICATION</a:t>
            </a:r>
          </a:p>
        </p:txBody>
      </p:sp>
      <p:sp>
        <p:nvSpPr>
          <p:cNvPr id="3" name="Zástupný symbol pro obsah 2"/>
          <p:cNvSpPr>
            <a:spLocks noGrp="1"/>
          </p:cNvSpPr>
          <p:nvPr>
            <p:ph idx="1"/>
          </p:nvPr>
        </p:nvSpPr>
        <p:spPr>
          <a:xfrm>
            <a:off x="304800" y="1199100"/>
            <a:ext cx="11711709" cy="5420561"/>
          </a:xfrm>
        </p:spPr>
        <p:txBody>
          <a:bodyPr>
            <a:normAutofit/>
          </a:bodyPr>
          <a:lstStyle/>
          <a:p>
            <a:pPr marL="0" indent="0" algn="just">
              <a:buNone/>
            </a:pPr>
            <a:r>
              <a:rPr lang="cs-CZ" dirty="0"/>
              <a:t>       </a:t>
            </a:r>
          </a:p>
          <a:p>
            <a:pPr marL="0" indent="0" algn="just">
              <a:buNone/>
            </a:pPr>
            <a:r>
              <a:rPr lang="en-GB" b="1" dirty="0"/>
              <a:t>Practice open/relaxed body language.</a:t>
            </a:r>
            <a:r>
              <a:rPr lang="en-GB" dirty="0"/>
              <a:t> Your body language should be relaxed. This means that you should not cross your arms or stiffen your body. Keeping your arms open invites reciprocated communication rather than sending a message of being closed and unreceptive.</a:t>
            </a:r>
            <a:r>
              <a:rPr lang="cs-CZ" dirty="0"/>
              <a:t>                                             </a:t>
            </a:r>
            <a:r>
              <a:rPr lang="en-GB" dirty="0"/>
              <a:t> </a:t>
            </a:r>
            <a:endParaRPr lang="cs-CZ" dirty="0"/>
          </a:p>
          <a:p>
            <a:pPr marL="0" indent="0">
              <a:lnSpc>
                <a:spcPct val="120000"/>
              </a:lnSpc>
              <a:buNone/>
            </a:pPr>
            <a:r>
              <a:rPr lang="cs-CZ" dirty="0"/>
              <a:t>		</a:t>
            </a:r>
            <a:endParaRPr lang="en-GB" dirty="0"/>
          </a:p>
          <a:p>
            <a:endParaRPr lang="en-GB" dirty="0"/>
          </a:p>
          <a:p>
            <a:endParaRPr lang="en-GB" dirty="0"/>
          </a:p>
        </p:txBody>
      </p:sp>
      <p:pic>
        <p:nvPicPr>
          <p:cNvPr id="4" name="Obrázek 3"/>
          <p:cNvPicPr>
            <a:picLocks noChangeAspect="1"/>
          </p:cNvPicPr>
          <p:nvPr/>
        </p:nvPicPr>
        <p:blipFill>
          <a:blip r:embed="rId3"/>
          <a:stretch>
            <a:fillRect/>
          </a:stretch>
        </p:blipFill>
        <p:spPr>
          <a:xfrm>
            <a:off x="3145536" y="3577686"/>
            <a:ext cx="4782312" cy="3041975"/>
          </a:xfrm>
          <a:prstGeom prst="rect">
            <a:avLst/>
          </a:prstGeom>
        </p:spPr>
      </p:pic>
    </p:spTree>
    <p:extLst>
      <p:ext uri="{BB962C8B-B14F-4D97-AF65-F5344CB8AC3E}">
        <p14:creationId xmlns:p14="http://schemas.microsoft.com/office/powerpoint/2010/main" val="17647813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b="1" dirty="0"/>
              <a:t>PPT topics – 10-15 slides</a:t>
            </a:r>
          </a:p>
        </p:txBody>
      </p:sp>
      <p:sp>
        <p:nvSpPr>
          <p:cNvPr id="3" name="Zástupný symbol pro obsah 2"/>
          <p:cNvSpPr>
            <a:spLocks noGrp="1"/>
          </p:cNvSpPr>
          <p:nvPr>
            <p:ph idx="1"/>
          </p:nvPr>
        </p:nvSpPr>
        <p:spPr/>
        <p:txBody>
          <a:bodyPr>
            <a:normAutofit fontScale="62500" lnSpcReduction="20000"/>
          </a:bodyPr>
          <a:lstStyle/>
          <a:p>
            <a:pPr marL="514350" indent="-514350">
              <a:buFont typeface="+mj-lt"/>
              <a:buAutoNum type="arabicParenR"/>
            </a:pPr>
            <a:r>
              <a:rPr lang="en-GB" dirty="0"/>
              <a:t>Relations and the position of the individual in society, socialisation. </a:t>
            </a:r>
          </a:p>
          <a:p>
            <a:pPr marL="514350" indent="-514350">
              <a:buFont typeface="+mj-lt"/>
              <a:buAutoNum type="arabicParenR"/>
            </a:pPr>
            <a:r>
              <a:rPr lang="en-GB" dirty="0"/>
              <a:t>Social roles and rules of social behaviour. </a:t>
            </a:r>
          </a:p>
          <a:p>
            <a:pPr marL="514350" indent="-514350">
              <a:buFont typeface="+mj-lt"/>
              <a:buAutoNum type="arabicParenR"/>
            </a:pPr>
            <a:r>
              <a:rPr lang="en-GB" dirty="0"/>
              <a:t>Motivation</a:t>
            </a:r>
            <a:r>
              <a:rPr lang="cs-CZ" dirty="0"/>
              <a:t>.</a:t>
            </a:r>
            <a:r>
              <a:rPr lang="en-GB" dirty="0"/>
              <a:t> Social attitudes and needs. </a:t>
            </a:r>
          </a:p>
          <a:p>
            <a:pPr marL="514350" indent="-514350">
              <a:buFont typeface="+mj-lt"/>
              <a:buAutoNum type="arabicParenR"/>
            </a:pPr>
            <a:r>
              <a:rPr lang="en-GB" dirty="0"/>
              <a:t>Aspects of social contact. </a:t>
            </a:r>
          </a:p>
          <a:p>
            <a:pPr marL="514350" indent="-514350">
              <a:buFont typeface="+mj-lt"/>
              <a:buAutoNum type="arabicParenR"/>
            </a:pPr>
            <a:r>
              <a:rPr lang="en-GB" dirty="0"/>
              <a:t>Social perception. </a:t>
            </a:r>
          </a:p>
          <a:p>
            <a:pPr marL="514350" indent="-514350">
              <a:buFont typeface="+mj-lt"/>
              <a:buAutoNum type="arabicParenR"/>
            </a:pPr>
            <a:r>
              <a:rPr lang="en-GB" dirty="0"/>
              <a:t>Interpersonal relations and interactions. </a:t>
            </a:r>
          </a:p>
          <a:p>
            <a:pPr marL="514350" indent="-514350">
              <a:buFont typeface="+mj-lt"/>
              <a:buAutoNum type="arabicParenR"/>
            </a:pPr>
            <a:r>
              <a:rPr lang="en-GB" dirty="0"/>
              <a:t>Verbal communication. </a:t>
            </a:r>
          </a:p>
          <a:p>
            <a:pPr marL="514350" indent="-514350">
              <a:buFont typeface="+mj-lt"/>
              <a:buAutoNum type="arabicParenR"/>
            </a:pPr>
            <a:r>
              <a:rPr lang="en-GB" dirty="0"/>
              <a:t>Non-verbal communication. </a:t>
            </a:r>
          </a:p>
          <a:p>
            <a:pPr marL="514350" indent="-514350">
              <a:buFont typeface="+mj-lt"/>
              <a:buAutoNum type="arabicParenR"/>
            </a:pPr>
            <a:r>
              <a:rPr lang="en-GB" dirty="0"/>
              <a:t>Specifics of communication in pharmacy practice. </a:t>
            </a:r>
            <a:r>
              <a:rPr lang="cs-CZ" dirty="0"/>
              <a:t>(Konstantina)</a:t>
            </a:r>
            <a:endParaRPr lang="en-GB" dirty="0"/>
          </a:p>
          <a:p>
            <a:pPr marL="514350" indent="-514350">
              <a:buFont typeface="+mj-lt"/>
              <a:buAutoNum type="arabicParenR"/>
            </a:pPr>
            <a:r>
              <a:rPr lang="en-GB" dirty="0"/>
              <a:t>Solution of interpersonal conflicts. </a:t>
            </a:r>
          </a:p>
          <a:p>
            <a:pPr marL="514350" indent="-514350">
              <a:buFont typeface="+mj-lt"/>
              <a:buAutoNum type="arabicParenR"/>
            </a:pPr>
            <a:r>
              <a:rPr lang="en-GB" dirty="0"/>
              <a:t>Group dynamics. </a:t>
            </a:r>
          </a:p>
          <a:p>
            <a:pPr marL="514350" indent="-514350">
              <a:buFont typeface="+mj-lt"/>
              <a:buAutoNum type="arabicParenR"/>
            </a:pPr>
            <a:r>
              <a:rPr lang="en-GB" dirty="0"/>
              <a:t>Human sources management, leadership. </a:t>
            </a:r>
          </a:p>
          <a:p>
            <a:pPr marL="514350" indent="-514350">
              <a:buFont typeface="+mj-lt"/>
              <a:buAutoNum type="arabicParenR"/>
            </a:pPr>
            <a:r>
              <a:rPr lang="en-GB" dirty="0"/>
              <a:t>Some of social-pathology features (e.g. drugs abuse, criminality). </a:t>
            </a:r>
          </a:p>
          <a:p>
            <a:endParaRPr lang="en-GB" dirty="0"/>
          </a:p>
        </p:txBody>
      </p:sp>
    </p:spTree>
    <p:extLst>
      <p:ext uri="{BB962C8B-B14F-4D97-AF65-F5344CB8AC3E}">
        <p14:creationId xmlns:p14="http://schemas.microsoft.com/office/powerpoint/2010/main" val="14805953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9475" y="114715"/>
            <a:ext cx="3408911" cy="687816"/>
          </a:xfrm>
          <a:prstGeom prst="rect">
            <a:avLst/>
          </a:prstGeom>
        </p:spPr>
      </p:pic>
      <p:sp>
        <p:nvSpPr>
          <p:cNvPr id="2" name="Nadpis 1"/>
          <p:cNvSpPr>
            <a:spLocks noGrp="1"/>
          </p:cNvSpPr>
          <p:nvPr>
            <p:ph type="title"/>
          </p:nvPr>
        </p:nvSpPr>
        <p:spPr/>
        <p:txBody>
          <a:bodyPr/>
          <a:lstStyle/>
          <a:p>
            <a:r>
              <a:rPr lang="en-GB" dirty="0"/>
              <a:t>TYPES OF COMMUNICATION</a:t>
            </a:r>
          </a:p>
        </p:txBody>
      </p:sp>
      <p:sp>
        <p:nvSpPr>
          <p:cNvPr id="3" name="Zástupný symbol pro obsah 2"/>
          <p:cNvSpPr>
            <a:spLocks noGrp="1"/>
          </p:cNvSpPr>
          <p:nvPr>
            <p:ph idx="1"/>
          </p:nvPr>
        </p:nvSpPr>
        <p:spPr>
          <a:xfrm>
            <a:off x="304800" y="1199100"/>
            <a:ext cx="11711709" cy="5420561"/>
          </a:xfrm>
        </p:spPr>
        <p:txBody>
          <a:bodyPr>
            <a:normAutofit/>
          </a:bodyPr>
          <a:lstStyle/>
          <a:p>
            <a:pPr marL="0" indent="0" algn="just">
              <a:buNone/>
            </a:pPr>
            <a:r>
              <a:rPr lang="cs-CZ" dirty="0"/>
              <a:t>                                                    </a:t>
            </a:r>
            <a:r>
              <a:rPr lang="en-GB" dirty="0"/>
              <a:t> </a:t>
            </a:r>
            <a:endParaRPr lang="cs-CZ" dirty="0"/>
          </a:p>
          <a:p>
            <a:pPr marL="0" indent="0">
              <a:lnSpc>
                <a:spcPct val="120000"/>
              </a:lnSpc>
              <a:buNone/>
            </a:pPr>
            <a:r>
              <a:rPr lang="cs-CZ" dirty="0"/>
              <a:t>	</a:t>
            </a:r>
            <a:r>
              <a:rPr lang="en-GB" b="1" dirty="0"/>
              <a:t>Avoid harsh tones. </a:t>
            </a:r>
            <a:r>
              <a:rPr lang="en-GB" dirty="0"/>
              <a:t>Your tone of voice can be an immediate deciding factor for how someone interprets what you say. You could say a phrase in a positive tone and someone would interpret it positively, while saying the same thing in a harsh tone would lead to a negative interpretation.</a:t>
            </a:r>
            <a:r>
              <a:rPr lang="cs-CZ" dirty="0"/>
              <a:t>	</a:t>
            </a:r>
            <a:endParaRPr lang="en-GB" dirty="0"/>
          </a:p>
          <a:p>
            <a:endParaRPr lang="en-GB" dirty="0"/>
          </a:p>
          <a:p>
            <a:endParaRPr lang="en-GB" dirty="0"/>
          </a:p>
        </p:txBody>
      </p:sp>
      <p:pic>
        <p:nvPicPr>
          <p:cNvPr id="4" name="Obrázek 3">
            <a:hlinkClick r:id="rId3"/>
          </p:cNvPr>
          <p:cNvPicPr>
            <a:picLocks noChangeAspect="1"/>
          </p:cNvPicPr>
          <p:nvPr/>
        </p:nvPicPr>
        <p:blipFill>
          <a:blip r:embed="rId4"/>
          <a:stretch>
            <a:fillRect/>
          </a:stretch>
        </p:blipFill>
        <p:spPr>
          <a:xfrm>
            <a:off x="3835506" y="3909380"/>
            <a:ext cx="4650295" cy="2762103"/>
          </a:xfrm>
          <a:prstGeom prst="rect">
            <a:avLst/>
          </a:prstGeom>
        </p:spPr>
      </p:pic>
    </p:spTree>
    <p:extLst>
      <p:ext uri="{BB962C8B-B14F-4D97-AF65-F5344CB8AC3E}">
        <p14:creationId xmlns:p14="http://schemas.microsoft.com/office/powerpoint/2010/main" val="27478702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9475" y="114715"/>
            <a:ext cx="3408911" cy="687816"/>
          </a:xfrm>
          <a:prstGeom prst="rect">
            <a:avLst/>
          </a:prstGeom>
        </p:spPr>
      </p:pic>
      <p:sp>
        <p:nvSpPr>
          <p:cNvPr id="2" name="Nadpis 1"/>
          <p:cNvSpPr>
            <a:spLocks noGrp="1"/>
          </p:cNvSpPr>
          <p:nvPr>
            <p:ph type="title"/>
          </p:nvPr>
        </p:nvSpPr>
        <p:spPr/>
        <p:txBody>
          <a:bodyPr/>
          <a:lstStyle/>
          <a:p>
            <a:r>
              <a:rPr lang="en-GB" dirty="0"/>
              <a:t>TYPES OF COMMUNICATION</a:t>
            </a:r>
          </a:p>
        </p:txBody>
      </p:sp>
      <p:sp>
        <p:nvSpPr>
          <p:cNvPr id="3" name="Zástupný symbol pro obsah 2"/>
          <p:cNvSpPr>
            <a:spLocks noGrp="1"/>
          </p:cNvSpPr>
          <p:nvPr>
            <p:ph idx="1"/>
          </p:nvPr>
        </p:nvSpPr>
        <p:spPr>
          <a:xfrm>
            <a:off x="304800" y="1199100"/>
            <a:ext cx="11711709" cy="5420561"/>
          </a:xfrm>
        </p:spPr>
        <p:txBody>
          <a:bodyPr>
            <a:normAutofit/>
          </a:bodyPr>
          <a:lstStyle/>
          <a:p>
            <a:pPr marL="0" indent="0" algn="just">
              <a:buNone/>
            </a:pPr>
            <a:r>
              <a:rPr lang="cs-CZ" dirty="0"/>
              <a:t>                                                    </a:t>
            </a:r>
            <a:r>
              <a:rPr lang="en-GB" dirty="0"/>
              <a:t> </a:t>
            </a:r>
            <a:endParaRPr lang="cs-CZ" dirty="0"/>
          </a:p>
          <a:p>
            <a:pPr marL="0" indent="0">
              <a:lnSpc>
                <a:spcPct val="120000"/>
              </a:lnSpc>
              <a:buNone/>
            </a:pPr>
            <a:r>
              <a:rPr lang="cs-CZ" dirty="0"/>
              <a:t>	</a:t>
            </a:r>
            <a:r>
              <a:rPr lang="en-GB" b="1" dirty="0"/>
              <a:t>Don't get off on tangents.</a:t>
            </a:r>
            <a:r>
              <a:rPr lang="en-GB" dirty="0"/>
              <a:t> Verbal communication is different than other forms of communication in that it is </a:t>
            </a:r>
            <a:r>
              <a:rPr lang="en-GB" b="1" dirty="0"/>
              <a:t>easier to get off topic</a:t>
            </a:r>
            <a:r>
              <a:rPr lang="en-GB" dirty="0"/>
              <a:t>, which can make it hard to remember what the conversation was really supposed to be about. This is confusing for your listener. So, stay on topic.</a:t>
            </a:r>
            <a:endParaRPr lang="cs-CZ" dirty="0"/>
          </a:p>
          <a:p>
            <a:pPr marL="0" indent="0">
              <a:lnSpc>
                <a:spcPct val="120000"/>
              </a:lnSpc>
              <a:buNone/>
            </a:pPr>
            <a:r>
              <a:rPr lang="cs-CZ" dirty="0"/>
              <a:t>	</a:t>
            </a:r>
            <a:endParaRPr lang="en-GB" dirty="0"/>
          </a:p>
          <a:p>
            <a:endParaRPr lang="en-GB" dirty="0"/>
          </a:p>
          <a:p>
            <a:pPr marL="0" indent="0">
              <a:buNone/>
            </a:pPr>
            <a:endParaRPr lang="en-GB" dirty="0"/>
          </a:p>
        </p:txBody>
      </p:sp>
      <p:pic>
        <p:nvPicPr>
          <p:cNvPr id="4" name="Obrázek 3"/>
          <p:cNvPicPr>
            <a:picLocks noChangeAspect="1"/>
          </p:cNvPicPr>
          <p:nvPr/>
        </p:nvPicPr>
        <p:blipFill>
          <a:blip r:embed="rId3"/>
          <a:stretch>
            <a:fillRect/>
          </a:stretch>
        </p:blipFill>
        <p:spPr>
          <a:xfrm>
            <a:off x="3470719" y="3892970"/>
            <a:ext cx="4182809" cy="2726691"/>
          </a:xfrm>
          <a:prstGeom prst="rect">
            <a:avLst/>
          </a:prstGeom>
        </p:spPr>
      </p:pic>
    </p:spTree>
    <p:extLst>
      <p:ext uri="{BB962C8B-B14F-4D97-AF65-F5344CB8AC3E}">
        <p14:creationId xmlns:p14="http://schemas.microsoft.com/office/powerpoint/2010/main" val="338739990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9475" y="114715"/>
            <a:ext cx="3408911" cy="687816"/>
          </a:xfrm>
          <a:prstGeom prst="rect">
            <a:avLst/>
          </a:prstGeom>
        </p:spPr>
      </p:pic>
      <p:sp>
        <p:nvSpPr>
          <p:cNvPr id="2" name="Nadpis 1"/>
          <p:cNvSpPr>
            <a:spLocks noGrp="1"/>
          </p:cNvSpPr>
          <p:nvPr>
            <p:ph type="title"/>
          </p:nvPr>
        </p:nvSpPr>
        <p:spPr/>
        <p:txBody>
          <a:bodyPr/>
          <a:lstStyle/>
          <a:p>
            <a:r>
              <a:rPr lang="en-GB" dirty="0"/>
              <a:t>TYPES OF COMMUNICATION</a:t>
            </a:r>
          </a:p>
        </p:txBody>
      </p:sp>
      <p:sp>
        <p:nvSpPr>
          <p:cNvPr id="3" name="Zástupný symbol pro obsah 2"/>
          <p:cNvSpPr>
            <a:spLocks noGrp="1"/>
          </p:cNvSpPr>
          <p:nvPr>
            <p:ph idx="1"/>
          </p:nvPr>
        </p:nvSpPr>
        <p:spPr>
          <a:xfrm>
            <a:off x="304800" y="1199100"/>
            <a:ext cx="11711709" cy="5420561"/>
          </a:xfrm>
        </p:spPr>
        <p:txBody>
          <a:bodyPr>
            <a:normAutofit/>
          </a:bodyPr>
          <a:lstStyle/>
          <a:p>
            <a:pPr marL="0" indent="0" algn="just">
              <a:buNone/>
            </a:pPr>
            <a:r>
              <a:rPr lang="cs-CZ" dirty="0"/>
              <a:t>                                                    </a:t>
            </a:r>
            <a:r>
              <a:rPr lang="en-GB" dirty="0"/>
              <a:t> </a:t>
            </a:r>
            <a:endParaRPr lang="cs-CZ" dirty="0"/>
          </a:p>
          <a:p>
            <a:pPr marL="0" indent="0">
              <a:lnSpc>
                <a:spcPct val="120000"/>
              </a:lnSpc>
              <a:buNone/>
            </a:pPr>
            <a:r>
              <a:rPr lang="cs-CZ" dirty="0"/>
              <a:t>	</a:t>
            </a:r>
            <a:r>
              <a:rPr lang="en-GB" b="1" dirty="0"/>
              <a:t>Show confidence.</a:t>
            </a:r>
            <a:r>
              <a:rPr lang="en-GB" dirty="0"/>
              <a:t> Before you start talking, you should be confident that you can achieve the goal you have for engaging in this conversation. If you are unsure of yourself, your conversation partner will be less receptive to your message.</a:t>
            </a:r>
            <a:endParaRPr lang="cs-CZ" dirty="0"/>
          </a:p>
          <a:p>
            <a:pPr marL="0" indent="0">
              <a:lnSpc>
                <a:spcPct val="120000"/>
              </a:lnSpc>
              <a:buNone/>
            </a:pPr>
            <a:r>
              <a:rPr lang="cs-CZ" dirty="0"/>
              <a:t>	</a:t>
            </a:r>
            <a:endParaRPr lang="en-GB" dirty="0"/>
          </a:p>
          <a:p>
            <a:endParaRPr lang="en-GB" dirty="0"/>
          </a:p>
          <a:p>
            <a:endParaRPr lang="en-GB" dirty="0"/>
          </a:p>
        </p:txBody>
      </p:sp>
      <p:pic>
        <p:nvPicPr>
          <p:cNvPr id="4" name="Obrázek 3"/>
          <p:cNvPicPr>
            <a:picLocks noChangeAspect="1"/>
          </p:cNvPicPr>
          <p:nvPr/>
        </p:nvPicPr>
        <p:blipFill>
          <a:blip r:embed="rId3"/>
          <a:stretch>
            <a:fillRect/>
          </a:stretch>
        </p:blipFill>
        <p:spPr>
          <a:xfrm>
            <a:off x="3760470" y="3333374"/>
            <a:ext cx="4203954" cy="3419279"/>
          </a:xfrm>
          <a:prstGeom prst="rect">
            <a:avLst/>
          </a:prstGeom>
        </p:spPr>
      </p:pic>
    </p:spTree>
    <p:extLst>
      <p:ext uri="{BB962C8B-B14F-4D97-AF65-F5344CB8AC3E}">
        <p14:creationId xmlns:p14="http://schemas.microsoft.com/office/powerpoint/2010/main" val="414650837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9475" y="114715"/>
            <a:ext cx="3408911" cy="687816"/>
          </a:xfrm>
          <a:prstGeom prst="rect">
            <a:avLst/>
          </a:prstGeom>
        </p:spPr>
      </p:pic>
      <p:sp>
        <p:nvSpPr>
          <p:cNvPr id="2" name="Nadpis 1"/>
          <p:cNvSpPr>
            <a:spLocks noGrp="1"/>
          </p:cNvSpPr>
          <p:nvPr>
            <p:ph type="title"/>
          </p:nvPr>
        </p:nvSpPr>
        <p:spPr/>
        <p:txBody>
          <a:bodyPr/>
          <a:lstStyle/>
          <a:p>
            <a:r>
              <a:rPr lang="en-GB" dirty="0"/>
              <a:t>TYPES OF COMMUNICATION</a:t>
            </a:r>
          </a:p>
        </p:txBody>
      </p:sp>
      <p:sp>
        <p:nvSpPr>
          <p:cNvPr id="3" name="Zástupný symbol pro obsah 2"/>
          <p:cNvSpPr>
            <a:spLocks noGrp="1"/>
          </p:cNvSpPr>
          <p:nvPr>
            <p:ph idx="1"/>
          </p:nvPr>
        </p:nvSpPr>
        <p:spPr>
          <a:xfrm>
            <a:off x="304800" y="1199100"/>
            <a:ext cx="11711709" cy="5420561"/>
          </a:xfrm>
        </p:spPr>
        <p:txBody>
          <a:bodyPr>
            <a:normAutofit lnSpcReduction="10000"/>
          </a:bodyPr>
          <a:lstStyle/>
          <a:p>
            <a:pPr marL="0" indent="0" algn="just">
              <a:buNone/>
            </a:pPr>
            <a:r>
              <a:rPr lang="cs-CZ" dirty="0"/>
              <a:t>                                                    </a:t>
            </a:r>
            <a:r>
              <a:rPr lang="en-GB" dirty="0"/>
              <a:t> </a:t>
            </a:r>
            <a:endParaRPr lang="cs-CZ" dirty="0"/>
          </a:p>
          <a:p>
            <a:pPr marL="0" indent="0">
              <a:lnSpc>
                <a:spcPct val="120000"/>
              </a:lnSpc>
              <a:buNone/>
            </a:pPr>
            <a:r>
              <a:rPr lang="cs-CZ" dirty="0"/>
              <a:t>	</a:t>
            </a:r>
            <a:r>
              <a:rPr lang="en-GB" b="1" dirty="0"/>
              <a:t>Speaking in Public/Formal Settings</a:t>
            </a:r>
          </a:p>
          <a:p>
            <a:pPr marL="0" indent="0">
              <a:lnSpc>
                <a:spcPct val="120000"/>
              </a:lnSpc>
              <a:buNone/>
            </a:pPr>
            <a:r>
              <a:rPr lang="en-GB" b="1" dirty="0"/>
              <a:t/>
            </a:r>
            <a:br>
              <a:rPr lang="en-GB" b="1" dirty="0"/>
            </a:br>
            <a:r>
              <a:rPr lang="en-GB" b="1" dirty="0"/>
              <a:t>Be </a:t>
            </a:r>
            <a:r>
              <a:rPr lang="en-GB" b="1" dirty="0" smtClean="0"/>
              <a:t>clear</a:t>
            </a:r>
            <a:r>
              <a:rPr lang="en-GB" b="1" dirty="0"/>
              <a:t>.</a:t>
            </a:r>
            <a:r>
              <a:rPr lang="en-GB" dirty="0"/>
              <a:t> Do not add irrelevant elements in your speech. Get to the point and say what you mean so that your listener can respond accordingly</a:t>
            </a:r>
            <a:r>
              <a:rPr lang="cs-CZ" dirty="0"/>
              <a:t>.</a:t>
            </a:r>
          </a:p>
          <a:p>
            <a:pPr marL="0" indent="0">
              <a:lnSpc>
                <a:spcPct val="120000"/>
              </a:lnSpc>
              <a:buNone/>
            </a:pPr>
            <a:r>
              <a:rPr lang="en-GB" b="1" dirty="0"/>
              <a:t/>
            </a:r>
            <a:br>
              <a:rPr lang="en-GB" b="1" dirty="0"/>
            </a:br>
            <a:r>
              <a:rPr lang="en-GB" b="1" dirty="0"/>
              <a:t>Be considerate.</a:t>
            </a:r>
            <a:r>
              <a:rPr lang="en-GB" dirty="0"/>
              <a:t> Always include a consideration for your audience/listeners when planning out a speech or thinking about an upcoming conversation. You don't want to say something that might be taken the wrong way or offend your audience.</a:t>
            </a:r>
            <a:r>
              <a:rPr lang="cs-CZ" dirty="0"/>
              <a:t>	</a:t>
            </a:r>
            <a:endParaRPr lang="en-GB" dirty="0"/>
          </a:p>
          <a:p>
            <a:endParaRPr lang="en-GB" dirty="0"/>
          </a:p>
          <a:p>
            <a:endParaRPr lang="en-GB" dirty="0"/>
          </a:p>
        </p:txBody>
      </p:sp>
      <p:pic>
        <p:nvPicPr>
          <p:cNvPr id="4" name="Obrázek 3"/>
          <p:cNvPicPr>
            <a:picLocks noChangeAspect="1"/>
          </p:cNvPicPr>
          <p:nvPr/>
        </p:nvPicPr>
        <p:blipFill>
          <a:blip r:embed="rId3"/>
          <a:stretch>
            <a:fillRect/>
          </a:stretch>
        </p:blipFill>
        <p:spPr>
          <a:xfrm>
            <a:off x="8681847" y="877399"/>
            <a:ext cx="2226945" cy="1954643"/>
          </a:xfrm>
          <a:prstGeom prst="rect">
            <a:avLst/>
          </a:prstGeom>
        </p:spPr>
      </p:pic>
    </p:spTree>
    <p:extLst>
      <p:ext uri="{BB962C8B-B14F-4D97-AF65-F5344CB8AC3E}">
        <p14:creationId xmlns:p14="http://schemas.microsoft.com/office/powerpoint/2010/main" val="18755791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9475" y="114715"/>
            <a:ext cx="3408911" cy="687816"/>
          </a:xfrm>
          <a:prstGeom prst="rect">
            <a:avLst/>
          </a:prstGeom>
        </p:spPr>
      </p:pic>
      <p:sp>
        <p:nvSpPr>
          <p:cNvPr id="2" name="Nadpis 1"/>
          <p:cNvSpPr>
            <a:spLocks noGrp="1"/>
          </p:cNvSpPr>
          <p:nvPr>
            <p:ph type="title"/>
          </p:nvPr>
        </p:nvSpPr>
        <p:spPr/>
        <p:txBody>
          <a:bodyPr/>
          <a:lstStyle/>
          <a:p>
            <a:r>
              <a:rPr lang="en-GB" dirty="0"/>
              <a:t>TYPES OF COMMUNICATION</a:t>
            </a:r>
          </a:p>
        </p:txBody>
      </p:sp>
      <p:sp>
        <p:nvSpPr>
          <p:cNvPr id="3" name="Zástupný symbol pro obsah 2"/>
          <p:cNvSpPr>
            <a:spLocks noGrp="1"/>
          </p:cNvSpPr>
          <p:nvPr>
            <p:ph idx="1"/>
          </p:nvPr>
        </p:nvSpPr>
        <p:spPr>
          <a:xfrm>
            <a:off x="304800" y="1199100"/>
            <a:ext cx="11711709" cy="5658900"/>
          </a:xfrm>
        </p:spPr>
        <p:txBody>
          <a:bodyPr>
            <a:normAutofit fontScale="47500" lnSpcReduction="20000"/>
          </a:bodyPr>
          <a:lstStyle/>
          <a:p>
            <a:pPr marL="0" indent="0" algn="just">
              <a:buNone/>
            </a:pPr>
            <a:r>
              <a:rPr lang="cs-CZ" dirty="0"/>
              <a:t>                                                    </a:t>
            </a:r>
            <a:r>
              <a:rPr lang="en-GB" dirty="0"/>
              <a:t> </a:t>
            </a:r>
            <a:endParaRPr lang="cs-CZ" dirty="0"/>
          </a:p>
          <a:p>
            <a:pPr marL="0" indent="0" fontAlgn="base">
              <a:lnSpc>
                <a:spcPct val="140000"/>
              </a:lnSpc>
              <a:buNone/>
            </a:pPr>
            <a:r>
              <a:rPr lang="cs-CZ" dirty="0"/>
              <a:t>	</a:t>
            </a:r>
            <a:r>
              <a:rPr lang="en-GB" sz="8000" b="1" dirty="0">
                <a:solidFill>
                  <a:srgbClr val="545454"/>
                </a:solidFill>
              </a:rPr>
              <a:t>Make eye contact</a:t>
            </a:r>
            <a:r>
              <a:rPr lang="en-GB" sz="3400" b="1" dirty="0">
                <a:solidFill>
                  <a:srgbClr val="545454"/>
                </a:solidFill>
              </a:rPr>
              <a:t>.</a:t>
            </a:r>
            <a:r>
              <a:rPr lang="en-GB" sz="3400" dirty="0">
                <a:solidFill>
                  <a:srgbClr val="545454"/>
                </a:solidFill>
              </a:rPr>
              <a:t> </a:t>
            </a:r>
            <a:r>
              <a:rPr lang="en-GB" sz="4400" dirty="0"/>
              <a:t>Making and maintaining eye contact is crucial when speaking to people, whether one-on-one or in a group setting. It shows attentiveness and interest in what's being said. Increased eye contact is associated with credibility and dominance, so it is important to maintain solid eye contact when speaking to individuals or to a group.</a:t>
            </a:r>
            <a:r>
              <a:rPr lang="cs-CZ" sz="4400" dirty="0"/>
              <a:t> </a:t>
            </a:r>
            <a:r>
              <a:rPr lang="en-GB" sz="4400" dirty="0"/>
              <a:t>Note: When you are addressing a crowd, you should not look at one for more than 5 seconds. This is too personal/intimate for a group setting.</a:t>
            </a:r>
            <a:endParaRPr lang="cs-CZ" sz="4400" dirty="0"/>
          </a:p>
          <a:p>
            <a:pPr marL="0" indent="0" fontAlgn="base">
              <a:buNone/>
            </a:pPr>
            <a:r>
              <a:rPr lang="cs-CZ" sz="9300" b="1" dirty="0">
                <a:solidFill>
                  <a:srgbClr val="545454"/>
                </a:solidFill>
              </a:rPr>
              <a:t>             S</a:t>
            </a:r>
            <a:r>
              <a:rPr lang="en-GB" sz="9300" b="1" dirty="0" err="1">
                <a:solidFill>
                  <a:srgbClr val="545454"/>
                </a:solidFill>
              </a:rPr>
              <a:t>tay</a:t>
            </a:r>
            <a:r>
              <a:rPr lang="en-GB" sz="9300" b="1" dirty="0">
                <a:solidFill>
                  <a:srgbClr val="545454"/>
                </a:solidFill>
              </a:rPr>
              <a:t> on </a:t>
            </a:r>
            <a:r>
              <a:rPr lang="en-GB" sz="9300" b="1" dirty="0" err="1">
                <a:solidFill>
                  <a:srgbClr val="545454"/>
                </a:solidFill>
              </a:rPr>
              <a:t>topi</a:t>
            </a:r>
            <a:r>
              <a:rPr lang="cs-CZ" sz="9300" b="1" dirty="0">
                <a:solidFill>
                  <a:srgbClr val="545454"/>
                </a:solidFill>
              </a:rPr>
              <a:t>c</a:t>
            </a:r>
          </a:p>
          <a:p>
            <a:pPr marL="0" indent="0" fontAlgn="base">
              <a:lnSpc>
                <a:spcPct val="140000"/>
              </a:lnSpc>
              <a:buNone/>
            </a:pPr>
            <a:r>
              <a:rPr lang="cs-CZ" sz="9300" b="1" dirty="0">
                <a:solidFill>
                  <a:srgbClr val="545454"/>
                </a:solidFill>
              </a:rPr>
              <a:t>             </a:t>
            </a:r>
            <a:r>
              <a:rPr lang="en-GB" sz="9300" b="1" dirty="0">
                <a:solidFill>
                  <a:srgbClr val="545454"/>
                </a:solidFill>
              </a:rPr>
              <a:t>Smile</a:t>
            </a:r>
            <a:r>
              <a:rPr lang="en-GB" sz="3400" b="1" dirty="0">
                <a:solidFill>
                  <a:srgbClr val="545454"/>
                </a:solidFill>
              </a:rPr>
              <a:t>.</a:t>
            </a:r>
            <a:r>
              <a:rPr lang="en-GB" sz="3400" dirty="0">
                <a:solidFill>
                  <a:srgbClr val="545454"/>
                </a:solidFill>
              </a:rPr>
              <a:t> </a:t>
            </a:r>
            <a:r>
              <a:rPr lang="en-GB" sz="4400" dirty="0"/>
              <a:t>Practice smiling while you speak. This is especially important when addressing groups of people because it is a simple way to build a foundational relationship with people you may not have any one-on-one interaction with. Smiling helps us form and sustain interpersonal relationships, so it is an essential part of communicating with others.</a:t>
            </a:r>
          </a:p>
          <a:p>
            <a:pPr marL="0" indent="0">
              <a:lnSpc>
                <a:spcPct val="120000"/>
              </a:lnSpc>
              <a:buNone/>
            </a:pPr>
            <a:r>
              <a:rPr lang="cs-CZ" dirty="0"/>
              <a:t>	</a:t>
            </a:r>
            <a:endParaRPr lang="en-GB" dirty="0"/>
          </a:p>
          <a:p>
            <a:endParaRPr lang="en-GB" dirty="0"/>
          </a:p>
          <a:p>
            <a:pPr marL="0" indent="0">
              <a:buNone/>
            </a:pPr>
            <a:endParaRPr lang="en-GB" dirty="0"/>
          </a:p>
        </p:txBody>
      </p:sp>
    </p:spTree>
    <p:extLst>
      <p:ext uri="{BB962C8B-B14F-4D97-AF65-F5344CB8AC3E}">
        <p14:creationId xmlns:p14="http://schemas.microsoft.com/office/powerpoint/2010/main" val="1446506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9475" y="114715"/>
            <a:ext cx="3408911" cy="687816"/>
          </a:xfrm>
          <a:prstGeom prst="rect">
            <a:avLst/>
          </a:prstGeom>
        </p:spPr>
      </p:pic>
      <p:sp>
        <p:nvSpPr>
          <p:cNvPr id="2" name="Nadpis 1"/>
          <p:cNvSpPr>
            <a:spLocks noGrp="1"/>
          </p:cNvSpPr>
          <p:nvPr>
            <p:ph type="title"/>
          </p:nvPr>
        </p:nvSpPr>
        <p:spPr/>
        <p:txBody>
          <a:bodyPr/>
          <a:lstStyle/>
          <a:p>
            <a:r>
              <a:rPr lang="en-GB" dirty="0"/>
              <a:t>TYPES OF COMMUNICATION</a:t>
            </a:r>
          </a:p>
        </p:txBody>
      </p:sp>
      <p:sp>
        <p:nvSpPr>
          <p:cNvPr id="3" name="Zástupný symbol pro obsah 2"/>
          <p:cNvSpPr>
            <a:spLocks noGrp="1"/>
          </p:cNvSpPr>
          <p:nvPr>
            <p:ph idx="1"/>
          </p:nvPr>
        </p:nvSpPr>
        <p:spPr>
          <a:xfrm>
            <a:off x="304800" y="1199100"/>
            <a:ext cx="11711709" cy="5420561"/>
          </a:xfrm>
        </p:spPr>
        <p:txBody>
          <a:bodyPr>
            <a:normAutofit/>
          </a:bodyPr>
          <a:lstStyle/>
          <a:p>
            <a:pPr marL="0" indent="0" algn="just">
              <a:buNone/>
            </a:pPr>
            <a:r>
              <a:rPr lang="cs-CZ" dirty="0"/>
              <a:t>                                                    </a:t>
            </a:r>
            <a:r>
              <a:rPr lang="en-GB" dirty="0"/>
              <a:t> </a:t>
            </a:r>
            <a:r>
              <a:rPr lang="cs-CZ" dirty="0"/>
              <a:t>	</a:t>
            </a:r>
            <a:r>
              <a:rPr lang="en-GB" b="1" dirty="0"/>
              <a:t/>
            </a:r>
            <a:br>
              <a:rPr lang="en-GB" b="1" dirty="0"/>
            </a:br>
            <a:r>
              <a:rPr lang="en-GB" b="1" dirty="0"/>
              <a:t>Pace yourself.</a:t>
            </a:r>
            <a:r>
              <a:rPr lang="en-GB" dirty="0"/>
              <a:t> Do not speak in hurry, as it will make the listener think that you are confused or that you don't know what you're talking about. Speak slowly and confidently</a:t>
            </a:r>
            <a:r>
              <a:rPr lang="cs-CZ" dirty="0"/>
              <a:t>.</a:t>
            </a:r>
          </a:p>
          <a:p>
            <a:pPr marL="0" indent="0" algn="just">
              <a:buNone/>
            </a:pPr>
            <a:r>
              <a:rPr lang="en-GB" b="1" dirty="0"/>
              <a:t>Avoid sarcasm.</a:t>
            </a:r>
            <a:r>
              <a:rPr lang="en-GB" dirty="0"/>
              <a:t> From the standpoint of a listener, </a:t>
            </a:r>
            <a:r>
              <a:rPr lang="en-GB" i="1" dirty="0"/>
              <a:t>a sarcastic remark requires a process of decoding and interpretation </a:t>
            </a:r>
            <a:r>
              <a:rPr lang="en-GB" dirty="0"/>
              <a:t>before they can understand what has been said, what has been meant, and if the two are the same.</a:t>
            </a:r>
            <a:endParaRPr lang="cs-CZ" baseline="30000" dirty="0"/>
          </a:p>
          <a:p>
            <a:pPr marL="0" indent="0" algn="just">
              <a:buNone/>
            </a:pPr>
            <a:r>
              <a:rPr lang="cs-CZ" dirty="0"/>
              <a:t>	</a:t>
            </a:r>
            <a:endParaRPr lang="en-GB" dirty="0"/>
          </a:p>
          <a:p>
            <a:endParaRPr lang="en-GB" dirty="0"/>
          </a:p>
          <a:p>
            <a:endParaRPr lang="en-GB" dirty="0"/>
          </a:p>
        </p:txBody>
      </p:sp>
      <p:pic>
        <p:nvPicPr>
          <p:cNvPr id="4" name="Obrázek 3"/>
          <p:cNvPicPr>
            <a:picLocks noChangeAspect="1"/>
          </p:cNvPicPr>
          <p:nvPr/>
        </p:nvPicPr>
        <p:blipFill>
          <a:blip r:embed="rId3"/>
          <a:stretch>
            <a:fillRect/>
          </a:stretch>
        </p:blipFill>
        <p:spPr>
          <a:xfrm>
            <a:off x="2971800" y="4264645"/>
            <a:ext cx="2286000" cy="2279030"/>
          </a:xfrm>
          <a:prstGeom prst="rect">
            <a:avLst/>
          </a:prstGeom>
        </p:spPr>
      </p:pic>
      <p:pic>
        <p:nvPicPr>
          <p:cNvPr id="6" name="Obrázek 5"/>
          <p:cNvPicPr>
            <a:picLocks noChangeAspect="1"/>
          </p:cNvPicPr>
          <p:nvPr/>
        </p:nvPicPr>
        <p:blipFill>
          <a:blip r:embed="rId4"/>
          <a:stretch>
            <a:fillRect/>
          </a:stretch>
        </p:blipFill>
        <p:spPr>
          <a:xfrm>
            <a:off x="5492305" y="4166274"/>
            <a:ext cx="2993327" cy="2303296"/>
          </a:xfrm>
          <a:prstGeom prst="rect">
            <a:avLst/>
          </a:prstGeom>
        </p:spPr>
      </p:pic>
    </p:spTree>
    <p:extLst>
      <p:ext uri="{BB962C8B-B14F-4D97-AF65-F5344CB8AC3E}">
        <p14:creationId xmlns:p14="http://schemas.microsoft.com/office/powerpoint/2010/main" val="99731754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9475" y="114715"/>
            <a:ext cx="3408911" cy="687816"/>
          </a:xfrm>
          <a:prstGeom prst="rect">
            <a:avLst/>
          </a:prstGeom>
        </p:spPr>
      </p:pic>
      <p:sp>
        <p:nvSpPr>
          <p:cNvPr id="2" name="Nadpis 1"/>
          <p:cNvSpPr>
            <a:spLocks noGrp="1"/>
          </p:cNvSpPr>
          <p:nvPr>
            <p:ph type="title"/>
          </p:nvPr>
        </p:nvSpPr>
        <p:spPr/>
        <p:txBody>
          <a:bodyPr/>
          <a:lstStyle/>
          <a:p>
            <a:r>
              <a:rPr lang="en-GB" dirty="0"/>
              <a:t>TYPES OF COMMUNICATION</a:t>
            </a:r>
          </a:p>
        </p:txBody>
      </p:sp>
      <p:sp>
        <p:nvSpPr>
          <p:cNvPr id="3" name="Zástupný symbol pro obsah 2"/>
          <p:cNvSpPr>
            <a:spLocks noGrp="1"/>
          </p:cNvSpPr>
          <p:nvPr>
            <p:ph idx="1"/>
          </p:nvPr>
        </p:nvSpPr>
        <p:spPr>
          <a:xfrm>
            <a:off x="304800" y="1199100"/>
            <a:ext cx="11711709" cy="5420561"/>
          </a:xfrm>
        </p:spPr>
        <p:txBody>
          <a:bodyPr>
            <a:normAutofit/>
          </a:bodyPr>
          <a:lstStyle/>
          <a:p>
            <a:pPr marL="0" indent="0" algn="just">
              <a:buNone/>
            </a:pPr>
            <a:r>
              <a:rPr lang="cs-CZ" dirty="0"/>
              <a:t>     </a:t>
            </a:r>
            <a:r>
              <a:rPr lang="en-GB" b="1" dirty="0"/>
              <a:t>Try to incorporate humour.</a:t>
            </a:r>
            <a:r>
              <a:rPr lang="en-GB" dirty="0"/>
              <a:t> Everyone likes to laugh, so humour can be a great way to lighten up your conversation and make your listener more receptive to your message.</a:t>
            </a:r>
            <a:r>
              <a:rPr lang="cs-CZ" dirty="0"/>
              <a:t> </a:t>
            </a:r>
            <a:r>
              <a:rPr lang="en-GB" i="1" dirty="0"/>
              <a:t>Note</a:t>
            </a:r>
            <a:r>
              <a:rPr lang="en-GB" dirty="0"/>
              <a:t>: Of course, you should avoid vulgar or inappropriate humour to avoid offending your listener.</a:t>
            </a:r>
          </a:p>
          <a:p>
            <a:pPr marL="0" indent="0" algn="just">
              <a:buNone/>
            </a:pPr>
            <a:r>
              <a:rPr lang="en-GB" b="1" dirty="0" smtClean="0">
                <a:solidFill>
                  <a:srgbClr val="545454"/>
                </a:solidFill>
                <a:latin typeface="Helvetica" panose="020B0604020202020204" pitchFamily="34" charset="0"/>
              </a:rPr>
              <a:t>Practice </a:t>
            </a:r>
            <a:r>
              <a:rPr lang="en-GB" b="1" dirty="0">
                <a:solidFill>
                  <a:srgbClr val="545454"/>
                </a:solidFill>
                <a:latin typeface="Helvetica" panose="020B0604020202020204" pitchFamily="34" charset="0"/>
              </a:rPr>
              <a:t>open/relaxed body language.</a:t>
            </a:r>
            <a:r>
              <a:rPr lang="en-GB" dirty="0">
                <a:solidFill>
                  <a:srgbClr val="545454"/>
                </a:solidFill>
                <a:latin typeface="Helvetica" panose="020B0604020202020204" pitchFamily="34" charset="0"/>
              </a:rPr>
              <a:t> </a:t>
            </a:r>
            <a:r>
              <a:rPr lang="en-GB" dirty="0"/>
              <a:t>Your body language should be relaxed. This means that you should not cross your arms or stiffen your body.</a:t>
            </a:r>
            <a:r>
              <a:rPr lang="cs-CZ" dirty="0"/>
              <a:t> </a:t>
            </a:r>
            <a:r>
              <a:rPr lang="en-GB" dirty="0"/>
              <a:t>When addressing groups of people, it is important to use your hand gestures to emphasize your message.</a:t>
            </a:r>
            <a:r>
              <a:rPr lang="cs-CZ" dirty="0"/>
              <a:t> </a:t>
            </a:r>
            <a:r>
              <a:rPr lang="en-GB" dirty="0"/>
              <a:t>Try not to be overly animated, but don't keep your arms stiff at your side either.</a:t>
            </a:r>
            <a:endParaRPr lang="cs-CZ" dirty="0"/>
          </a:p>
          <a:p>
            <a:pPr marL="0" indent="0" algn="just" fontAlgn="base">
              <a:buNone/>
            </a:pPr>
            <a:endParaRPr lang="en-GB" dirty="0"/>
          </a:p>
          <a:p>
            <a:pPr marL="0" indent="0" algn="just">
              <a:buNone/>
            </a:pPr>
            <a:r>
              <a:rPr lang="cs-CZ" dirty="0"/>
              <a:t>                                        </a:t>
            </a:r>
            <a:r>
              <a:rPr lang="en-GB" dirty="0"/>
              <a:t> </a:t>
            </a:r>
            <a:endParaRPr lang="cs-CZ" dirty="0"/>
          </a:p>
          <a:p>
            <a:pPr marL="0" indent="0">
              <a:lnSpc>
                <a:spcPct val="120000"/>
              </a:lnSpc>
              <a:buNone/>
            </a:pPr>
            <a:r>
              <a:rPr lang="cs-CZ" dirty="0"/>
              <a:t>		</a:t>
            </a:r>
            <a:endParaRPr lang="en-GB" dirty="0"/>
          </a:p>
          <a:p>
            <a:endParaRPr lang="en-GB" dirty="0"/>
          </a:p>
          <a:p>
            <a:endParaRPr lang="en-GB" dirty="0"/>
          </a:p>
        </p:txBody>
      </p:sp>
      <p:pic>
        <p:nvPicPr>
          <p:cNvPr id="4" name="Obrázek 3"/>
          <p:cNvPicPr>
            <a:picLocks noChangeAspect="1"/>
          </p:cNvPicPr>
          <p:nvPr/>
        </p:nvPicPr>
        <p:blipFill>
          <a:blip r:embed="rId3"/>
          <a:stretch>
            <a:fillRect/>
          </a:stretch>
        </p:blipFill>
        <p:spPr>
          <a:xfrm>
            <a:off x="1366837" y="4756549"/>
            <a:ext cx="2354771" cy="1963696"/>
          </a:xfrm>
          <a:prstGeom prst="rect">
            <a:avLst/>
          </a:prstGeom>
        </p:spPr>
      </p:pic>
      <p:pic>
        <p:nvPicPr>
          <p:cNvPr id="6" name="Obrázek 5"/>
          <p:cNvPicPr>
            <a:picLocks noChangeAspect="1"/>
          </p:cNvPicPr>
          <p:nvPr/>
        </p:nvPicPr>
        <p:blipFill>
          <a:blip r:embed="rId4"/>
          <a:stretch>
            <a:fillRect/>
          </a:stretch>
        </p:blipFill>
        <p:spPr>
          <a:xfrm>
            <a:off x="4512374" y="4756549"/>
            <a:ext cx="1816608" cy="1982508"/>
          </a:xfrm>
          <a:prstGeom prst="rect">
            <a:avLst/>
          </a:prstGeom>
        </p:spPr>
      </p:pic>
      <p:pic>
        <p:nvPicPr>
          <p:cNvPr id="7" name="Obrázek 6"/>
          <p:cNvPicPr>
            <a:picLocks noChangeAspect="1"/>
          </p:cNvPicPr>
          <p:nvPr/>
        </p:nvPicPr>
        <p:blipFill>
          <a:blip r:embed="rId5"/>
          <a:stretch>
            <a:fillRect/>
          </a:stretch>
        </p:blipFill>
        <p:spPr>
          <a:xfrm>
            <a:off x="7012115" y="4706220"/>
            <a:ext cx="1820989" cy="2083166"/>
          </a:xfrm>
          <a:prstGeom prst="rect">
            <a:avLst/>
          </a:prstGeom>
        </p:spPr>
      </p:pic>
    </p:spTree>
    <p:extLst>
      <p:ext uri="{BB962C8B-B14F-4D97-AF65-F5344CB8AC3E}">
        <p14:creationId xmlns:p14="http://schemas.microsoft.com/office/powerpoint/2010/main" val="366284170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9475" y="114715"/>
            <a:ext cx="3408911" cy="687816"/>
          </a:xfrm>
          <a:prstGeom prst="rect">
            <a:avLst/>
          </a:prstGeom>
        </p:spPr>
      </p:pic>
      <p:sp>
        <p:nvSpPr>
          <p:cNvPr id="2" name="Nadpis 1"/>
          <p:cNvSpPr>
            <a:spLocks noGrp="1"/>
          </p:cNvSpPr>
          <p:nvPr>
            <p:ph type="title"/>
          </p:nvPr>
        </p:nvSpPr>
        <p:spPr/>
        <p:txBody>
          <a:bodyPr/>
          <a:lstStyle/>
          <a:p>
            <a:r>
              <a:rPr lang="en-GB" dirty="0"/>
              <a:t>BARRIERS OF COMMUNICATION</a:t>
            </a:r>
          </a:p>
        </p:txBody>
      </p:sp>
      <p:sp>
        <p:nvSpPr>
          <p:cNvPr id="6" name="Zástupný symbol pro text 5"/>
          <p:cNvSpPr>
            <a:spLocks noGrp="1"/>
          </p:cNvSpPr>
          <p:nvPr>
            <p:ph type="body" idx="1"/>
          </p:nvPr>
        </p:nvSpPr>
        <p:spPr/>
        <p:txBody>
          <a:bodyPr/>
          <a:lstStyle/>
          <a:p>
            <a:r>
              <a:rPr lang="en-GB" sz="2800" dirty="0"/>
              <a:t>Physiological barriers </a:t>
            </a:r>
            <a:endParaRPr lang="en-GB" sz="2800" b="0" dirty="0"/>
          </a:p>
          <a:p>
            <a:endParaRPr lang="en-GB" dirty="0"/>
          </a:p>
        </p:txBody>
      </p:sp>
      <p:sp>
        <p:nvSpPr>
          <p:cNvPr id="3" name="Zástupný symbol pro obsah 2"/>
          <p:cNvSpPr>
            <a:spLocks noGrp="1"/>
          </p:cNvSpPr>
          <p:nvPr>
            <p:ph sz="half" idx="2"/>
          </p:nvPr>
        </p:nvSpPr>
        <p:spPr>
          <a:xfrm>
            <a:off x="747425" y="2104376"/>
            <a:ext cx="5157787" cy="4555042"/>
          </a:xfrm>
        </p:spPr>
        <p:txBody>
          <a:bodyPr>
            <a:normAutofit/>
          </a:bodyPr>
          <a:lstStyle/>
          <a:p>
            <a:r>
              <a:rPr lang="en-GB" dirty="0"/>
              <a:t>Poor retention due to memory problem </a:t>
            </a:r>
          </a:p>
          <a:p>
            <a:r>
              <a:rPr lang="en-GB" dirty="0"/>
              <a:t>Lack of attention </a:t>
            </a:r>
          </a:p>
          <a:p>
            <a:r>
              <a:rPr lang="en-GB" dirty="0"/>
              <a:t>Discomfort due to illness </a:t>
            </a:r>
          </a:p>
          <a:p>
            <a:r>
              <a:rPr lang="en-GB" dirty="0"/>
              <a:t>Poor sensory perception </a:t>
            </a:r>
          </a:p>
          <a:p>
            <a:r>
              <a:rPr lang="en-GB" dirty="0"/>
              <a:t>Hearing problems </a:t>
            </a:r>
          </a:p>
          <a:p>
            <a:r>
              <a:rPr lang="en-GB" dirty="0"/>
              <a:t>Poor listening skills</a:t>
            </a:r>
          </a:p>
          <a:p>
            <a:r>
              <a:rPr lang="en-GB" dirty="0"/>
              <a:t>Information overload </a:t>
            </a:r>
          </a:p>
          <a:p>
            <a:r>
              <a:rPr lang="en-GB" dirty="0"/>
              <a:t>Gender physiological differences </a:t>
            </a:r>
          </a:p>
          <a:p>
            <a:endParaRPr lang="en-GB" dirty="0"/>
          </a:p>
        </p:txBody>
      </p:sp>
      <p:sp>
        <p:nvSpPr>
          <p:cNvPr id="7" name="Zástupný symbol pro text 6"/>
          <p:cNvSpPr>
            <a:spLocks noGrp="1"/>
          </p:cNvSpPr>
          <p:nvPr>
            <p:ph type="body" sz="quarter" idx="3"/>
          </p:nvPr>
        </p:nvSpPr>
        <p:spPr>
          <a:xfrm>
            <a:off x="6097588" y="1485576"/>
            <a:ext cx="5183188" cy="823912"/>
          </a:xfrm>
        </p:spPr>
        <p:txBody>
          <a:bodyPr>
            <a:noAutofit/>
          </a:bodyPr>
          <a:lstStyle/>
          <a:p>
            <a:pPr>
              <a:lnSpc>
                <a:spcPct val="300000"/>
              </a:lnSpc>
            </a:pPr>
            <a:r>
              <a:rPr lang="en-GB" sz="2800" dirty="0"/>
              <a:t>Environmental barriers</a:t>
            </a:r>
          </a:p>
        </p:txBody>
      </p:sp>
      <p:sp>
        <p:nvSpPr>
          <p:cNvPr id="8" name="Zástupný symbol pro obsah 7"/>
          <p:cNvSpPr>
            <a:spLocks noGrp="1"/>
          </p:cNvSpPr>
          <p:nvPr>
            <p:ph sz="quarter" idx="4"/>
          </p:nvPr>
        </p:nvSpPr>
        <p:spPr>
          <a:xfrm>
            <a:off x="6134894" y="2150558"/>
            <a:ext cx="5183188" cy="4508860"/>
          </a:xfrm>
        </p:spPr>
        <p:txBody>
          <a:bodyPr/>
          <a:lstStyle/>
          <a:p>
            <a:r>
              <a:rPr lang="en-GB" dirty="0"/>
              <a:t>Loud background noise </a:t>
            </a:r>
          </a:p>
          <a:p>
            <a:r>
              <a:rPr lang="en-GB" dirty="0"/>
              <a:t>Poor lighting </a:t>
            </a:r>
          </a:p>
          <a:p>
            <a:r>
              <a:rPr lang="en-GB" dirty="0"/>
              <a:t>Uncomfortable setting </a:t>
            </a:r>
          </a:p>
          <a:p>
            <a:r>
              <a:rPr lang="en-GB" dirty="0"/>
              <a:t>Unhygienic surrounding &amp; bad odour</a:t>
            </a:r>
          </a:p>
          <a:p>
            <a:r>
              <a:rPr lang="en-GB" dirty="0"/>
              <a:t>Very hot or cold room</a:t>
            </a:r>
          </a:p>
          <a:p>
            <a:r>
              <a:rPr lang="en-GB" dirty="0"/>
              <a:t>Distance </a:t>
            </a:r>
          </a:p>
          <a:p>
            <a:endParaRPr lang="en-GB" dirty="0"/>
          </a:p>
        </p:txBody>
      </p:sp>
    </p:spTree>
    <p:extLst>
      <p:ext uri="{BB962C8B-B14F-4D97-AF65-F5344CB8AC3E}">
        <p14:creationId xmlns:p14="http://schemas.microsoft.com/office/powerpoint/2010/main" val="183488527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9475" y="114715"/>
            <a:ext cx="3408911" cy="687816"/>
          </a:xfrm>
          <a:prstGeom prst="rect">
            <a:avLst/>
          </a:prstGeom>
        </p:spPr>
      </p:pic>
      <p:sp>
        <p:nvSpPr>
          <p:cNvPr id="2" name="Nadpis 1"/>
          <p:cNvSpPr>
            <a:spLocks noGrp="1"/>
          </p:cNvSpPr>
          <p:nvPr>
            <p:ph type="title"/>
          </p:nvPr>
        </p:nvSpPr>
        <p:spPr/>
        <p:txBody>
          <a:bodyPr/>
          <a:lstStyle/>
          <a:p>
            <a:r>
              <a:rPr lang="en-GB" dirty="0"/>
              <a:t>BARRIERS OF COMMUNICATION</a:t>
            </a:r>
          </a:p>
        </p:txBody>
      </p:sp>
      <p:sp>
        <p:nvSpPr>
          <p:cNvPr id="6" name="Zástupný symbol pro text 5"/>
          <p:cNvSpPr>
            <a:spLocks noGrp="1"/>
          </p:cNvSpPr>
          <p:nvPr>
            <p:ph type="body" idx="1"/>
          </p:nvPr>
        </p:nvSpPr>
        <p:spPr/>
        <p:txBody>
          <a:bodyPr/>
          <a:lstStyle/>
          <a:p>
            <a:r>
              <a:rPr lang="en-GB" sz="2800" dirty="0"/>
              <a:t>Physiological barriers </a:t>
            </a:r>
            <a:endParaRPr lang="en-GB" sz="2800" b="0" dirty="0"/>
          </a:p>
          <a:p>
            <a:endParaRPr lang="en-GB" dirty="0"/>
          </a:p>
        </p:txBody>
      </p:sp>
      <p:sp>
        <p:nvSpPr>
          <p:cNvPr id="3" name="Zástupný symbol pro obsah 2"/>
          <p:cNvSpPr>
            <a:spLocks noGrp="1"/>
          </p:cNvSpPr>
          <p:nvPr>
            <p:ph sz="half" idx="2"/>
          </p:nvPr>
        </p:nvSpPr>
        <p:spPr>
          <a:xfrm>
            <a:off x="747425" y="2104376"/>
            <a:ext cx="5157787" cy="4555042"/>
          </a:xfrm>
        </p:spPr>
        <p:txBody>
          <a:bodyPr>
            <a:normAutofit/>
          </a:bodyPr>
          <a:lstStyle/>
          <a:p>
            <a:r>
              <a:rPr lang="en-GB" dirty="0"/>
              <a:t>Misperception &amp; misunderstanding </a:t>
            </a:r>
          </a:p>
          <a:p>
            <a:r>
              <a:rPr lang="en-GB" dirty="0"/>
              <a:t>Distrust &amp; unhappy emotions</a:t>
            </a:r>
          </a:p>
          <a:p>
            <a:r>
              <a:rPr lang="en-GB" dirty="0"/>
              <a:t>Emotional disturbances </a:t>
            </a:r>
          </a:p>
          <a:p>
            <a:r>
              <a:rPr lang="en-GB" dirty="0"/>
              <a:t>Psychotic or neurotic illness </a:t>
            </a:r>
          </a:p>
          <a:p>
            <a:r>
              <a:rPr lang="en-GB" dirty="0"/>
              <a:t>Worry &amp; emotional disturbances </a:t>
            </a:r>
          </a:p>
          <a:p>
            <a:r>
              <a:rPr lang="en-GB" dirty="0"/>
              <a:t>Fear, anxiety &amp; confused thinking</a:t>
            </a:r>
          </a:p>
          <a:p>
            <a:endParaRPr lang="en-GB" dirty="0"/>
          </a:p>
        </p:txBody>
      </p:sp>
      <p:sp>
        <p:nvSpPr>
          <p:cNvPr id="7" name="Zástupný symbol pro text 6"/>
          <p:cNvSpPr>
            <a:spLocks noGrp="1"/>
          </p:cNvSpPr>
          <p:nvPr>
            <p:ph type="body" sz="quarter" idx="3"/>
          </p:nvPr>
        </p:nvSpPr>
        <p:spPr>
          <a:xfrm>
            <a:off x="6134894" y="1262401"/>
            <a:ext cx="5183188" cy="823912"/>
          </a:xfrm>
        </p:spPr>
        <p:txBody>
          <a:bodyPr>
            <a:noAutofit/>
          </a:bodyPr>
          <a:lstStyle/>
          <a:p>
            <a:pPr>
              <a:lnSpc>
                <a:spcPct val="300000"/>
              </a:lnSpc>
            </a:pPr>
            <a:r>
              <a:rPr lang="en-GB" sz="2800" dirty="0"/>
              <a:t>Social barriers</a:t>
            </a:r>
          </a:p>
        </p:txBody>
      </p:sp>
      <p:sp>
        <p:nvSpPr>
          <p:cNvPr id="8" name="Zástupný symbol pro obsah 7"/>
          <p:cNvSpPr>
            <a:spLocks noGrp="1"/>
          </p:cNvSpPr>
          <p:nvPr>
            <p:ph sz="quarter" idx="4"/>
          </p:nvPr>
        </p:nvSpPr>
        <p:spPr>
          <a:xfrm>
            <a:off x="6134894" y="2150558"/>
            <a:ext cx="5183188" cy="4508860"/>
          </a:xfrm>
        </p:spPr>
        <p:txBody>
          <a:bodyPr/>
          <a:lstStyle/>
          <a:p>
            <a:r>
              <a:rPr lang="en-GB" dirty="0"/>
              <a:t>Diffidence in social norms, values &amp; behaviour</a:t>
            </a:r>
          </a:p>
          <a:p>
            <a:r>
              <a:rPr lang="en-GB" dirty="0"/>
              <a:t>Social taboos</a:t>
            </a:r>
          </a:p>
          <a:p>
            <a:r>
              <a:rPr lang="en-GB" dirty="0"/>
              <a:t>Different social levels</a:t>
            </a:r>
          </a:p>
        </p:txBody>
      </p:sp>
    </p:spTree>
    <p:extLst>
      <p:ext uri="{BB962C8B-B14F-4D97-AF65-F5344CB8AC3E}">
        <p14:creationId xmlns:p14="http://schemas.microsoft.com/office/powerpoint/2010/main" val="15896252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9475" y="114715"/>
            <a:ext cx="3408911" cy="687816"/>
          </a:xfrm>
          <a:prstGeom prst="rect">
            <a:avLst/>
          </a:prstGeom>
        </p:spPr>
      </p:pic>
      <p:sp>
        <p:nvSpPr>
          <p:cNvPr id="2" name="Nadpis 1"/>
          <p:cNvSpPr>
            <a:spLocks noGrp="1"/>
          </p:cNvSpPr>
          <p:nvPr>
            <p:ph type="title"/>
          </p:nvPr>
        </p:nvSpPr>
        <p:spPr/>
        <p:txBody>
          <a:bodyPr/>
          <a:lstStyle/>
          <a:p>
            <a:r>
              <a:rPr lang="en-GB" dirty="0"/>
              <a:t>BARRIERS OF COMMUNICATION</a:t>
            </a:r>
          </a:p>
        </p:txBody>
      </p:sp>
      <p:sp>
        <p:nvSpPr>
          <p:cNvPr id="6" name="Zástupný symbol pro text 5"/>
          <p:cNvSpPr>
            <a:spLocks noGrp="1"/>
          </p:cNvSpPr>
          <p:nvPr>
            <p:ph type="body" idx="1"/>
          </p:nvPr>
        </p:nvSpPr>
        <p:spPr>
          <a:xfrm>
            <a:off x="839788" y="1176176"/>
            <a:ext cx="5157787" cy="823912"/>
          </a:xfrm>
        </p:spPr>
        <p:txBody>
          <a:bodyPr/>
          <a:lstStyle/>
          <a:p>
            <a:r>
              <a:rPr lang="en-GB" sz="2800" dirty="0"/>
              <a:t>Cultural barriers</a:t>
            </a:r>
            <a:endParaRPr lang="en-GB" dirty="0"/>
          </a:p>
        </p:txBody>
      </p:sp>
      <p:sp>
        <p:nvSpPr>
          <p:cNvPr id="3" name="Zástupný symbol pro obsah 2"/>
          <p:cNvSpPr>
            <a:spLocks noGrp="1"/>
          </p:cNvSpPr>
          <p:nvPr>
            <p:ph sz="half" idx="2"/>
          </p:nvPr>
        </p:nvSpPr>
        <p:spPr>
          <a:xfrm>
            <a:off x="747425" y="2104376"/>
            <a:ext cx="5157787" cy="4555042"/>
          </a:xfrm>
        </p:spPr>
        <p:txBody>
          <a:bodyPr>
            <a:normAutofit/>
          </a:bodyPr>
          <a:lstStyle/>
          <a:p>
            <a:r>
              <a:rPr lang="en-GB" dirty="0"/>
              <a:t>Ethnic, religious &amp; cultural differences </a:t>
            </a:r>
          </a:p>
          <a:p>
            <a:r>
              <a:rPr lang="en-GB" dirty="0"/>
              <a:t>Cultural tradition, values &amp; behaviour </a:t>
            </a:r>
          </a:p>
          <a:p>
            <a:endParaRPr lang="en-GB" dirty="0"/>
          </a:p>
        </p:txBody>
      </p:sp>
      <p:sp>
        <p:nvSpPr>
          <p:cNvPr id="7" name="Zástupný symbol pro text 6"/>
          <p:cNvSpPr>
            <a:spLocks noGrp="1"/>
          </p:cNvSpPr>
          <p:nvPr>
            <p:ph type="body" sz="quarter" idx="3"/>
          </p:nvPr>
        </p:nvSpPr>
        <p:spPr>
          <a:xfrm>
            <a:off x="6172200" y="1176176"/>
            <a:ext cx="5183188" cy="823912"/>
          </a:xfrm>
        </p:spPr>
        <p:txBody>
          <a:bodyPr>
            <a:noAutofit/>
          </a:bodyPr>
          <a:lstStyle/>
          <a:p>
            <a:pPr>
              <a:lnSpc>
                <a:spcPct val="300000"/>
              </a:lnSpc>
            </a:pPr>
            <a:r>
              <a:rPr lang="en-GB" sz="2800" dirty="0">
                <a:solidFill>
                  <a:srgbClr val="000000"/>
                </a:solidFill>
                <a:latin typeface="Calibri" panose="020F0502020204030204" pitchFamily="34" charset="0"/>
              </a:rPr>
              <a:t>Semantic barriers </a:t>
            </a:r>
            <a:endParaRPr lang="en-GB" sz="2800" dirty="0"/>
          </a:p>
        </p:txBody>
      </p:sp>
      <p:sp>
        <p:nvSpPr>
          <p:cNvPr id="8" name="Zástupný symbol pro obsah 7"/>
          <p:cNvSpPr>
            <a:spLocks noGrp="1"/>
          </p:cNvSpPr>
          <p:nvPr>
            <p:ph sz="quarter" idx="4"/>
          </p:nvPr>
        </p:nvSpPr>
        <p:spPr>
          <a:xfrm>
            <a:off x="6134894" y="2150558"/>
            <a:ext cx="5183188" cy="4508860"/>
          </a:xfrm>
        </p:spPr>
        <p:txBody>
          <a:bodyPr/>
          <a:lstStyle/>
          <a:p>
            <a:r>
              <a:rPr lang="en-GB" dirty="0"/>
              <a:t>Language barriers </a:t>
            </a:r>
          </a:p>
          <a:p>
            <a:r>
              <a:rPr lang="en-GB" dirty="0"/>
              <a:t>Faulty language translation </a:t>
            </a:r>
          </a:p>
          <a:p>
            <a:r>
              <a:rPr lang="en-GB" dirty="0"/>
              <a:t>Individual differences in expression &amp; perception </a:t>
            </a:r>
          </a:p>
          <a:p>
            <a:r>
              <a:rPr lang="en-GB" dirty="0"/>
              <a:t>Past experiences of an individual failure to listen </a:t>
            </a:r>
          </a:p>
          <a:p>
            <a:endParaRPr lang="en-GB" dirty="0"/>
          </a:p>
        </p:txBody>
      </p:sp>
    </p:spTree>
    <p:extLst>
      <p:ext uri="{BB962C8B-B14F-4D97-AF65-F5344CB8AC3E}">
        <p14:creationId xmlns:p14="http://schemas.microsoft.com/office/powerpoint/2010/main" val="6909949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9475" y="114715"/>
            <a:ext cx="3408911" cy="687816"/>
          </a:xfrm>
          <a:prstGeom prst="rect">
            <a:avLst/>
          </a:prstGeom>
        </p:spPr>
      </p:pic>
      <p:sp>
        <p:nvSpPr>
          <p:cNvPr id="3" name="Nadpis 2"/>
          <p:cNvSpPr>
            <a:spLocks noGrp="1"/>
          </p:cNvSpPr>
          <p:nvPr>
            <p:ph type="title"/>
          </p:nvPr>
        </p:nvSpPr>
        <p:spPr/>
        <p:txBody>
          <a:bodyPr/>
          <a:lstStyle/>
          <a:p>
            <a:r>
              <a:rPr lang="cs-CZ" dirty="0"/>
              <a:t>Non </a:t>
            </a:r>
            <a:r>
              <a:rPr lang="cs-CZ" dirty="0" err="1"/>
              <a:t>verbal</a:t>
            </a:r>
            <a:r>
              <a:rPr lang="cs-CZ" dirty="0"/>
              <a:t> </a:t>
            </a:r>
            <a:r>
              <a:rPr lang="cs-CZ" dirty="0" err="1"/>
              <a:t>communication</a:t>
            </a:r>
            <a:r>
              <a:rPr lang="en-GB" dirty="0"/>
              <a:t/>
            </a:r>
            <a:br>
              <a:rPr lang="en-GB" dirty="0"/>
            </a:br>
            <a:endParaRPr lang="en-GB" dirty="0"/>
          </a:p>
        </p:txBody>
      </p:sp>
      <p:pic>
        <p:nvPicPr>
          <p:cNvPr id="2" name="Zástupný symbol pro obsah 1"/>
          <p:cNvPicPr>
            <a:picLocks noGrp="1" noChangeAspect="1"/>
          </p:cNvPicPr>
          <p:nvPr>
            <p:ph idx="1"/>
          </p:nvPr>
        </p:nvPicPr>
        <p:blipFill>
          <a:blip r:embed="rId3"/>
          <a:stretch>
            <a:fillRect/>
          </a:stretch>
        </p:blipFill>
        <p:spPr>
          <a:xfrm>
            <a:off x="1906395" y="1233833"/>
            <a:ext cx="6329218" cy="4351338"/>
          </a:xfrm>
          <a:prstGeom prst="rect">
            <a:avLst/>
          </a:prstGeom>
        </p:spPr>
      </p:pic>
      <p:pic>
        <p:nvPicPr>
          <p:cNvPr id="6" name="Obrázek 5"/>
          <p:cNvPicPr>
            <a:picLocks noChangeAspect="1"/>
          </p:cNvPicPr>
          <p:nvPr/>
        </p:nvPicPr>
        <p:blipFill>
          <a:blip r:embed="rId4"/>
          <a:stretch>
            <a:fillRect/>
          </a:stretch>
        </p:blipFill>
        <p:spPr>
          <a:xfrm>
            <a:off x="2187324" y="1321438"/>
            <a:ext cx="6096000" cy="3962400"/>
          </a:xfrm>
          <a:prstGeom prst="rect">
            <a:avLst/>
          </a:prstGeom>
        </p:spPr>
      </p:pic>
      <p:pic>
        <p:nvPicPr>
          <p:cNvPr id="7" name="Obrázek 6"/>
          <p:cNvPicPr>
            <a:picLocks noChangeAspect="1"/>
          </p:cNvPicPr>
          <p:nvPr/>
        </p:nvPicPr>
        <p:blipFill rotWithShape="1">
          <a:blip r:embed="rId5"/>
          <a:srcRect l="11000" t="-538" r="5477" b="8607"/>
          <a:stretch/>
        </p:blipFill>
        <p:spPr>
          <a:xfrm>
            <a:off x="1291965" y="1266260"/>
            <a:ext cx="8154099" cy="4697835"/>
          </a:xfrm>
          <a:prstGeom prst="rect">
            <a:avLst/>
          </a:prstGeom>
        </p:spPr>
      </p:pic>
      <p:pic>
        <p:nvPicPr>
          <p:cNvPr id="8" name="Obrázek 7"/>
          <p:cNvPicPr>
            <a:picLocks noChangeAspect="1"/>
          </p:cNvPicPr>
          <p:nvPr/>
        </p:nvPicPr>
        <p:blipFill>
          <a:blip r:embed="rId6"/>
          <a:stretch>
            <a:fillRect/>
          </a:stretch>
        </p:blipFill>
        <p:spPr>
          <a:xfrm>
            <a:off x="2932117" y="2178781"/>
            <a:ext cx="4177393" cy="3230517"/>
          </a:xfrm>
          <a:prstGeom prst="rect">
            <a:avLst/>
          </a:prstGeom>
        </p:spPr>
      </p:pic>
      <p:pic>
        <p:nvPicPr>
          <p:cNvPr id="9" name="Obrázek 8"/>
          <p:cNvPicPr>
            <a:picLocks noChangeAspect="1"/>
          </p:cNvPicPr>
          <p:nvPr/>
        </p:nvPicPr>
        <p:blipFill rotWithShape="1">
          <a:blip r:embed="rId7"/>
          <a:srcRect r="442" b="7695"/>
          <a:stretch/>
        </p:blipFill>
        <p:spPr>
          <a:xfrm>
            <a:off x="3033555" y="1523096"/>
            <a:ext cx="3698359" cy="2461774"/>
          </a:xfrm>
          <a:prstGeom prst="rect">
            <a:avLst/>
          </a:prstGeom>
        </p:spPr>
      </p:pic>
      <p:pic>
        <p:nvPicPr>
          <p:cNvPr id="10" name="Obrázek 9"/>
          <p:cNvPicPr>
            <a:picLocks noChangeAspect="1"/>
          </p:cNvPicPr>
          <p:nvPr/>
        </p:nvPicPr>
        <p:blipFill>
          <a:blip r:embed="rId8"/>
          <a:stretch>
            <a:fillRect/>
          </a:stretch>
        </p:blipFill>
        <p:spPr>
          <a:xfrm>
            <a:off x="1513416" y="1666345"/>
            <a:ext cx="7134225" cy="4752975"/>
          </a:xfrm>
          <a:prstGeom prst="rect">
            <a:avLst/>
          </a:prstGeom>
        </p:spPr>
      </p:pic>
      <p:pic>
        <p:nvPicPr>
          <p:cNvPr id="11" name="Obrázek 10"/>
          <p:cNvPicPr>
            <a:picLocks noChangeAspect="1"/>
          </p:cNvPicPr>
          <p:nvPr/>
        </p:nvPicPr>
        <p:blipFill>
          <a:blip r:embed="rId9"/>
          <a:stretch>
            <a:fillRect/>
          </a:stretch>
        </p:blipFill>
        <p:spPr>
          <a:xfrm>
            <a:off x="2876294" y="2113008"/>
            <a:ext cx="4158343" cy="2767897"/>
          </a:xfrm>
          <a:prstGeom prst="rect">
            <a:avLst/>
          </a:prstGeom>
        </p:spPr>
      </p:pic>
      <p:pic>
        <p:nvPicPr>
          <p:cNvPr id="12" name="Obrázek 11"/>
          <p:cNvPicPr>
            <a:picLocks noChangeAspect="1"/>
          </p:cNvPicPr>
          <p:nvPr/>
        </p:nvPicPr>
        <p:blipFill>
          <a:blip r:embed="rId10"/>
          <a:stretch>
            <a:fillRect/>
          </a:stretch>
        </p:blipFill>
        <p:spPr>
          <a:xfrm>
            <a:off x="3154981" y="1845971"/>
            <a:ext cx="4985958" cy="3739468"/>
          </a:xfrm>
          <a:prstGeom prst="rect">
            <a:avLst/>
          </a:prstGeom>
        </p:spPr>
      </p:pic>
      <p:pic>
        <p:nvPicPr>
          <p:cNvPr id="13" name="Obrázek 12"/>
          <p:cNvPicPr>
            <a:picLocks noChangeAspect="1"/>
          </p:cNvPicPr>
          <p:nvPr/>
        </p:nvPicPr>
        <p:blipFill rotWithShape="1">
          <a:blip r:embed="rId11"/>
          <a:srcRect r="446" b="5123"/>
          <a:stretch/>
        </p:blipFill>
        <p:spPr>
          <a:xfrm>
            <a:off x="3972259" y="1548773"/>
            <a:ext cx="2124095" cy="3822670"/>
          </a:xfrm>
          <a:prstGeom prst="rect">
            <a:avLst/>
          </a:prstGeom>
        </p:spPr>
      </p:pic>
      <p:pic>
        <p:nvPicPr>
          <p:cNvPr id="14" name="Obrázek 13"/>
          <p:cNvPicPr>
            <a:picLocks noChangeAspect="1"/>
          </p:cNvPicPr>
          <p:nvPr/>
        </p:nvPicPr>
        <p:blipFill>
          <a:blip r:embed="rId12"/>
          <a:stretch>
            <a:fillRect/>
          </a:stretch>
        </p:blipFill>
        <p:spPr>
          <a:xfrm>
            <a:off x="1406135" y="1297275"/>
            <a:ext cx="7143750" cy="4762500"/>
          </a:xfrm>
          <a:prstGeom prst="rect">
            <a:avLst/>
          </a:prstGeom>
        </p:spPr>
      </p:pic>
      <p:pic>
        <p:nvPicPr>
          <p:cNvPr id="15" name="Obrázek 14"/>
          <p:cNvPicPr>
            <a:picLocks noChangeAspect="1"/>
          </p:cNvPicPr>
          <p:nvPr/>
        </p:nvPicPr>
        <p:blipFill>
          <a:blip r:embed="rId13"/>
          <a:stretch>
            <a:fillRect/>
          </a:stretch>
        </p:blipFill>
        <p:spPr>
          <a:xfrm>
            <a:off x="3117463" y="3101035"/>
            <a:ext cx="4038600" cy="2695575"/>
          </a:xfrm>
          <a:prstGeom prst="rect">
            <a:avLst/>
          </a:prstGeom>
        </p:spPr>
      </p:pic>
      <p:pic>
        <p:nvPicPr>
          <p:cNvPr id="16" name="Obrázek 15"/>
          <p:cNvPicPr>
            <a:picLocks noChangeAspect="1"/>
          </p:cNvPicPr>
          <p:nvPr/>
        </p:nvPicPr>
        <p:blipFill>
          <a:blip r:embed="rId14"/>
          <a:stretch>
            <a:fillRect/>
          </a:stretch>
        </p:blipFill>
        <p:spPr>
          <a:xfrm>
            <a:off x="1529992" y="1736243"/>
            <a:ext cx="6667500" cy="3333750"/>
          </a:xfrm>
          <a:prstGeom prst="rect">
            <a:avLst/>
          </a:prstGeom>
        </p:spPr>
      </p:pic>
      <p:pic>
        <p:nvPicPr>
          <p:cNvPr id="17" name="Obrázek 16"/>
          <p:cNvPicPr>
            <a:picLocks noChangeAspect="1"/>
          </p:cNvPicPr>
          <p:nvPr/>
        </p:nvPicPr>
        <p:blipFill>
          <a:blip r:embed="rId15"/>
          <a:stretch>
            <a:fillRect/>
          </a:stretch>
        </p:blipFill>
        <p:spPr>
          <a:xfrm>
            <a:off x="1898961" y="2101606"/>
            <a:ext cx="6667500" cy="3333750"/>
          </a:xfrm>
          <a:prstGeom prst="rect">
            <a:avLst/>
          </a:prstGeom>
        </p:spPr>
      </p:pic>
      <p:pic>
        <p:nvPicPr>
          <p:cNvPr id="18" name="Obrázek 17"/>
          <p:cNvPicPr>
            <a:picLocks noChangeAspect="1"/>
          </p:cNvPicPr>
          <p:nvPr/>
        </p:nvPicPr>
        <p:blipFill rotWithShape="1">
          <a:blip r:embed="rId16"/>
          <a:srcRect r="-2256" b="18096"/>
          <a:stretch/>
        </p:blipFill>
        <p:spPr>
          <a:xfrm>
            <a:off x="2108124" y="2166616"/>
            <a:ext cx="6127489" cy="2406036"/>
          </a:xfrm>
          <a:prstGeom prst="rect">
            <a:avLst/>
          </a:prstGeom>
        </p:spPr>
      </p:pic>
      <p:pic>
        <p:nvPicPr>
          <p:cNvPr id="19" name="Obrázek 18"/>
          <p:cNvPicPr>
            <a:picLocks noChangeAspect="1"/>
          </p:cNvPicPr>
          <p:nvPr/>
        </p:nvPicPr>
        <p:blipFill>
          <a:blip r:embed="rId17"/>
          <a:stretch>
            <a:fillRect/>
          </a:stretch>
        </p:blipFill>
        <p:spPr>
          <a:xfrm>
            <a:off x="2677275" y="1965293"/>
            <a:ext cx="4421898" cy="2948627"/>
          </a:xfrm>
          <a:prstGeom prst="rect">
            <a:avLst/>
          </a:prstGeom>
        </p:spPr>
      </p:pic>
      <p:pic>
        <p:nvPicPr>
          <p:cNvPr id="20" name="Obrázek 19"/>
          <p:cNvPicPr>
            <a:picLocks noChangeAspect="1"/>
          </p:cNvPicPr>
          <p:nvPr/>
        </p:nvPicPr>
        <p:blipFill>
          <a:blip r:embed="rId18"/>
          <a:stretch>
            <a:fillRect/>
          </a:stretch>
        </p:blipFill>
        <p:spPr>
          <a:xfrm>
            <a:off x="2358081" y="1884899"/>
            <a:ext cx="3810000" cy="3810000"/>
          </a:xfrm>
          <a:prstGeom prst="rect">
            <a:avLst/>
          </a:prstGeom>
        </p:spPr>
      </p:pic>
      <p:pic>
        <p:nvPicPr>
          <p:cNvPr id="21" name="Obrázek 20"/>
          <p:cNvPicPr>
            <a:picLocks noChangeAspect="1"/>
          </p:cNvPicPr>
          <p:nvPr/>
        </p:nvPicPr>
        <p:blipFill>
          <a:blip r:embed="rId19"/>
          <a:stretch>
            <a:fillRect/>
          </a:stretch>
        </p:blipFill>
        <p:spPr>
          <a:xfrm>
            <a:off x="1660860" y="2348078"/>
            <a:ext cx="6443748" cy="2989368"/>
          </a:xfrm>
          <a:prstGeom prst="rect">
            <a:avLst/>
          </a:prstGeom>
        </p:spPr>
      </p:pic>
    </p:spTree>
    <p:extLst>
      <p:ext uri="{BB962C8B-B14F-4D97-AF65-F5344CB8AC3E}">
        <p14:creationId xmlns:p14="http://schemas.microsoft.com/office/powerpoint/2010/main" val="1737016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2"/>
                                        </p:tgtEl>
                                        <p:attrNameLst>
                                          <p:attrName>ppt_w</p:attrName>
                                        </p:attrNameLst>
                                      </p:cBhvr>
                                      <p:tavLst>
                                        <p:tav tm="0">
                                          <p:val>
                                            <p:strVal val="ppt_w"/>
                                          </p:val>
                                        </p:tav>
                                        <p:tav tm="100000">
                                          <p:val>
                                            <p:fltVal val="0"/>
                                          </p:val>
                                        </p:tav>
                                      </p:tavLst>
                                    </p:anim>
                                    <p:anim calcmode="lin" valueType="num">
                                      <p:cBhvr>
                                        <p:cTn id="14" dur="500"/>
                                        <p:tgtEl>
                                          <p:spTgt spid="2"/>
                                        </p:tgtEl>
                                        <p:attrNameLst>
                                          <p:attrName>ppt_h</p:attrName>
                                        </p:attrNameLst>
                                      </p:cBhvr>
                                      <p:tavLst>
                                        <p:tav tm="0">
                                          <p:val>
                                            <p:strVal val="ppt_h"/>
                                          </p:val>
                                        </p:tav>
                                        <p:tav tm="100000">
                                          <p:val>
                                            <p:fltVal val="0"/>
                                          </p:val>
                                        </p:tav>
                                      </p:tavLst>
                                    </p:anim>
                                    <p:animEffect transition="out" filter="fade">
                                      <p:cBhvr>
                                        <p:cTn id="15" dur="500"/>
                                        <p:tgtEl>
                                          <p:spTgt spid="2"/>
                                        </p:tgtEl>
                                      </p:cBhvr>
                                    </p:animEffect>
                                    <p:set>
                                      <p:cBhvr>
                                        <p:cTn id="16" dur="1" fill="hold">
                                          <p:stCondLst>
                                            <p:cond delay="499"/>
                                          </p:stCondLst>
                                        </p:cTn>
                                        <p:tgtEl>
                                          <p:spTgt spid="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xit" presetSubtype="4" fill="hold" nodeType="clickEffect">
                                  <p:stCondLst>
                                    <p:cond delay="0"/>
                                  </p:stCondLst>
                                  <p:childTnLst>
                                    <p:animEffect transition="out" filter="wipe(down)">
                                      <p:cBhvr>
                                        <p:cTn id="27" dur="500"/>
                                        <p:tgtEl>
                                          <p:spTgt spid="6"/>
                                        </p:tgtEl>
                                      </p:cBhvr>
                                    </p:animEffect>
                                    <p:set>
                                      <p:cBhvr>
                                        <p:cTn id="28" dur="1" fill="hold">
                                          <p:stCondLst>
                                            <p:cond delay="499"/>
                                          </p:stCondLst>
                                        </p:cTn>
                                        <p:tgtEl>
                                          <p:spTgt spid="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xit" presetSubtype="4" fill="hold" nodeType="clickEffect">
                                  <p:stCondLst>
                                    <p:cond delay="0"/>
                                  </p:stCondLst>
                                  <p:childTnLst>
                                    <p:animEffect transition="out" filter="wipe(down)">
                                      <p:cBhvr>
                                        <p:cTn id="39" dur="500"/>
                                        <p:tgtEl>
                                          <p:spTgt spid="7"/>
                                        </p:tgtEl>
                                      </p:cBhvr>
                                    </p:animEffect>
                                    <p:set>
                                      <p:cBhvr>
                                        <p:cTn id="40" dur="1" fill="hold">
                                          <p:stCondLst>
                                            <p:cond delay="499"/>
                                          </p:stCondLst>
                                        </p:cTn>
                                        <p:tgtEl>
                                          <p:spTgt spid="7"/>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2" presetClass="exit" presetSubtype="4" fill="hold" nodeType="clickEffect">
                                  <p:stCondLst>
                                    <p:cond delay="0"/>
                                  </p:stCondLst>
                                  <p:childTnLst>
                                    <p:animEffect transition="out" filter="wipe(down)">
                                      <p:cBhvr>
                                        <p:cTn id="48" dur="500"/>
                                        <p:tgtEl>
                                          <p:spTgt spid="8"/>
                                        </p:tgtEl>
                                      </p:cBhvr>
                                    </p:animEffect>
                                    <p:set>
                                      <p:cBhvr>
                                        <p:cTn id="49" dur="1" fill="hold">
                                          <p:stCondLst>
                                            <p:cond delay="499"/>
                                          </p:stCondLst>
                                        </p:cTn>
                                        <p:tgtEl>
                                          <p:spTgt spid="8"/>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10"/>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22" presetClass="exit" presetSubtype="4" fill="hold" nodeType="clickEffect">
                                  <p:stCondLst>
                                    <p:cond delay="0"/>
                                  </p:stCondLst>
                                  <p:childTnLst>
                                    <p:animEffect transition="out" filter="wipe(down)">
                                      <p:cBhvr>
                                        <p:cTn id="57" dur="500"/>
                                        <p:tgtEl>
                                          <p:spTgt spid="10"/>
                                        </p:tgtEl>
                                      </p:cBhvr>
                                    </p:animEffect>
                                    <p:set>
                                      <p:cBhvr>
                                        <p:cTn id="58" dur="1" fill="hold">
                                          <p:stCondLst>
                                            <p:cond delay="499"/>
                                          </p:stCondLst>
                                        </p:cTn>
                                        <p:tgtEl>
                                          <p:spTgt spid="1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2" presetClass="exit" presetSubtype="4" fill="hold" nodeType="clickEffect">
                                  <p:stCondLst>
                                    <p:cond delay="0"/>
                                  </p:stCondLst>
                                  <p:childTnLst>
                                    <p:animEffect transition="out" filter="wipe(down)">
                                      <p:cBhvr>
                                        <p:cTn id="66" dur="500"/>
                                        <p:tgtEl>
                                          <p:spTgt spid="11"/>
                                        </p:tgtEl>
                                      </p:cBhvr>
                                    </p:animEffect>
                                    <p:set>
                                      <p:cBhvr>
                                        <p:cTn id="67" dur="1" fill="hold">
                                          <p:stCondLst>
                                            <p:cond delay="499"/>
                                          </p:stCondLst>
                                        </p:cTn>
                                        <p:tgtEl>
                                          <p:spTgt spid="11"/>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9"/>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22" presetClass="exit" presetSubtype="4" fill="hold" nodeType="clickEffect">
                                  <p:stCondLst>
                                    <p:cond delay="0"/>
                                  </p:stCondLst>
                                  <p:childTnLst>
                                    <p:animEffect transition="out" filter="wipe(down)">
                                      <p:cBhvr>
                                        <p:cTn id="75" dur="500"/>
                                        <p:tgtEl>
                                          <p:spTgt spid="9"/>
                                        </p:tgtEl>
                                      </p:cBhvr>
                                    </p:animEffect>
                                    <p:set>
                                      <p:cBhvr>
                                        <p:cTn id="76" dur="1" fill="hold">
                                          <p:stCondLst>
                                            <p:cond delay="499"/>
                                          </p:stCondLst>
                                        </p:cTn>
                                        <p:tgtEl>
                                          <p:spTgt spid="9"/>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12"/>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22" presetClass="exit" presetSubtype="4" fill="hold" nodeType="clickEffect">
                                  <p:stCondLst>
                                    <p:cond delay="0"/>
                                  </p:stCondLst>
                                  <p:childTnLst>
                                    <p:animEffect transition="out" filter="wipe(down)">
                                      <p:cBhvr>
                                        <p:cTn id="84" dur="500"/>
                                        <p:tgtEl>
                                          <p:spTgt spid="12"/>
                                        </p:tgtEl>
                                      </p:cBhvr>
                                    </p:animEffect>
                                    <p:set>
                                      <p:cBhvr>
                                        <p:cTn id="85" dur="1" fill="hold">
                                          <p:stCondLst>
                                            <p:cond delay="499"/>
                                          </p:stCondLst>
                                        </p:cTn>
                                        <p:tgtEl>
                                          <p:spTgt spid="12"/>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nodeType="clickEffect">
                                  <p:stCondLst>
                                    <p:cond delay="0"/>
                                  </p:stCondLst>
                                  <p:childTnLst>
                                    <p:set>
                                      <p:cBhvr>
                                        <p:cTn id="89" dur="1" fill="hold">
                                          <p:stCondLst>
                                            <p:cond delay="0"/>
                                          </p:stCondLst>
                                        </p:cTn>
                                        <p:tgtEl>
                                          <p:spTgt spid="13"/>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22" presetClass="exit" presetSubtype="4" fill="hold" nodeType="clickEffect">
                                  <p:stCondLst>
                                    <p:cond delay="0"/>
                                  </p:stCondLst>
                                  <p:childTnLst>
                                    <p:animEffect transition="out" filter="wipe(down)">
                                      <p:cBhvr>
                                        <p:cTn id="93" dur="500"/>
                                        <p:tgtEl>
                                          <p:spTgt spid="13"/>
                                        </p:tgtEl>
                                      </p:cBhvr>
                                    </p:animEffect>
                                    <p:set>
                                      <p:cBhvr>
                                        <p:cTn id="94" dur="1" fill="hold">
                                          <p:stCondLst>
                                            <p:cond delay="499"/>
                                          </p:stCondLst>
                                        </p:cTn>
                                        <p:tgtEl>
                                          <p:spTgt spid="13"/>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14"/>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22" presetClass="exit" presetSubtype="4" fill="hold" nodeType="clickEffect">
                                  <p:stCondLst>
                                    <p:cond delay="0"/>
                                  </p:stCondLst>
                                  <p:childTnLst>
                                    <p:animEffect transition="out" filter="wipe(down)">
                                      <p:cBhvr>
                                        <p:cTn id="102" dur="500"/>
                                        <p:tgtEl>
                                          <p:spTgt spid="14"/>
                                        </p:tgtEl>
                                      </p:cBhvr>
                                    </p:animEffect>
                                    <p:set>
                                      <p:cBhvr>
                                        <p:cTn id="103" dur="1" fill="hold">
                                          <p:stCondLst>
                                            <p:cond delay="499"/>
                                          </p:stCondLst>
                                        </p:cTn>
                                        <p:tgtEl>
                                          <p:spTgt spid="14"/>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nodeType="clickEffect">
                                  <p:stCondLst>
                                    <p:cond delay="0"/>
                                  </p:stCondLst>
                                  <p:childTnLst>
                                    <p:set>
                                      <p:cBhvr>
                                        <p:cTn id="107" dur="1" fill="hold">
                                          <p:stCondLst>
                                            <p:cond delay="0"/>
                                          </p:stCondLst>
                                        </p:cTn>
                                        <p:tgtEl>
                                          <p:spTgt spid="15"/>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22" presetClass="exit" presetSubtype="4" fill="hold" nodeType="clickEffect">
                                  <p:stCondLst>
                                    <p:cond delay="0"/>
                                  </p:stCondLst>
                                  <p:childTnLst>
                                    <p:animEffect transition="out" filter="wipe(down)">
                                      <p:cBhvr>
                                        <p:cTn id="111" dur="500"/>
                                        <p:tgtEl>
                                          <p:spTgt spid="15"/>
                                        </p:tgtEl>
                                      </p:cBhvr>
                                    </p:animEffect>
                                    <p:set>
                                      <p:cBhvr>
                                        <p:cTn id="112" dur="1" fill="hold">
                                          <p:stCondLst>
                                            <p:cond delay="499"/>
                                          </p:stCondLst>
                                        </p:cTn>
                                        <p:tgtEl>
                                          <p:spTgt spid="15"/>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16"/>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22" presetClass="exit" presetSubtype="4" fill="hold" nodeType="clickEffect">
                                  <p:stCondLst>
                                    <p:cond delay="0"/>
                                  </p:stCondLst>
                                  <p:childTnLst>
                                    <p:animEffect transition="out" filter="wipe(down)">
                                      <p:cBhvr>
                                        <p:cTn id="120" dur="500"/>
                                        <p:tgtEl>
                                          <p:spTgt spid="16"/>
                                        </p:tgtEl>
                                      </p:cBhvr>
                                    </p:animEffect>
                                    <p:set>
                                      <p:cBhvr>
                                        <p:cTn id="121" dur="1" fill="hold">
                                          <p:stCondLst>
                                            <p:cond delay="499"/>
                                          </p:stCondLst>
                                        </p:cTn>
                                        <p:tgtEl>
                                          <p:spTgt spid="16"/>
                                        </p:tgtEl>
                                        <p:attrNameLst>
                                          <p:attrName>style.visibility</p:attrName>
                                        </p:attrNameLst>
                                      </p:cBhvr>
                                      <p:to>
                                        <p:strVal val="hidden"/>
                                      </p:to>
                                    </p:set>
                                  </p:childTnLst>
                                </p:cTn>
                              </p:par>
                            </p:childTnLst>
                          </p:cTn>
                        </p:par>
                      </p:childTnLst>
                    </p:cTn>
                  </p:par>
                  <p:par>
                    <p:cTn id="122" fill="hold">
                      <p:stCondLst>
                        <p:cond delay="indefinite"/>
                      </p:stCondLst>
                      <p:childTnLst>
                        <p:par>
                          <p:cTn id="123" fill="hold">
                            <p:stCondLst>
                              <p:cond delay="0"/>
                            </p:stCondLst>
                            <p:childTnLst>
                              <p:par>
                                <p:cTn id="124" presetID="1" presetClass="entr" presetSubtype="0" fill="hold" nodeType="clickEffect">
                                  <p:stCondLst>
                                    <p:cond delay="0"/>
                                  </p:stCondLst>
                                  <p:childTnLst>
                                    <p:set>
                                      <p:cBhvr>
                                        <p:cTn id="125" dur="1" fill="hold">
                                          <p:stCondLst>
                                            <p:cond delay="0"/>
                                          </p:stCondLst>
                                        </p:cTn>
                                        <p:tgtEl>
                                          <p:spTgt spid="17"/>
                                        </p:tgtEl>
                                        <p:attrNameLst>
                                          <p:attrName>style.visibility</p:attrName>
                                        </p:attrNameLst>
                                      </p:cBhvr>
                                      <p:to>
                                        <p:strVal val="visible"/>
                                      </p:to>
                                    </p:set>
                                  </p:childTnLst>
                                </p:cTn>
                              </p:par>
                            </p:childTnLst>
                          </p:cTn>
                        </p:par>
                      </p:childTnLst>
                    </p:cTn>
                  </p:par>
                  <p:par>
                    <p:cTn id="126" fill="hold">
                      <p:stCondLst>
                        <p:cond delay="indefinite"/>
                      </p:stCondLst>
                      <p:childTnLst>
                        <p:par>
                          <p:cTn id="127" fill="hold">
                            <p:stCondLst>
                              <p:cond delay="0"/>
                            </p:stCondLst>
                            <p:childTnLst>
                              <p:par>
                                <p:cTn id="128" presetID="22" presetClass="exit" presetSubtype="4" fill="hold" nodeType="clickEffect">
                                  <p:stCondLst>
                                    <p:cond delay="0"/>
                                  </p:stCondLst>
                                  <p:childTnLst>
                                    <p:animEffect transition="out" filter="wipe(down)">
                                      <p:cBhvr>
                                        <p:cTn id="129" dur="500"/>
                                        <p:tgtEl>
                                          <p:spTgt spid="17"/>
                                        </p:tgtEl>
                                      </p:cBhvr>
                                    </p:animEffect>
                                    <p:set>
                                      <p:cBhvr>
                                        <p:cTn id="130" dur="1" fill="hold">
                                          <p:stCondLst>
                                            <p:cond delay="499"/>
                                          </p:stCondLst>
                                        </p:cTn>
                                        <p:tgtEl>
                                          <p:spTgt spid="17"/>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18"/>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22" presetClass="exit" presetSubtype="4" fill="hold" nodeType="clickEffect">
                                  <p:stCondLst>
                                    <p:cond delay="0"/>
                                  </p:stCondLst>
                                  <p:childTnLst>
                                    <p:animEffect transition="out" filter="wipe(down)">
                                      <p:cBhvr>
                                        <p:cTn id="138" dur="500"/>
                                        <p:tgtEl>
                                          <p:spTgt spid="18"/>
                                        </p:tgtEl>
                                      </p:cBhvr>
                                    </p:animEffect>
                                    <p:set>
                                      <p:cBhvr>
                                        <p:cTn id="139" dur="1" fill="hold">
                                          <p:stCondLst>
                                            <p:cond delay="499"/>
                                          </p:stCondLst>
                                        </p:cTn>
                                        <p:tgtEl>
                                          <p:spTgt spid="18"/>
                                        </p:tgtEl>
                                        <p:attrNameLst>
                                          <p:attrName>style.visibility</p:attrName>
                                        </p:attrNameLst>
                                      </p:cBhvr>
                                      <p:to>
                                        <p:strVal val="hidden"/>
                                      </p:to>
                                    </p:set>
                                  </p:childTnLst>
                                </p:cTn>
                              </p:par>
                            </p:childTnLst>
                          </p:cTn>
                        </p:par>
                      </p:childTnLst>
                    </p:cTn>
                  </p:par>
                  <p:par>
                    <p:cTn id="140" fill="hold">
                      <p:stCondLst>
                        <p:cond delay="indefinite"/>
                      </p:stCondLst>
                      <p:childTnLst>
                        <p:par>
                          <p:cTn id="141" fill="hold">
                            <p:stCondLst>
                              <p:cond delay="0"/>
                            </p:stCondLst>
                            <p:childTnLst>
                              <p:par>
                                <p:cTn id="142" presetID="1" presetClass="entr" presetSubtype="0" fill="hold" nodeType="clickEffect">
                                  <p:stCondLst>
                                    <p:cond delay="0"/>
                                  </p:stCondLst>
                                  <p:childTnLst>
                                    <p:set>
                                      <p:cBhvr>
                                        <p:cTn id="143" dur="1" fill="hold">
                                          <p:stCondLst>
                                            <p:cond delay="0"/>
                                          </p:stCondLst>
                                        </p:cTn>
                                        <p:tgtEl>
                                          <p:spTgt spid="19"/>
                                        </p:tgtEl>
                                        <p:attrNameLst>
                                          <p:attrName>style.visibility</p:attrName>
                                        </p:attrNameLst>
                                      </p:cBhvr>
                                      <p:to>
                                        <p:strVal val="visible"/>
                                      </p:to>
                                    </p:set>
                                  </p:childTnLst>
                                </p:cTn>
                              </p:par>
                            </p:childTnLst>
                          </p:cTn>
                        </p:par>
                      </p:childTnLst>
                    </p:cTn>
                  </p:par>
                  <p:par>
                    <p:cTn id="144" fill="hold">
                      <p:stCondLst>
                        <p:cond delay="indefinite"/>
                      </p:stCondLst>
                      <p:childTnLst>
                        <p:par>
                          <p:cTn id="145" fill="hold">
                            <p:stCondLst>
                              <p:cond delay="0"/>
                            </p:stCondLst>
                            <p:childTnLst>
                              <p:par>
                                <p:cTn id="146" presetID="22" presetClass="exit" presetSubtype="4" fill="hold" nodeType="clickEffect">
                                  <p:stCondLst>
                                    <p:cond delay="0"/>
                                  </p:stCondLst>
                                  <p:childTnLst>
                                    <p:animEffect transition="out" filter="wipe(down)">
                                      <p:cBhvr>
                                        <p:cTn id="147" dur="500"/>
                                        <p:tgtEl>
                                          <p:spTgt spid="19"/>
                                        </p:tgtEl>
                                      </p:cBhvr>
                                    </p:animEffect>
                                    <p:set>
                                      <p:cBhvr>
                                        <p:cTn id="148" dur="1" fill="hold">
                                          <p:stCondLst>
                                            <p:cond delay="499"/>
                                          </p:stCondLst>
                                        </p:cTn>
                                        <p:tgtEl>
                                          <p:spTgt spid="19"/>
                                        </p:tgtEl>
                                        <p:attrNameLst>
                                          <p:attrName>style.visibility</p:attrName>
                                        </p:attrNameLst>
                                      </p:cBhvr>
                                      <p:to>
                                        <p:strVal val="hidden"/>
                                      </p:to>
                                    </p:set>
                                  </p:childTnLst>
                                </p:cTn>
                              </p:par>
                            </p:childTnLst>
                          </p:cTn>
                        </p:par>
                      </p:childTnLst>
                    </p:cTn>
                  </p:par>
                  <p:par>
                    <p:cTn id="149" fill="hold">
                      <p:stCondLst>
                        <p:cond delay="indefinite"/>
                      </p:stCondLst>
                      <p:childTnLst>
                        <p:par>
                          <p:cTn id="150" fill="hold">
                            <p:stCondLst>
                              <p:cond delay="0"/>
                            </p:stCondLst>
                            <p:childTnLst>
                              <p:par>
                                <p:cTn id="151" presetID="1" presetClass="entr" presetSubtype="0" fill="hold" nodeType="clickEffect">
                                  <p:stCondLst>
                                    <p:cond delay="0"/>
                                  </p:stCondLst>
                                  <p:childTnLst>
                                    <p:set>
                                      <p:cBhvr>
                                        <p:cTn id="152" dur="1" fill="hold">
                                          <p:stCondLst>
                                            <p:cond delay="0"/>
                                          </p:stCondLst>
                                        </p:cTn>
                                        <p:tgtEl>
                                          <p:spTgt spid="20"/>
                                        </p:tgtEl>
                                        <p:attrNameLst>
                                          <p:attrName>style.visibility</p:attrName>
                                        </p:attrNameLst>
                                      </p:cBhvr>
                                      <p:to>
                                        <p:strVal val="visible"/>
                                      </p:to>
                                    </p:set>
                                  </p:childTnLst>
                                </p:cTn>
                              </p:par>
                            </p:childTnLst>
                          </p:cTn>
                        </p:par>
                      </p:childTnLst>
                    </p:cTn>
                  </p:par>
                  <p:par>
                    <p:cTn id="153" fill="hold">
                      <p:stCondLst>
                        <p:cond delay="indefinite"/>
                      </p:stCondLst>
                      <p:childTnLst>
                        <p:par>
                          <p:cTn id="154" fill="hold">
                            <p:stCondLst>
                              <p:cond delay="0"/>
                            </p:stCondLst>
                            <p:childTnLst>
                              <p:par>
                                <p:cTn id="155" presetID="22" presetClass="exit" presetSubtype="4" fill="hold" nodeType="clickEffect">
                                  <p:stCondLst>
                                    <p:cond delay="0"/>
                                  </p:stCondLst>
                                  <p:childTnLst>
                                    <p:animEffect transition="out" filter="wipe(down)">
                                      <p:cBhvr>
                                        <p:cTn id="156" dur="500"/>
                                        <p:tgtEl>
                                          <p:spTgt spid="20"/>
                                        </p:tgtEl>
                                      </p:cBhvr>
                                    </p:animEffect>
                                    <p:set>
                                      <p:cBhvr>
                                        <p:cTn id="157" dur="1" fill="hold">
                                          <p:stCondLst>
                                            <p:cond delay="499"/>
                                          </p:stCondLst>
                                        </p:cTn>
                                        <p:tgtEl>
                                          <p:spTgt spid="20"/>
                                        </p:tgtEl>
                                        <p:attrNameLst>
                                          <p:attrName>style.visibility</p:attrName>
                                        </p:attrNameLst>
                                      </p:cBhvr>
                                      <p:to>
                                        <p:strVal val="hidden"/>
                                      </p:to>
                                    </p:set>
                                  </p:childTnLst>
                                </p:cTn>
                              </p:par>
                            </p:childTnLst>
                          </p:cTn>
                        </p:par>
                      </p:childTnLst>
                    </p:cTn>
                  </p:par>
                  <p:par>
                    <p:cTn id="158" fill="hold">
                      <p:stCondLst>
                        <p:cond delay="indefinite"/>
                      </p:stCondLst>
                      <p:childTnLst>
                        <p:par>
                          <p:cTn id="159" fill="hold">
                            <p:stCondLst>
                              <p:cond delay="0"/>
                            </p:stCondLst>
                            <p:childTnLst>
                              <p:par>
                                <p:cTn id="160" presetID="1" presetClass="entr" presetSubtype="0" fill="hold" nodeType="clickEffect">
                                  <p:stCondLst>
                                    <p:cond delay="0"/>
                                  </p:stCondLst>
                                  <p:childTnLst>
                                    <p:set>
                                      <p:cBhvr>
                                        <p:cTn id="161" dur="1" fill="hold">
                                          <p:stCondLst>
                                            <p:cond delay="0"/>
                                          </p:stCondLst>
                                        </p:cTn>
                                        <p:tgtEl>
                                          <p:spTgt spid="21"/>
                                        </p:tgtEl>
                                        <p:attrNameLst>
                                          <p:attrName>style.visibility</p:attrName>
                                        </p:attrNameLst>
                                      </p:cBhvr>
                                      <p:to>
                                        <p:strVal val="visible"/>
                                      </p:to>
                                    </p:set>
                                  </p:childTnLst>
                                </p:cTn>
                              </p:par>
                            </p:childTnLst>
                          </p:cTn>
                        </p:par>
                      </p:childTnLst>
                    </p:cTn>
                  </p:par>
                  <p:par>
                    <p:cTn id="162" fill="hold">
                      <p:stCondLst>
                        <p:cond delay="indefinite"/>
                      </p:stCondLst>
                      <p:childTnLst>
                        <p:par>
                          <p:cTn id="163" fill="hold">
                            <p:stCondLst>
                              <p:cond delay="0"/>
                            </p:stCondLst>
                            <p:childTnLst>
                              <p:par>
                                <p:cTn id="164" presetID="22" presetClass="exit" presetSubtype="4" fill="hold" nodeType="clickEffect">
                                  <p:stCondLst>
                                    <p:cond delay="0"/>
                                  </p:stCondLst>
                                  <p:childTnLst>
                                    <p:animEffect transition="out" filter="wipe(down)">
                                      <p:cBhvr>
                                        <p:cTn id="165" dur="500"/>
                                        <p:tgtEl>
                                          <p:spTgt spid="21"/>
                                        </p:tgtEl>
                                      </p:cBhvr>
                                    </p:animEffect>
                                    <p:set>
                                      <p:cBhvr>
                                        <p:cTn id="166"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9475" y="114715"/>
            <a:ext cx="3408911" cy="687816"/>
          </a:xfrm>
          <a:prstGeom prst="rect">
            <a:avLst/>
          </a:prstGeom>
        </p:spPr>
      </p:pic>
      <p:sp>
        <p:nvSpPr>
          <p:cNvPr id="2" name="Nadpis 1"/>
          <p:cNvSpPr>
            <a:spLocks noGrp="1"/>
          </p:cNvSpPr>
          <p:nvPr>
            <p:ph type="title"/>
          </p:nvPr>
        </p:nvSpPr>
        <p:spPr/>
        <p:txBody>
          <a:bodyPr/>
          <a:lstStyle/>
          <a:p>
            <a:r>
              <a:rPr lang="en-GB" dirty="0"/>
              <a:t>BARRIERS OF COMMUNICATION</a:t>
            </a:r>
          </a:p>
        </p:txBody>
      </p:sp>
      <p:sp>
        <p:nvSpPr>
          <p:cNvPr id="8" name="Zástupný symbol pro obsah 7"/>
          <p:cNvSpPr>
            <a:spLocks noGrp="1"/>
          </p:cNvSpPr>
          <p:nvPr>
            <p:ph sz="quarter" idx="4"/>
          </p:nvPr>
        </p:nvSpPr>
        <p:spPr>
          <a:xfrm>
            <a:off x="448056" y="1527048"/>
            <a:ext cx="10870026" cy="5132370"/>
          </a:xfrm>
        </p:spPr>
        <p:txBody>
          <a:bodyPr/>
          <a:lstStyle/>
          <a:p>
            <a:r>
              <a:rPr lang="en-GB" dirty="0"/>
              <a:t>Language barriers</a:t>
            </a:r>
            <a:endParaRPr lang="cs-CZ" dirty="0"/>
          </a:p>
          <a:p>
            <a:pPr marL="0" indent="0">
              <a:buNone/>
            </a:pPr>
            <a:r>
              <a:rPr lang="en-GB" dirty="0"/>
              <a:t> </a:t>
            </a:r>
          </a:p>
          <a:p>
            <a:endParaRPr lang="en-GB" dirty="0"/>
          </a:p>
        </p:txBody>
      </p:sp>
      <p:pic>
        <p:nvPicPr>
          <p:cNvPr id="9" name="Obrázek 8"/>
          <p:cNvPicPr>
            <a:picLocks noChangeAspect="1"/>
          </p:cNvPicPr>
          <p:nvPr/>
        </p:nvPicPr>
        <p:blipFill>
          <a:blip r:embed="rId3"/>
          <a:stretch>
            <a:fillRect/>
          </a:stretch>
        </p:blipFill>
        <p:spPr>
          <a:xfrm>
            <a:off x="3628533" y="2096935"/>
            <a:ext cx="4410837" cy="4702119"/>
          </a:xfrm>
          <a:prstGeom prst="rect">
            <a:avLst/>
          </a:prstGeom>
        </p:spPr>
      </p:pic>
      <p:pic>
        <p:nvPicPr>
          <p:cNvPr id="10" name="Obrázek 9"/>
          <p:cNvPicPr>
            <a:picLocks noChangeAspect="1"/>
          </p:cNvPicPr>
          <p:nvPr/>
        </p:nvPicPr>
        <p:blipFill>
          <a:blip r:embed="rId4"/>
          <a:stretch>
            <a:fillRect/>
          </a:stretch>
        </p:blipFill>
        <p:spPr>
          <a:xfrm>
            <a:off x="8076676" y="1257898"/>
            <a:ext cx="3814508" cy="5526147"/>
          </a:xfrm>
          <a:prstGeom prst="rect">
            <a:avLst/>
          </a:prstGeom>
        </p:spPr>
      </p:pic>
      <p:sp>
        <p:nvSpPr>
          <p:cNvPr id="11" name="Obdélník 10"/>
          <p:cNvSpPr/>
          <p:nvPr/>
        </p:nvSpPr>
        <p:spPr>
          <a:xfrm>
            <a:off x="173737" y="2205704"/>
            <a:ext cx="3454796" cy="3816429"/>
          </a:xfrm>
          <a:prstGeom prst="rect">
            <a:avLst/>
          </a:prstGeom>
        </p:spPr>
        <p:txBody>
          <a:bodyPr wrap="square">
            <a:spAutoFit/>
          </a:bodyPr>
          <a:lstStyle/>
          <a:p>
            <a:r>
              <a:rPr lang="en-GB" sz="2200" b="1" dirty="0"/>
              <a:t>Choosing words wisely </a:t>
            </a:r>
            <a:r>
              <a:rPr lang="en-GB" sz="2200" dirty="0"/>
              <a:t>Many people, including those with high literacy, can have trouble understanding the words and jargon used in health care. </a:t>
            </a:r>
            <a:endParaRPr lang="cs-CZ" sz="2200"/>
          </a:p>
          <a:p>
            <a:r>
              <a:rPr lang="en-GB" sz="2200"/>
              <a:t>Some </a:t>
            </a:r>
            <a:r>
              <a:rPr lang="en-GB" sz="2200" dirty="0"/>
              <a:t>words may be totally unfamiliar and others may be familiar, but a patient may not understand them in a health care context. </a:t>
            </a:r>
          </a:p>
        </p:txBody>
      </p:sp>
    </p:spTree>
    <p:extLst>
      <p:ext uri="{BB962C8B-B14F-4D97-AF65-F5344CB8AC3E}">
        <p14:creationId xmlns:p14="http://schemas.microsoft.com/office/powerpoint/2010/main" val="12034320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9475" y="114715"/>
            <a:ext cx="3408911" cy="687816"/>
          </a:xfrm>
          <a:prstGeom prst="rect">
            <a:avLst/>
          </a:prstGeom>
        </p:spPr>
      </p:pic>
      <p:sp>
        <p:nvSpPr>
          <p:cNvPr id="2" name="Nadpis 1"/>
          <p:cNvSpPr>
            <a:spLocks noGrp="1"/>
          </p:cNvSpPr>
          <p:nvPr>
            <p:ph type="title"/>
          </p:nvPr>
        </p:nvSpPr>
        <p:spPr/>
        <p:txBody>
          <a:bodyPr/>
          <a:lstStyle/>
          <a:p>
            <a:r>
              <a:rPr lang="en-GB" dirty="0"/>
              <a:t>BARRIERS OF COMMUNICATION</a:t>
            </a:r>
          </a:p>
        </p:txBody>
      </p:sp>
      <p:sp>
        <p:nvSpPr>
          <p:cNvPr id="6" name="Zástupný symbol pro text 5"/>
          <p:cNvSpPr>
            <a:spLocks noGrp="1"/>
          </p:cNvSpPr>
          <p:nvPr>
            <p:ph type="body" idx="1"/>
          </p:nvPr>
        </p:nvSpPr>
        <p:spPr>
          <a:xfrm>
            <a:off x="862266" y="959936"/>
            <a:ext cx="5157787" cy="823912"/>
          </a:xfrm>
        </p:spPr>
        <p:txBody>
          <a:bodyPr/>
          <a:lstStyle/>
          <a:p>
            <a:r>
              <a:rPr lang="en-GB" sz="2800" dirty="0">
                <a:solidFill>
                  <a:srgbClr val="000000"/>
                </a:solidFill>
                <a:latin typeface="Calibri" panose="020F0502020204030204" pitchFamily="34" charset="0"/>
              </a:rPr>
              <a:t>Organizational barriers</a:t>
            </a:r>
            <a:endParaRPr lang="en-GB" dirty="0"/>
          </a:p>
        </p:txBody>
      </p:sp>
      <p:sp>
        <p:nvSpPr>
          <p:cNvPr id="3" name="Zástupný symbol pro obsah 2"/>
          <p:cNvSpPr>
            <a:spLocks noGrp="1"/>
          </p:cNvSpPr>
          <p:nvPr>
            <p:ph sz="half" idx="2"/>
          </p:nvPr>
        </p:nvSpPr>
        <p:spPr>
          <a:xfrm>
            <a:off x="747425" y="2150558"/>
            <a:ext cx="5157787" cy="4968730"/>
          </a:xfrm>
        </p:spPr>
        <p:txBody>
          <a:bodyPr>
            <a:normAutofit/>
          </a:bodyPr>
          <a:lstStyle/>
          <a:p>
            <a:r>
              <a:rPr lang="en-GB" dirty="0"/>
              <a:t>Organizational policy, rules &amp; regulation</a:t>
            </a:r>
          </a:p>
          <a:p>
            <a:r>
              <a:rPr lang="en-GB" dirty="0"/>
              <a:t>Technical failure </a:t>
            </a:r>
          </a:p>
          <a:p>
            <a:r>
              <a:rPr lang="en-GB" dirty="0"/>
              <a:t>Time pressure </a:t>
            </a:r>
          </a:p>
          <a:p>
            <a:r>
              <a:rPr lang="en-GB" dirty="0"/>
              <a:t>Complexity of organization structure due to hierarchy </a:t>
            </a:r>
          </a:p>
          <a:p>
            <a:r>
              <a:rPr lang="en-GB" dirty="0"/>
              <a:t>•Size of the organization</a:t>
            </a:r>
          </a:p>
          <a:p>
            <a:endParaRPr lang="en-GB" dirty="0"/>
          </a:p>
        </p:txBody>
      </p:sp>
      <p:sp>
        <p:nvSpPr>
          <p:cNvPr id="7" name="Zástupný symbol pro text 6"/>
          <p:cNvSpPr>
            <a:spLocks noGrp="1"/>
          </p:cNvSpPr>
          <p:nvPr>
            <p:ph type="body" sz="quarter" idx="3"/>
          </p:nvPr>
        </p:nvSpPr>
        <p:spPr>
          <a:xfrm>
            <a:off x="6134894" y="1341728"/>
            <a:ext cx="5590798" cy="823912"/>
          </a:xfrm>
        </p:spPr>
        <p:txBody>
          <a:bodyPr anchor="b">
            <a:noAutofit/>
          </a:bodyPr>
          <a:lstStyle/>
          <a:p>
            <a:pPr>
              <a:lnSpc>
                <a:spcPct val="100000"/>
              </a:lnSpc>
            </a:pPr>
            <a:r>
              <a:rPr lang="en-US" sz="2800" dirty="0"/>
              <a:t>Communication process-related barriers</a:t>
            </a:r>
          </a:p>
        </p:txBody>
      </p:sp>
      <p:sp>
        <p:nvSpPr>
          <p:cNvPr id="8" name="Zástupný symbol pro obsah 7"/>
          <p:cNvSpPr>
            <a:spLocks noGrp="1"/>
          </p:cNvSpPr>
          <p:nvPr>
            <p:ph sz="quarter" idx="4"/>
          </p:nvPr>
        </p:nvSpPr>
        <p:spPr>
          <a:xfrm>
            <a:off x="6134894" y="2150558"/>
            <a:ext cx="5183188" cy="4508860"/>
          </a:xfrm>
        </p:spPr>
        <p:txBody>
          <a:bodyPr/>
          <a:lstStyle/>
          <a:p>
            <a:r>
              <a:rPr lang="en-GB" dirty="0"/>
              <a:t>Unclear &amp; conflicting message </a:t>
            </a:r>
          </a:p>
          <a:p>
            <a:r>
              <a:rPr lang="en-GB" dirty="0"/>
              <a:t>Stereotypical approach </a:t>
            </a:r>
          </a:p>
          <a:p>
            <a:r>
              <a:rPr lang="en-GB" dirty="0"/>
              <a:t>Inappropriate channels</a:t>
            </a:r>
          </a:p>
          <a:p>
            <a:r>
              <a:rPr lang="en-GB" dirty="0"/>
              <a:t>Lack of or poor feedback </a:t>
            </a:r>
          </a:p>
          <a:p>
            <a:endParaRPr lang="en-GB" dirty="0"/>
          </a:p>
        </p:txBody>
      </p:sp>
    </p:spTree>
    <p:extLst>
      <p:ext uri="{BB962C8B-B14F-4D97-AF65-F5344CB8AC3E}">
        <p14:creationId xmlns:p14="http://schemas.microsoft.com/office/powerpoint/2010/main" val="11557484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9475" y="114715"/>
            <a:ext cx="3408911" cy="687816"/>
          </a:xfrm>
          <a:prstGeom prst="rect">
            <a:avLst/>
          </a:prstGeom>
        </p:spPr>
      </p:pic>
      <p:sp>
        <p:nvSpPr>
          <p:cNvPr id="2" name="Nadpis 1"/>
          <p:cNvSpPr>
            <a:spLocks noGrp="1"/>
          </p:cNvSpPr>
          <p:nvPr>
            <p:ph type="title"/>
          </p:nvPr>
        </p:nvSpPr>
        <p:spPr>
          <a:xfrm>
            <a:off x="838200" y="651297"/>
            <a:ext cx="10515600" cy="1325563"/>
          </a:xfrm>
        </p:spPr>
        <p:txBody>
          <a:bodyPr/>
          <a:lstStyle/>
          <a:p>
            <a:r>
              <a:rPr lang="en-GB" dirty="0"/>
              <a:t>METHODS TO OVERCOME BARRIERS OF COMMUNICATION </a:t>
            </a:r>
          </a:p>
        </p:txBody>
      </p:sp>
      <p:sp>
        <p:nvSpPr>
          <p:cNvPr id="4" name="Zástupný symbol pro obsah 3"/>
          <p:cNvSpPr>
            <a:spLocks noGrp="1"/>
          </p:cNvSpPr>
          <p:nvPr>
            <p:ph idx="1"/>
          </p:nvPr>
        </p:nvSpPr>
        <p:spPr/>
        <p:txBody>
          <a:bodyPr>
            <a:normAutofit fontScale="92500" lnSpcReduction="20000"/>
          </a:bodyPr>
          <a:lstStyle/>
          <a:p>
            <a:pPr marL="0" indent="0">
              <a:buNone/>
            </a:pPr>
            <a:endParaRPr lang="cs-CZ" sz="3600" b="1" dirty="0"/>
          </a:p>
          <a:p>
            <a:pPr marL="0" indent="0">
              <a:buNone/>
            </a:pPr>
            <a:r>
              <a:rPr lang="en-GB" sz="3600" b="1" dirty="0"/>
              <a:t>Methods to overcome physiological barriers</a:t>
            </a:r>
            <a:endParaRPr lang="cs-CZ" sz="3600" b="1" dirty="0"/>
          </a:p>
          <a:p>
            <a:pPr marL="0" indent="0">
              <a:buNone/>
            </a:pPr>
            <a:endParaRPr lang="en-GB" sz="3600" dirty="0"/>
          </a:p>
          <a:p>
            <a:r>
              <a:rPr lang="en-GB" sz="3600" dirty="0"/>
              <a:t>Pay attention during the sharing of information</a:t>
            </a:r>
          </a:p>
          <a:p>
            <a:r>
              <a:rPr lang="en-GB" sz="3600" dirty="0"/>
              <a:t>Ensure each other comfort.</a:t>
            </a:r>
          </a:p>
          <a:p>
            <a:r>
              <a:rPr lang="en-GB" sz="3600" dirty="0"/>
              <a:t>Ensure the intactness of sensory perception.</a:t>
            </a:r>
          </a:p>
          <a:p>
            <a:r>
              <a:rPr lang="en-GB" sz="3600" dirty="0"/>
              <a:t>The limitation of hearing abilities must keep in mind.</a:t>
            </a:r>
          </a:p>
          <a:p>
            <a:r>
              <a:rPr lang="en-GB" sz="3600" dirty="0"/>
              <a:t>Active listening.</a:t>
            </a:r>
          </a:p>
          <a:p>
            <a:r>
              <a:rPr lang="en-GB" sz="3600" dirty="0"/>
              <a:t>Information overload must avoid. </a:t>
            </a:r>
            <a:endParaRPr lang="cs-CZ" sz="3600" dirty="0"/>
          </a:p>
          <a:p>
            <a:endParaRPr lang="en-GB" dirty="0"/>
          </a:p>
          <a:p>
            <a:endParaRPr lang="en-GB" dirty="0"/>
          </a:p>
        </p:txBody>
      </p:sp>
    </p:spTree>
    <p:extLst>
      <p:ext uri="{BB962C8B-B14F-4D97-AF65-F5344CB8AC3E}">
        <p14:creationId xmlns:p14="http://schemas.microsoft.com/office/powerpoint/2010/main" val="18379732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9475" y="114715"/>
            <a:ext cx="3408911" cy="687816"/>
          </a:xfrm>
          <a:prstGeom prst="rect">
            <a:avLst/>
          </a:prstGeom>
        </p:spPr>
      </p:pic>
      <p:sp>
        <p:nvSpPr>
          <p:cNvPr id="2" name="Nadpis 1"/>
          <p:cNvSpPr>
            <a:spLocks noGrp="1"/>
          </p:cNvSpPr>
          <p:nvPr>
            <p:ph type="title"/>
          </p:nvPr>
        </p:nvSpPr>
        <p:spPr>
          <a:xfrm>
            <a:off x="838200" y="651297"/>
            <a:ext cx="10515600" cy="1325563"/>
          </a:xfrm>
        </p:spPr>
        <p:txBody>
          <a:bodyPr/>
          <a:lstStyle/>
          <a:p>
            <a:r>
              <a:rPr lang="en-GB" dirty="0"/>
              <a:t>METHODS TO OVERCOME BARRIERS OF COMMUNICATION </a:t>
            </a:r>
          </a:p>
        </p:txBody>
      </p:sp>
      <p:sp>
        <p:nvSpPr>
          <p:cNvPr id="4" name="Zástupný symbol pro obsah 3"/>
          <p:cNvSpPr>
            <a:spLocks noGrp="1"/>
          </p:cNvSpPr>
          <p:nvPr>
            <p:ph idx="1"/>
          </p:nvPr>
        </p:nvSpPr>
        <p:spPr>
          <a:xfrm>
            <a:off x="838200" y="1825625"/>
            <a:ext cx="11104418" cy="4351338"/>
          </a:xfrm>
        </p:spPr>
        <p:txBody>
          <a:bodyPr>
            <a:normAutofit/>
          </a:bodyPr>
          <a:lstStyle/>
          <a:p>
            <a:pPr marL="0" indent="0">
              <a:buNone/>
            </a:pPr>
            <a:endParaRPr lang="cs-CZ" b="1" dirty="0"/>
          </a:p>
          <a:p>
            <a:pPr marL="0" indent="0">
              <a:buNone/>
            </a:pPr>
            <a:r>
              <a:rPr lang="en-GB" sz="3200" b="1" dirty="0"/>
              <a:t>Methods to overcome environmental barriers</a:t>
            </a:r>
            <a:endParaRPr lang="cs-CZ" sz="3200" b="1" dirty="0"/>
          </a:p>
          <a:p>
            <a:pPr marL="0" indent="0">
              <a:buNone/>
            </a:pPr>
            <a:endParaRPr lang="en-GB" sz="3200" dirty="0"/>
          </a:p>
          <a:p>
            <a:r>
              <a:rPr lang="en-GB" sz="3200" dirty="0"/>
              <a:t>Good lighting must be ensured to facilitate nonverbal communication.</a:t>
            </a:r>
          </a:p>
          <a:p>
            <a:r>
              <a:rPr lang="en-GB" sz="3200" dirty="0"/>
              <a:t>A comfortable seating arrangement.</a:t>
            </a:r>
          </a:p>
          <a:p>
            <a:r>
              <a:rPr lang="en-GB" sz="3200" dirty="0"/>
              <a:t>A hygienic &amp; odour-free environment.</a:t>
            </a:r>
          </a:p>
          <a:p>
            <a:endParaRPr lang="en-GB" dirty="0"/>
          </a:p>
          <a:p>
            <a:endParaRPr lang="en-GB" dirty="0"/>
          </a:p>
        </p:txBody>
      </p:sp>
    </p:spTree>
    <p:extLst>
      <p:ext uri="{BB962C8B-B14F-4D97-AF65-F5344CB8AC3E}">
        <p14:creationId xmlns:p14="http://schemas.microsoft.com/office/powerpoint/2010/main" val="42253069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9475" y="114715"/>
            <a:ext cx="3408911" cy="687816"/>
          </a:xfrm>
          <a:prstGeom prst="rect">
            <a:avLst/>
          </a:prstGeom>
        </p:spPr>
      </p:pic>
      <p:sp>
        <p:nvSpPr>
          <p:cNvPr id="2" name="Nadpis 1"/>
          <p:cNvSpPr>
            <a:spLocks noGrp="1"/>
          </p:cNvSpPr>
          <p:nvPr>
            <p:ph type="title"/>
          </p:nvPr>
        </p:nvSpPr>
        <p:spPr>
          <a:xfrm>
            <a:off x="838200" y="651297"/>
            <a:ext cx="10515600" cy="1325563"/>
          </a:xfrm>
        </p:spPr>
        <p:txBody>
          <a:bodyPr/>
          <a:lstStyle/>
          <a:p>
            <a:r>
              <a:rPr lang="en-GB" dirty="0"/>
              <a:t>METHODS TO OVERCOME BARRIERS OF COMMUNICATION </a:t>
            </a:r>
          </a:p>
        </p:txBody>
      </p:sp>
      <p:sp>
        <p:nvSpPr>
          <p:cNvPr id="4" name="Zástupný symbol pro obsah 3"/>
          <p:cNvSpPr>
            <a:spLocks noGrp="1"/>
          </p:cNvSpPr>
          <p:nvPr>
            <p:ph idx="1"/>
          </p:nvPr>
        </p:nvSpPr>
        <p:spPr>
          <a:xfrm>
            <a:off x="838200" y="1825625"/>
            <a:ext cx="11104418" cy="4351338"/>
          </a:xfrm>
        </p:spPr>
        <p:txBody>
          <a:bodyPr>
            <a:normAutofit/>
          </a:bodyPr>
          <a:lstStyle/>
          <a:p>
            <a:pPr marL="0" indent="0">
              <a:buNone/>
            </a:pPr>
            <a:endParaRPr lang="cs-CZ" b="1" dirty="0"/>
          </a:p>
          <a:p>
            <a:pPr marL="0" indent="0">
              <a:buNone/>
            </a:pPr>
            <a:r>
              <a:rPr lang="en-GB" sz="3200" b="1" dirty="0"/>
              <a:t>Methods to overcome psychological barriers</a:t>
            </a:r>
            <a:endParaRPr lang="cs-CZ" sz="3200" b="1" dirty="0"/>
          </a:p>
          <a:p>
            <a:endParaRPr lang="en-GB" sz="3200" dirty="0"/>
          </a:p>
          <a:p>
            <a:r>
              <a:rPr lang="en-GB" sz="3200" dirty="0"/>
              <a:t>Happy &amp; trustworthy manner</a:t>
            </a:r>
          </a:p>
          <a:p>
            <a:r>
              <a:rPr lang="en-GB" sz="3200" dirty="0"/>
              <a:t>Should not harbour negative emotions</a:t>
            </a:r>
          </a:p>
          <a:p>
            <a:r>
              <a:rPr lang="en-GB" sz="3200" dirty="0"/>
              <a:t>Avoid feeling of prejudice, resentment &amp; antagonism.</a:t>
            </a:r>
          </a:p>
          <a:p>
            <a:r>
              <a:rPr lang="en-GB" sz="3200" dirty="0"/>
              <a:t>Free from fear, anxiety &amp; confusion </a:t>
            </a:r>
          </a:p>
          <a:p>
            <a:endParaRPr lang="en-GB" dirty="0"/>
          </a:p>
          <a:p>
            <a:endParaRPr lang="en-GB" dirty="0"/>
          </a:p>
        </p:txBody>
      </p:sp>
    </p:spTree>
    <p:extLst>
      <p:ext uri="{BB962C8B-B14F-4D97-AF65-F5344CB8AC3E}">
        <p14:creationId xmlns:p14="http://schemas.microsoft.com/office/powerpoint/2010/main" val="415163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9475" y="114715"/>
            <a:ext cx="3408911" cy="687816"/>
          </a:xfrm>
          <a:prstGeom prst="rect">
            <a:avLst/>
          </a:prstGeom>
        </p:spPr>
      </p:pic>
      <p:sp>
        <p:nvSpPr>
          <p:cNvPr id="2" name="Nadpis 1"/>
          <p:cNvSpPr>
            <a:spLocks noGrp="1"/>
          </p:cNvSpPr>
          <p:nvPr>
            <p:ph type="title"/>
          </p:nvPr>
        </p:nvSpPr>
        <p:spPr>
          <a:xfrm>
            <a:off x="838200" y="651297"/>
            <a:ext cx="10515600" cy="1325563"/>
          </a:xfrm>
        </p:spPr>
        <p:txBody>
          <a:bodyPr/>
          <a:lstStyle/>
          <a:p>
            <a:r>
              <a:rPr lang="en-GB" dirty="0"/>
              <a:t>METHODS TO OVERCOME BARRIERS OF COMMUNICATION </a:t>
            </a:r>
          </a:p>
        </p:txBody>
      </p:sp>
      <p:sp>
        <p:nvSpPr>
          <p:cNvPr id="4" name="Zástupný symbol pro obsah 3"/>
          <p:cNvSpPr>
            <a:spLocks noGrp="1"/>
          </p:cNvSpPr>
          <p:nvPr>
            <p:ph idx="1"/>
          </p:nvPr>
        </p:nvSpPr>
        <p:spPr>
          <a:xfrm>
            <a:off x="838200" y="1825625"/>
            <a:ext cx="11104418" cy="4351338"/>
          </a:xfrm>
        </p:spPr>
        <p:txBody>
          <a:bodyPr>
            <a:normAutofit/>
          </a:bodyPr>
          <a:lstStyle/>
          <a:p>
            <a:pPr marL="0" indent="0">
              <a:buNone/>
            </a:pPr>
            <a:endParaRPr lang="cs-CZ" sz="3200" b="1" dirty="0"/>
          </a:p>
          <a:p>
            <a:pPr marL="0" indent="0">
              <a:buNone/>
            </a:pPr>
            <a:r>
              <a:rPr lang="en-GB" sz="3200" b="1" dirty="0"/>
              <a:t>Methods to overcome social barriers</a:t>
            </a:r>
            <a:endParaRPr lang="cs-CZ" sz="3200" b="1" dirty="0"/>
          </a:p>
          <a:p>
            <a:pPr marL="0" indent="0">
              <a:buNone/>
            </a:pPr>
            <a:endParaRPr lang="en-GB" sz="3200" dirty="0"/>
          </a:p>
          <a:p>
            <a:r>
              <a:rPr lang="en-GB" sz="3200" dirty="0"/>
              <a:t>The difference in social norms, values &amp; behaviour must be give</a:t>
            </a:r>
            <a:r>
              <a:rPr lang="cs-CZ" sz="3200" dirty="0"/>
              <a:t>n</a:t>
            </a:r>
            <a:r>
              <a:rPr lang="en-GB" sz="3200" dirty="0"/>
              <a:t> consideration.</a:t>
            </a:r>
          </a:p>
          <a:p>
            <a:r>
              <a:rPr lang="en-GB" sz="3200" dirty="0"/>
              <a:t>Social beliefs must be kept in mind. </a:t>
            </a:r>
          </a:p>
          <a:p>
            <a:endParaRPr lang="en-GB" dirty="0"/>
          </a:p>
          <a:p>
            <a:endParaRPr lang="en-GB" dirty="0"/>
          </a:p>
        </p:txBody>
      </p:sp>
    </p:spTree>
    <p:extLst>
      <p:ext uri="{BB962C8B-B14F-4D97-AF65-F5344CB8AC3E}">
        <p14:creationId xmlns:p14="http://schemas.microsoft.com/office/powerpoint/2010/main" val="10592066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9475" y="114715"/>
            <a:ext cx="3408911" cy="687816"/>
          </a:xfrm>
          <a:prstGeom prst="rect">
            <a:avLst/>
          </a:prstGeom>
        </p:spPr>
      </p:pic>
      <p:sp>
        <p:nvSpPr>
          <p:cNvPr id="2" name="Nadpis 1"/>
          <p:cNvSpPr>
            <a:spLocks noGrp="1"/>
          </p:cNvSpPr>
          <p:nvPr>
            <p:ph type="title"/>
          </p:nvPr>
        </p:nvSpPr>
        <p:spPr>
          <a:xfrm>
            <a:off x="838200" y="651297"/>
            <a:ext cx="10515600" cy="1325563"/>
          </a:xfrm>
        </p:spPr>
        <p:txBody>
          <a:bodyPr/>
          <a:lstStyle/>
          <a:p>
            <a:r>
              <a:rPr lang="en-GB" dirty="0"/>
              <a:t>METHODS TO OVERCOME BARRIERS OF COMMUNICATION </a:t>
            </a:r>
          </a:p>
        </p:txBody>
      </p:sp>
      <p:sp>
        <p:nvSpPr>
          <p:cNvPr id="4" name="Zástupný symbol pro obsah 3"/>
          <p:cNvSpPr>
            <a:spLocks noGrp="1"/>
          </p:cNvSpPr>
          <p:nvPr>
            <p:ph idx="1"/>
          </p:nvPr>
        </p:nvSpPr>
        <p:spPr>
          <a:xfrm>
            <a:off x="764309" y="1976860"/>
            <a:ext cx="11104418" cy="4351338"/>
          </a:xfrm>
        </p:spPr>
        <p:txBody>
          <a:bodyPr>
            <a:normAutofit lnSpcReduction="10000"/>
          </a:bodyPr>
          <a:lstStyle/>
          <a:p>
            <a:pPr marL="0" indent="0">
              <a:buNone/>
            </a:pPr>
            <a:r>
              <a:rPr lang="en-GB" sz="3200" b="1" dirty="0"/>
              <a:t>Methods to overcome cultural barriers</a:t>
            </a:r>
            <a:endParaRPr lang="en-GB" sz="3200" dirty="0"/>
          </a:p>
          <a:p>
            <a:r>
              <a:rPr lang="en-GB" sz="3200" dirty="0"/>
              <a:t>Consider cultural differences </a:t>
            </a:r>
          </a:p>
          <a:p>
            <a:r>
              <a:rPr lang="en-GB" sz="3200" dirty="0"/>
              <a:t>Consider cultural traditions, values &amp; behaviour.</a:t>
            </a:r>
          </a:p>
          <a:p>
            <a:endParaRPr lang="en-GB" sz="3200" dirty="0"/>
          </a:p>
          <a:p>
            <a:pPr marL="0" indent="0">
              <a:buNone/>
            </a:pPr>
            <a:r>
              <a:rPr lang="en-GB" sz="3200" b="1" dirty="0"/>
              <a:t>Methods to overcome semantic barriers</a:t>
            </a:r>
          </a:p>
          <a:p>
            <a:r>
              <a:rPr lang="en-GB" sz="3200" dirty="0"/>
              <a:t>Use the same language</a:t>
            </a:r>
          </a:p>
          <a:p>
            <a:r>
              <a:rPr lang="en-GB" sz="3200" dirty="0"/>
              <a:t>Considered difference in the expression &amp; perception of message </a:t>
            </a:r>
          </a:p>
          <a:p>
            <a:endParaRPr lang="en-GB" dirty="0"/>
          </a:p>
          <a:p>
            <a:endParaRPr lang="en-GB" dirty="0"/>
          </a:p>
        </p:txBody>
      </p:sp>
    </p:spTree>
    <p:extLst>
      <p:ext uri="{BB962C8B-B14F-4D97-AF65-F5344CB8AC3E}">
        <p14:creationId xmlns:p14="http://schemas.microsoft.com/office/powerpoint/2010/main" val="17567905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9475" y="114715"/>
            <a:ext cx="3408911" cy="687816"/>
          </a:xfrm>
          <a:prstGeom prst="rect">
            <a:avLst/>
          </a:prstGeom>
        </p:spPr>
      </p:pic>
      <p:sp>
        <p:nvSpPr>
          <p:cNvPr id="2" name="Nadpis 1"/>
          <p:cNvSpPr>
            <a:spLocks noGrp="1"/>
          </p:cNvSpPr>
          <p:nvPr>
            <p:ph type="title"/>
          </p:nvPr>
        </p:nvSpPr>
        <p:spPr>
          <a:xfrm>
            <a:off x="838200" y="651297"/>
            <a:ext cx="10515600" cy="1325563"/>
          </a:xfrm>
        </p:spPr>
        <p:txBody>
          <a:bodyPr/>
          <a:lstStyle/>
          <a:p>
            <a:r>
              <a:rPr lang="en-GB" dirty="0"/>
              <a:t>METHODS TO OVERCOME BARRIERS OF COMMUNICATION </a:t>
            </a:r>
          </a:p>
        </p:txBody>
      </p:sp>
      <p:sp>
        <p:nvSpPr>
          <p:cNvPr id="4" name="Zástupný symbol pro obsah 3"/>
          <p:cNvSpPr>
            <a:spLocks noGrp="1"/>
          </p:cNvSpPr>
          <p:nvPr>
            <p:ph idx="1"/>
          </p:nvPr>
        </p:nvSpPr>
        <p:spPr>
          <a:xfrm>
            <a:off x="764309" y="1976860"/>
            <a:ext cx="11104418" cy="4351338"/>
          </a:xfrm>
        </p:spPr>
        <p:txBody>
          <a:bodyPr>
            <a:normAutofit/>
          </a:bodyPr>
          <a:lstStyle/>
          <a:p>
            <a:pPr marL="0" indent="0">
              <a:buNone/>
            </a:pPr>
            <a:endParaRPr lang="cs-CZ" b="1" dirty="0"/>
          </a:p>
          <a:p>
            <a:pPr marL="0" indent="0">
              <a:buNone/>
            </a:pPr>
            <a:r>
              <a:rPr lang="en-GB" sz="3200" b="1" dirty="0"/>
              <a:t>Methods to overcome communication process-related barriers</a:t>
            </a:r>
            <a:endParaRPr lang="cs-CZ" sz="3200" b="1" dirty="0"/>
          </a:p>
          <a:p>
            <a:pPr marL="0" indent="0">
              <a:buNone/>
            </a:pPr>
            <a:r>
              <a:rPr lang="en-GB" sz="3200" b="1" dirty="0"/>
              <a:t> </a:t>
            </a:r>
            <a:endParaRPr lang="cs-CZ" sz="3200" dirty="0"/>
          </a:p>
          <a:p>
            <a:r>
              <a:rPr lang="en-GB" sz="3200" dirty="0"/>
              <a:t>An appropriate channel must be used.</a:t>
            </a:r>
          </a:p>
          <a:p>
            <a:r>
              <a:rPr lang="en-GB" sz="3200" dirty="0"/>
              <a:t>A stereotypical approach must be avoided in communication.</a:t>
            </a:r>
          </a:p>
          <a:p>
            <a:r>
              <a:rPr lang="en-GB" sz="3200" dirty="0"/>
              <a:t>The message must be clear &amp; non</a:t>
            </a:r>
            <a:r>
              <a:rPr lang="cs-CZ" sz="3200" dirty="0"/>
              <a:t>-</a:t>
            </a:r>
            <a:r>
              <a:rPr lang="en-GB" sz="3200" dirty="0"/>
              <a:t>conflicting</a:t>
            </a:r>
          </a:p>
          <a:p>
            <a:r>
              <a:rPr lang="en-GB" sz="3200" dirty="0"/>
              <a:t>Proper feedback must be ensured by the recipient.</a:t>
            </a:r>
          </a:p>
          <a:p>
            <a:endParaRPr lang="en-GB" dirty="0"/>
          </a:p>
          <a:p>
            <a:endParaRPr lang="en-GB" dirty="0"/>
          </a:p>
        </p:txBody>
      </p:sp>
    </p:spTree>
    <p:extLst>
      <p:ext uri="{BB962C8B-B14F-4D97-AF65-F5344CB8AC3E}">
        <p14:creationId xmlns:p14="http://schemas.microsoft.com/office/powerpoint/2010/main" val="15754135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9475" y="114715"/>
            <a:ext cx="3408911" cy="687816"/>
          </a:xfrm>
          <a:prstGeom prst="rect">
            <a:avLst/>
          </a:prstGeom>
        </p:spPr>
      </p:pic>
      <p:sp>
        <p:nvSpPr>
          <p:cNvPr id="2" name="Nadpis 1"/>
          <p:cNvSpPr>
            <a:spLocks noGrp="1"/>
          </p:cNvSpPr>
          <p:nvPr>
            <p:ph type="title"/>
          </p:nvPr>
        </p:nvSpPr>
        <p:spPr>
          <a:xfrm>
            <a:off x="838200" y="651297"/>
            <a:ext cx="10850186" cy="1325563"/>
          </a:xfrm>
        </p:spPr>
        <p:txBody>
          <a:bodyPr/>
          <a:lstStyle/>
          <a:p>
            <a:r>
              <a:rPr lang="en-GB" dirty="0"/>
              <a:t>TECHNIQUES OF EFFECTIVE COMMUNICATION</a:t>
            </a:r>
          </a:p>
        </p:txBody>
      </p:sp>
      <p:pic>
        <p:nvPicPr>
          <p:cNvPr id="3" name="Obrázek 2"/>
          <p:cNvPicPr>
            <a:picLocks noChangeAspect="1"/>
          </p:cNvPicPr>
          <p:nvPr/>
        </p:nvPicPr>
        <p:blipFill>
          <a:blip r:embed="rId3"/>
          <a:stretch>
            <a:fillRect/>
          </a:stretch>
        </p:blipFill>
        <p:spPr>
          <a:xfrm>
            <a:off x="1410855" y="1628404"/>
            <a:ext cx="9324975" cy="5048250"/>
          </a:xfrm>
          <a:prstGeom prst="rect">
            <a:avLst/>
          </a:prstGeom>
        </p:spPr>
      </p:pic>
    </p:spTree>
    <p:extLst>
      <p:ext uri="{BB962C8B-B14F-4D97-AF65-F5344CB8AC3E}">
        <p14:creationId xmlns:p14="http://schemas.microsoft.com/office/powerpoint/2010/main" val="37422846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9475" y="114715"/>
            <a:ext cx="3408911" cy="687816"/>
          </a:xfrm>
          <a:prstGeom prst="rect">
            <a:avLst/>
          </a:prstGeom>
        </p:spPr>
      </p:pic>
      <p:sp>
        <p:nvSpPr>
          <p:cNvPr id="2" name="Nadpis 1"/>
          <p:cNvSpPr>
            <a:spLocks noGrp="1"/>
          </p:cNvSpPr>
          <p:nvPr>
            <p:ph type="title"/>
          </p:nvPr>
        </p:nvSpPr>
        <p:spPr>
          <a:xfrm>
            <a:off x="838200" y="651297"/>
            <a:ext cx="10850186" cy="1325563"/>
          </a:xfrm>
        </p:spPr>
        <p:txBody>
          <a:bodyPr/>
          <a:lstStyle/>
          <a:p>
            <a:r>
              <a:rPr lang="en-GB" dirty="0"/>
              <a:t>TECHNIQUES OF EFFECTIVE COMMUNICATION</a:t>
            </a:r>
          </a:p>
        </p:txBody>
      </p:sp>
      <p:pic>
        <p:nvPicPr>
          <p:cNvPr id="4" name="Obrázek 3"/>
          <p:cNvPicPr>
            <a:picLocks noChangeAspect="1"/>
          </p:cNvPicPr>
          <p:nvPr/>
        </p:nvPicPr>
        <p:blipFill>
          <a:blip r:embed="rId3"/>
          <a:stretch>
            <a:fillRect/>
          </a:stretch>
        </p:blipFill>
        <p:spPr>
          <a:xfrm>
            <a:off x="2156841" y="1585621"/>
            <a:ext cx="7736967" cy="5155263"/>
          </a:xfrm>
          <a:prstGeom prst="rect">
            <a:avLst/>
          </a:prstGeom>
        </p:spPr>
      </p:pic>
      <p:pic>
        <p:nvPicPr>
          <p:cNvPr id="6" name="Obrázek 5"/>
          <p:cNvPicPr>
            <a:picLocks noChangeAspect="1"/>
          </p:cNvPicPr>
          <p:nvPr/>
        </p:nvPicPr>
        <p:blipFill>
          <a:blip r:embed="rId4"/>
          <a:stretch>
            <a:fillRect/>
          </a:stretch>
        </p:blipFill>
        <p:spPr>
          <a:xfrm>
            <a:off x="1527150" y="2504975"/>
            <a:ext cx="10130882" cy="2151507"/>
          </a:xfrm>
          <a:prstGeom prst="rect">
            <a:avLst/>
          </a:prstGeom>
        </p:spPr>
      </p:pic>
    </p:spTree>
    <p:extLst>
      <p:ext uri="{BB962C8B-B14F-4D97-AF65-F5344CB8AC3E}">
        <p14:creationId xmlns:p14="http://schemas.microsoft.com/office/powerpoint/2010/main" val="3377726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6"/>
                                        </p:tgtEl>
                                        <p:attrNameLst>
                                          <p:attrName>ppt_w</p:attrName>
                                        </p:attrNameLst>
                                      </p:cBhvr>
                                      <p:tavLst>
                                        <p:tav tm="0">
                                          <p:val>
                                            <p:strVal val="ppt_w"/>
                                          </p:val>
                                        </p:tav>
                                        <p:tav tm="100000">
                                          <p:val>
                                            <p:fltVal val="0"/>
                                          </p:val>
                                        </p:tav>
                                      </p:tavLst>
                                    </p:anim>
                                    <p:anim calcmode="lin" valueType="num">
                                      <p:cBhvr>
                                        <p:cTn id="14" dur="500"/>
                                        <p:tgtEl>
                                          <p:spTgt spid="6"/>
                                        </p:tgtEl>
                                        <p:attrNameLst>
                                          <p:attrName>ppt_h</p:attrName>
                                        </p:attrNameLst>
                                      </p:cBhvr>
                                      <p:tavLst>
                                        <p:tav tm="0">
                                          <p:val>
                                            <p:strVal val="ppt_h"/>
                                          </p:val>
                                        </p:tav>
                                        <p:tav tm="100000">
                                          <p:val>
                                            <p:fltVal val="0"/>
                                          </p:val>
                                        </p:tav>
                                      </p:tavLst>
                                    </p:anim>
                                    <p:animEffect transition="out" filter="fade">
                                      <p:cBhvr>
                                        <p:cTn id="15" dur="500"/>
                                        <p:tgtEl>
                                          <p:spTgt spid="6"/>
                                        </p:tgtEl>
                                      </p:cBhvr>
                                    </p:animEffect>
                                    <p:set>
                                      <p:cBhvr>
                                        <p:cTn id="16" dur="1" fill="hold">
                                          <p:stCondLst>
                                            <p:cond delay="499"/>
                                          </p:stCondLst>
                                        </p:cTn>
                                        <p:tgtEl>
                                          <p:spTgt spid="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smtClean="0"/>
              <a:t>Communication breakdown</a:t>
            </a:r>
            <a:endParaRPr lang="en-GB" dirty="0"/>
          </a:p>
        </p:txBody>
      </p:sp>
      <p:sp>
        <p:nvSpPr>
          <p:cNvPr id="3" name="Zástupný symbol pro obsah 2"/>
          <p:cNvSpPr>
            <a:spLocks noGrp="1"/>
          </p:cNvSpPr>
          <p:nvPr>
            <p:ph idx="1"/>
          </p:nvPr>
        </p:nvSpPr>
        <p:spPr/>
        <p:txBody>
          <a:bodyPr>
            <a:normAutofit/>
          </a:bodyPr>
          <a:lstStyle/>
          <a:p>
            <a:r>
              <a:rPr lang="en-GB" dirty="0" smtClean="0"/>
              <a:t>Non-verbal communication consists of meaning conveyed through</a:t>
            </a:r>
            <a:r>
              <a:rPr lang="cs-CZ" dirty="0" smtClean="0"/>
              <a:t> </a:t>
            </a:r>
            <a:r>
              <a:rPr lang="en-GB" dirty="0" smtClean="0"/>
              <a:t>body language and facial expressions</a:t>
            </a:r>
            <a:r>
              <a:rPr lang="cs-CZ" dirty="0" smtClean="0"/>
              <a:t>.</a:t>
            </a:r>
          </a:p>
          <a:p>
            <a:r>
              <a:rPr lang="en-GB" dirty="0" smtClean="0"/>
              <a:t>Nonverbal communication involves a complete mix of behaviours,</a:t>
            </a:r>
            <a:r>
              <a:rPr lang="cs-CZ" dirty="0" smtClean="0"/>
              <a:t> </a:t>
            </a:r>
            <a:r>
              <a:rPr lang="en-GB" dirty="0" smtClean="0"/>
              <a:t>psychological responses, and environmental interactions through </a:t>
            </a:r>
            <a:r>
              <a:rPr lang="cs-CZ" dirty="0" smtClean="0"/>
              <a:t>  </a:t>
            </a:r>
            <a:r>
              <a:rPr lang="en-GB" dirty="0" smtClean="0"/>
              <a:t>which</a:t>
            </a:r>
            <a:r>
              <a:rPr lang="cs-CZ" dirty="0" smtClean="0"/>
              <a:t> </a:t>
            </a:r>
            <a:r>
              <a:rPr lang="en-GB" dirty="0" smtClean="0"/>
              <a:t>we consciously or unconsciously relate to another person.</a:t>
            </a:r>
          </a:p>
          <a:p>
            <a:r>
              <a:rPr lang="cs-CZ" dirty="0" smtClean="0"/>
              <a:t>A</a:t>
            </a:r>
            <a:r>
              <a:rPr lang="en-GB" dirty="0" err="1" smtClean="0"/>
              <a:t>pproximately</a:t>
            </a:r>
            <a:r>
              <a:rPr lang="en-GB" dirty="0" smtClean="0"/>
              <a:t> 55%  of all communication can be attributed to</a:t>
            </a:r>
            <a:r>
              <a:rPr lang="cs-CZ" dirty="0" smtClean="0"/>
              <a:t> </a:t>
            </a:r>
            <a:r>
              <a:rPr lang="en-GB" dirty="0" smtClean="0"/>
              <a:t>nonverbal sources.</a:t>
            </a:r>
            <a:endParaRPr lang="en-GB" dirty="0"/>
          </a:p>
        </p:txBody>
      </p:sp>
      <p:pic>
        <p:nvPicPr>
          <p:cNvPr id="4" name="Obrázek 3"/>
          <p:cNvPicPr>
            <a:picLocks noChangeAspect="1"/>
          </p:cNvPicPr>
          <p:nvPr/>
        </p:nvPicPr>
        <p:blipFill>
          <a:blip r:embed="rId2"/>
          <a:stretch>
            <a:fillRect/>
          </a:stretch>
        </p:blipFill>
        <p:spPr>
          <a:xfrm>
            <a:off x="7838902" y="39716"/>
            <a:ext cx="4133446" cy="853514"/>
          </a:xfrm>
          <a:prstGeom prst="rect">
            <a:avLst/>
          </a:prstGeom>
        </p:spPr>
      </p:pic>
      <p:graphicFrame>
        <p:nvGraphicFramePr>
          <p:cNvPr id="8" name="Graf 7"/>
          <p:cNvGraphicFramePr/>
          <p:nvPr>
            <p:extLst/>
          </p:nvPr>
        </p:nvGraphicFramePr>
        <p:xfrm>
          <a:off x="838200" y="1616362"/>
          <a:ext cx="9848273" cy="509847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7189712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9475" y="114715"/>
            <a:ext cx="3408911" cy="687816"/>
          </a:xfrm>
          <a:prstGeom prst="rect">
            <a:avLst/>
          </a:prstGeom>
        </p:spPr>
      </p:pic>
      <p:sp>
        <p:nvSpPr>
          <p:cNvPr id="2" name="Nadpis 1"/>
          <p:cNvSpPr>
            <a:spLocks noGrp="1"/>
          </p:cNvSpPr>
          <p:nvPr>
            <p:ph type="title"/>
          </p:nvPr>
        </p:nvSpPr>
        <p:spPr>
          <a:xfrm>
            <a:off x="838199" y="651297"/>
            <a:ext cx="10762673" cy="1325563"/>
          </a:xfrm>
        </p:spPr>
        <p:txBody>
          <a:bodyPr/>
          <a:lstStyle/>
          <a:p>
            <a:r>
              <a:rPr lang="en-GB" dirty="0"/>
              <a:t>TECHNIQUES OF EFFECTIVE COMMUNICATION</a:t>
            </a:r>
          </a:p>
        </p:txBody>
      </p:sp>
      <p:sp>
        <p:nvSpPr>
          <p:cNvPr id="4" name="Zástupný symbol pro obsah 3"/>
          <p:cNvSpPr>
            <a:spLocks noGrp="1"/>
          </p:cNvSpPr>
          <p:nvPr>
            <p:ph idx="1"/>
          </p:nvPr>
        </p:nvSpPr>
        <p:spPr>
          <a:xfrm>
            <a:off x="764309" y="1976860"/>
            <a:ext cx="11104418" cy="4351338"/>
          </a:xfrm>
        </p:spPr>
        <p:txBody>
          <a:bodyPr>
            <a:normAutofit/>
          </a:bodyPr>
          <a:lstStyle/>
          <a:p>
            <a:pPr marL="0" indent="0">
              <a:buNone/>
            </a:pPr>
            <a:r>
              <a:rPr lang="en-GB" b="1" dirty="0"/>
              <a:t>III. Technical skills</a:t>
            </a:r>
            <a:endParaRPr lang="en-GB" dirty="0"/>
          </a:p>
          <a:p>
            <a:r>
              <a:rPr lang="en-GB" dirty="0"/>
              <a:t>Using touch</a:t>
            </a:r>
          </a:p>
          <a:p>
            <a:r>
              <a:rPr lang="en-GB" dirty="0"/>
              <a:t>Using nonverbal cues</a:t>
            </a:r>
          </a:p>
          <a:p>
            <a:r>
              <a:rPr lang="en-GB" dirty="0"/>
              <a:t>Sharing feeling</a:t>
            </a:r>
          </a:p>
          <a:p>
            <a:r>
              <a:rPr lang="en-GB" dirty="0"/>
              <a:t>Sharing observations</a:t>
            </a:r>
          </a:p>
          <a:p>
            <a:r>
              <a:rPr lang="en-GB" dirty="0"/>
              <a:t>Sharing hope</a:t>
            </a:r>
          </a:p>
          <a:p>
            <a:r>
              <a:rPr lang="en-GB" dirty="0"/>
              <a:t>Presenting reality</a:t>
            </a:r>
          </a:p>
          <a:p>
            <a:r>
              <a:rPr lang="en-GB" dirty="0"/>
              <a:t>Sharing empathy </a:t>
            </a:r>
          </a:p>
          <a:p>
            <a:pPr marL="0" indent="0">
              <a:buNone/>
            </a:pPr>
            <a:endParaRPr lang="cs-CZ" b="1" dirty="0"/>
          </a:p>
          <a:p>
            <a:endParaRPr lang="en-GB" dirty="0"/>
          </a:p>
          <a:p>
            <a:endParaRPr lang="en-GB" dirty="0"/>
          </a:p>
        </p:txBody>
      </p:sp>
    </p:spTree>
    <p:extLst>
      <p:ext uri="{BB962C8B-B14F-4D97-AF65-F5344CB8AC3E}">
        <p14:creationId xmlns:p14="http://schemas.microsoft.com/office/powerpoint/2010/main" val="23109561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76219" y="230188"/>
            <a:ext cx="2836611" cy="572343"/>
          </a:xfrm>
          <a:prstGeom prst="rect">
            <a:avLst/>
          </a:prstGeom>
        </p:spPr>
      </p:pic>
      <p:sp>
        <p:nvSpPr>
          <p:cNvPr id="2" name="Nadpis 1"/>
          <p:cNvSpPr>
            <a:spLocks noGrp="1"/>
          </p:cNvSpPr>
          <p:nvPr>
            <p:ph type="title"/>
          </p:nvPr>
        </p:nvSpPr>
        <p:spPr/>
        <p:txBody>
          <a:bodyPr/>
          <a:lstStyle/>
          <a:p>
            <a:r>
              <a:rPr lang="en-GB" b="1" dirty="0"/>
              <a:t>GUIDE TO PATIENT COUNSELLING</a:t>
            </a:r>
          </a:p>
        </p:txBody>
      </p:sp>
      <p:sp>
        <p:nvSpPr>
          <p:cNvPr id="3" name="Zástupný symbol pro obsah 2"/>
          <p:cNvSpPr>
            <a:spLocks noGrp="1"/>
          </p:cNvSpPr>
          <p:nvPr>
            <p:ph idx="1"/>
          </p:nvPr>
        </p:nvSpPr>
        <p:spPr/>
        <p:txBody>
          <a:bodyPr>
            <a:noAutofit/>
          </a:bodyPr>
          <a:lstStyle/>
          <a:p>
            <a:pPr marL="0" indent="0">
              <a:buNone/>
            </a:pPr>
            <a:r>
              <a:rPr lang="en-GB" sz="3200" b="1" dirty="0"/>
              <a:t>The communication process between health professionals</a:t>
            </a:r>
            <a:r>
              <a:rPr lang="cs-CZ" sz="3200" b="1" dirty="0"/>
              <a:t> </a:t>
            </a:r>
            <a:r>
              <a:rPr lang="en-GB" sz="3200" b="1" dirty="0"/>
              <a:t>and patients serves two primary functions.</a:t>
            </a:r>
            <a:endParaRPr lang="cs-CZ" sz="3200" b="1" dirty="0"/>
          </a:p>
          <a:p>
            <a:pPr marL="0" indent="0">
              <a:buNone/>
            </a:pPr>
            <a:endParaRPr lang="en-GB" sz="3200" b="1" dirty="0"/>
          </a:p>
          <a:p>
            <a:pPr marL="0" indent="0">
              <a:buNone/>
            </a:pPr>
            <a:r>
              <a:rPr lang="en-GB" sz="3200" dirty="0"/>
              <a:t>1. It establishes an ongoing relationship between the</a:t>
            </a:r>
            <a:r>
              <a:rPr lang="cs-CZ" sz="3200" dirty="0"/>
              <a:t> </a:t>
            </a:r>
            <a:r>
              <a:rPr lang="en-GB" sz="3200" dirty="0"/>
              <a:t>professional and the patient.</a:t>
            </a:r>
          </a:p>
          <a:p>
            <a:pPr marL="0" indent="0">
              <a:buNone/>
            </a:pPr>
            <a:r>
              <a:rPr lang="en-GB" sz="3200" dirty="0"/>
              <a:t>2. It provides the exchange of information necessary to</a:t>
            </a:r>
            <a:r>
              <a:rPr lang="cs-CZ" sz="3200" dirty="0"/>
              <a:t> </a:t>
            </a:r>
            <a:r>
              <a:rPr lang="en-GB" sz="3200" dirty="0"/>
              <a:t>assess a patient’s health condition, implement treatment of</a:t>
            </a:r>
            <a:r>
              <a:rPr lang="cs-CZ" sz="3200" dirty="0"/>
              <a:t> </a:t>
            </a:r>
            <a:r>
              <a:rPr lang="en-GB" sz="3200" dirty="0"/>
              <a:t>medical problems, and evaluate the effects of treatment on a</a:t>
            </a:r>
            <a:r>
              <a:rPr lang="cs-CZ" sz="3200" dirty="0"/>
              <a:t> </a:t>
            </a:r>
            <a:r>
              <a:rPr lang="en-GB" sz="3200" dirty="0"/>
              <a:t>patient’s quality of life.</a:t>
            </a:r>
          </a:p>
        </p:txBody>
      </p:sp>
    </p:spTree>
    <p:extLst>
      <p:ext uri="{BB962C8B-B14F-4D97-AF65-F5344CB8AC3E}">
        <p14:creationId xmlns:p14="http://schemas.microsoft.com/office/powerpoint/2010/main" val="9388335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9475" y="114715"/>
            <a:ext cx="3408911" cy="687816"/>
          </a:xfrm>
          <a:prstGeom prst="rect">
            <a:avLst/>
          </a:prstGeom>
        </p:spPr>
      </p:pic>
      <p:sp>
        <p:nvSpPr>
          <p:cNvPr id="2" name="Nadpis 1"/>
          <p:cNvSpPr>
            <a:spLocks noGrp="1"/>
          </p:cNvSpPr>
          <p:nvPr>
            <p:ph type="title"/>
          </p:nvPr>
        </p:nvSpPr>
        <p:spPr/>
        <p:txBody>
          <a:bodyPr/>
          <a:lstStyle/>
          <a:p>
            <a:r>
              <a:rPr lang="en-GB" dirty="0"/>
              <a:t>Patient </a:t>
            </a:r>
            <a:r>
              <a:rPr lang="en-GB" dirty="0" err="1"/>
              <a:t>Centered</a:t>
            </a:r>
            <a:r>
              <a:rPr lang="en-GB" dirty="0"/>
              <a:t> Care (PCC)</a:t>
            </a:r>
          </a:p>
        </p:txBody>
      </p:sp>
      <p:sp>
        <p:nvSpPr>
          <p:cNvPr id="3" name="Zástupný symbol pro obsah 2"/>
          <p:cNvSpPr>
            <a:spLocks noGrp="1"/>
          </p:cNvSpPr>
          <p:nvPr>
            <p:ph idx="1"/>
          </p:nvPr>
        </p:nvSpPr>
        <p:spPr>
          <a:xfrm>
            <a:off x="838200" y="1825625"/>
            <a:ext cx="10515600" cy="4898448"/>
          </a:xfrm>
        </p:spPr>
        <p:txBody>
          <a:bodyPr>
            <a:noAutofit/>
          </a:bodyPr>
          <a:lstStyle/>
          <a:p>
            <a:pPr marL="0" indent="0">
              <a:buNone/>
            </a:pPr>
            <a:r>
              <a:rPr lang="cs-CZ" sz="3200" dirty="0"/>
              <a:t>T</a:t>
            </a:r>
            <a:r>
              <a:rPr lang="en-GB" sz="3200" dirty="0"/>
              <a:t>he</a:t>
            </a:r>
            <a:r>
              <a:rPr lang="cs-CZ" sz="3200" dirty="0"/>
              <a:t>re are</a:t>
            </a:r>
            <a:r>
              <a:rPr lang="en-GB" sz="3200" dirty="0"/>
              <a:t> </a:t>
            </a:r>
            <a:r>
              <a:rPr lang="en-GB" sz="3200" b="1" dirty="0"/>
              <a:t>five dimensions of PCC</a:t>
            </a:r>
          </a:p>
          <a:p>
            <a:pPr marL="0" indent="0">
              <a:buNone/>
            </a:pPr>
            <a:r>
              <a:rPr lang="en-GB" sz="3200" dirty="0"/>
              <a:t>The pharmacist must be able to:</a:t>
            </a:r>
          </a:p>
          <a:p>
            <a:pPr marL="0" indent="0">
              <a:buNone/>
            </a:pPr>
            <a:r>
              <a:rPr lang="en-GB" sz="3200" dirty="0"/>
              <a:t>1. Understand the illness experience of the patient.</a:t>
            </a:r>
          </a:p>
          <a:p>
            <a:pPr marL="0" indent="0">
              <a:buNone/>
            </a:pPr>
            <a:r>
              <a:rPr lang="en-GB" sz="3200" dirty="0"/>
              <a:t>2. Perceive each patient's experience as unique.</a:t>
            </a:r>
          </a:p>
          <a:p>
            <a:pPr marL="0" indent="0">
              <a:buNone/>
            </a:pPr>
            <a:r>
              <a:rPr lang="en-GB" sz="3200" dirty="0"/>
              <a:t>3. Foster a more equal relationship with patients.</a:t>
            </a:r>
          </a:p>
          <a:p>
            <a:pPr marL="0" indent="0">
              <a:buNone/>
            </a:pPr>
            <a:r>
              <a:rPr lang="en-GB" sz="3200" dirty="0"/>
              <a:t>4. Build a therapeutic alliance with patients to meet</a:t>
            </a:r>
            <a:r>
              <a:rPr lang="cs-CZ" sz="3200" dirty="0"/>
              <a:t> </a:t>
            </a:r>
            <a:r>
              <a:rPr lang="en-GB" sz="3200" dirty="0"/>
              <a:t>mutually understood goals of therapy.</a:t>
            </a:r>
          </a:p>
          <a:p>
            <a:pPr marL="0" indent="0">
              <a:buNone/>
            </a:pPr>
            <a:r>
              <a:rPr lang="en-GB" sz="3200" dirty="0"/>
              <a:t>5. Develop self-awareness of personal effects on patients.</a:t>
            </a:r>
          </a:p>
        </p:txBody>
      </p:sp>
    </p:spTree>
    <p:extLst>
      <p:ext uri="{BB962C8B-B14F-4D97-AF65-F5344CB8AC3E}">
        <p14:creationId xmlns:p14="http://schemas.microsoft.com/office/powerpoint/2010/main" val="41856623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9475" y="114715"/>
            <a:ext cx="3408911" cy="687816"/>
          </a:xfrm>
          <a:prstGeom prst="rect">
            <a:avLst/>
          </a:prstGeom>
        </p:spPr>
      </p:pic>
      <p:sp>
        <p:nvSpPr>
          <p:cNvPr id="2" name="Obdélník 1"/>
          <p:cNvSpPr/>
          <p:nvPr/>
        </p:nvSpPr>
        <p:spPr>
          <a:xfrm>
            <a:off x="586508" y="2373745"/>
            <a:ext cx="11282219" cy="4031873"/>
          </a:xfrm>
          <a:prstGeom prst="rect">
            <a:avLst/>
          </a:prstGeom>
        </p:spPr>
        <p:txBody>
          <a:bodyPr wrap="square">
            <a:spAutoFit/>
          </a:bodyPr>
          <a:lstStyle/>
          <a:p>
            <a:r>
              <a:rPr lang="en-GB" sz="3200" dirty="0">
                <a:solidFill>
                  <a:srgbClr val="0F6FC7"/>
                </a:solidFill>
                <a:latin typeface="Calibri" panose="020F0502020204030204" pitchFamily="34" charset="0"/>
              </a:rPr>
              <a:t>1. </a:t>
            </a:r>
            <a:r>
              <a:rPr lang="en-GB" sz="3200" dirty="0">
                <a:solidFill>
                  <a:srgbClr val="404040"/>
                </a:solidFill>
                <a:latin typeface="Calibri" panose="020F0502020204030204" pitchFamily="34" charset="0"/>
              </a:rPr>
              <a:t>Explain things clearly in plain language</a:t>
            </a:r>
            <a:r>
              <a:rPr lang="cs-CZ" sz="3200" dirty="0">
                <a:solidFill>
                  <a:srgbClr val="404040"/>
                </a:solidFill>
                <a:latin typeface="Calibri" panose="020F0502020204030204" pitchFamily="34" charset="0"/>
              </a:rPr>
              <a:t>. (</a:t>
            </a:r>
            <a:r>
              <a:rPr lang="en-GB" sz="3200" dirty="0">
                <a:solidFill>
                  <a:srgbClr val="404040"/>
                </a:solidFill>
                <a:latin typeface="Calibri" panose="020F0502020204030204" pitchFamily="34" charset="0"/>
              </a:rPr>
              <a:t>Slow down the pace of </a:t>
            </a:r>
            <a:r>
              <a:rPr lang="cs-CZ" sz="3200" dirty="0">
                <a:solidFill>
                  <a:srgbClr val="404040"/>
                </a:solidFill>
                <a:latin typeface="Calibri" panose="020F0502020204030204" pitchFamily="34" charset="0"/>
              </a:rPr>
              <a:t>       	</a:t>
            </a:r>
            <a:r>
              <a:rPr lang="en-GB" sz="3200" dirty="0">
                <a:solidFill>
                  <a:srgbClr val="404040"/>
                </a:solidFill>
                <a:latin typeface="Calibri" panose="020F0502020204030204" pitchFamily="34" charset="0"/>
              </a:rPr>
              <a:t>your speech</a:t>
            </a:r>
            <a:r>
              <a:rPr lang="cs-CZ" sz="3200" dirty="0">
                <a:solidFill>
                  <a:srgbClr val="404040"/>
                </a:solidFill>
                <a:latin typeface="Calibri" panose="020F0502020204030204" pitchFamily="34" charset="0"/>
              </a:rPr>
              <a:t>;</a:t>
            </a:r>
            <a:r>
              <a:rPr lang="en-GB" sz="3200" dirty="0">
                <a:solidFill>
                  <a:srgbClr val="404040"/>
                </a:solidFill>
                <a:latin typeface="Calibri" panose="020F0502020204030204" pitchFamily="34" charset="0"/>
              </a:rPr>
              <a:t>Use plain, non-medical language</a:t>
            </a:r>
            <a:r>
              <a:rPr lang="cs-CZ" sz="3200" dirty="0">
                <a:solidFill>
                  <a:srgbClr val="404040"/>
                </a:solidFill>
                <a:latin typeface="Calibri" panose="020F0502020204030204" pitchFamily="34" charset="0"/>
              </a:rPr>
              <a:t>)</a:t>
            </a:r>
            <a:endParaRPr lang="en-GB" sz="3200" dirty="0">
              <a:solidFill>
                <a:srgbClr val="404040"/>
              </a:solidFill>
              <a:latin typeface="Calibri" panose="020F0502020204030204" pitchFamily="34" charset="0"/>
            </a:endParaRPr>
          </a:p>
          <a:p>
            <a:r>
              <a:rPr lang="en-GB" sz="3200" dirty="0">
                <a:solidFill>
                  <a:srgbClr val="0F6FC7"/>
                </a:solidFill>
                <a:latin typeface="Calibri" panose="020F0502020204030204" pitchFamily="34" charset="0"/>
              </a:rPr>
              <a:t>2. </a:t>
            </a:r>
            <a:r>
              <a:rPr lang="en-GB" sz="3200" dirty="0">
                <a:solidFill>
                  <a:srgbClr val="404040"/>
                </a:solidFill>
                <a:latin typeface="Calibri" panose="020F0502020204030204" pitchFamily="34" charset="0"/>
              </a:rPr>
              <a:t>Focus on key messages and repeat</a:t>
            </a:r>
            <a:r>
              <a:rPr lang="cs-CZ" sz="3200" dirty="0">
                <a:solidFill>
                  <a:srgbClr val="404040"/>
                </a:solidFill>
                <a:latin typeface="Calibri" panose="020F0502020204030204" pitchFamily="34" charset="0"/>
              </a:rPr>
              <a:t>.(</a:t>
            </a:r>
            <a:r>
              <a:rPr lang="en-GB" sz="3200" dirty="0">
                <a:solidFill>
                  <a:srgbClr val="404040"/>
                </a:solidFill>
                <a:latin typeface="Calibri" panose="020F0502020204030204" pitchFamily="34" charset="0"/>
              </a:rPr>
              <a:t>Focus on 1-3 key points</a:t>
            </a:r>
            <a:r>
              <a:rPr lang="cs-CZ" sz="3200" dirty="0">
                <a:solidFill>
                  <a:srgbClr val="404040"/>
                </a:solidFill>
                <a:latin typeface="Calibri" panose="020F0502020204030204" pitchFamily="34" charset="0"/>
              </a:rPr>
              <a:t>)</a:t>
            </a:r>
            <a:endParaRPr lang="en-GB" sz="3200" dirty="0">
              <a:solidFill>
                <a:srgbClr val="404040"/>
              </a:solidFill>
              <a:latin typeface="Calibri" panose="020F0502020204030204" pitchFamily="34" charset="0"/>
            </a:endParaRPr>
          </a:p>
          <a:p>
            <a:r>
              <a:rPr lang="en-GB" sz="3200" dirty="0">
                <a:solidFill>
                  <a:srgbClr val="0F6FC7"/>
                </a:solidFill>
                <a:latin typeface="Calibri" panose="020F0502020204030204" pitchFamily="34" charset="0"/>
              </a:rPr>
              <a:t>3. </a:t>
            </a:r>
            <a:r>
              <a:rPr lang="en-GB" sz="3200" dirty="0">
                <a:solidFill>
                  <a:srgbClr val="404040"/>
                </a:solidFill>
                <a:latin typeface="Calibri" panose="020F0502020204030204" pitchFamily="34" charset="0"/>
              </a:rPr>
              <a:t>Use a “teach back” or “show me” technique to check</a:t>
            </a:r>
          </a:p>
          <a:p>
            <a:r>
              <a:rPr lang="cs-CZ" sz="3200" dirty="0">
                <a:solidFill>
                  <a:srgbClr val="404040"/>
                </a:solidFill>
                <a:latin typeface="Calibri" panose="020F0502020204030204" pitchFamily="34" charset="0"/>
              </a:rPr>
              <a:t>    </a:t>
            </a:r>
            <a:r>
              <a:rPr lang="en-GB" sz="3200" dirty="0">
                <a:solidFill>
                  <a:srgbClr val="404040"/>
                </a:solidFill>
                <a:latin typeface="Calibri" panose="020F0502020204030204" pitchFamily="34" charset="0"/>
              </a:rPr>
              <a:t>understanding</a:t>
            </a:r>
            <a:r>
              <a:rPr lang="cs-CZ" sz="3200" dirty="0">
                <a:solidFill>
                  <a:srgbClr val="404040"/>
                </a:solidFill>
                <a:latin typeface="Calibri" panose="020F0502020204030204" pitchFamily="34" charset="0"/>
              </a:rPr>
              <a:t>.</a:t>
            </a:r>
            <a:endParaRPr lang="en-GB" sz="3200" dirty="0">
              <a:solidFill>
                <a:srgbClr val="404040"/>
              </a:solidFill>
              <a:latin typeface="Calibri" panose="020F0502020204030204" pitchFamily="34" charset="0"/>
            </a:endParaRPr>
          </a:p>
          <a:p>
            <a:r>
              <a:rPr lang="en-GB" sz="3200" dirty="0">
                <a:solidFill>
                  <a:srgbClr val="0F6FC7"/>
                </a:solidFill>
                <a:latin typeface="Calibri" panose="020F0502020204030204" pitchFamily="34" charset="0"/>
              </a:rPr>
              <a:t>4. </a:t>
            </a:r>
            <a:r>
              <a:rPr lang="en-GB" sz="3200" dirty="0">
                <a:solidFill>
                  <a:srgbClr val="404040"/>
                </a:solidFill>
                <a:latin typeface="Calibri" panose="020F0502020204030204" pitchFamily="34" charset="0"/>
              </a:rPr>
              <a:t>Effectively solicit questions</a:t>
            </a:r>
            <a:r>
              <a:rPr lang="cs-CZ" sz="3200" dirty="0">
                <a:solidFill>
                  <a:srgbClr val="404040"/>
                </a:solidFill>
                <a:latin typeface="Calibri" panose="020F0502020204030204" pitchFamily="34" charset="0"/>
              </a:rPr>
              <a:t>.</a:t>
            </a:r>
            <a:endParaRPr lang="en-GB" sz="3200" dirty="0">
              <a:solidFill>
                <a:srgbClr val="404040"/>
              </a:solidFill>
              <a:latin typeface="Calibri" panose="020F0502020204030204" pitchFamily="34" charset="0"/>
            </a:endParaRPr>
          </a:p>
          <a:p>
            <a:r>
              <a:rPr lang="en-GB" sz="3200" dirty="0">
                <a:solidFill>
                  <a:srgbClr val="0F6FC7"/>
                </a:solidFill>
                <a:latin typeface="Calibri" panose="020F0502020204030204" pitchFamily="34" charset="0"/>
              </a:rPr>
              <a:t>5. </a:t>
            </a:r>
            <a:r>
              <a:rPr lang="en-GB" sz="3200" dirty="0">
                <a:solidFill>
                  <a:srgbClr val="404040"/>
                </a:solidFill>
                <a:latin typeface="Calibri" panose="020F0502020204030204" pitchFamily="34" charset="0"/>
              </a:rPr>
              <a:t>Use patient-friendly educational materials to enhance</a:t>
            </a:r>
          </a:p>
          <a:p>
            <a:r>
              <a:rPr lang="cs-CZ" sz="3200" dirty="0">
                <a:solidFill>
                  <a:srgbClr val="404040"/>
                </a:solidFill>
                <a:latin typeface="Calibri" panose="020F0502020204030204" pitchFamily="34" charset="0"/>
              </a:rPr>
              <a:t>     </a:t>
            </a:r>
            <a:r>
              <a:rPr lang="en-GB" sz="3200" dirty="0">
                <a:solidFill>
                  <a:srgbClr val="404040"/>
                </a:solidFill>
                <a:latin typeface="Calibri" panose="020F0502020204030204" pitchFamily="34" charset="0"/>
              </a:rPr>
              <a:t>interaction</a:t>
            </a:r>
            <a:r>
              <a:rPr lang="cs-CZ" sz="3200" dirty="0">
                <a:solidFill>
                  <a:srgbClr val="404040"/>
                </a:solidFill>
                <a:latin typeface="Calibri" panose="020F0502020204030204" pitchFamily="34" charset="0"/>
              </a:rPr>
              <a:t>.</a:t>
            </a:r>
            <a:endParaRPr lang="en-GB" sz="3200" dirty="0">
              <a:solidFill>
                <a:srgbClr val="404040"/>
              </a:solidFill>
              <a:latin typeface="Calibri" panose="020F0502020204030204" pitchFamily="34" charset="0"/>
            </a:endParaRPr>
          </a:p>
        </p:txBody>
      </p:sp>
      <p:sp>
        <p:nvSpPr>
          <p:cNvPr id="3" name="Nadpis 2"/>
          <p:cNvSpPr>
            <a:spLocks noGrp="1"/>
          </p:cNvSpPr>
          <p:nvPr>
            <p:ph type="title"/>
          </p:nvPr>
        </p:nvSpPr>
        <p:spPr>
          <a:xfrm>
            <a:off x="755073" y="925356"/>
            <a:ext cx="10515600" cy="1325563"/>
          </a:xfrm>
        </p:spPr>
        <p:txBody>
          <a:bodyPr/>
          <a:lstStyle/>
          <a:p>
            <a:r>
              <a:rPr lang="en-GB" dirty="0">
                <a:solidFill>
                  <a:srgbClr val="404040"/>
                </a:solidFill>
                <a:latin typeface="Calibri Light" panose="020F0302020204030204" pitchFamily="34" charset="0"/>
              </a:rPr>
              <a:t>STRATEGIES TO IMPROVE CO</a:t>
            </a:r>
            <a:r>
              <a:rPr lang="cs-CZ" dirty="0">
                <a:solidFill>
                  <a:srgbClr val="404040"/>
                </a:solidFill>
                <a:latin typeface="Calibri Light" panose="020F0302020204030204" pitchFamily="34" charset="0"/>
              </a:rPr>
              <a:t>M</a:t>
            </a:r>
            <a:r>
              <a:rPr lang="en-GB" dirty="0">
                <a:solidFill>
                  <a:srgbClr val="404040"/>
                </a:solidFill>
                <a:latin typeface="Calibri Light" panose="020F0302020204030204" pitchFamily="34" charset="0"/>
              </a:rPr>
              <a:t>MUNICATION</a:t>
            </a:r>
          </a:p>
        </p:txBody>
      </p:sp>
    </p:spTree>
    <p:extLst>
      <p:ext uri="{BB962C8B-B14F-4D97-AF65-F5344CB8AC3E}">
        <p14:creationId xmlns:p14="http://schemas.microsoft.com/office/powerpoint/2010/main" val="31243414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60350" y="166253"/>
            <a:ext cx="2494290" cy="503273"/>
          </a:xfrm>
          <a:prstGeom prst="rect">
            <a:avLst/>
          </a:prstGeom>
        </p:spPr>
      </p:pic>
      <p:sp>
        <p:nvSpPr>
          <p:cNvPr id="2" name="Nadpis 1"/>
          <p:cNvSpPr>
            <a:spLocks noGrp="1"/>
          </p:cNvSpPr>
          <p:nvPr>
            <p:ph type="title"/>
          </p:nvPr>
        </p:nvSpPr>
        <p:spPr>
          <a:xfrm>
            <a:off x="838200" y="500062"/>
            <a:ext cx="10515600" cy="1325563"/>
          </a:xfrm>
        </p:spPr>
        <p:txBody>
          <a:bodyPr anchor="b">
            <a:normAutofit fontScale="90000"/>
          </a:bodyPr>
          <a:lstStyle/>
          <a:p>
            <a:r>
              <a:rPr lang="cs-CZ" dirty="0"/>
              <a:t/>
            </a:r>
            <a:br>
              <a:rPr lang="cs-CZ" dirty="0"/>
            </a:br>
            <a:r>
              <a:rPr lang="cs-CZ" dirty="0"/>
              <a:t/>
            </a:r>
            <a:br>
              <a:rPr lang="cs-CZ" dirty="0"/>
            </a:br>
            <a:r>
              <a:rPr lang="cs-CZ" dirty="0"/>
              <a:t/>
            </a:r>
            <a:br>
              <a:rPr lang="cs-CZ" dirty="0"/>
            </a:br>
            <a:r>
              <a:rPr lang="cs-CZ" dirty="0"/>
              <a:t/>
            </a:r>
            <a:br>
              <a:rPr lang="cs-CZ" dirty="0"/>
            </a:br>
            <a:r>
              <a:rPr lang="en-GB" sz="4900" b="1" dirty="0"/>
              <a:t>INTERPERSONAL COMMUNICATION</a:t>
            </a:r>
            <a:r>
              <a:rPr lang="en-GB" dirty="0"/>
              <a:t/>
            </a:r>
            <a:br>
              <a:rPr lang="en-GB" dirty="0"/>
            </a:br>
            <a:endParaRPr lang="en-GB" dirty="0"/>
          </a:p>
        </p:txBody>
      </p:sp>
      <p:sp>
        <p:nvSpPr>
          <p:cNvPr id="3" name="Zástupný symbol pro obsah 2"/>
          <p:cNvSpPr>
            <a:spLocks noGrp="1"/>
          </p:cNvSpPr>
          <p:nvPr>
            <p:ph idx="1"/>
          </p:nvPr>
        </p:nvSpPr>
        <p:spPr/>
        <p:txBody>
          <a:bodyPr>
            <a:normAutofit/>
          </a:bodyPr>
          <a:lstStyle/>
          <a:p>
            <a:r>
              <a:rPr lang="en-GB" dirty="0"/>
              <a:t>Interpersonal communication is the transmission and reception of verbal</a:t>
            </a:r>
            <a:r>
              <a:rPr lang="cs-CZ" dirty="0"/>
              <a:t> </a:t>
            </a:r>
            <a:r>
              <a:rPr lang="en-GB" dirty="0"/>
              <a:t>and non-verbal messages between people.</a:t>
            </a:r>
            <a:endParaRPr lang="cs-CZ" dirty="0"/>
          </a:p>
          <a:p>
            <a:r>
              <a:rPr lang="en-GB" dirty="0"/>
              <a:t>An effective communication process can optimize the</a:t>
            </a:r>
            <a:r>
              <a:rPr lang="cs-CZ" dirty="0"/>
              <a:t> </a:t>
            </a:r>
            <a:r>
              <a:rPr lang="en-GB" dirty="0"/>
              <a:t>chance that patients will make informed decisions, use medications</a:t>
            </a:r>
            <a:r>
              <a:rPr lang="cs-CZ" dirty="0"/>
              <a:t> </a:t>
            </a:r>
            <a:r>
              <a:rPr lang="en-GB" dirty="0"/>
              <a:t>properly, and meet therapeutic goals.</a:t>
            </a:r>
            <a:endParaRPr lang="cs-CZ" dirty="0"/>
          </a:p>
          <a:p>
            <a:r>
              <a:rPr lang="en-GB" dirty="0"/>
              <a:t>There is no guarantee that the meaning of your message will be</a:t>
            </a:r>
            <a:r>
              <a:rPr lang="cs-CZ" dirty="0"/>
              <a:t> </a:t>
            </a:r>
            <a:r>
              <a:rPr lang="en-GB" dirty="0"/>
              <a:t>translated as intended.</a:t>
            </a:r>
          </a:p>
          <a:p>
            <a:r>
              <a:rPr lang="en-GB" dirty="0"/>
              <a:t>You need to make sure you enhance your </a:t>
            </a:r>
            <a:r>
              <a:rPr lang="en-GB" b="1" dirty="0"/>
              <a:t>listening skills </a:t>
            </a:r>
            <a:r>
              <a:rPr lang="en-GB" dirty="0"/>
              <a:t>so that you </a:t>
            </a:r>
            <a:r>
              <a:rPr lang="cs-CZ" dirty="0"/>
              <a:t> </a:t>
            </a:r>
            <a:r>
              <a:rPr lang="en-GB" dirty="0"/>
              <a:t>can</a:t>
            </a:r>
            <a:r>
              <a:rPr lang="cs-CZ" dirty="0"/>
              <a:t> </a:t>
            </a:r>
            <a:r>
              <a:rPr lang="en-GB" dirty="0"/>
              <a:t>become a better receiver of messages as well.</a:t>
            </a:r>
            <a:endParaRPr lang="cs-CZ" dirty="0"/>
          </a:p>
          <a:p>
            <a:endParaRPr lang="cs-CZ" dirty="0"/>
          </a:p>
          <a:p>
            <a:endParaRPr lang="en-GB" dirty="0"/>
          </a:p>
        </p:txBody>
      </p:sp>
    </p:spTree>
    <p:extLst>
      <p:ext uri="{BB962C8B-B14F-4D97-AF65-F5344CB8AC3E}">
        <p14:creationId xmlns:p14="http://schemas.microsoft.com/office/powerpoint/2010/main" val="196920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2"/>
          <a:stretch>
            <a:fillRect/>
          </a:stretch>
        </p:blipFill>
        <p:spPr>
          <a:xfrm>
            <a:off x="1671781" y="1570182"/>
            <a:ext cx="8815334" cy="5144655"/>
          </a:xfrm>
          <a:prstGeom prst="rect">
            <a:avLst/>
          </a:prstGeom>
        </p:spPr>
      </p:pic>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09760" y="294107"/>
            <a:ext cx="2561012" cy="516735"/>
          </a:xfrm>
          <a:prstGeom prst="rect">
            <a:avLst/>
          </a:prstGeom>
        </p:spPr>
      </p:pic>
      <p:sp>
        <p:nvSpPr>
          <p:cNvPr id="2" name="Nadpis 1"/>
          <p:cNvSpPr>
            <a:spLocks noGrp="1"/>
          </p:cNvSpPr>
          <p:nvPr>
            <p:ph type="title"/>
          </p:nvPr>
        </p:nvSpPr>
        <p:spPr>
          <a:xfrm>
            <a:off x="780011" y="749444"/>
            <a:ext cx="10515600" cy="1325563"/>
          </a:xfrm>
        </p:spPr>
        <p:txBody>
          <a:bodyPr>
            <a:normAutofit fontScale="90000"/>
          </a:bodyPr>
          <a:lstStyle/>
          <a:p>
            <a:r>
              <a:rPr lang="cs-CZ" dirty="0"/>
              <a:t/>
            </a:r>
            <a:br>
              <a:rPr lang="cs-CZ" dirty="0"/>
            </a:br>
            <a:r>
              <a:rPr lang="en-GB" sz="4900" dirty="0"/>
              <a:t>LISTENING TECHNIQUES FOR THE PATIENT INTERVIEW PROCESS</a:t>
            </a:r>
            <a:r>
              <a:rPr lang="en-GB" dirty="0"/>
              <a:t/>
            </a:r>
            <a:br>
              <a:rPr lang="en-GB" dirty="0"/>
            </a:br>
            <a:endParaRPr lang="en-GB" dirty="0"/>
          </a:p>
        </p:txBody>
      </p:sp>
    </p:spTree>
    <p:extLst>
      <p:ext uri="{BB962C8B-B14F-4D97-AF65-F5344CB8AC3E}">
        <p14:creationId xmlns:p14="http://schemas.microsoft.com/office/powerpoint/2010/main" val="33373211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9475" y="114715"/>
            <a:ext cx="3408911" cy="687816"/>
          </a:xfrm>
          <a:prstGeom prst="rect">
            <a:avLst/>
          </a:prstGeom>
        </p:spPr>
      </p:pic>
      <p:sp>
        <p:nvSpPr>
          <p:cNvPr id="2" name="Nadpis 1"/>
          <p:cNvSpPr>
            <a:spLocks noGrp="1"/>
          </p:cNvSpPr>
          <p:nvPr>
            <p:ph type="title"/>
          </p:nvPr>
        </p:nvSpPr>
        <p:spPr>
          <a:xfrm>
            <a:off x="838200" y="651297"/>
            <a:ext cx="10515600" cy="1325563"/>
          </a:xfrm>
        </p:spPr>
        <p:txBody>
          <a:bodyPr/>
          <a:lstStyle/>
          <a:p>
            <a:r>
              <a:rPr lang="en-GB" dirty="0"/>
              <a:t>Listening well</a:t>
            </a:r>
            <a:br>
              <a:rPr lang="en-GB" dirty="0"/>
            </a:br>
            <a:endParaRPr lang="en-GB" dirty="0"/>
          </a:p>
        </p:txBody>
      </p:sp>
      <p:sp>
        <p:nvSpPr>
          <p:cNvPr id="3" name="Zástupný symbol pro obsah 2"/>
          <p:cNvSpPr>
            <a:spLocks noGrp="1"/>
          </p:cNvSpPr>
          <p:nvPr>
            <p:ph idx="1"/>
          </p:nvPr>
        </p:nvSpPr>
        <p:spPr>
          <a:xfrm>
            <a:off x="838200" y="1511588"/>
            <a:ext cx="10515600" cy="5101647"/>
          </a:xfrm>
        </p:spPr>
        <p:txBody>
          <a:bodyPr>
            <a:normAutofit/>
          </a:bodyPr>
          <a:lstStyle/>
          <a:p>
            <a:pPr marL="0" indent="0" algn="just">
              <a:buNone/>
            </a:pPr>
            <a:r>
              <a:rPr lang="en-GB" dirty="0"/>
              <a:t>Listening well involves understanding both </a:t>
            </a:r>
            <a:r>
              <a:rPr lang="en-GB" b="1" dirty="0"/>
              <a:t>the content </a:t>
            </a:r>
            <a:r>
              <a:rPr lang="en-GB" dirty="0"/>
              <a:t>of the information</a:t>
            </a:r>
            <a:r>
              <a:rPr lang="cs-CZ" dirty="0"/>
              <a:t> </a:t>
            </a:r>
            <a:r>
              <a:rPr lang="en-GB" dirty="0"/>
              <a:t>being provided and </a:t>
            </a:r>
            <a:r>
              <a:rPr lang="en-GB" b="1" dirty="0"/>
              <a:t>the feelings </a:t>
            </a:r>
            <a:r>
              <a:rPr lang="en-GB" dirty="0"/>
              <a:t>being conveyed.</a:t>
            </a:r>
            <a:endParaRPr lang="cs-CZ" dirty="0"/>
          </a:p>
          <a:p>
            <a:pPr marL="0" indent="0" algn="just">
              <a:buNone/>
            </a:pPr>
            <a:endParaRPr lang="en-GB" dirty="0"/>
          </a:p>
          <a:p>
            <a:pPr algn="just"/>
            <a:r>
              <a:rPr lang="en-GB" dirty="0"/>
              <a:t>Skills that are useful in effective listening include</a:t>
            </a:r>
          </a:p>
          <a:p>
            <a:pPr algn="just"/>
            <a:r>
              <a:rPr lang="en-GB" dirty="0"/>
              <a:t>(1) summarizing,</a:t>
            </a:r>
          </a:p>
          <a:p>
            <a:pPr algn="just"/>
            <a:r>
              <a:rPr lang="en-GB" dirty="0"/>
              <a:t>(2) paraphrasing,</a:t>
            </a:r>
          </a:p>
          <a:p>
            <a:pPr algn="just"/>
            <a:r>
              <a:rPr lang="en-GB" dirty="0"/>
              <a:t>(3) empathic responding, “reflection of feeling” statements that </a:t>
            </a:r>
            <a:r>
              <a:rPr lang="en-GB" b="1" dirty="0"/>
              <a:t>verbally</a:t>
            </a:r>
            <a:r>
              <a:rPr lang="cs-CZ" b="1" dirty="0"/>
              <a:t> </a:t>
            </a:r>
            <a:r>
              <a:rPr lang="en-GB" dirty="0"/>
              <a:t>convey your understanding of the essence or emotional meaning of</a:t>
            </a:r>
            <a:r>
              <a:rPr lang="cs-CZ" dirty="0"/>
              <a:t> </a:t>
            </a:r>
            <a:r>
              <a:rPr lang="en-GB" dirty="0"/>
              <a:t>another person’s communication. In addition, </a:t>
            </a:r>
            <a:r>
              <a:rPr lang="en-GB" b="1" dirty="0"/>
              <a:t>nonverbal </a:t>
            </a:r>
            <a:r>
              <a:rPr lang="en-GB" dirty="0"/>
              <a:t>communication</a:t>
            </a:r>
            <a:r>
              <a:rPr lang="cs-CZ" dirty="0"/>
              <a:t> </a:t>
            </a:r>
            <a:r>
              <a:rPr lang="en-GB" dirty="0"/>
              <a:t>that shows caring and attention to the patient.</a:t>
            </a:r>
          </a:p>
        </p:txBody>
      </p:sp>
    </p:spTree>
    <p:extLst>
      <p:ext uri="{BB962C8B-B14F-4D97-AF65-F5344CB8AC3E}">
        <p14:creationId xmlns:p14="http://schemas.microsoft.com/office/powerpoint/2010/main" val="9076254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9475" y="114715"/>
            <a:ext cx="3408911" cy="687816"/>
          </a:xfrm>
          <a:prstGeom prst="rect">
            <a:avLst/>
          </a:prstGeom>
        </p:spPr>
      </p:pic>
      <p:sp>
        <p:nvSpPr>
          <p:cNvPr id="2" name="Nadpis 1"/>
          <p:cNvSpPr>
            <a:spLocks noGrp="1"/>
          </p:cNvSpPr>
          <p:nvPr>
            <p:ph type="title"/>
          </p:nvPr>
        </p:nvSpPr>
        <p:spPr>
          <a:xfrm>
            <a:off x="838200" y="651297"/>
            <a:ext cx="10515600" cy="1325563"/>
          </a:xfrm>
        </p:spPr>
        <p:txBody>
          <a:bodyPr/>
          <a:lstStyle/>
          <a:p>
            <a:r>
              <a:rPr lang="en-GB" dirty="0"/>
              <a:t>Listening well</a:t>
            </a:r>
            <a:br>
              <a:rPr lang="en-GB" dirty="0"/>
            </a:br>
            <a:endParaRPr lang="en-GB" dirty="0"/>
          </a:p>
        </p:txBody>
      </p:sp>
      <p:sp>
        <p:nvSpPr>
          <p:cNvPr id="3" name="Zástupný symbol pro obsah 2"/>
          <p:cNvSpPr>
            <a:spLocks noGrp="1"/>
          </p:cNvSpPr>
          <p:nvPr>
            <p:ph idx="1"/>
          </p:nvPr>
        </p:nvSpPr>
        <p:spPr>
          <a:xfrm>
            <a:off x="838200" y="1511588"/>
            <a:ext cx="10515600" cy="5101647"/>
          </a:xfrm>
        </p:spPr>
        <p:txBody>
          <a:bodyPr>
            <a:normAutofit/>
          </a:bodyPr>
          <a:lstStyle/>
          <a:p>
            <a:pPr marL="0" indent="0">
              <a:buNone/>
            </a:pPr>
            <a:r>
              <a:rPr lang="en-GB" b="1" dirty="0"/>
              <a:t>Listening </a:t>
            </a:r>
            <a:r>
              <a:rPr lang="en-GB" dirty="0"/>
              <a:t>is an ability which effectively enhances the communication</a:t>
            </a:r>
          </a:p>
          <a:p>
            <a:pPr marL="0" indent="0">
              <a:buNone/>
            </a:pPr>
            <a:r>
              <a:rPr lang="en-GB" dirty="0"/>
              <a:t>process.</a:t>
            </a:r>
          </a:p>
          <a:p>
            <a:pPr marL="0" indent="0">
              <a:buNone/>
            </a:pPr>
            <a:r>
              <a:rPr lang="en-GB" b="1" dirty="0"/>
              <a:t>Listening techniques for the patient interview process:</a:t>
            </a:r>
          </a:p>
          <a:p>
            <a:r>
              <a:rPr lang="en-GB" dirty="0"/>
              <a:t>Stop talking. You can’t listen while you are talking.</a:t>
            </a:r>
          </a:p>
          <a:p>
            <a:r>
              <a:rPr lang="en-GB" dirty="0"/>
              <a:t>Get rid of distractions.</a:t>
            </a:r>
          </a:p>
          <a:p>
            <a:r>
              <a:rPr lang="en-GB" dirty="0"/>
              <a:t>Use eye contact to show you are listening.</a:t>
            </a:r>
          </a:p>
          <a:p>
            <a:r>
              <a:rPr lang="en-GB" dirty="0"/>
              <a:t>React to ideas rather than the person.</a:t>
            </a:r>
          </a:p>
          <a:p>
            <a:r>
              <a:rPr lang="en-GB" dirty="0"/>
              <a:t>Read nonverbal messages.</a:t>
            </a:r>
          </a:p>
          <a:p>
            <a:r>
              <a:rPr lang="en-GB" dirty="0"/>
              <a:t>Provide feedback to clarify the message. This shows that you listen and</a:t>
            </a:r>
            <a:r>
              <a:rPr lang="cs-CZ" dirty="0"/>
              <a:t> </a:t>
            </a:r>
            <a:r>
              <a:rPr lang="en-GB" dirty="0"/>
              <a:t>are trying to understand.</a:t>
            </a:r>
          </a:p>
        </p:txBody>
      </p:sp>
    </p:spTree>
    <p:extLst>
      <p:ext uri="{BB962C8B-B14F-4D97-AF65-F5344CB8AC3E}">
        <p14:creationId xmlns:p14="http://schemas.microsoft.com/office/powerpoint/2010/main" val="29183787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9475" y="114715"/>
            <a:ext cx="3408911" cy="687816"/>
          </a:xfrm>
          <a:prstGeom prst="rect">
            <a:avLst/>
          </a:prstGeom>
        </p:spPr>
      </p:pic>
      <p:sp>
        <p:nvSpPr>
          <p:cNvPr id="2" name="Nadpis 1"/>
          <p:cNvSpPr>
            <a:spLocks noGrp="1"/>
          </p:cNvSpPr>
          <p:nvPr>
            <p:ph type="title"/>
          </p:nvPr>
        </p:nvSpPr>
        <p:spPr/>
        <p:txBody>
          <a:bodyPr>
            <a:normAutofit fontScale="90000"/>
          </a:bodyPr>
          <a:lstStyle/>
          <a:p>
            <a:r>
              <a:rPr lang="cs-CZ" dirty="0"/>
              <a:t/>
            </a:r>
            <a:br>
              <a:rPr lang="cs-CZ" dirty="0"/>
            </a:br>
            <a:r>
              <a:rPr lang="cs-CZ" dirty="0"/>
              <a:t/>
            </a:r>
            <a:br>
              <a:rPr lang="cs-CZ" dirty="0"/>
            </a:br>
            <a:r>
              <a:rPr lang="en-GB" sz="4900" b="1" dirty="0"/>
              <a:t>NONVERBAL ASPECTS OF COMMUNICATION</a:t>
            </a:r>
            <a:r>
              <a:rPr lang="en-GB" dirty="0"/>
              <a:t/>
            </a:r>
            <a:br>
              <a:rPr lang="en-GB" dirty="0"/>
            </a:br>
            <a:endParaRPr lang="en-GB" dirty="0"/>
          </a:p>
        </p:txBody>
      </p:sp>
      <p:sp>
        <p:nvSpPr>
          <p:cNvPr id="3" name="Zástupný symbol pro obsah 2"/>
          <p:cNvSpPr>
            <a:spLocks noGrp="1"/>
          </p:cNvSpPr>
          <p:nvPr>
            <p:ph idx="1"/>
          </p:nvPr>
        </p:nvSpPr>
        <p:spPr/>
        <p:txBody>
          <a:bodyPr>
            <a:normAutofit fontScale="92500" lnSpcReduction="20000"/>
          </a:bodyPr>
          <a:lstStyle/>
          <a:p>
            <a:pPr marL="0" indent="0">
              <a:buNone/>
            </a:pPr>
            <a:r>
              <a:rPr lang="en-GB" dirty="0"/>
              <a:t>Do a number of things nonverbally to convey interest and concern:</a:t>
            </a:r>
          </a:p>
          <a:p>
            <a:r>
              <a:rPr lang="en-GB" dirty="0"/>
              <a:t>Establishing </a:t>
            </a:r>
            <a:r>
              <a:rPr lang="en-GB" i="1" u="sng" dirty="0"/>
              <a:t>eye contact </a:t>
            </a:r>
            <a:r>
              <a:rPr lang="en-GB" dirty="0"/>
              <a:t>while talking to patients</a:t>
            </a:r>
            <a:r>
              <a:rPr lang="cs-CZ" dirty="0"/>
              <a:t>.</a:t>
            </a:r>
            <a:endParaRPr lang="en-GB" dirty="0"/>
          </a:p>
          <a:p>
            <a:r>
              <a:rPr lang="en-GB" i="1" u="sng" dirty="0"/>
              <a:t>Leaning toward </a:t>
            </a:r>
            <a:r>
              <a:rPr lang="en-GB" dirty="0"/>
              <a:t>them slightly with no physical barriers</a:t>
            </a:r>
            <a:r>
              <a:rPr lang="cs-CZ" dirty="0"/>
              <a:t>.</a:t>
            </a:r>
            <a:endParaRPr lang="en-GB" dirty="0"/>
          </a:p>
          <a:p>
            <a:r>
              <a:rPr lang="en-GB" dirty="0"/>
              <a:t>Having </a:t>
            </a:r>
            <a:r>
              <a:rPr lang="en-GB" i="1" u="sng" dirty="0"/>
              <a:t>relaxed posture</a:t>
            </a:r>
            <a:r>
              <a:rPr lang="cs-CZ" i="1" u="sng" dirty="0"/>
              <a:t>.</a:t>
            </a:r>
            <a:endParaRPr lang="en-GB" i="1" u="sng" dirty="0"/>
          </a:p>
          <a:p>
            <a:r>
              <a:rPr lang="en-GB" i="1" u="sng" dirty="0"/>
              <a:t>Head nods </a:t>
            </a:r>
            <a:r>
              <a:rPr lang="en-GB" dirty="0"/>
              <a:t>and encouragements to talk.</a:t>
            </a:r>
          </a:p>
          <a:p>
            <a:r>
              <a:rPr lang="en-GB" i="1" dirty="0"/>
              <a:t>Tone</a:t>
            </a:r>
            <a:r>
              <a:rPr lang="en-GB" dirty="0"/>
              <a:t> of voice</a:t>
            </a:r>
            <a:r>
              <a:rPr lang="cs-CZ" dirty="0"/>
              <a:t>.</a:t>
            </a:r>
            <a:endParaRPr lang="en-GB" dirty="0"/>
          </a:p>
          <a:p>
            <a:r>
              <a:rPr lang="en-GB" dirty="0"/>
              <a:t>Establishing a </a:t>
            </a:r>
            <a:r>
              <a:rPr lang="en-GB" i="1" u="sng" dirty="0"/>
              <a:t>sense of privacy </a:t>
            </a:r>
            <a:r>
              <a:rPr lang="en-GB" dirty="0"/>
              <a:t>by coming out from behind the counter</a:t>
            </a:r>
            <a:r>
              <a:rPr lang="cs-CZ" dirty="0"/>
              <a:t>.</a:t>
            </a:r>
            <a:endParaRPr lang="en-GB" dirty="0"/>
          </a:p>
          <a:p>
            <a:r>
              <a:rPr lang="en-GB" dirty="0"/>
              <a:t>Conveying that you have </a:t>
            </a:r>
            <a:r>
              <a:rPr lang="en-GB" i="1" u="sng" dirty="0"/>
              <a:t>time to listen</a:t>
            </a:r>
            <a:r>
              <a:rPr lang="cs-CZ" i="1" u="sng" dirty="0"/>
              <a:t>.</a:t>
            </a:r>
            <a:endParaRPr lang="en-GB" i="1" u="sng" dirty="0"/>
          </a:p>
          <a:p>
            <a:r>
              <a:rPr lang="en-GB" i="1" u="sng" dirty="0"/>
              <a:t>Sensitivity </a:t>
            </a:r>
            <a:r>
              <a:rPr lang="en-GB" dirty="0"/>
              <a:t>to patients’ nonverbal cues (feelings, tone of voice, facial</a:t>
            </a:r>
          </a:p>
          <a:p>
            <a:r>
              <a:rPr lang="en-GB" dirty="0"/>
              <a:t>expression and body posture)</a:t>
            </a:r>
            <a:r>
              <a:rPr lang="cs-CZ" dirty="0"/>
              <a:t>.</a:t>
            </a:r>
            <a:endParaRPr lang="en-GB" dirty="0"/>
          </a:p>
        </p:txBody>
      </p:sp>
    </p:spTree>
    <p:extLst>
      <p:ext uri="{BB962C8B-B14F-4D97-AF65-F5344CB8AC3E}">
        <p14:creationId xmlns:p14="http://schemas.microsoft.com/office/powerpoint/2010/main" val="6435902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9475" y="114715"/>
            <a:ext cx="3408911" cy="687816"/>
          </a:xfrm>
          <a:prstGeom prst="rect">
            <a:avLst/>
          </a:prstGeom>
        </p:spPr>
      </p:pic>
      <p:sp>
        <p:nvSpPr>
          <p:cNvPr id="2" name="Nadpis 1"/>
          <p:cNvSpPr>
            <a:spLocks noGrp="1"/>
          </p:cNvSpPr>
          <p:nvPr>
            <p:ph type="title"/>
          </p:nvPr>
        </p:nvSpPr>
        <p:spPr>
          <a:xfrm>
            <a:off x="838200" y="139749"/>
            <a:ext cx="10515600" cy="1325563"/>
          </a:xfrm>
        </p:spPr>
        <p:txBody>
          <a:bodyPr/>
          <a:lstStyle/>
          <a:p>
            <a:r>
              <a:rPr lang="en-GB" dirty="0"/>
              <a:t>Assertiveness</a:t>
            </a:r>
          </a:p>
        </p:txBody>
      </p:sp>
      <p:sp>
        <p:nvSpPr>
          <p:cNvPr id="3" name="Zástupný symbol pro obsah 2"/>
          <p:cNvSpPr>
            <a:spLocks noGrp="1"/>
          </p:cNvSpPr>
          <p:nvPr>
            <p:ph idx="1"/>
          </p:nvPr>
        </p:nvSpPr>
        <p:spPr>
          <a:xfrm>
            <a:off x="838200" y="1256145"/>
            <a:ext cx="10515600" cy="5329382"/>
          </a:xfrm>
        </p:spPr>
        <p:txBody>
          <a:bodyPr>
            <a:normAutofit lnSpcReduction="10000"/>
          </a:bodyPr>
          <a:lstStyle/>
          <a:p>
            <a:r>
              <a:rPr lang="en-GB" b="1" dirty="0"/>
              <a:t>Assertiveness </a:t>
            </a:r>
            <a:r>
              <a:rPr lang="en-GB" dirty="0"/>
              <a:t>is a style of response that focuses on resolving</a:t>
            </a:r>
            <a:r>
              <a:rPr lang="cs-CZ" dirty="0"/>
              <a:t> </a:t>
            </a:r>
            <a:r>
              <a:rPr lang="en-GB" dirty="0"/>
              <a:t>conflicts in relationships in an atmosphere of mutual respect.</a:t>
            </a:r>
            <a:endParaRPr lang="cs-CZ" dirty="0"/>
          </a:p>
          <a:p>
            <a:r>
              <a:rPr lang="en-GB" dirty="0"/>
              <a:t>Assertive behaviour is the direct expression of ideas, opinions,</a:t>
            </a:r>
            <a:r>
              <a:rPr lang="cs-CZ" dirty="0"/>
              <a:t> </a:t>
            </a:r>
            <a:r>
              <a:rPr lang="en-GB" dirty="0"/>
              <a:t>and desires.</a:t>
            </a:r>
          </a:p>
          <a:p>
            <a:r>
              <a:rPr lang="cs-CZ" dirty="0"/>
              <a:t>T</a:t>
            </a:r>
            <a:r>
              <a:rPr lang="en-GB" dirty="0"/>
              <a:t>he intent of assertive behaviour is to communicate in an</a:t>
            </a:r>
            <a:r>
              <a:rPr lang="cs-CZ" dirty="0"/>
              <a:t> </a:t>
            </a:r>
            <a:r>
              <a:rPr lang="en-GB" dirty="0"/>
              <a:t>atmosphere of trust.</a:t>
            </a:r>
          </a:p>
          <a:p>
            <a:r>
              <a:rPr lang="en-GB" dirty="0"/>
              <a:t>Conflicts that arise are faced and solutions of mutual accord are</a:t>
            </a:r>
            <a:r>
              <a:rPr lang="cs-CZ" dirty="0"/>
              <a:t> </a:t>
            </a:r>
            <a:r>
              <a:rPr lang="en-GB" dirty="0"/>
              <a:t>sought.</a:t>
            </a:r>
          </a:p>
          <a:p>
            <a:r>
              <a:rPr lang="en-GB" dirty="0"/>
              <a:t>Assertive individuals initiate communication in a way that</a:t>
            </a:r>
            <a:r>
              <a:rPr lang="cs-CZ" dirty="0"/>
              <a:t> </a:t>
            </a:r>
            <a:r>
              <a:rPr lang="en-GB" dirty="0"/>
              <a:t>conveys their concern and respect for others.</a:t>
            </a:r>
          </a:p>
          <a:p>
            <a:r>
              <a:rPr lang="en-GB" dirty="0"/>
              <a:t>The goal of communication is to stand up for oneself and to</a:t>
            </a:r>
            <a:r>
              <a:rPr lang="cs-CZ" dirty="0"/>
              <a:t> </a:t>
            </a:r>
            <a:r>
              <a:rPr lang="en-GB" dirty="0"/>
              <a:t>solve interpersonal problems in ways that do not damage</a:t>
            </a:r>
            <a:r>
              <a:rPr lang="cs-CZ" dirty="0"/>
              <a:t> </a:t>
            </a:r>
            <a:r>
              <a:rPr lang="en-GB" dirty="0"/>
              <a:t>relationships.</a:t>
            </a:r>
          </a:p>
          <a:p>
            <a:r>
              <a:rPr lang="en-GB" dirty="0"/>
              <a:t>Assertiveness requires that you respect others as well as</a:t>
            </a:r>
            <a:r>
              <a:rPr lang="cs-CZ" dirty="0"/>
              <a:t> </a:t>
            </a:r>
            <a:r>
              <a:rPr lang="en-GB" dirty="0"/>
              <a:t>yourself.</a:t>
            </a:r>
          </a:p>
        </p:txBody>
      </p:sp>
    </p:spTree>
    <p:extLst>
      <p:ext uri="{BB962C8B-B14F-4D97-AF65-F5344CB8AC3E}">
        <p14:creationId xmlns:p14="http://schemas.microsoft.com/office/powerpoint/2010/main" val="27442041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9475" y="114715"/>
            <a:ext cx="3408911" cy="687816"/>
          </a:xfrm>
          <a:prstGeom prst="rect">
            <a:avLst/>
          </a:prstGeom>
        </p:spPr>
      </p:pic>
      <p:sp>
        <p:nvSpPr>
          <p:cNvPr id="2" name="Nadpis 1"/>
          <p:cNvSpPr>
            <a:spLocks noGrp="1"/>
          </p:cNvSpPr>
          <p:nvPr>
            <p:ph type="title"/>
          </p:nvPr>
        </p:nvSpPr>
        <p:spPr/>
        <p:txBody>
          <a:bodyPr/>
          <a:lstStyle/>
          <a:p>
            <a:r>
              <a:rPr lang="en-GB" b="1" dirty="0"/>
              <a:t>COMMUNICATION</a:t>
            </a:r>
            <a:r>
              <a:rPr lang="en-GB" dirty="0"/>
              <a:t/>
            </a:r>
            <a:br>
              <a:rPr lang="en-GB" dirty="0"/>
            </a:br>
            <a:endParaRPr lang="en-GB" dirty="0"/>
          </a:p>
        </p:txBody>
      </p:sp>
      <p:sp>
        <p:nvSpPr>
          <p:cNvPr id="3" name="Zástupný symbol pro obsah 2"/>
          <p:cNvSpPr>
            <a:spLocks noGrp="1"/>
          </p:cNvSpPr>
          <p:nvPr>
            <p:ph idx="1"/>
          </p:nvPr>
        </p:nvSpPr>
        <p:spPr>
          <a:xfrm>
            <a:off x="838200" y="1282416"/>
            <a:ext cx="10515600" cy="5281345"/>
          </a:xfrm>
        </p:spPr>
        <p:txBody>
          <a:bodyPr>
            <a:normAutofit/>
          </a:bodyPr>
          <a:lstStyle/>
          <a:p>
            <a:pPr algn="just"/>
            <a:r>
              <a:rPr lang="en-GB" dirty="0"/>
              <a:t>The term communication is derived from the Latin word </a:t>
            </a:r>
            <a:r>
              <a:rPr lang="en-GB" i="1" dirty="0" err="1"/>
              <a:t>communis</a:t>
            </a:r>
            <a:r>
              <a:rPr lang="en-GB" dirty="0"/>
              <a:t>, meaning common.</a:t>
            </a:r>
            <a:endParaRPr lang="cs-CZ" dirty="0"/>
          </a:p>
          <a:p>
            <a:pPr algn="just"/>
            <a:r>
              <a:rPr lang="en-GB" dirty="0"/>
              <a:t>In general, </a:t>
            </a:r>
            <a:r>
              <a:rPr lang="en-GB" b="1" dirty="0"/>
              <a:t>communication</a:t>
            </a:r>
            <a:r>
              <a:rPr lang="en-GB" dirty="0"/>
              <a:t> refers to the reciprocal exchange of information, ideas, facts, opinions, beliefs, feelings &amp; attitudes through verbal or nonverbal means between two people or within a group of people.</a:t>
            </a:r>
            <a:endParaRPr lang="cs-CZ" dirty="0"/>
          </a:p>
          <a:p>
            <a:pPr algn="just"/>
            <a:r>
              <a:rPr lang="en-GB" u="sng" dirty="0"/>
              <a:t>Definition of communication</a:t>
            </a:r>
            <a:endParaRPr lang="cs-CZ" u="sng" dirty="0"/>
          </a:p>
          <a:p>
            <a:pPr marL="0" indent="0" algn="just">
              <a:buNone/>
            </a:pPr>
            <a:r>
              <a:rPr lang="en-GB" sz="3600" i="1" dirty="0"/>
              <a:t>Communication is a process by which</a:t>
            </a:r>
            <a:r>
              <a:rPr lang="cs-CZ" sz="3600" i="1" dirty="0"/>
              <a:t> </a:t>
            </a:r>
            <a:r>
              <a:rPr lang="en-GB" sz="3600" i="1" dirty="0"/>
              <a:t>information is exchanged between individuals</a:t>
            </a:r>
            <a:r>
              <a:rPr lang="cs-CZ" sz="3600" i="1" dirty="0"/>
              <a:t> </a:t>
            </a:r>
            <a:r>
              <a:rPr lang="en-GB" sz="3600" i="1" dirty="0"/>
              <a:t>through a common system of symbols &amp; signs</a:t>
            </a:r>
            <a:r>
              <a:rPr lang="cs-CZ" sz="3600" i="1" dirty="0"/>
              <a:t> </a:t>
            </a:r>
            <a:r>
              <a:rPr lang="en-GB" sz="3600" i="1" dirty="0"/>
              <a:t>of behaviour</a:t>
            </a:r>
            <a:r>
              <a:rPr lang="cs-CZ" sz="3600" i="1" dirty="0"/>
              <a:t>, </a:t>
            </a:r>
            <a:r>
              <a:rPr lang="cs-CZ" sz="3600" dirty="0"/>
              <a:t>(</a:t>
            </a:r>
            <a:r>
              <a:rPr lang="en-GB" sz="3600" dirty="0"/>
              <a:t>Webster’s Dictionary</a:t>
            </a:r>
            <a:r>
              <a:rPr lang="cs-CZ" sz="3600" dirty="0"/>
              <a:t>).</a:t>
            </a:r>
            <a:endParaRPr lang="cs-CZ" sz="3600" i="1" dirty="0"/>
          </a:p>
        </p:txBody>
      </p:sp>
    </p:spTree>
    <p:extLst>
      <p:ext uri="{BB962C8B-B14F-4D97-AF65-F5344CB8AC3E}">
        <p14:creationId xmlns:p14="http://schemas.microsoft.com/office/powerpoint/2010/main" val="84979621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stretch>
            <a:fillRect/>
          </a:stretch>
        </p:blipFill>
        <p:spPr>
          <a:xfrm>
            <a:off x="7555758" y="1825625"/>
            <a:ext cx="4417760" cy="3577648"/>
          </a:xfrm>
          <a:prstGeom prst="rect">
            <a:avLst/>
          </a:prstGeom>
        </p:spPr>
      </p:pic>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9475" y="114715"/>
            <a:ext cx="3408911" cy="687816"/>
          </a:xfrm>
          <a:prstGeom prst="rect">
            <a:avLst/>
          </a:prstGeom>
        </p:spPr>
      </p:pic>
      <p:sp>
        <p:nvSpPr>
          <p:cNvPr id="2" name="Nadpis 1"/>
          <p:cNvSpPr>
            <a:spLocks noGrp="1"/>
          </p:cNvSpPr>
          <p:nvPr>
            <p:ph type="title"/>
          </p:nvPr>
        </p:nvSpPr>
        <p:spPr/>
        <p:txBody>
          <a:bodyPr>
            <a:normAutofit fontScale="90000"/>
          </a:bodyPr>
          <a:lstStyle/>
          <a:p>
            <a:r>
              <a:rPr lang="cs-CZ" dirty="0"/>
              <a:t/>
            </a:r>
            <a:br>
              <a:rPr lang="cs-CZ" dirty="0"/>
            </a:br>
            <a:r>
              <a:rPr lang="cs-CZ" sz="4900" b="1" dirty="0"/>
              <a:t/>
            </a:r>
            <a:br>
              <a:rPr lang="cs-CZ" sz="4900" b="1" dirty="0"/>
            </a:br>
            <a:r>
              <a:rPr lang="en-GB" sz="4900" b="1" dirty="0"/>
              <a:t>BARRIERS TO EFFECTIVE COMMUNICATION</a:t>
            </a:r>
            <a:r>
              <a:rPr lang="en-GB" dirty="0"/>
              <a:t/>
            </a:r>
            <a:br>
              <a:rPr lang="en-GB" dirty="0"/>
            </a:br>
            <a:endParaRPr lang="en-GB" dirty="0"/>
          </a:p>
        </p:txBody>
      </p:sp>
      <p:sp>
        <p:nvSpPr>
          <p:cNvPr id="3" name="Zástupný symbol pro obsah 2"/>
          <p:cNvSpPr>
            <a:spLocks noGrp="1"/>
          </p:cNvSpPr>
          <p:nvPr>
            <p:ph idx="1"/>
          </p:nvPr>
        </p:nvSpPr>
        <p:spPr/>
        <p:txBody>
          <a:bodyPr>
            <a:normAutofit/>
          </a:bodyPr>
          <a:lstStyle/>
          <a:p>
            <a:r>
              <a:rPr lang="en-GB" dirty="0"/>
              <a:t>Potential Pharmacist-Related</a:t>
            </a:r>
            <a:r>
              <a:rPr lang="cs-CZ" dirty="0"/>
              <a:t> </a:t>
            </a:r>
            <a:r>
              <a:rPr lang="en-GB" dirty="0"/>
              <a:t>Personal Barriers</a:t>
            </a:r>
            <a:endParaRPr lang="cs-CZ" dirty="0"/>
          </a:p>
          <a:p>
            <a:r>
              <a:rPr lang="en-GB" dirty="0"/>
              <a:t>Low self-confidence</a:t>
            </a:r>
          </a:p>
          <a:p>
            <a:r>
              <a:rPr lang="en-GB" dirty="0"/>
              <a:t>Shyness</a:t>
            </a:r>
          </a:p>
          <a:p>
            <a:r>
              <a:rPr lang="en-GB" dirty="0"/>
              <a:t>Dysfunctional internal monologue</a:t>
            </a:r>
          </a:p>
          <a:p>
            <a:r>
              <a:rPr lang="en-GB" dirty="0"/>
              <a:t>Lack of objectivity</a:t>
            </a:r>
          </a:p>
          <a:p>
            <a:r>
              <a:rPr lang="en-GB" dirty="0"/>
              <a:t>Cultural differences</a:t>
            </a:r>
          </a:p>
          <a:p>
            <a:r>
              <a:rPr lang="en-GB" dirty="0"/>
              <a:t>Discomfort in sensitive situations</a:t>
            </a:r>
          </a:p>
          <a:p>
            <a:r>
              <a:rPr lang="en-GB" dirty="0"/>
              <a:t>Negative perceptions about the value of</a:t>
            </a:r>
            <a:r>
              <a:rPr lang="cs-CZ" dirty="0"/>
              <a:t> </a:t>
            </a:r>
            <a:r>
              <a:rPr lang="en-GB" dirty="0"/>
              <a:t>patient interaction</a:t>
            </a:r>
          </a:p>
        </p:txBody>
      </p:sp>
    </p:spTree>
    <p:extLst>
      <p:ext uri="{BB962C8B-B14F-4D97-AF65-F5344CB8AC3E}">
        <p14:creationId xmlns:p14="http://schemas.microsoft.com/office/powerpoint/2010/main" val="36163205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9475" y="114715"/>
            <a:ext cx="3408911" cy="687816"/>
          </a:xfrm>
          <a:prstGeom prst="rect">
            <a:avLst/>
          </a:prstGeom>
        </p:spPr>
      </p:pic>
      <p:sp>
        <p:nvSpPr>
          <p:cNvPr id="2" name="Nadpis 1"/>
          <p:cNvSpPr>
            <a:spLocks noGrp="1"/>
          </p:cNvSpPr>
          <p:nvPr>
            <p:ph type="title"/>
          </p:nvPr>
        </p:nvSpPr>
        <p:spPr>
          <a:xfrm>
            <a:off x="838200" y="458623"/>
            <a:ext cx="10515600" cy="1325563"/>
          </a:xfrm>
        </p:spPr>
        <p:txBody>
          <a:bodyPr>
            <a:normAutofit fontScale="90000"/>
          </a:bodyPr>
          <a:lstStyle/>
          <a:p>
            <a:r>
              <a:rPr lang="cs-CZ" dirty="0"/>
              <a:t/>
            </a:r>
            <a:br>
              <a:rPr lang="cs-CZ" dirty="0"/>
            </a:br>
            <a:r>
              <a:rPr lang="cs-CZ" dirty="0"/>
              <a:t/>
            </a:r>
            <a:br>
              <a:rPr lang="cs-CZ" dirty="0"/>
            </a:br>
            <a:r>
              <a:rPr lang="en-GB" sz="4900" b="1" dirty="0"/>
              <a:t>COMMUNICATION WITH SPECIAL PATIENTS &amp; CHILDREN</a:t>
            </a:r>
            <a:r>
              <a:rPr lang="en-GB" dirty="0"/>
              <a:t/>
            </a:r>
            <a:br>
              <a:rPr lang="en-GB" dirty="0"/>
            </a:br>
            <a:endParaRPr lang="en-GB" dirty="0"/>
          </a:p>
        </p:txBody>
      </p:sp>
      <p:sp>
        <p:nvSpPr>
          <p:cNvPr id="3" name="Zástupný symbol pro obsah 2"/>
          <p:cNvSpPr>
            <a:spLocks noGrp="1"/>
          </p:cNvSpPr>
          <p:nvPr>
            <p:ph idx="1"/>
          </p:nvPr>
        </p:nvSpPr>
        <p:spPr>
          <a:xfrm>
            <a:off x="838200" y="2092715"/>
            <a:ext cx="10515600" cy="4649829"/>
          </a:xfrm>
        </p:spPr>
        <p:txBody>
          <a:bodyPr>
            <a:normAutofit lnSpcReduction="10000"/>
          </a:bodyPr>
          <a:lstStyle/>
          <a:p>
            <a:r>
              <a:rPr lang="en-GB" dirty="0"/>
              <a:t>The </a:t>
            </a:r>
            <a:r>
              <a:rPr lang="en-GB" u="sng" dirty="0"/>
              <a:t>elderly</a:t>
            </a:r>
            <a:r>
              <a:rPr lang="cs-CZ" u="sng" dirty="0"/>
              <a:t> </a:t>
            </a:r>
            <a:r>
              <a:rPr lang="cs-CZ" u="sng" dirty="0" err="1"/>
              <a:t>people</a:t>
            </a:r>
            <a:r>
              <a:rPr lang="en-GB" u="sng" dirty="0"/>
              <a:t> </a:t>
            </a:r>
            <a:r>
              <a:rPr lang="en-GB" dirty="0"/>
              <a:t>might have problems such as poor vision, speech or</a:t>
            </a:r>
            <a:r>
              <a:rPr lang="cs-CZ" dirty="0"/>
              <a:t> </a:t>
            </a:r>
            <a:r>
              <a:rPr lang="en-GB" dirty="0"/>
              <a:t>hearing.</a:t>
            </a:r>
            <a:r>
              <a:rPr lang="cs-CZ" dirty="0"/>
              <a:t> </a:t>
            </a:r>
            <a:r>
              <a:rPr lang="en-GB" dirty="0"/>
              <a:t>Therefore, it is very important to set reasonable </a:t>
            </a:r>
            <a:r>
              <a:rPr lang="en-GB" b="1" dirty="0"/>
              <a:t>short-term goals</a:t>
            </a:r>
            <a:r>
              <a:rPr lang="en-GB" dirty="0"/>
              <a:t>, and</a:t>
            </a:r>
            <a:r>
              <a:rPr lang="cs-CZ" dirty="0"/>
              <a:t> </a:t>
            </a:r>
            <a:r>
              <a:rPr lang="en-GB" dirty="0"/>
              <a:t>break down learning tasks into smaller components.</a:t>
            </a:r>
            <a:endParaRPr lang="cs-CZ" dirty="0"/>
          </a:p>
          <a:p>
            <a:r>
              <a:rPr lang="en-GB" dirty="0"/>
              <a:t>Many </a:t>
            </a:r>
            <a:r>
              <a:rPr lang="en-GB" u="sng" dirty="0"/>
              <a:t>terminally ill patients </a:t>
            </a:r>
            <a:r>
              <a:rPr lang="en-GB" dirty="0"/>
              <a:t>know that they can make others feel</a:t>
            </a:r>
            <a:r>
              <a:rPr lang="cs-CZ" dirty="0"/>
              <a:t> </a:t>
            </a:r>
            <a:r>
              <a:rPr lang="en-GB" dirty="0"/>
              <a:t>uncomfortable. You should not avoid talking to them unless you sense</a:t>
            </a:r>
            <a:r>
              <a:rPr lang="cs-CZ" dirty="0"/>
              <a:t> </a:t>
            </a:r>
            <a:r>
              <a:rPr lang="en-GB" dirty="0"/>
              <a:t>that they do not want to talk.</a:t>
            </a:r>
            <a:endParaRPr lang="cs-CZ" dirty="0"/>
          </a:p>
          <a:p>
            <a:r>
              <a:rPr lang="en-GB" dirty="0"/>
              <a:t>Patients who are </a:t>
            </a:r>
            <a:r>
              <a:rPr lang="en-GB" u="sng" dirty="0"/>
              <a:t>mentally ill </a:t>
            </a:r>
            <a:r>
              <a:rPr lang="en-GB" dirty="0"/>
              <a:t>can be difficult to communicate with.</a:t>
            </a:r>
            <a:r>
              <a:rPr lang="cs-CZ" dirty="0"/>
              <a:t> </a:t>
            </a:r>
            <a:r>
              <a:rPr lang="en-GB" dirty="0"/>
              <a:t>Open-ended questions would be more effective as they can be used to</a:t>
            </a:r>
            <a:r>
              <a:rPr lang="cs-CZ" dirty="0"/>
              <a:t> </a:t>
            </a:r>
            <a:r>
              <a:rPr lang="en-GB" dirty="0"/>
              <a:t>determine the patient’s cognitive abilities.</a:t>
            </a:r>
            <a:endParaRPr lang="cs-CZ" dirty="0"/>
          </a:p>
          <a:p>
            <a:r>
              <a:rPr lang="en-GB" dirty="0"/>
              <a:t>Non</a:t>
            </a:r>
            <a:r>
              <a:rPr lang="cs-CZ" dirty="0"/>
              <a:t>-</a:t>
            </a:r>
            <a:r>
              <a:rPr lang="en-GB" dirty="0"/>
              <a:t>verbal communication is very important with </a:t>
            </a:r>
            <a:r>
              <a:rPr lang="en-GB" u="sng" dirty="0"/>
              <a:t>children</a:t>
            </a:r>
            <a:r>
              <a:rPr lang="en-GB" dirty="0"/>
              <a:t> therefore be</a:t>
            </a:r>
            <a:r>
              <a:rPr lang="cs-CZ" dirty="0"/>
              <a:t> </a:t>
            </a:r>
            <a:r>
              <a:rPr lang="en-GB" dirty="0"/>
              <a:t>aware of your facial expressions, tone of voice, gestures, and so on.</a:t>
            </a:r>
          </a:p>
        </p:txBody>
      </p:sp>
    </p:spTree>
    <p:extLst>
      <p:ext uri="{BB962C8B-B14F-4D97-AF65-F5344CB8AC3E}">
        <p14:creationId xmlns:p14="http://schemas.microsoft.com/office/powerpoint/2010/main" val="26256758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9475" y="114715"/>
            <a:ext cx="3408911" cy="687816"/>
          </a:xfrm>
          <a:prstGeom prst="rect">
            <a:avLst/>
          </a:prstGeom>
        </p:spPr>
      </p:pic>
      <p:sp>
        <p:nvSpPr>
          <p:cNvPr id="2" name="Nadpis 1"/>
          <p:cNvSpPr>
            <a:spLocks noGrp="1"/>
          </p:cNvSpPr>
          <p:nvPr>
            <p:ph type="title"/>
          </p:nvPr>
        </p:nvSpPr>
        <p:spPr/>
        <p:txBody>
          <a:bodyPr>
            <a:normAutofit fontScale="90000"/>
          </a:bodyPr>
          <a:lstStyle/>
          <a:p>
            <a:r>
              <a:rPr lang="cs-CZ" dirty="0"/>
              <a:t/>
            </a:r>
            <a:br>
              <a:rPr lang="cs-CZ" dirty="0"/>
            </a:br>
            <a:r>
              <a:rPr lang="cs-CZ" dirty="0"/>
              <a:t/>
            </a:r>
            <a:br>
              <a:rPr lang="cs-CZ" dirty="0"/>
            </a:br>
            <a:r>
              <a:rPr lang="en-GB" sz="4900" dirty="0"/>
              <a:t>ETHICAL PRINCIPLES</a:t>
            </a:r>
            <a:r>
              <a:rPr lang="en-GB" dirty="0"/>
              <a:t/>
            </a:r>
            <a:br>
              <a:rPr lang="en-GB" dirty="0"/>
            </a:br>
            <a:endParaRPr lang="en-GB" dirty="0"/>
          </a:p>
        </p:txBody>
      </p:sp>
      <p:sp>
        <p:nvSpPr>
          <p:cNvPr id="3" name="Zástupný symbol pro obsah 2"/>
          <p:cNvSpPr>
            <a:spLocks noGrp="1"/>
          </p:cNvSpPr>
          <p:nvPr>
            <p:ph idx="1"/>
          </p:nvPr>
        </p:nvSpPr>
        <p:spPr/>
        <p:txBody>
          <a:bodyPr vert="horz" lIns="91440" tIns="45720" rIns="91440" bIns="45720" rtlCol="0" anchor="t">
            <a:normAutofit/>
          </a:bodyPr>
          <a:lstStyle/>
          <a:p>
            <a:r>
              <a:rPr lang="en-GB" b="1" dirty="0"/>
              <a:t>Beneficence </a:t>
            </a:r>
            <a:r>
              <a:rPr lang="en-GB" dirty="0"/>
              <a:t>is the principle that health professionals should</a:t>
            </a:r>
            <a:r>
              <a:rPr lang="cs-CZ" dirty="0"/>
              <a:t> </a:t>
            </a:r>
            <a:r>
              <a:rPr lang="en-GB" dirty="0"/>
              <a:t>act in the best interest of the patient.</a:t>
            </a:r>
          </a:p>
          <a:p>
            <a:r>
              <a:rPr lang="en-GB" b="1" dirty="0"/>
              <a:t>Autonomy </a:t>
            </a:r>
            <a:r>
              <a:rPr lang="en-GB" dirty="0"/>
              <a:t>is the principle that establishes patient rights to</a:t>
            </a:r>
            <a:r>
              <a:rPr lang="cs-CZ" dirty="0"/>
              <a:t> </a:t>
            </a:r>
            <a:r>
              <a:rPr lang="en-GB" dirty="0"/>
              <a:t>self-determination- to choose what will be done to them.</a:t>
            </a:r>
          </a:p>
          <a:p>
            <a:r>
              <a:rPr lang="en-GB" b="1" dirty="0"/>
              <a:t>Honesty </a:t>
            </a:r>
            <a:r>
              <a:rPr lang="en-GB" dirty="0"/>
              <a:t>principle states that patients have the right to the</a:t>
            </a:r>
            <a:r>
              <a:rPr lang="cs-CZ" dirty="0"/>
              <a:t> </a:t>
            </a:r>
            <a:r>
              <a:rPr lang="en-GB" dirty="0"/>
              <a:t>truth about their medical condition, the course of disease,</a:t>
            </a:r>
            <a:r>
              <a:rPr lang="cs-CZ" dirty="0"/>
              <a:t> </a:t>
            </a:r>
            <a:r>
              <a:rPr lang="en-GB" dirty="0"/>
              <a:t>the treatments recommended and the alternative treatments</a:t>
            </a:r>
            <a:r>
              <a:rPr lang="cs-CZ" dirty="0"/>
              <a:t> </a:t>
            </a:r>
            <a:r>
              <a:rPr lang="en-GB" dirty="0"/>
              <a:t>available.</a:t>
            </a:r>
          </a:p>
          <a:p>
            <a:r>
              <a:rPr lang="en-GB" b="1" dirty="0"/>
              <a:t>Informed Consent </a:t>
            </a:r>
            <a:r>
              <a:rPr lang="en-GB" dirty="0"/>
              <a:t>has occurred and treatment can be</a:t>
            </a:r>
            <a:r>
              <a:rPr lang="cs-CZ" dirty="0"/>
              <a:t> </a:t>
            </a:r>
            <a:r>
              <a:rPr lang="en-GB" dirty="0"/>
              <a:t>implemented if all relevant information is provided, if the</a:t>
            </a:r>
            <a:r>
              <a:rPr lang="cs-CZ" dirty="0"/>
              <a:t> </a:t>
            </a:r>
            <a:r>
              <a:rPr lang="en-GB" dirty="0"/>
              <a:t>patients understand the information, and if consent is given</a:t>
            </a:r>
            <a:r>
              <a:rPr lang="cs-CZ" dirty="0"/>
              <a:t> </a:t>
            </a:r>
            <a:r>
              <a:rPr lang="en-GB" dirty="0"/>
              <a:t>freely without coercion.</a:t>
            </a:r>
          </a:p>
          <a:p>
            <a:endParaRPr lang="en-GB" dirty="0"/>
          </a:p>
        </p:txBody>
      </p:sp>
    </p:spTree>
    <p:extLst>
      <p:ext uri="{BB962C8B-B14F-4D97-AF65-F5344CB8AC3E}">
        <p14:creationId xmlns:p14="http://schemas.microsoft.com/office/powerpoint/2010/main" val="20061345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9475" y="114715"/>
            <a:ext cx="3408911" cy="687816"/>
          </a:xfrm>
          <a:prstGeom prst="rect">
            <a:avLst/>
          </a:prstGeom>
        </p:spPr>
      </p:pic>
      <p:sp>
        <p:nvSpPr>
          <p:cNvPr id="2" name="Nadpis 1"/>
          <p:cNvSpPr>
            <a:spLocks noGrp="1"/>
          </p:cNvSpPr>
          <p:nvPr>
            <p:ph type="title"/>
          </p:nvPr>
        </p:nvSpPr>
        <p:spPr/>
        <p:txBody>
          <a:bodyPr/>
          <a:lstStyle/>
          <a:p>
            <a:r>
              <a:rPr lang="en-GB" dirty="0"/>
              <a:t>ETHICAL PRINCIPLES</a:t>
            </a:r>
          </a:p>
        </p:txBody>
      </p:sp>
      <p:sp>
        <p:nvSpPr>
          <p:cNvPr id="3" name="Zástupný symbol pro obsah 2"/>
          <p:cNvSpPr>
            <a:spLocks noGrp="1"/>
          </p:cNvSpPr>
          <p:nvPr>
            <p:ph idx="1"/>
          </p:nvPr>
        </p:nvSpPr>
        <p:spPr>
          <a:xfrm>
            <a:off x="838200" y="1825625"/>
            <a:ext cx="10515600" cy="4741430"/>
          </a:xfrm>
        </p:spPr>
        <p:txBody>
          <a:bodyPr/>
          <a:lstStyle/>
          <a:p>
            <a:r>
              <a:rPr lang="en-GB" b="1" dirty="0"/>
              <a:t>Confidentiality </a:t>
            </a:r>
            <a:r>
              <a:rPr lang="en-GB" dirty="0"/>
              <a:t>serves to assure patients that information about their</a:t>
            </a:r>
            <a:r>
              <a:rPr lang="cs-CZ" dirty="0"/>
              <a:t> </a:t>
            </a:r>
            <a:r>
              <a:rPr lang="en-GB" dirty="0"/>
              <a:t>medical conditions and treatments will not be given to individuals</a:t>
            </a:r>
            <a:r>
              <a:rPr lang="cs-CZ" dirty="0"/>
              <a:t> </a:t>
            </a:r>
            <a:r>
              <a:rPr lang="en-GB" dirty="0"/>
              <a:t>without their permission.</a:t>
            </a:r>
          </a:p>
          <a:p>
            <a:r>
              <a:rPr lang="en-GB" b="1" dirty="0"/>
              <a:t>Fidelity </a:t>
            </a:r>
            <a:r>
              <a:rPr lang="en-GB" dirty="0"/>
              <a:t>is the right of patients to have health professional provide</a:t>
            </a:r>
            <a:r>
              <a:rPr lang="cs-CZ" dirty="0"/>
              <a:t> </a:t>
            </a:r>
            <a:r>
              <a:rPr lang="en-GB" dirty="0"/>
              <a:t>services that promote patients’ interests rather than their own.</a:t>
            </a:r>
          </a:p>
          <a:p>
            <a:r>
              <a:rPr lang="en-GB" dirty="0"/>
              <a:t>Ethically, the responsibilities of physicians should be directed towards</a:t>
            </a:r>
            <a:r>
              <a:rPr lang="cs-CZ" dirty="0"/>
              <a:t> </a:t>
            </a:r>
            <a:r>
              <a:rPr lang="en-GB" dirty="0"/>
              <a:t>the patients rather than directed at the financial well-being of the clinic.</a:t>
            </a:r>
          </a:p>
        </p:txBody>
      </p:sp>
    </p:spTree>
    <p:extLst>
      <p:ext uri="{BB962C8B-B14F-4D97-AF65-F5344CB8AC3E}">
        <p14:creationId xmlns:p14="http://schemas.microsoft.com/office/powerpoint/2010/main" val="21645873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9475" y="114715"/>
            <a:ext cx="3408911" cy="687816"/>
          </a:xfrm>
          <a:prstGeom prst="rect">
            <a:avLst/>
          </a:prstGeom>
        </p:spPr>
      </p:pic>
      <p:sp>
        <p:nvSpPr>
          <p:cNvPr id="2" name="Nadpis 1"/>
          <p:cNvSpPr>
            <a:spLocks noGrp="1"/>
          </p:cNvSpPr>
          <p:nvPr>
            <p:ph type="title"/>
          </p:nvPr>
        </p:nvSpPr>
        <p:spPr/>
        <p:txBody>
          <a:bodyPr/>
          <a:lstStyle/>
          <a:p>
            <a:r>
              <a:rPr lang="cs-CZ" dirty="0" err="1"/>
              <a:t>Watch</a:t>
            </a:r>
            <a:r>
              <a:rPr lang="cs-CZ" dirty="0"/>
              <a:t> and </a:t>
            </a:r>
            <a:r>
              <a:rPr lang="cs-CZ" dirty="0" err="1"/>
              <a:t>learn</a:t>
            </a:r>
            <a:endParaRPr lang="en-GB" dirty="0"/>
          </a:p>
        </p:txBody>
      </p:sp>
      <p:sp>
        <p:nvSpPr>
          <p:cNvPr id="3" name="Zástupný symbol pro obsah 2"/>
          <p:cNvSpPr>
            <a:spLocks noGrp="1"/>
          </p:cNvSpPr>
          <p:nvPr>
            <p:ph idx="1"/>
          </p:nvPr>
        </p:nvSpPr>
        <p:spPr/>
        <p:txBody>
          <a:bodyPr/>
          <a:lstStyle/>
          <a:p>
            <a:r>
              <a:rPr lang="en-US" dirty="0">
                <a:hlinkClick r:id="rId3"/>
              </a:rPr>
              <a:t>Picking up prescriptions</a:t>
            </a:r>
            <a:endParaRPr lang="cs-CZ" dirty="0">
              <a:hlinkClick r:id="rId3"/>
            </a:endParaRPr>
          </a:p>
          <a:p>
            <a:r>
              <a:rPr lang="en-US" dirty="0">
                <a:hlinkClick r:id="rId4"/>
              </a:rPr>
              <a:t>Pharmacy communication - </a:t>
            </a:r>
            <a:r>
              <a:rPr lang="en-US">
                <a:hlinkClick r:id="rId4"/>
              </a:rPr>
              <a:t>dont´s</a:t>
            </a:r>
            <a:endParaRPr lang="en-US" dirty="0"/>
          </a:p>
        </p:txBody>
      </p:sp>
    </p:spTree>
    <p:extLst>
      <p:ext uri="{BB962C8B-B14F-4D97-AF65-F5344CB8AC3E}">
        <p14:creationId xmlns:p14="http://schemas.microsoft.com/office/powerpoint/2010/main" val="179388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9475" y="114715"/>
            <a:ext cx="3408911" cy="687816"/>
          </a:xfrm>
          <a:prstGeom prst="rect">
            <a:avLst/>
          </a:prstGeom>
        </p:spPr>
      </p:pic>
      <p:sp>
        <p:nvSpPr>
          <p:cNvPr id="2" name="Nadpis 1"/>
          <p:cNvSpPr>
            <a:spLocks noGrp="1"/>
          </p:cNvSpPr>
          <p:nvPr>
            <p:ph type="title"/>
          </p:nvPr>
        </p:nvSpPr>
        <p:spPr/>
        <p:txBody>
          <a:bodyPr/>
          <a:lstStyle/>
          <a:p>
            <a:r>
              <a:rPr lang="cs-CZ" dirty="0" err="1"/>
              <a:t>Links</a:t>
            </a:r>
            <a:r>
              <a:rPr lang="cs-CZ" dirty="0"/>
              <a:t>:</a:t>
            </a:r>
            <a:endParaRPr lang="en-GB" dirty="0"/>
          </a:p>
        </p:txBody>
      </p:sp>
      <p:sp>
        <p:nvSpPr>
          <p:cNvPr id="3" name="Zástupný symbol pro obsah 2"/>
          <p:cNvSpPr>
            <a:spLocks noGrp="1"/>
          </p:cNvSpPr>
          <p:nvPr>
            <p:ph idx="1"/>
          </p:nvPr>
        </p:nvSpPr>
        <p:spPr/>
        <p:txBody>
          <a:bodyPr/>
          <a:lstStyle/>
          <a:p>
            <a:r>
              <a:rPr lang="en-GB" dirty="0">
                <a:hlinkClick r:id="rId3"/>
              </a:rPr>
              <a:t>https://www.youtube.com/watch?v=gCfzeONu3Mo</a:t>
            </a:r>
            <a:r>
              <a:rPr lang="cs-CZ" dirty="0"/>
              <a:t> (</a:t>
            </a:r>
            <a:r>
              <a:rPr lang="cs-CZ" dirty="0" err="1"/>
              <a:t>miscommunication</a:t>
            </a:r>
            <a:r>
              <a:rPr lang="cs-CZ" dirty="0"/>
              <a:t>)</a:t>
            </a:r>
          </a:p>
          <a:p>
            <a:r>
              <a:rPr lang="en-GB" dirty="0">
                <a:hlinkClick r:id="rId4"/>
              </a:rPr>
              <a:t>https://www.youtube.com/watch?v=1co5bdo3Gyk</a:t>
            </a:r>
            <a:r>
              <a:rPr lang="cs-CZ" dirty="0"/>
              <a:t> ( </a:t>
            </a:r>
            <a:r>
              <a:rPr lang="cs-CZ" dirty="0" err="1"/>
              <a:t>different</a:t>
            </a:r>
            <a:r>
              <a:rPr lang="cs-CZ" dirty="0"/>
              <a:t> </a:t>
            </a:r>
            <a:r>
              <a:rPr lang="cs-CZ" dirty="0" err="1"/>
              <a:t>communication</a:t>
            </a:r>
            <a:r>
              <a:rPr lang="cs-CZ" dirty="0"/>
              <a:t> </a:t>
            </a:r>
            <a:r>
              <a:rPr lang="cs-CZ" dirty="0" err="1"/>
              <a:t>styles</a:t>
            </a:r>
            <a:r>
              <a:rPr lang="cs-CZ" dirty="0"/>
              <a:t>)</a:t>
            </a:r>
            <a:endParaRPr lang="en-GB" dirty="0"/>
          </a:p>
        </p:txBody>
      </p:sp>
    </p:spTree>
    <p:extLst>
      <p:ext uri="{BB962C8B-B14F-4D97-AF65-F5344CB8AC3E}">
        <p14:creationId xmlns:p14="http://schemas.microsoft.com/office/powerpoint/2010/main" val="42854968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9475" y="114715"/>
            <a:ext cx="3408911" cy="687816"/>
          </a:xfrm>
          <a:prstGeom prst="rect">
            <a:avLst/>
          </a:prstGeom>
        </p:spPr>
      </p:pic>
      <p:sp>
        <p:nvSpPr>
          <p:cNvPr id="2" name="Nadpis 1"/>
          <p:cNvSpPr>
            <a:spLocks noGrp="1"/>
          </p:cNvSpPr>
          <p:nvPr>
            <p:ph type="title"/>
          </p:nvPr>
        </p:nvSpPr>
        <p:spPr>
          <a:xfrm>
            <a:off x="838200" y="328180"/>
            <a:ext cx="10515600" cy="1325563"/>
          </a:xfrm>
        </p:spPr>
        <p:txBody>
          <a:bodyPr/>
          <a:lstStyle/>
          <a:p>
            <a:r>
              <a:rPr lang="en-GB" b="1" dirty="0"/>
              <a:t>COMMUNICATION</a:t>
            </a:r>
            <a:r>
              <a:rPr lang="en-GB" dirty="0"/>
              <a:t/>
            </a:r>
            <a:br>
              <a:rPr lang="en-GB" dirty="0"/>
            </a:br>
            <a:endParaRPr lang="en-GB" dirty="0"/>
          </a:p>
        </p:txBody>
      </p:sp>
      <p:sp>
        <p:nvSpPr>
          <p:cNvPr id="3" name="Zástupný symbol pro obsah 2"/>
          <p:cNvSpPr>
            <a:spLocks noGrp="1"/>
          </p:cNvSpPr>
          <p:nvPr>
            <p:ph sz="half" idx="1"/>
          </p:nvPr>
        </p:nvSpPr>
        <p:spPr>
          <a:xfrm>
            <a:off x="83127" y="1302327"/>
            <a:ext cx="6216073" cy="5421745"/>
          </a:xfrm>
        </p:spPr>
        <p:txBody>
          <a:bodyPr>
            <a:normAutofit fontScale="92500"/>
          </a:bodyPr>
          <a:lstStyle/>
          <a:p>
            <a:endParaRPr lang="en-GB" dirty="0"/>
          </a:p>
          <a:p>
            <a:r>
              <a:rPr lang="en-GB" sz="3900" i="1" dirty="0"/>
              <a:t>The goal of </a:t>
            </a:r>
            <a:r>
              <a:rPr lang="en-GB" sz="3900" i="1" dirty="0" smtClean="0"/>
              <a:t>all</a:t>
            </a:r>
            <a:r>
              <a:rPr lang="cs-CZ" sz="3900" i="1" dirty="0" smtClean="0"/>
              <a:t> </a:t>
            </a:r>
            <a:r>
              <a:rPr lang="en-GB" sz="3900" i="1" dirty="0" smtClean="0"/>
              <a:t>communication </a:t>
            </a:r>
            <a:r>
              <a:rPr lang="en-GB" sz="3900" i="1" dirty="0"/>
              <a:t>is </a:t>
            </a:r>
            <a:r>
              <a:rPr lang="en-GB" sz="3900" b="1" i="1" dirty="0"/>
              <a:t>understanding</a:t>
            </a:r>
            <a:r>
              <a:rPr lang="cs-CZ" sz="3900" i="1" dirty="0" smtClean="0"/>
              <a:t>.</a:t>
            </a:r>
          </a:p>
          <a:p>
            <a:pPr marL="0" indent="0">
              <a:buNone/>
            </a:pPr>
            <a:endParaRPr lang="en-GB" b="1" dirty="0"/>
          </a:p>
          <a:p>
            <a:pPr>
              <a:lnSpc>
                <a:spcPct val="110000"/>
              </a:lnSpc>
            </a:pPr>
            <a:r>
              <a:rPr lang="en-GB" dirty="0"/>
              <a:t>In fact, a </a:t>
            </a:r>
            <a:r>
              <a:rPr lang="en-GB" b="1" dirty="0"/>
              <a:t>message is successful </a:t>
            </a:r>
            <a:r>
              <a:rPr lang="en-GB" dirty="0"/>
              <a:t>only when both </a:t>
            </a:r>
            <a:r>
              <a:rPr lang="en-GB" b="1" dirty="0"/>
              <a:t>the sender </a:t>
            </a:r>
            <a:r>
              <a:rPr lang="en-GB" dirty="0"/>
              <a:t>and </a:t>
            </a:r>
            <a:r>
              <a:rPr lang="en-GB" b="1" dirty="0"/>
              <a:t>the receiver</a:t>
            </a:r>
            <a:r>
              <a:rPr lang="cs-CZ" b="1" dirty="0"/>
              <a:t> </a:t>
            </a:r>
            <a:r>
              <a:rPr lang="en-GB" b="1" dirty="0"/>
              <a:t>perceive it in the same way</a:t>
            </a:r>
            <a:r>
              <a:rPr lang="en-GB" dirty="0"/>
              <a:t>.</a:t>
            </a:r>
            <a:endParaRPr lang="cs-CZ" dirty="0"/>
          </a:p>
          <a:p>
            <a:endParaRPr lang="en-GB" dirty="0"/>
          </a:p>
          <a:p>
            <a:pPr>
              <a:lnSpc>
                <a:spcPct val="110000"/>
              </a:lnSpc>
            </a:pPr>
            <a:r>
              <a:rPr lang="en-GB" dirty="0"/>
              <a:t>However, the meaning generated by the receiver can be different from the</a:t>
            </a:r>
            <a:r>
              <a:rPr lang="cs-CZ" dirty="0"/>
              <a:t> </a:t>
            </a:r>
            <a:r>
              <a:rPr lang="en-GB" dirty="0"/>
              <a:t>sender’s intended message.</a:t>
            </a:r>
            <a:r>
              <a:rPr lang="cs-CZ" dirty="0"/>
              <a:t> (</a:t>
            </a:r>
            <a:r>
              <a:rPr lang="cs-CZ" dirty="0">
                <a:hlinkClick r:id="rId3"/>
              </a:rPr>
              <a:t>MISCOMMUNICATION</a:t>
            </a:r>
            <a:r>
              <a:rPr lang="cs-CZ" dirty="0" smtClean="0"/>
              <a:t>)</a:t>
            </a:r>
            <a:endParaRPr lang="cs-CZ" dirty="0"/>
          </a:p>
        </p:txBody>
      </p:sp>
      <p:sp>
        <p:nvSpPr>
          <p:cNvPr id="6" name="Zástupný symbol pro obsah 5"/>
          <p:cNvSpPr>
            <a:spLocks noGrp="1"/>
          </p:cNvSpPr>
          <p:nvPr>
            <p:ph sz="half" idx="2"/>
          </p:nvPr>
        </p:nvSpPr>
        <p:spPr/>
        <p:txBody>
          <a:bodyPr>
            <a:normAutofit fontScale="92500"/>
          </a:bodyPr>
          <a:lstStyle/>
          <a:p>
            <a:endParaRPr lang="en-GB"/>
          </a:p>
        </p:txBody>
      </p:sp>
      <p:pic>
        <p:nvPicPr>
          <p:cNvPr id="4" name="Obrázek 3"/>
          <p:cNvPicPr>
            <a:picLocks noChangeAspect="1"/>
          </p:cNvPicPr>
          <p:nvPr/>
        </p:nvPicPr>
        <p:blipFill>
          <a:blip r:embed="rId4"/>
          <a:stretch>
            <a:fillRect/>
          </a:stretch>
        </p:blipFill>
        <p:spPr>
          <a:xfrm>
            <a:off x="6384638" y="1825625"/>
            <a:ext cx="5698094" cy="4065828"/>
          </a:xfrm>
          <a:prstGeom prst="rect">
            <a:avLst/>
          </a:prstGeom>
        </p:spPr>
      </p:pic>
    </p:spTree>
    <p:extLst>
      <p:ext uri="{BB962C8B-B14F-4D97-AF65-F5344CB8AC3E}">
        <p14:creationId xmlns:p14="http://schemas.microsoft.com/office/powerpoint/2010/main" val="22107487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Zástupný symbol pro obsah 7"/>
          <p:cNvPicPr>
            <a:picLocks noGrp="1" noChangeAspect="1"/>
          </p:cNvPicPr>
          <p:nvPr>
            <p:ph idx="1"/>
          </p:nvPr>
        </p:nvPicPr>
        <p:blipFill>
          <a:blip r:embed="rId2"/>
          <a:stretch>
            <a:fillRect/>
          </a:stretch>
        </p:blipFill>
        <p:spPr>
          <a:xfrm>
            <a:off x="503614" y="802531"/>
            <a:ext cx="10511074" cy="5940825"/>
          </a:xfrm>
          <a:prstGeom prst="rect">
            <a:avLst/>
          </a:prstGeom>
          <a:noFill/>
        </p:spPr>
      </p:pic>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9475" y="114715"/>
            <a:ext cx="3408911" cy="687816"/>
          </a:xfrm>
          <a:prstGeom prst="rect">
            <a:avLst/>
          </a:prstGeom>
        </p:spPr>
      </p:pic>
      <p:sp>
        <p:nvSpPr>
          <p:cNvPr id="2" name="Nadpis 1"/>
          <p:cNvSpPr>
            <a:spLocks noGrp="1"/>
          </p:cNvSpPr>
          <p:nvPr>
            <p:ph type="title"/>
          </p:nvPr>
        </p:nvSpPr>
        <p:spPr>
          <a:xfrm>
            <a:off x="835937" y="802531"/>
            <a:ext cx="10515600" cy="1325563"/>
          </a:xfrm>
        </p:spPr>
        <p:txBody>
          <a:bodyPr>
            <a:normAutofit fontScale="90000"/>
          </a:bodyPr>
          <a:lstStyle/>
          <a:p>
            <a:r>
              <a:rPr lang="cs-CZ" dirty="0" smtClean="0"/>
              <a:t/>
            </a:r>
            <a:br>
              <a:rPr lang="cs-CZ" dirty="0" smtClean="0"/>
            </a:br>
            <a:r>
              <a:rPr lang="en-GB" dirty="0"/>
              <a:t>Three parts of communication process: </a:t>
            </a:r>
            <a:r>
              <a:rPr lang="cs-CZ" dirty="0" smtClean="0"/>
              <a:t/>
            </a:r>
            <a:br>
              <a:rPr lang="cs-CZ" dirty="0" smtClean="0"/>
            </a:br>
            <a:r>
              <a:rPr lang="en-GB" dirty="0" smtClean="0"/>
              <a:t>Sender</a:t>
            </a:r>
            <a:r>
              <a:rPr lang="en-GB" dirty="0"/>
              <a:t>, Message, &amp; Receiver</a:t>
            </a:r>
            <a:br>
              <a:rPr lang="en-GB" dirty="0"/>
            </a:br>
            <a:endParaRPr lang="en-GB" dirty="0"/>
          </a:p>
        </p:txBody>
      </p:sp>
    </p:spTree>
    <p:extLst>
      <p:ext uri="{BB962C8B-B14F-4D97-AF65-F5344CB8AC3E}">
        <p14:creationId xmlns:p14="http://schemas.microsoft.com/office/powerpoint/2010/main" val="374239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Obrázek 6"/>
          <p:cNvPicPr>
            <a:picLocks noChangeAspect="1"/>
          </p:cNvPicPr>
          <p:nvPr/>
        </p:nvPicPr>
        <p:blipFill>
          <a:blip r:embed="rId2"/>
          <a:stretch>
            <a:fillRect/>
          </a:stretch>
        </p:blipFill>
        <p:spPr>
          <a:xfrm>
            <a:off x="8448000" y="585341"/>
            <a:ext cx="2101423" cy="2711513"/>
          </a:xfrm>
          <a:prstGeom prst="rect">
            <a:avLst/>
          </a:prstGeom>
        </p:spPr>
      </p:pic>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9475" y="114715"/>
            <a:ext cx="3408911" cy="687816"/>
          </a:xfrm>
          <a:prstGeom prst="rect">
            <a:avLst/>
          </a:prstGeom>
        </p:spPr>
      </p:pic>
      <p:sp>
        <p:nvSpPr>
          <p:cNvPr id="2" name="Nadpis 1"/>
          <p:cNvSpPr>
            <a:spLocks noGrp="1"/>
          </p:cNvSpPr>
          <p:nvPr>
            <p:ph type="title"/>
          </p:nvPr>
        </p:nvSpPr>
        <p:spPr/>
        <p:txBody>
          <a:bodyPr/>
          <a:lstStyle/>
          <a:p>
            <a:r>
              <a:rPr lang="en-GB" dirty="0"/>
              <a:t>Elements of the communication</a:t>
            </a:r>
          </a:p>
        </p:txBody>
      </p:sp>
      <p:sp>
        <p:nvSpPr>
          <p:cNvPr id="3" name="Zástupný symbol pro obsah 2"/>
          <p:cNvSpPr>
            <a:spLocks noGrp="1"/>
          </p:cNvSpPr>
          <p:nvPr>
            <p:ph idx="1"/>
          </p:nvPr>
        </p:nvSpPr>
        <p:spPr>
          <a:xfrm>
            <a:off x="729559" y="2405047"/>
            <a:ext cx="10515600" cy="4351338"/>
          </a:xfrm>
        </p:spPr>
        <p:txBody>
          <a:bodyPr>
            <a:normAutofit/>
          </a:bodyPr>
          <a:lstStyle/>
          <a:p>
            <a:pPr marL="0" indent="0">
              <a:buNone/>
            </a:pPr>
            <a:r>
              <a:rPr lang="en-GB" b="1" dirty="0" smtClean="0"/>
              <a:t>Referent</a:t>
            </a:r>
            <a:r>
              <a:rPr lang="en-GB" b="1" dirty="0"/>
              <a:t>:</a:t>
            </a:r>
            <a:endParaRPr lang="en-GB" dirty="0"/>
          </a:p>
          <a:p>
            <a:r>
              <a:rPr lang="en-GB" dirty="0"/>
              <a:t>A referent motivates </a:t>
            </a:r>
            <a:r>
              <a:rPr lang="en-GB" dirty="0" smtClean="0"/>
              <a:t>the receiver </a:t>
            </a:r>
            <a:r>
              <a:rPr lang="en-GB" dirty="0"/>
              <a:t>to share information (message, objects, sounds, sights, time schedule, ideas, perceptions, sensation, emotion, odour, etc.) that may initiate communication.</a:t>
            </a:r>
            <a:endParaRPr lang="cs-CZ" dirty="0"/>
          </a:p>
          <a:p>
            <a:endParaRPr lang="en-GB" dirty="0"/>
          </a:p>
          <a:p>
            <a:r>
              <a:rPr lang="en-GB" i="1" dirty="0"/>
              <a:t>For example</a:t>
            </a:r>
            <a:r>
              <a:rPr lang="cs-CZ" dirty="0"/>
              <a:t>:</a:t>
            </a:r>
            <a:r>
              <a:rPr lang="en-GB" dirty="0"/>
              <a:t> a nurse, sighting a patient with difficulty in breathing may serve as a referent to the nurse promoting her to initiate communication with the patient. </a:t>
            </a:r>
          </a:p>
          <a:p>
            <a:endParaRPr lang="en-GB" dirty="0"/>
          </a:p>
        </p:txBody>
      </p:sp>
    </p:spTree>
    <p:extLst>
      <p:ext uri="{BB962C8B-B14F-4D97-AF65-F5344CB8AC3E}">
        <p14:creationId xmlns:p14="http://schemas.microsoft.com/office/powerpoint/2010/main" val="11244418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9475" y="114715"/>
            <a:ext cx="3408911" cy="687816"/>
          </a:xfrm>
          <a:prstGeom prst="rect">
            <a:avLst/>
          </a:prstGeom>
        </p:spPr>
      </p:pic>
      <p:sp>
        <p:nvSpPr>
          <p:cNvPr id="2" name="Nadpis 1"/>
          <p:cNvSpPr>
            <a:spLocks noGrp="1"/>
          </p:cNvSpPr>
          <p:nvPr>
            <p:ph type="title"/>
          </p:nvPr>
        </p:nvSpPr>
        <p:spPr/>
        <p:txBody>
          <a:bodyPr/>
          <a:lstStyle/>
          <a:p>
            <a:r>
              <a:rPr lang="en-GB" dirty="0"/>
              <a:t>Elements of the communication</a:t>
            </a:r>
          </a:p>
        </p:txBody>
      </p:sp>
      <p:sp>
        <p:nvSpPr>
          <p:cNvPr id="3" name="Zástupný symbol pro obsah 2"/>
          <p:cNvSpPr>
            <a:spLocks noGrp="1"/>
          </p:cNvSpPr>
          <p:nvPr>
            <p:ph idx="1"/>
          </p:nvPr>
        </p:nvSpPr>
        <p:spPr>
          <a:xfrm>
            <a:off x="747666" y="1516890"/>
            <a:ext cx="10515600" cy="4351338"/>
          </a:xfrm>
        </p:spPr>
        <p:txBody>
          <a:bodyPr>
            <a:normAutofit/>
          </a:bodyPr>
          <a:lstStyle/>
          <a:p>
            <a:pPr marL="0" indent="0">
              <a:buNone/>
            </a:pPr>
            <a:r>
              <a:rPr lang="en-GB" b="1" dirty="0"/>
              <a:t>Sender:</a:t>
            </a:r>
            <a:endParaRPr lang="en-GB" dirty="0"/>
          </a:p>
          <a:p>
            <a:r>
              <a:rPr lang="en-GB" dirty="0"/>
              <a:t>A sender is a person who </a:t>
            </a:r>
            <a:r>
              <a:rPr lang="en-GB" b="1" dirty="0"/>
              <a:t>encodes</a:t>
            </a:r>
            <a:r>
              <a:rPr lang="en-GB" dirty="0"/>
              <a:t> &amp; </a:t>
            </a:r>
            <a:r>
              <a:rPr lang="en-GB" b="1" dirty="0"/>
              <a:t>sends</a:t>
            </a:r>
            <a:r>
              <a:rPr lang="en-GB" dirty="0"/>
              <a:t> </a:t>
            </a:r>
            <a:r>
              <a:rPr lang="en-GB" b="1" dirty="0"/>
              <a:t>the message </a:t>
            </a:r>
            <a:r>
              <a:rPr lang="en-GB" dirty="0"/>
              <a:t>to the expected receiver through an appropriate channel.</a:t>
            </a:r>
          </a:p>
          <a:p>
            <a:r>
              <a:rPr lang="en-GB" dirty="0"/>
              <a:t>A sender is the source of the message that is generated to be delivered to the receiver after appropriate stimulus from the referent. </a:t>
            </a:r>
          </a:p>
          <a:p>
            <a:endParaRPr lang="en-GB" dirty="0"/>
          </a:p>
        </p:txBody>
      </p:sp>
      <p:pic>
        <p:nvPicPr>
          <p:cNvPr id="4" name="Obrázek 3"/>
          <p:cNvPicPr>
            <a:picLocks noChangeAspect="1"/>
          </p:cNvPicPr>
          <p:nvPr/>
        </p:nvPicPr>
        <p:blipFill>
          <a:blip r:embed="rId3"/>
          <a:stretch>
            <a:fillRect/>
          </a:stretch>
        </p:blipFill>
        <p:spPr>
          <a:xfrm>
            <a:off x="2151682" y="4174797"/>
            <a:ext cx="7189136" cy="2407790"/>
          </a:xfrm>
          <a:prstGeom prst="rect">
            <a:avLst/>
          </a:prstGeom>
        </p:spPr>
      </p:pic>
      <p:sp>
        <p:nvSpPr>
          <p:cNvPr id="6" name="Oválný bublinový popisek 5"/>
          <p:cNvSpPr/>
          <p:nvPr/>
        </p:nvSpPr>
        <p:spPr>
          <a:xfrm>
            <a:off x="3711921" y="1263770"/>
            <a:ext cx="5985095" cy="2911027"/>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 </a:t>
            </a:r>
            <a:r>
              <a:rPr lang="en-GB" sz="3200" b="1" dirty="0"/>
              <a:t>Encoding</a:t>
            </a:r>
            <a:r>
              <a:rPr lang="en-GB" sz="3200" dirty="0"/>
              <a:t> is the process of turning thoughts into communication. </a:t>
            </a:r>
          </a:p>
        </p:txBody>
      </p:sp>
    </p:spTree>
    <p:extLst>
      <p:ext uri="{BB962C8B-B14F-4D97-AF65-F5344CB8AC3E}">
        <p14:creationId xmlns:p14="http://schemas.microsoft.com/office/powerpoint/2010/main" val="4237769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1" nodeType="clickEffect">
                                  <p:stCondLst>
                                    <p:cond delay="0"/>
                                  </p:stCondLst>
                                  <p:childTnLst>
                                    <p:anim calcmode="lin" valueType="num">
                                      <p:cBhvr>
                                        <p:cTn id="13" dur="500"/>
                                        <p:tgtEl>
                                          <p:spTgt spid="6"/>
                                        </p:tgtEl>
                                        <p:attrNameLst>
                                          <p:attrName>ppt_w</p:attrName>
                                        </p:attrNameLst>
                                      </p:cBhvr>
                                      <p:tavLst>
                                        <p:tav tm="0">
                                          <p:val>
                                            <p:strVal val="ppt_w"/>
                                          </p:val>
                                        </p:tav>
                                        <p:tav tm="100000">
                                          <p:val>
                                            <p:fltVal val="0"/>
                                          </p:val>
                                        </p:tav>
                                      </p:tavLst>
                                    </p:anim>
                                    <p:anim calcmode="lin" valueType="num">
                                      <p:cBhvr>
                                        <p:cTn id="14" dur="500"/>
                                        <p:tgtEl>
                                          <p:spTgt spid="6"/>
                                        </p:tgtEl>
                                        <p:attrNameLst>
                                          <p:attrName>ppt_h</p:attrName>
                                        </p:attrNameLst>
                                      </p:cBhvr>
                                      <p:tavLst>
                                        <p:tav tm="0">
                                          <p:val>
                                            <p:strVal val="ppt_h"/>
                                          </p:val>
                                        </p:tav>
                                        <p:tav tm="100000">
                                          <p:val>
                                            <p:fltVal val="0"/>
                                          </p:val>
                                        </p:tav>
                                      </p:tavLst>
                                    </p:anim>
                                    <p:animEffect transition="out" filter="fade">
                                      <p:cBhvr>
                                        <p:cTn id="15" dur="500"/>
                                        <p:tgtEl>
                                          <p:spTgt spid="6"/>
                                        </p:tgtEl>
                                      </p:cBhvr>
                                    </p:animEffect>
                                    <p:set>
                                      <p:cBhvr>
                                        <p:cTn id="16"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41CDF908E9FA4A43A0A2508A95924389" ma:contentTypeVersion="7" ma:contentTypeDescription="Vytvoří nový dokument" ma:contentTypeScope="" ma:versionID="cd0671e5112c95039680d2419650612b">
  <xsd:schema xmlns:xsd="http://www.w3.org/2001/XMLSchema" xmlns:xs="http://www.w3.org/2001/XMLSchema" xmlns:p="http://schemas.microsoft.com/office/2006/metadata/properties" xmlns:ns2="72f64ebe-9bf1-46ed-ac3e-c03cc0f75eda" targetNamespace="http://schemas.microsoft.com/office/2006/metadata/properties" ma:root="true" ma:fieldsID="b9ba53fa91c74bdd0b6c4751ab0fdc02" ns2:_="">
    <xsd:import namespace="72f64ebe-9bf1-46ed-ac3e-c03cc0f75ed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2f64ebe-9bf1-46ed-ac3e-c03cc0f75ed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E4D9561-3C43-4DCF-B034-C5381CBD5F0F}">
  <ds:schemaRefs>
    <ds:schemaRef ds:uri="http://schemas.microsoft.com/office/2006/metadata/properties"/>
    <ds:schemaRef ds:uri="72f64ebe-9bf1-46ed-ac3e-c03cc0f75eda"/>
    <ds:schemaRef ds:uri="http://purl.org/dc/terms/"/>
    <ds:schemaRef ds:uri="http://schemas.microsoft.com/office/2006/documentManagement/types"/>
    <ds:schemaRef ds:uri="http://purl.org/dc/dcmitype/"/>
    <ds:schemaRef ds:uri="http://schemas.microsoft.com/office/infopath/2007/PartnerControls"/>
    <ds:schemaRef ds:uri="http://purl.org/dc/elements/1.1/"/>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F5D4978-1E2F-4DE8-A525-078B11D4BA1B}">
  <ds:schemaRefs>
    <ds:schemaRef ds:uri="http://schemas.microsoft.com/sharepoint/v3/contenttype/forms"/>
  </ds:schemaRefs>
</ds:datastoreItem>
</file>

<file path=customXml/itemProps3.xml><?xml version="1.0" encoding="utf-8"?>
<ds:datastoreItem xmlns:ds="http://schemas.openxmlformats.org/officeDocument/2006/customXml" ds:itemID="{19DF6DCB-0D8A-4B07-AEAC-D84F73E920A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2f64ebe-9bf1-46ed-ac3e-c03cc0f75ed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724</TotalTime>
  <Words>2335</Words>
  <Application>Microsoft Office PowerPoint</Application>
  <PresentationFormat>Širokoúhlá obrazovka</PresentationFormat>
  <Paragraphs>341</Paragraphs>
  <Slides>55</Slides>
  <Notes>1</Notes>
  <HiddenSlides>3</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55</vt:i4>
      </vt:variant>
    </vt:vector>
  </HeadingPairs>
  <TitlesOfParts>
    <vt:vector size="60" baseType="lpstr">
      <vt:lpstr>Arial</vt:lpstr>
      <vt:lpstr>Calibri</vt:lpstr>
      <vt:lpstr>Calibri Light</vt:lpstr>
      <vt:lpstr>Helvetica</vt:lpstr>
      <vt:lpstr>Motiv Office</vt:lpstr>
      <vt:lpstr>Verbal Communication</vt:lpstr>
      <vt:lpstr>PPT topics – 10-15 slides</vt:lpstr>
      <vt:lpstr>Non verbal communication </vt:lpstr>
      <vt:lpstr>Communication breakdown</vt:lpstr>
      <vt:lpstr>COMMUNICATION </vt:lpstr>
      <vt:lpstr>COMMUNICATION </vt:lpstr>
      <vt:lpstr> Three parts of communication process:  Sender, Message, &amp; Receiver </vt:lpstr>
      <vt:lpstr>Elements of the communication</vt:lpstr>
      <vt:lpstr>Elements of the communication</vt:lpstr>
      <vt:lpstr>The Communication Process</vt:lpstr>
      <vt:lpstr>Elements of the communication</vt:lpstr>
      <vt:lpstr>Elements of the communication</vt:lpstr>
      <vt:lpstr>Elements of the communication</vt:lpstr>
      <vt:lpstr>Elements of the communication</vt:lpstr>
      <vt:lpstr>Elements of the communication</vt:lpstr>
      <vt:lpstr>TYPES OF COMMUNICATION</vt:lpstr>
      <vt:lpstr>TYPES OF COMMUNICATION</vt:lpstr>
      <vt:lpstr>TYPES OF COMMUNICATION</vt:lpstr>
      <vt:lpstr>TYPES OF COMMUNICATION</vt:lpstr>
      <vt:lpstr>TYPES OF COMMUNICATION</vt:lpstr>
      <vt:lpstr>TYPES OF COMMUNICATION</vt:lpstr>
      <vt:lpstr>TYPES OF COMMUNICATION</vt:lpstr>
      <vt:lpstr>TYPES OF COMMUNICATION</vt:lpstr>
      <vt:lpstr>TYPES OF COMMUNICATION</vt:lpstr>
      <vt:lpstr>TYPES OF COMMUNICATION</vt:lpstr>
      <vt:lpstr>TYPES OF COMMUNICATION</vt:lpstr>
      <vt:lpstr>BARRIERS OF COMMUNICATION</vt:lpstr>
      <vt:lpstr>BARRIERS OF COMMUNICATION</vt:lpstr>
      <vt:lpstr>BARRIERS OF COMMUNICATION</vt:lpstr>
      <vt:lpstr>BARRIERS OF COMMUNICATION</vt:lpstr>
      <vt:lpstr>BARRIERS OF COMMUNICATION</vt:lpstr>
      <vt:lpstr>METHODS TO OVERCOME BARRIERS OF COMMUNICATION </vt:lpstr>
      <vt:lpstr>METHODS TO OVERCOME BARRIERS OF COMMUNICATION </vt:lpstr>
      <vt:lpstr>METHODS TO OVERCOME BARRIERS OF COMMUNICATION </vt:lpstr>
      <vt:lpstr>METHODS TO OVERCOME BARRIERS OF COMMUNICATION </vt:lpstr>
      <vt:lpstr>METHODS TO OVERCOME BARRIERS OF COMMUNICATION </vt:lpstr>
      <vt:lpstr>METHODS TO OVERCOME BARRIERS OF COMMUNICATION </vt:lpstr>
      <vt:lpstr>TECHNIQUES OF EFFECTIVE COMMUNICATION</vt:lpstr>
      <vt:lpstr>TECHNIQUES OF EFFECTIVE COMMUNICATION</vt:lpstr>
      <vt:lpstr>TECHNIQUES OF EFFECTIVE COMMUNICATION</vt:lpstr>
      <vt:lpstr>GUIDE TO PATIENT COUNSELLING</vt:lpstr>
      <vt:lpstr>Patient Centered Care (PCC)</vt:lpstr>
      <vt:lpstr>STRATEGIES TO IMPROVE COMMUNICATION</vt:lpstr>
      <vt:lpstr>    INTERPERSONAL COMMUNICATION </vt:lpstr>
      <vt:lpstr> LISTENING TECHNIQUES FOR THE PATIENT INTERVIEW PROCESS </vt:lpstr>
      <vt:lpstr>Listening well </vt:lpstr>
      <vt:lpstr>Listening well </vt:lpstr>
      <vt:lpstr>  NONVERBAL ASPECTS OF COMMUNICATION </vt:lpstr>
      <vt:lpstr>Assertiveness</vt:lpstr>
      <vt:lpstr>  BARRIERS TO EFFECTIVE COMMUNICATION </vt:lpstr>
      <vt:lpstr>  COMMUNICATION WITH SPECIAL PATIENTS &amp; CHILDREN </vt:lpstr>
      <vt:lpstr>  ETHICAL PRINCIPLES </vt:lpstr>
      <vt:lpstr>ETHICAL PRINCIPLES</vt:lpstr>
      <vt:lpstr>Watch and learn</vt:lpstr>
      <vt:lpstr>Links: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Test Your Communication Skills Knowledge</dc:title>
  <dc:creator>El-Hmoudová Dagmar</dc:creator>
  <cp:lastModifiedBy>Dagmar El-Hmoudová</cp:lastModifiedBy>
  <cp:revision>71</cp:revision>
  <dcterms:created xsi:type="dcterms:W3CDTF">2019-10-30T09:27:37Z</dcterms:created>
  <dcterms:modified xsi:type="dcterms:W3CDTF">2021-11-03T05:53:17Z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0x01010041CDF908E9FA4A43A0A2508A95924389</vt:lpwstr>
  </property>
</Properties>
</file>