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7"/>
  </p:notesMasterIdLst>
  <p:sldIdLst>
    <p:sldId id="256" r:id="rId3"/>
    <p:sldId id="265" r:id="rId4"/>
    <p:sldId id="266" r:id="rId5"/>
    <p:sldId id="267" r:id="rId6"/>
    <p:sldId id="269" r:id="rId7"/>
    <p:sldId id="268" r:id="rId8"/>
    <p:sldId id="270" r:id="rId9"/>
    <p:sldId id="271" r:id="rId10"/>
    <p:sldId id="257" r:id="rId11"/>
    <p:sldId id="261" r:id="rId12"/>
    <p:sldId id="258" r:id="rId13"/>
    <p:sldId id="259" r:id="rId14"/>
    <p:sldId id="260" r:id="rId15"/>
    <p:sldId id="262" r:id="rId16"/>
    <p:sldId id="263" r:id="rId17"/>
    <p:sldId id="289" r:id="rId18"/>
    <p:sldId id="290" r:id="rId19"/>
    <p:sldId id="291" r:id="rId20"/>
    <p:sldId id="292" r:id="rId21"/>
    <p:sldId id="293" r:id="rId22"/>
    <p:sldId id="294" r:id="rId23"/>
    <p:sldId id="295" r:id="rId24"/>
    <p:sldId id="296" r:id="rId25"/>
    <p:sldId id="297" r:id="rId26"/>
    <p:sldId id="298" r:id="rId27"/>
    <p:sldId id="299" r:id="rId28"/>
    <p:sldId id="300" r:id="rId29"/>
    <p:sldId id="301" r:id="rId30"/>
    <p:sldId id="302" r:id="rId31"/>
    <p:sldId id="303" r:id="rId32"/>
    <p:sldId id="304" r:id="rId33"/>
    <p:sldId id="305" r:id="rId34"/>
    <p:sldId id="306" r:id="rId35"/>
    <p:sldId id="307" r:id="rId36"/>
    <p:sldId id="308" r:id="rId37"/>
    <p:sldId id="309" r:id="rId38"/>
    <p:sldId id="281" r:id="rId39"/>
    <p:sldId id="282" r:id="rId40"/>
    <p:sldId id="310" r:id="rId41"/>
    <p:sldId id="311" r:id="rId42"/>
    <p:sldId id="312" r:id="rId43"/>
    <p:sldId id="313" r:id="rId44"/>
    <p:sldId id="280" r:id="rId45"/>
    <p:sldId id="314" r:id="rId4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76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dirty="0"/>
              <a:t>Počet</a:t>
            </a:r>
            <a:r>
              <a:rPr lang="cs-CZ" baseline="0" dirty="0"/>
              <a:t> českých nakladatelů s registrací </a:t>
            </a:r>
            <a:r>
              <a:rPr lang="cs-CZ" dirty="0"/>
              <a:t>ISBN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barChart>
        <c:barDir val="bar"/>
        <c:grouping val="clustered"/>
        <c:varyColors val="0"/>
        <c:ser>
          <c:idx val="0"/>
          <c:order val="0"/>
          <c:tx>
            <c:strRef>
              <c:f>List1!$B$1</c:f>
              <c:strCache>
                <c:ptCount val="1"/>
                <c:pt idx="0">
                  <c:v>Number of Publishers</c:v>
                </c:pt>
              </c:strCache>
            </c:strRef>
          </c:tx>
          <c:spPr>
            <a:solidFill>
              <a:schemeClr val="accent1"/>
            </a:solidFill>
            <a:ln>
              <a:noFill/>
            </a:ln>
            <a:effectLst/>
          </c:spPr>
          <c:invertIfNegative val="0"/>
          <c:cat>
            <c:numRef>
              <c:f>List1!$A$2:$A$16</c:f>
              <c:numCache>
                <c:formatCode>General</c:formatCode>
                <c:ptCount val="15"/>
                <c:pt idx="3">
                  <c:v>1989</c:v>
                </c:pt>
                <c:pt idx="4">
                  <c:v>1990</c:v>
                </c:pt>
                <c:pt idx="5">
                  <c:v>1991</c:v>
                </c:pt>
                <c:pt idx="6">
                  <c:v>1992</c:v>
                </c:pt>
                <c:pt idx="7">
                  <c:v>1993</c:v>
                </c:pt>
                <c:pt idx="8">
                  <c:v>1994</c:v>
                </c:pt>
                <c:pt idx="9">
                  <c:v>1995</c:v>
                </c:pt>
                <c:pt idx="10">
                  <c:v>1996</c:v>
                </c:pt>
                <c:pt idx="11">
                  <c:v>19997</c:v>
                </c:pt>
                <c:pt idx="12">
                  <c:v>1998</c:v>
                </c:pt>
                <c:pt idx="13">
                  <c:v>1999</c:v>
                </c:pt>
                <c:pt idx="14">
                  <c:v>2000</c:v>
                </c:pt>
              </c:numCache>
            </c:numRef>
          </c:cat>
          <c:val>
            <c:numRef>
              <c:f>List1!$B$2:$B$16</c:f>
              <c:numCache>
                <c:formatCode>General</c:formatCode>
                <c:ptCount val="15"/>
                <c:pt idx="3">
                  <c:v>238</c:v>
                </c:pt>
                <c:pt idx="4">
                  <c:v>650</c:v>
                </c:pt>
                <c:pt idx="5">
                  <c:v>1158</c:v>
                </c:pt>
                <c:pt idx="6">
                  <c:v>1210</c:v>
                </c:pt>
                <c:pt idx="7">
                  <c:v>1554</c:v>
                </c:pt>
                <c:pt idx="8">
                  <c:v>1813</c:v>
                </c:pt>
                <c:pt idx="9">
                  <c:v>2017</c:v>
                </c:pt>
                <c:pt idx="10">
                  <c:v>2180</c:v>
                </c:pt>
                <c:pt idx="11">
                  <c:v>2366</c:v>
                </c:pt>
                <c:pt idx="12">
                  <c:v>2552</c:v>
                </c:pt>
                <c:pt idx="13">
                  <c:v>2745</c:v>
                </c:pt>
                <c:pt idx="14">
                  <c:v>2898</c:v>
                </c:pt>
              </c:numCache>
            </c:numRef>
          </c:val>
          <c:extLst>
            <c:ext xmlns:c16="http://schemas.microsoft.com/office/drawing/2014/chart" uri="{C3380CC4-5D6E-409C-BE32-E72D297353CC}">
              <c16:uniqueId val="{00000000-E15E-49DC-828C-6AB684F91A6A}"/>
            </c:ext>
          </c:extLst>
        </c:ser>
        <c:ser>
          <c:idx val="1"/>
          <c:order val="1"/>
          <c:tx>
            <c:strRef>
              <c:f>List1!$C$1</c:f>
              <c:strCache>
                <c:ptCount val="1"/>
                <c:pt idx="0">
                  <c:v>Sloupec1</c:v>
                </c:pt>
              </c:strCache>
            </c:strRef>
          </c:tx>
          <c:spPr>
            <a:solidFill>
              <a:schemeClr val="accent2"/>
            </a:solidFill>
            <a:ln>
              <a:noFill/>
            </a:ln>
            <a:effectLst/>
          </c:spPr>
          <c:invertIfNegative val="0"/>
          <c:cat>
            <c:numRef>
              <c:f>List1!$A$2:$A$16</c:f>
              <c:numCache>
                <c:formatCode>General</c:formatCode>
                <c:ptCount val="15"/>
                <c:pt idx="3">
                  <c:v>1989</c:v>
                </c:pt>
                <c:pt idx="4">
                  <c:v>1990</c:v>
                </c:pt>
                <c:pt idx="5">
                  <c:v>1991</c:v>
                </c:pt>
                <c:pt idx="6">
                  <c:v>1992</c:v>
                </c:pt>
                <c:pt idx="7">
                  <c:v>1993</c:v>
                </c:pt>
                <c:pt idx="8">
                  <c:v>1994</c:v>
                </c:pt>
                <c:pt idx="9">
                  <c:v>1995</c:v>
                </c:pt>
                <c:pt idx="10">
                  <c:v>1996</c:v>
                </c:pt>
                <c:pt idx="11">
                  <c:v>19997</c:v>
                </c:pt>
                <c:pt idx="12">
                  <c:v>1998</c:v>
                </c:pt>
                <c:pt idx="13">
                  <c:v>1999</c:v>
                </c:pt>
                <c:pt idx="14">
                  <c:v>2000</c:v>
                </c:pt>
              </c:numCache>
            </c:numRef>
          </c:cat>
          <c:val>
            <c:numRef>
              <c:f>List1!$C$2:$C$16</c:f>
              <c:numCache>
                <c:formatCode>General</c:formatCode>
                <c:ptCount val="15"/>
              </c:numCache>
            </c:numRef>
          </c:val>
          <c:extLst>
            <c:ext xmlns:c16="http://schemas.microsoft.com/office/drawing/2014/chart" uri="{C3380CC4-5D6E-409C-BE32-E72D297353CC}">
              <c16:uniqueId val="{00000001-E15E-49DC-828C-6AB684F91A6A}"/>
            </c:ext>
          </c:extLst>
        </c:ser>
        <c:ser>
          <c:idx val="2"/>
          <c:order val="2"/>
          <c:tx>
            <c:strRef>
              <c:f>List1!$D$1</c:f>
              <c:strCache>
                <c:ptCount val="1"/>
                <c:pt idx="0">
                  <c:v>Sloupec2</c:v>
                </c:pt>
              </c:strCache>
            </c:strRef>
          </c:tx>
          <c:spPr>
            <a:solidFill>
              <a:schemeClr val="accent3"/>
            </a:solidFill>
            <a:ln>
              <a:noFill/>
            </a:ln>
            <a:effectLst/>
          </c:spPr>
          <c:invertIfNegative val="0"/>
          <c:cat>
            <c:numRef>
              <c:f>List1!$A$2:$A$16</c:f>
              <c:numCache>
                <c:formatCode>General</c:formatCode>
                <c:ptCount val="15"/>
                <c:pt idx="3">
                  <c:v>1989</c:v>
                </c:pt>
                <c:pt idx="4">
                  <c:v>1990</c:v>
                </c:pt>
                <c:pt idx="5">
                  <c:v>1991</c:v>
                </c:pt>
                <c:pt idx="6">
                  <c:v>1992</c:v>
                </c:pt>
                <c:pt idx="7">
                  <c:v>1993</c:v>
                </c:pt>
                <c:pt idx="8">
                  <c:v>1994</c:v>
                </c:pt>
                <c:pt idx="9">
                  <c:v>1995</c:v>
                </c:pt>
                <c:pt idx="10">
                  <c:v>1996</c:v>
                </c:pt>
                <c:pt idx="11">
                  <c:v>19997</c:v>
                </c:pt>
                <c:pt idx="12">
                  <c:v>1998</c:v>
                </c:pt>
                <c:pt idx="13">
                  <c:v>1999</c:v>
                </c:pt>
                <c:pt idx="14">
                  <c:v>2000</c:v>
                </c:pt>
              </c:numCache>
            </c:numRef>
          </c:cat>
          <c:val>
            <c:numRef>
              <c:f>List1!$D$2:$D$16</c:f>
              <c:numCache>
                <c:formatCode>General</c:formatCode>
                <c:ptCount val="15"/>
              </c:numCache>
            </c:numRef>
          </c:val>
          <c:extLst>
            <c:ext xmlns:c16="http://schemas.microsoft.com/office/drawing/2014/chart" uri="{C3380CC4-5D6E-409C-BE32-E72D297353CC}">
              <c16:uniqueId val="{00000002-E15E-49DC-828C-6AB684F91A6A}"/>
            </c:ext>
          </c:extLst>
        </c:ser>
        <c:dLbls>
          <c:showLegendKey val="0"/>
          <c:showVal val="0"/>
          <c:showCatName val="0"/>
          <c:showSerName val="0"/>
          <c:showPercent val="0"/>
          <c:showBubbleSize val="0"/>
        </c:dLbls>
        <c:gapWidth val="182"/>
        <c:axId val="177064216"/>
        <c:axId val="177064608"/>
      </c:barChart>
      <c:catAx>
        <c:axId val="1770642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77064608"/>
        <c:crosses val="autoZero"/>
        <c:auto val="1"/>
        <c:lblAlgn val="ctr"/>
        <c:lblOffset val="100"/>
        <c:noMultiLvlLbl val="0"/>
      </c:catAx>
      <c:valAx>
        <c:axId val="1770646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77064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dirty="0"/>
              <a:t>Roční počet vydaných knih</a:t>
            </a:r>
          </a:p>
          <a:p>
            <a:pPr>
              <a:defRPr/>
            </a:pPr>
            <a:endParaRPr lang="cs-CZ"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barChart>
        <c:barDir val="col"/>
        <c:grouping val="clustered"/>
        <c:varyColors val="0"/>
        <c:ser>
          <c:idx val="0"/>
          <c:order val="0"/>
          <c:tx>
            <c:strRef>
              <c:f>List1!$B$1</c:f>
              <c:strCache>
                <c:ptCount val="1"/>
                <c:pt idx="0">
                  <c:v>Books published</c:v>
                </c:pt>
              </c:strCache>
            </c:strRef>
          </c:tx>
          <c:spPr>
            <a:solidFill>
              <a:schemeClr val="accent1"/>
            </a:solidFill>
            <a:ln>
              <a:noFill/>
            </a:ln>
            <a:effectLst/>
          </c:spPr>
          <c:invertIfNegative val="0"/>
          <c:cat>
            <c:numRef>
              <c:f>List1!$A$2:$A$9</c:f>
              <c:numCache>
                <c:formatCode>General</c:formatCode>
                <c:ptCount val="8"/>
                <c:pt idx="0">
                  <c:v>1993</c:v>
                </c:pt>
                <c:pt idx="1">
                  <c:v>1994</c:v>
                </c:pt>
                <c:pt idx="2">
                  <c:v>1995</c:v>
                </c:pt>
                <c:pt idx="3">
                  <c:v>1996</c:v>
                </c:pt>
                <c:pt idx="4">
                  <c:v>1997</c:v>
                </c:pt>
                <c:pt idx="5">
                  <c:v>1998</c:v>
                </c:pt>
                <c:pt idx="6">
                  <c:v>1999</c:v>
                </c:pt>
                <c:pt idx="7">
                  <c:v>2000</c:v>
                </c:pt>
              </c:numCache>
            </c:numRef>
          </c:cat>
          <c:val>
            <c:numRef>
              <c:f>List1!$B$2:$B$9</c:f>
              <c:numCache>
                <c:formatCode>General</c:formatCode>
                <c:ptCount val="8"/>
                <c:pt idx="0">
                  <c:v>6824</c:v>
                </c:pt>
                <c:pt idx="1">
                  <c:v>7957</c:v>
                </c:pt>
                <c:pt idx="2">
                  <c:v>7663</c:v>
                </c:pt>
                <c:pt idx="3">
                  <c:v>8679</c:v>
                </c:pt>
                <c:pt idx="4">
                  <c:v>9841</c:v>
                </c:pt>
                <c:pt idx="5">
                  <c:v>10279</c:v>
                </c:pt>
                <c:pt idx="6">
                  <c:v>10598</c:v>
                </c:pt>
                <c:pt idx="7">
                  <c:v>10192</c:v>
                </c:pt>
              </c:numCache>
            </c:numRef>
          </c:val>
          <c:extLst>
            <c:ext xmlns:c16="http://schemas.microsoft.com/office/drawing/2014/chart" uri="{C3380CC4-5D6E-409C-BE32-E72D297353CC}">
              <c16:uniqueId val="{00000000-0724-43FA-A207-9C32B9F1E0FA}"/>
            </c:ext>
          </c:extLst>
        </c:ser>
        <c:ser>
          <c:idx val="1"/>
          <c:order val="1"/>
          <c:tx>
            <c:strRef>
              <c:f>List1!$C$1</c:f>
              <c:strCache>
                <c:ptCount val="1"/>
                <c:pt idx="0">
                  <c:v>1st editions</c:v>
                </c:pt>
              </c:strCache>
            </c:strRef>
          </c:tx>
          <c:spPr>
            <a:solidFill>
              <a:schemeClr val="accent2"/>
            </a:solidFill>
            <a:ln>
              <a:noFill/>
            </a:ln>
            <a:effectLst/>
          </c:spPr>
          <c:invertIfNegative val="0"/>
          <c:cat>
            <c:numRef>
              <c:f>List1!$A$2:$A$9</c:f>
              <c:numCache>
                <c:formatCode>General</c:formatCode>
                <c:ptCount val="8"/>
                <c:pt idx="0">
                  <c:v>1993</c:v>
                </c:pt>
                <c:pt idx="1">
                  <c:v>1994</c:v>
                </c:pt>
                <c:pt idx="2">
                  <c:v>1995</c:v>
                </c:pt>
                <c:pt idx="3">
                  <c:v>1996</c:v>
                </c:pt>
                <c:pt idx="4">
                  <c:v>1997</c:v>
                </c:pt>
                <c:pt idx="5">
                  <c:v>1998</c:v>
                </c:pt>
                <c:pt idx="6">
                  <c:v>1999</c:v>
                </c:pt>
                <c:pt idx="7">
                  <c:v>2000</c:v>
                </c:pt>
              </c:numCache>
            </c:numRef>
          </c:cat>
          <c:val>
            <c:numRef>
              <c:f>List1!$C$2:$C$9</c:f>
              <c:numCache>
                <c:formatCode>General</c:formatCode>
                <c:ptCount val="8"/>
                <c:pt idx="0">
                  <c:v>6167</c:v>
                </c:pt>
                <c:pt idx="1">
                  <c:v>7105</c:v>
                </c:pt>
                <c:pt idx="2">
                  <c:v>6826</c:v>
                </c:pt>
                <c:pt idx="3">
                  <c:v>7569</c:v>
                </c:pt>
                <c:pt idx="4">
                  <c:v>8720</c:v>
                </c:pt>
                <c:pt idx="5">
                  <c:v>8980</c:v>
                </c:pt>
                <c:pt idx="6">
                  <c:v>9188</c:v>
                </c:pt>
                <c:pt idx="7">
                  <c:v>8781</c:v>
                </c:pt>
              </c:numCache>
            </c:numRef>
          </c:val>
          <c:extLst>
            <c:ext xmlns:c16="http://schemas.microsoft.com/office/drawing/2014/chart" uri="{C3380CC4-5D6E-409C-BE32-E72D297353CC}">
              <c16:uniqueId val="{00000001-0724-43FA-A207-9C32B9F1E0FA}"/>
            </c:ext>
          </c:extLst>
        </c:ser>
        <c:ser>
          <c:idx val="2"/>
          <c:order val="2"/>
          <c:tx>
            <c:strRef>
              <c:f>List1!$D$1</c:f>
              <c:strCache>
                <c:ptCount val="1"/>
                <c:pt idx="0">
                  <c:v>Fiction</c:v>
                </c:pt>
              </c:strCache>
            </c:strRef>
          </c:tx>
          <c:spPr>
            <a:solidFill>
              <a:schemeClr val="accent3"/>
            </a:solidFill>
            <a:ln>
              <a:noFill/>
            </a:ln>
            <a:effectLst/>
          </c:spPr>
          <c:invertIfNegative val="0"/>
          <c:cat>
            <c:numRef>
              <c:f>List1!$A$2:$A$9</c:f>
              <c:numCache>
                <c:formatCode>General</c:formatCode>
                <c:ptCount val="8"/>
                <c:pt idx="0">
                  <c:v>1993</c:v>
                </c:pt>
                <c:pt idx="1">
                  <c:v>1994</c:v>
                </c:pt>
                <c:pt idx="2">
                  <c:v>1995</c:v>
                </c:pt>
                <c:pt idx="3">
                  <c:v>1996</c:v>
                </c:pt>
                <c:pt idx="4">
                  <c:v>1997</c:v>
                </c:pt>
                <c:pt idx="5">
                  <c:v>1998</c:v>
                </c:pt>
                <c:pt idx="6">
                  <c:v>1999</c:v>
                </c:pt>
                <c:pt idx="7">
                  <c:v>2000</c:v>
                </c:pt>
              </c:numCache>
            </c:numRef>
          </c:cat>
          <c:val>
            <c:numRef>
              <c:f>List1!$D$2:$D$9</c:f>
              <c:numCache>
                <c:formatCode>General</c:formatCode>
                <c:ptCount val="8"/>
                <c:pt idx="0">
                  <c:v>2104</c:v>
                </c:pt>
                <c:pt idx="1">
                  <c:v>3198</c:v>
                </c:pt>
                <c:pt idx="2">
                  <c:v>2991</c:v>
                </c:pt>
                <c:pt idx="3">
                  <c:v>2835</c:v>
                </c:pt>
                <c:pt idx="4">
                  <c:v>3365</c:v>
                </c:pt>
                <c:pt idx="5">
                  <c:v>3155</c:v>
                </c:pt>
                <c:pt idx="6">
                  <c:v>2861</c:v>
                </c:pt>
                <c:pt idx="7">
                  <c:v>2745</c:v>
                </c:pt>
              </c:numCache>
            </c:numRef>
          </c:val>
          <c:extLst>
            <c:ext xmlns:c16="http://schemas.microsoft.com/office/drawing/2014/chart" uri="{C3380CC4-5D6E-409C-BE32-E72D297353CC}">
              <c16:uniqueId val="{00000002-0724-43FA-A207-9C32B9F1E0FA}"/>
            </c:ext>
          </c:extLst>
        </c:ser>
        <c:dLbls>
          <c:showLegendKey val="0"/>
          <c:showVal val="0"/>
          <c:showCatName val="0"/>
          <c:showSerName val="0"/>
          <c:showPercent val="0"/>
          <c:showBubbleSize val="0"/>
        </c:dLbls>
        <c:gapWidth val="219"/>
        <c:overlap val="-27"/>
        <c:axId val="177065784"/>
        <c:axId val="177066176"/>
      </c:barChart>
      <c:catAx>
        <c:axId val="177065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77066176"/>
        <c:crosses val="autoZero"/>
        <c:auto val="1"/>
        <c:lblAlgn val="ctr"/>
        <c:lblOffset val="100"/>
        <c:noMultiLvlLbl val="0"/>
      </c:catAx>
      <c:valAx>
        <c:axId val="177066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77065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dirty="0"/>
              <a:t>Jazyky, z nichž se překládá</a:t>
            </a:r>
          </a:p>
          <a:p>
            <a:pPr>
              <a:defRPr/>
            </a:pPr>
            <a:endParaRPr lang="cs-CZ"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barChart>
        <c:barDir val="col"/>
        <c:grouping val="clustered"/>
        <c:varyColors val="0"/>
        <c:ser>
          <c:idx val="0"/>
          <c:order val="0"/>
          <c:tx>
            <c:strRef>
              <c:f>List1!$B$1</c:f>
              <c:strCache>
                <c:ptCount val="1"/>
                <c:pt idx="0">
                  <c:v>English</c:v>
                </c:pt>
              </c:strCache>
            </c:strRef>
          </c:tx>
          <c:spPr>
            <a:solidFill>
              <a:schemeClr val="accent1"/>
            </a:solidFill>
            <a:ln>
              <a:noFill/>
            </a:ln>
            <a:effectLst/>
          </c:spPr>
          <c:invertIfNegative val="0"/>
          <c:cat>
            <c:numRef>
              <c:f>List1!$A$2:$A$5</c:f>
              <c:numCache>
                <c:formatCode>General</c:formatCode>
                <c:ptCount val="4"/>
                <c:pt idx="0">
                  <c:v>1997</c:v>
                </c:pt>
                <c:pt idx="1">
                  <c:v>1998</c:v>
                </c:pt>
                <c:pt idx="2">
                  <c:v>1999</c:v>
                </c:pt>
                <c:pt idx="3">
                  <c:v>2000</c:v>
                </c:pt>
              </c:numCache>
            </c:numRef>
          </c:cat>
          <c:val>
            <c:numRef>
              <c:f>List1!$B$2:$B$5</c:f>
              <c:numCache>
                <c:formatCode>General</c:formatCode>
                <c:ptCount val="4"/>
                <c:pt idx="0">
                  <c:v>1819</c:v>
                </c:pt>
                <c:pt idx="1">
                  <c:v>1889</c:v>
                </c:pt>
                <c:pt idx="2">
                  <c:v>2118</c:v>
                </c:pt>
                <c:pt idx="3">
                  <c:v>2088</c:v>
                </c:pt>
              </c:numCache>
            </c:numRef>
          </c:val>
          <c:extLst>
            <c:ext xmlns:c16="http://schemas.microsoft.com/office/drawing/2014/chart" uri="{C3380CC4-5D6E-409C-BE32-E72D297353CC}">
              <c16:uniqueId val="{00000000-2924-42DC-BACB-7ED4F5EAB281}"/>
            </c:ext>
          </c:extLst>
        </c:ser>
        <c:ser>
          <c:idx val="1"/>
          <c:order val="1"/>
          <c:tx>
            <c:strRef>
              <c:f>List1!$C$1</c:f>
              <c:strCache>
                <c:ptCount val="1"/>
                <c:pt idx="0">
                  <c:v>German</c:v>
                </c:pt>
              </c:strCache>
            </c:strRef>
          </c:tx>
          <c:spPr>
            <a:solidFill>
              <a:schemeClr val="accent2"/>
            </a:solidFill>
            <a:ln>
              <a:noFill/>
            </a:ln>
            <a:effectLst/>
          </c:spPr>
          <c:invertIfNegative val="0"/>
          <c:cat>
            <c:numRef>
              <c:f>List1!$A$2:$A$5</c:f>
              <c:numCache>
                <c:formatCode>General</c:formatCode>
                <c:ptCount val="4"/>
                <c:pt idx="0">
                  <c:v>1997</c:v>
                </c:pt>
                <c:pt idx="1">
                  <c:v>1998</c:v>
                </c:pt>
                <c:pt idx="2">
                  <c:v>1999</c:v>
                </c:pt>
                <c:pt idx="3">
                  <c:v>2000</c:v>
                </c:pt>
              </c:numCache>
            </c:numRef>
          </c:cat>
          <c:val>
            <c:numRef>
              <c:f>List1!$C$2:$C$5</c:f>
              <c:numCache>
                <c:formatCode>General</c:formatCode>
                <c:ptCount val="4"/>
                <c:pt idx="0">
                  <c:v>1512</c:v>
                </c:pt>
                <c:pt idx="1">
                  <c:v>1228</c:v>
                </c:pt>
                <c:pt idx="2">
                  <c:v>1106</c:v>
                </c:pt>
                <c:pt idx="3">
                  <c:v>927</c:v>
                </c:pt>
              </c:numCache>
            </c:numRef>
          </c:val>
          <c:extLst>
            <c:ext xmlns:c16="http://schemas.microsoft.com/office/drawing/2014/chart" uri="{C3380CC4-5D6E-409C-BE32-E72D297353CC}">
              <c16:uniqueId val="{00000001-2924-42DC-BACB-7ED4F5EAB281}"/>
            </c:ext>
          </c:extLst>
        </c:ser>
        <c:ser>
          <c:idx val="2"/>
          <c:order val="2"/>
          <c:tx>
            <c:strRef>
              <c:f>List1!$D$1</c:f>
              <c:strCache>
                <c:ptCount val="1"/>
                <c:pt idx="0">
                  <c:v>French</c:v>
                </c:pt>
              </c:strCache>
            </c:strRef>
          </c:tx>
          <c:spPr>
            <a:solidFill>
              <a:schemeClr val="accent3"/>
            </a:solidFill>
            <a:ln>
              <a:noFill/>
            </a:ln>
            <a:effectLst/>
          </c:spPr>
          <c:invertIfNegative val="0"/>
          <c:cat>
            <c:numRef>
              <c:f>List1!$A$2:$A$5</c:f>
              <c:numCache>
                <c:formatCode>General</c:formatCode>
                <c:ptCount val="4"/>
                <c:pt idx="0">
                  <c:v>1997</c:v>
                </c:pt>
                <c:pt idx="1">
                  <c:v>1998</c:v>
                </c:pt>
                <c:pt idx="2">
                  <c:v>1999</c:v>
                </c:pt>
                <c:pt idx="3">
                  <c:v>2000</c:v>
                </c:pt>
              </c:numCache>
            </c:numRef>
          </c:cat>
          <c:val>
            <c:numRef>
              <c:f>List1!$D$2:$D$5</c:f>
              <c:numCache>
                <c:formatCode>General</c:formatCode>
                <c:ptCount val="4"/>
                <c:pt idx="0">
                  <c:v>208</c:v>
                </c:pt>
                <c:pt idx="1">
                  <c:v>199</c:v>
                </c:pt>
                <c:pt idx="2">
                  <c:v>192</c:v>
                </c:pt>
                <c:pt idx="3">
                  <c:v>201</c:v>
                </c:pt>
              </c:numCache>
            </c:numRef>
          </c:val>
          <c:extLst>
            <c:ext xmlns:c16="http://schemas.microsoft.com/office/drawing/2014/chart" uri="{C3380CC4-5D6E-409C-BE32-E72D297353CC}">
              <c16:uniqueId val="{00000002-2924-42DC-BACB-7ED4F5EAB281}"/>
            </c:ext>
          </c:extLst>
        </c:ser>
        <c:ser>
          <c:idx val="3"/>
          <c:order val="3"/>
          <c:tx>
            <c:strRef>
              <c:f>List1!$E$1</c:f>
              <c:strCache>
                <c:ptCount val="1"/>
                <c:pt idx="0">
                  <c:v>Slovak</c:v>
                </c:pt>
              </c:strCache>
            </c:strRef>
          </c:tx>
          <c:spPr>
            <a:solidFill>
              <a:schemeClr val="accent4"/>
            </a:solidFill>
            <a:ln>
              <a:noFill/>
            </a:ln>
            <a:effectLst/>
          </c:spPr>
          <c:invertIfNegative val="0"/>
          <c:cat>
            <c:numRef>
              <c:f>List1!$A$2:$A$5</c:f>
              <c:numCache>
                <c:formatCode>General</c:formatCode>
                <c:ptCount val="4"/>
                <c:pt idx="0">
                  <c:v>1997</c:v>
                </c:pt>
                <c:pt idx="1">
                  <c:v>1998</c:v>
                </c:pt>
                <c:pt idx="2">
                  <c:v>1999</c:v>
                </c:pt>
                <c:pt idx="3">
                  <c:v>2000</c:v>
                </c:pt>
              </c:numCache>
            </c:numRef>
          </c:cat>
          <c:val>
            <c:numRef>
              <c:f>List1!$E$2:$E$5</c:f>
              <c:numCache>
                <c:formatCode>General</c:formatCode>
                <c:ptCount val="4"/>
                <c:pt idx="0">
                  <c:v>32</c:v>
                </c:pt>
                <c:pt idx="1">
                  <c:v>22</c:v>
                </c:pt>
                <c:pt idx="2">
                  <c:v>34</c:v>
                </c:pt>
                <c:pt idx="3">
                  <c:v>49</c:v>
                </c:pt>
              </c:numCache>
            </c:numRef>
          </c:val>
          <c:extLst>
            <c:ext xmlns:c16="http://schemas.microsoft.com/office/drawing/2014/chart" uri="{C3380CC4-5D6E-409C-BE32-E72D297353CC}">
              <c16:uniqueId val="{00000003-2924-42DC-BACB-7ED4F5EAB281}"/>
            </c:ext>
          </c:extLst>
        </c:ser>
        <c:ser>
          <c:idx val="4"/>
          <c:order val="4"/>
          <c:tx>
            <c:strRef>
              <c:f>List1!$F$1</c:f>
              <c:strCache>
                <c:ptCount val="1"/>
                <c:pt idx="0">
                  <c:v>Polish</c:v>
                </c:pt>
              </c:strCache>
            </c:strRef>
          </c:tx>
          <c:spPr>
            <a:solidFill>
              <a:schemeClr val="accent5"/>
            </a:solidFill>
            <a:ln>
              <a:noFill/>
            </a:ln>
            <a:effectLst/>
          </c:spPr>
          <c:invertIfNegative val="0"/>
          <c:cat>
            <c:numRef>
              <c:f>List1!$A$2:$A$5</c:f>
              <c:numCache>
                <c:formatCode>General</c:formatCode>
                <c:ptCount val="4"/>
                <c:pt idx="0">
                  <c:v>1997</c:v>
                </c:pt>
                <c:pt idx="1">
                  <c:v>1998</c:v>
                </c:pt>
                <c:pt idx="2">
                  <c:v>1999</c:v>
                </c:pt>
                <c:pt idx="3">
                  <c:v>2000</c:v>
                </c:pt>
              </c:numCache>
            </c:numRef>
          </c:cat>
          <c:val>
            <c:numRef>
              <c:f>List1!$F$2:$F$5</c:f>
              <c:numCache>
                <c:formatCode>General</c:formatCode>
                <c:ptCount val="4"/>
                <c:pt idx="0">
                  <c:v>31</c:v>
                </c:pt>
                <c:pt idx="1">
                  <c:v>48</c:v>
                </c:pt>
                <c:pt idx="2">
                  <c:v>67</c:v>
                </c:pt>
                <c:pt idx="3">
                  <c:v>63</c:v>
                </c:pt>
              </c:numCache>
            </c:numRef>
          </c:val>
          <c:extLst>
            <c:ext xmlns:c16="http://schemas.microsoft.com/office/drawing/2014/chart" uri="{C3380CC4-5D6E-409C-BE32-E72D297353CC}">
              <c16:uniqueId val="{00000004-2924-42DC-BACB-7ED4F5EAB281}"/>
            </c:ext>
          </c:extLst>
        </c:ser>
        <c:ser>
          <c:idx val="5"/>
          <c:order val="5"/>
          <c:tx>
            <c:strRef>
              <c:f>List1!$G$1</c:f>
              <c:strCache>
                <c:ptCount val="1"/>
                <c:pt idx="0">
                  <c:v>Russian</c:v>
                </c:pt>
              </c:strCache>
            </c:strRef>
          </c:tx>
          <c:spPr>
            <a:solidFill>
              <a:schemeClr val="accent6"/>
            </a:solidFill>
            <a:ln>
              <a:noFill/>
            </a:ln>
            <a:effectLst/>
          </c:spPr>
          <c:invertIfNegative val="0"/>
          <c:cat>
            <c:numRef>
              <c:f>List1!$A$2:$A$5</c:f>
              <c:numCache>
                <c:formatCode>General</c:formatCode>
                <c:ptCount val="4"/>
                <c:pt idx="0">
                  <c:v>1997</c:v>
                </c:pt>
                <c:pt idx="1">
                  <c:v>1998</c:v>
                </c:pt>
                <c:pt idx="2">
                  <c:v>1999</c:v>
                </c:pt>
                <c:pt idx="3">
                  <c:v>2000</c:v>
                </c:pt>
              </c:numCache>
            </c:numRef>
          </c:cat>
          <c:val>
            <c:numRef>
              <c:f>List1!$G$2:$G$5</c:f>
              <c:numCache>
                <c:formatCode>General</c:formatCode>
                <c:ptCount val="4"/>
                <c:pt idx="0">
                  <c:v>32</c:v>
                </c:pt>
                <c:pt idx="1">
                  <c:v>30</c:v>
                </c:pt>
                <c:pt idx="2">
                  <c:v>33</c:v>
                </c:pt>
                <c:pt idx="3">
                  <c:v>41</c:v>
                </c:pt>
              </c:numCache>
            </c:numRef>
          </c:val>
          <c:extLst>
            <c:ext xmlns:c16="http://schemas.microsoft.com/office/drawing/2014/chart" uri="{C3380CC4-5D6E-409C-BE32-E72D297353CC}">
              <c16:uniqueId val="{00000005-2924-42DC-BACB-7ED4F5EAB281}"/>
            </c:ext>
          </c:extLst>
        </c:ser>
        <c:dLbls>
          <c:showLegendKey val="0"/>
          <c:showVal val="0"/>
          <c:showCatName val="0"/>
          <c:showSerName val="0"/>
          <c:showPercent val="0"/>
          <c:showBubbleSize val="0"/>
        </c:dLbls>
        <c:gapWidth val="219"/>
        <c:overlap val="-27"/>
        <c:axId val="180763528"/>
        <c:axId val="180763920"/>
      </c:barChart>
      <c:catAx>
        <c:axId val="180763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80763920"/>
        <c:crosses val="autoZero"/>
        <c:auto val="1"/>
        <c:lblAlgn val="ctr"/>
        <c:lblOffset val="100"/>
        <c:noMultiLvlLbl val="0"/>
      </c:catAx>
      <c:valAx>
        <c:axId val="180763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80763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dirty="0"/>
              <a:t>Růst ceny knih</a:t>
            </a:r>
          </a:p>
          <a:p>
            <a:pPr>
              <a:defRPr/>
            </a:pPr>
            <a:endParaRPr lang="cs-CZ"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barChart>
        <c:barDir val="col"/>
        <c:grouping val="clustered"/>
        <c:varyColors val="0"/>
        <c:ser>
          <c:idx val="0"/>
          <c:order val="0"/>
          <c:tx>
            <c:strRef>
              <c:f>List1!$B$1</c:f>
              <c:strCache>
                <c:ptCount val="1"/>
                <c:pt idx="0">
                  <c:v>Price in Crowns</c:v>
                </c:pt>
              </c:strCache>
            </c:strRef>
          </c:tx>
          <c:spPr>
            <a:solidFill>
              <a:schemeClr val="accent1"/>
            </a:solidFill>
            <a:ln>
              <a:noFill/>
            </a:ln>
            <a:effectLst/>
          </c:spPr>
          <c:invertIfNegative val="0"/>
          <c:cat>
            <c:numRef>
              <c:f>List1!$A$2:$A$9</c:f>
              <c:numCache>
                <c:formatCode>General</c:formatCode>
                <c:ptCount val="8"/>
                <c:pt idx="0">
                  <c:v>1993</c:v>
                </c:pt>
                <c:pt idx="1">
                  <c:v>1994</c:v>
                </c:pt>
                <c:pt idx="2">
                  <c:v>1995</c:v>
                </c:pt>
                <c:pt idx="3">
                  <c:v>1996</c:v>
                </c:pt>
                <c:pt idx="4">
                  <c:v>1997</c:v>
                </c:pt>
                <c:pt idx="5">
                  <c:v>1998</c:v>
                </c:pt>
                <c:pt idx="6">
                  <c:v>1999</c:v>
                </c:pt>
                <c:pt idx="7">
                  <c:v>2000</c:v>
                </c:pt>
              </c:numCache>
            </c:numRef>
          </c:cat>
          <c:val>
            <c:numRef>
              <c:f>List1!$B$2:$B$9</c:f>
              <c:numCache>
                <c:formatCode>General</c:formatCode>
                <c:ptCount val="8"/>
                <c:pt idx="0">
                  <c:v>83</c:v>
                </c:pt>
                <c:pt idx="1">
                  <c:v>103</c:v>
                </c:pt>
                <c:pt idx="2">
                  <c:v>130</c:v>
                </c:pt>
                <c:pt idx="3">
                  <c:v>150</c:v>
                </c:pt>
                <c:pt idx="4">
                  <c:v>162</c:v>
                </c:pt>
                <c:pt idx="5">
                  <c:v>187</c:v>
                </c:pt>
                <c:pt idx="6">
                  <c:v>201</c:v>
                </c:pt>
                <c:pt idx="7">
                  <c:v>202</c:v>
                </c:pt>
              </c:numCache>
            </c:numRef>
          </c:val>
          <c:extLst>
            <c:ext xmlns:c16="http://schemas.microsoft.com/office/drawing/2014/chart" uri="{C3380CC4-5D6E-409C-BE32-E72D297353CC}">
              <c16:uniqueId val="{00000000-E31B-4BDF-B895-7B78AD496A1B}"/>
            </c:ext>
          </c:extLst>
        </c:ser>
        <c:ser>
          <c:idx val="1"/>
          <c:order val="1"/>
          <c:tx>
            <c:strRef>
              <c:f>List1!$C$1</c:f>
              <c:strCache>
                <c:ptCount val="1"/>
                <c:pt idx="0">
                  <c:v>Percentage Growth</c:v>
                </c:pt>
              </c:strCache>
            </c:strRef>
          </c:tx>
          <c:spPr>
            <a:solidFill>
              <a:schemeClr val="accent2"/>
            </a:solidFill>
            <a:ln>
              <a:noFill/>
            </a:ln>
            <a:effectLst/>
          </c:spPr>
          <c:invertIfNegative val="0"/>
          <c:cat>
            <c:numRef>
              <c:f>List1!$A$2:$A$9</c:f>
              <c:numCache>
                <c:formatCode>General</c:formatCode>
                <c:ptCount val="8"/>
                <c:pt idx="0">
                  <c:v>1993</c:v>
                </c:pt>
                <c:pt idx="1">
                  <c:v>1994</c:v>
                </c:pt>
                <c:pt idx="2">
                  <c:v>1995</c:v>
                </c:pt>
                <c:pt idx="3">
                  <c:v>1996</c:v>
                </c:pt>
                <c:pt idx="4">
                  <c:v>1997</c:v>
                </c:pt>
                <c:pt idx="5">
                  <c:v>1998</c:v>
                </c:pt>
                <c:pt idx="6">
                  <c:v>1999</c:v>
                </c:pt>
                <c:pt idx="7">
                  <c:v>2000</c:v>
                </c:pt>
              </c:numCache>
            </c:numRef>
          </c:cat>
          <c:val>
            <c:numRef>
              <c:f>List1!$C$2:$C$9</c:f>
              <c:numCache>
                <c:formatCode>General</c:formatCode>
                <c:ptCount val="8"/>
                <c:pt idx="1">
                  <c:v>24</c:v>
                </c:pt>
                <c:pt idx="2">
                  <c:v>26</c:v>
                </c:pt>
                <c:pt idx="3">
                  <c:v>17</c:v>
                </c:pt>
                <c:pt idx="4">
                  <c:v>8</c:v>
                </c:pt>
                <c:pt idx="5">
                  <c:v>16</c:v>
                </c:pt>
                <c:pt idx="6">
                  <c:v>7</c:v>
                </c:pt>
                <c:pt idx="7">
                  <c:v>1</c:v>
                </c:pt>
              </c:numCache>
            </c:numRef>
          </c:val>
          <c:extLst>
            <c:ext xmlns:c16="http://schemas.microsoft.com/office/drawing/2014/chart" uri="{C3380CC4-5D6E-409C-BE32-E72D297353CC}">
              <c16:uniqueId val="{00000001-E31B-4BDF-B895-7B78AD496A1B}"/>
            </c:ext>
          </c:extLst>
        </c:ser>
        <c:ser>
          <c:idx val="2"/>
          <c:order val="2"/>
          <c:tx>
            <c:strRef>
              <c:f>List1!$D$1</c:f>
              <c:strCache>
                <c:ptCount val="1"/>
                <c:pt idx="0">
                  <c:v>Consumer Price Index</c:v>
                </c:pt>
              </c:strCache>
            </c:strRef>
          </c:tx>
          <c:spPr>
            <a:solidFill>
              <a:schemeClr val="accent3"/>
            </a:solidFill>
            <a:ln>
              <a:noFill/>
            </a:ln>
            <a:effectLst/>
          </c:spPr>
          <c:invertIfNegative val="0"/>
          <c:cat>
            <c:numRef>
              <c:f>List1!$A$2:$A$9</c:f>
              <c:numCache>
                <c:formatCode>General</c:formatCode>
                <c:ptCount val="8"/>
                <c:pt idx="0">
                  <c:v>1993</c:v>
                </c:pt>
                <c:pt idx="1">
                  <c:v>1994</c:v>
                </c:pt>
                <c:pt idx="2">
                  <c:v>1995</c:v>
                </c:pt>
                <c:pt idx="3">
                  <c:v>1996</c:v>
                </c:pt>
                <c:pt idx="4">
                  <c:v>1997</c:v>
                </c:pt>
                <c:pt idx="5">
                  <c:v>1998</c:v>
                </c:pt>
                <c:pt idx="6">
                  <c:v>1999</c:v>
                </c:pt>
                <c:pt idx="7">
                  <c:v>2000</c:v>
                </c:pt>
              </c:numCache>
            </c:numRef>
          </c:cat>
          <c:val>
            <c:numRef>
              <c:f>List1!$D$2:$D$9</c:f>
              <c:numCache>
                <c:formatCode>General</c:formatCode>
                <c:ptCount val="8"/>
                <c:pt idx="1">
                  <c:v>10</c:v>
                </c:pt>
                <c:pt idx="2">
                  <c:v>9</c:v>
                </c:pt>
                <c:pt idx="3">
                  <c:v>8</c:v>
                </c:pt>
                <c:pt idx="4">
                  <c:v>8</c:v>
                </c:pt>
                <c:pt idx="5">
                  <c:v>11</c:v>
                </c:pt>
                <c:pt idx="6">
                  <c:v>3</c:v>
                </c:pt>
                <c:pt idx="7">
                  <c:v>1</c:v>
                </c:pt>
              </c:numCache>
            </c:numRef>
          </c:val>
          <c:extLst>
            <c:ext xmlns:c16="http://schemas.microsoft.com/office/drawing/2014/chart" uri="{C3380CC4-5D6E-409C-BE32-E72D297353CC}">
              <c16:uniqueId val="{00000002-E31B-4BDF-B895-7B78AD496A1B}"/>
            </c:ext>
          </c:extLst>
        </c:ser>
        <c:dLbls>
          <c:showLegendKey val="0"/>
          <c:showVal val="0"/>
          <c:showCatName val="0"/>
          <c:showSerName val="0"/>
          <c:showPercent val="0"/>
          <c:showBubbleSize val="0"/>
        </c:dLbls>
        <c:gapWidth val="219"/>
        <c:overlap val="-27"/>
        <c:axId val="180764704"/>
        <c:axId val="180765096"/>
      </c:barChart>
      <c:catAx>
        <c:axId val="180764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80765096"/>
        <c:crosses val="autoZero"/>
        <c:auto val="1"/>
        <c:lblAlgn val="ctr"/>
        <c:lblOffset val="100"/>
        <c:noMultiLvlLbl val="0"/>
      </c:catAx>
      <c:valAx>
        <c:axId val="180765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crossAx val="180764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940C26-B189-4BE1-9371-E21EF4496A92}" type="datetimeFigureOut">
              <a:rPr lang="cs-CZ" smtClean="0"/>
              <a:t>08.12.2025</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E73CCE-AC7D-4AC2-8B37-3AF88F641D44}" type="slidenum">
              <a:rPr lang="cs-CZ" smtClean="0"/>
              <a:t>‹#›</a:t>
            </a:fld>
            <a:endParaRPr lang="cs-CZ"/>
          </a:p>
        </p:txBody>
      </p:sp>
    </p:spTree>
    <p:extLst>
      <p:ext uri="{BB962C8B-B14F-4D97-AF65-F5344CB8AC3E}">
        <p14:creationId xmlns:p14="http://schemas.microsoft.com/office/powerpoint/2010/main" val="1710431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852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3977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3066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3947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0416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056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915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6106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017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1951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0611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829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0308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8841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553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206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dirty="0"/>
          </a:p>
        </p:txBody>
      </p:sp>
      <p:sp>
        <p:nvSpPr>
          <p:cNvPr id="4" name="Zástupný symbol pro číslo snímku 3"/>
          <p:cNvSpPr>
            <a:spLocks noGrp="1"/>
          </p:cNvSpPr>
          <p:nvPr>
            <p:ph type="sldNum" sz="quarter" idx="10"/>
          </p:nvPr>
        </p:nvSpPr>
        <p:spPr/>
        <p:txBody>
          <a:bodyPr rtlCol="0"/>
          <a:lstStyle/>
          <a:p>
            <a:pPr marL="0" marR="0" lvl="0" indent="0" algn="r" defTabSz="457200" rtl="0" eaLnBrk="1" fontAlgn="auto" latinLnBrk="0" hangingPunct="1">
              <a:lnSpc>
                <a:spcPct val="100000"/>
              </a:lnSpc>
              <a:spcBef>
                <a:spcPts val="0"/>
              </a:spcBef>
              <a:spcAft>
                <a:spcPts val="0"/>
              </a:spcAft>
              <a:buClrTx/>
              <a:buSzTx/>
              <a:buFontTx/>
              <a:buNone/>
              <a:tabLst/>
              <a:defRPr/>
            </a:pPr>
            <a:fld id="{EC112EAA-B504-4DE4-86AF-9234CC185AA8}" type="slidenum">
              <a:rPr kumimoji="0" lang="cs-C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cs-CZ"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999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1A6EB5D5-C3C9-4091-B9E5-26450CE67EC9}" type="datetimeFigureOut">
              <a:rPr lang="cs-CZ" smtClean="0"/>
              <a:t>08.12.2025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3567576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A6EB5D5-C3C9-4091-B9E5-26450CE67EC9}" type="datetimeFigureOut">
              <a:rPr lang="cs-CZ" smtClean="0"/>
              <a:t>08.12.2025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85621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A6EB5D5-C3C9-4091-B9E5-26450CE67EC9}" type="datetimeFigureOut">
              <a:rPr lang="cs-CZ" smtClean="0"/>
              <a:t>08.12.2025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2024985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grpSp>
        <p:nvGrpSpPr>
          <p:cNvPr id="89" name="Skupina 88"/>
          <p:cNvGrpSpPr/>
          <p:nvPr/>
        </p:nvGrpSpPr>
        <p:grpSpPr>
          <a:xfrm>
            <a:off x="-247255" y="-59376"/>
            <a:ext cx="9386888" cy="6923798"/>
            <a:chOff x="-329674" y="-51881"/>
            <a:chExt cx="12515851" cy="6923798"/>
          </a:xfrm>
        </p:grpSpPr>
        <p:sp>
          <p:nvSpPr>
            <p:cNvPr id="90" name="Volný tvar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91" name="Volný tvar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92" name="Volný tvar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93" name="Volný tvar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94" name="Volný tvar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95" name="Volný tvar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96" name="Volný tvar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97" name="Volný tvar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98" name="Volný tvar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99" name="Volný tvar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100" name="Volný tvar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101" name="Volný tvar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102" name="Volný tvar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103" name="Volný tvar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104" name="Volný tvar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105" name="Volný tvar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106" name="Volný tvar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107" name="Volný tvar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sp>
          <p:nvSpPr>
            <p:cNvPr id="108" name="Volný tvar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cs-CZ" sz="1350"/>
            </a:p>
          </p:txBody>
        </p:sp>
      </p:grpSp>
      <p:grpSp>
        <p:nvGrpSpPr>
          <p:cNvPr id="9" name="Skupina 8"/>
          <p:cNvGrpSpPr/>
          <p:nvPr/>
        </p:nvGrpSpPr>
        <p:grpSpPr>
          <a:xfrm>
            <a:off x="1251970" y="1186484"/>
            <a:ext cx="6636259" cy="4477933"/>
            <a:chOff x="1669293" y="1186483"/>
            <a:chExt cx="8848345" cy="4477933"/>
          </a:xfrm>
        </p:grpSpPr>
        <p:sp>
          <p:nvSpPr>
            <p:cNvPr id="39" name="Obdélník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sz="1350"/>
            </a:p>
          </p:txBody>
        </p:sp>
        <p:sp>
          <p:nvSpPr>
            <p:cNvPr id="40" name="Rovnoramenný trojúhelník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sz="1350"/>
            </a:p>
          </p:txBody>
        </p:sp>
        <p:sp>
          <p:nvSpPr>
            <p:cNvPr id="41" name="Obdélník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sz="1350"/>
            </a:p>
          </p:txBody>
        </p:sp>
      </p:grpSp>
      <p:sp>
        <p:nvSpPr>
          <p:cNvPr id="2" name="Nadpis 1"/>
          <p:cNvSpPr>
            <a:spLocks noGrp="1"/>
          </p:cNvSpPr>
          <p:nvPr>
            <p:ph type="ctrTitle"/>
          </p:nvPr>
        </p:nvSpPr>
        <p:spPr>
          <a:xfrm>
            <a:off x="1319428" y="2075505"/>
            <a:ext cx="6509936" cy="1748729"/>
          </a:xfrm>
        </p:spPr>
        <p:txBody>
          <a:bodyPr bIns="0" rtlCol="0" anchor="b">
            <a:normAutofit/>
          </a:bodyPr>
          <a:lstStyle>
            <a:lvl1pPr algn="ctr">
              <a:lnSpc>
                <a:spcPct val="80000"/>
              </a:lnSpc>
              <a:defRPr sz="4050" spc="-113">
                <a:solidFill>
                  <a:srgbClr val="FFFEFF"/>
                </a:solidFill>
              </a:defRPr>
            </a:lvl1pPr>
          </a:lstStyle>
          <a:p>
            <a:pPr rtl="0"/>
            <a:r>
              <a:rPr lang="cs-CZ" noProof="0"/>
              <a:t>Kliknutím lze upravit styl.</a:t>
            </a:r>
            <a:endParaRPr lang="cs-CZ" noProof="0" dirty="0"/>
          </a:p>
        </p:txBody>
      </p:sp>
      <p:sp>
        <p:nvSpPr>
          <p:cNvPr id="3" name="Podnadpis 2"/>
          <p:cNvSpPr>
            <a:spLocks noGrp="1"/>
          </p:cNvSpPr>
          <p:nvPr>
            <p:ph type="subTitle" idx="1"/>
          </p:nvPr>
        </p:nvSpPr>
        <p:spPr>
          <a:xfrm>
            <a:off x="1319428" y="3906267"/>
            <a:ext cx="6505070" cy="1322587"/>
          </a:xfrm>
        </p:spPr>
        <p:txBody>
          <a:bodyPr tIns="0" rtlCol="0">
            <a:normAutofit/>
          </a:bodyPr>
          <a:lstStyle>
            <a:lvl1pPr marL="0" indent="0" algn="ctr">
              <a:lnSpc>
                <a:spcPct val="100000"/>
              </a:lnSpc>
              <a:buNone/>
              <a:defRPr sz="1350" b="0">
                <a:solidFill>
                  <a:srgbClr val="FFFEFF"/>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rtl="0"/>
            <a:r>
              <a:rPr lang="cs-CZ" noProof="0"/>
              <a:t>Kliknutím můžete upravit styl předlohy.</a:t>
            </a:r>
            <a:endParaRPr lang="cs-CZ" noProof="0" dirty="0"/>
          </a:p>
        </p:txBody>
      </p:sp>
      <p:sp>
        <p:nvSpPr>
          <p:cNvPr id="4" name="Zástupný symbol pro datum 3"/>
          <p:cNvSpPr>
            <a:spLocks noGrp="1"/>
          </p:cNvSpPr>
          <p:nvPr>
            <p:ph type="dt" sz="half" idx="10"/>
          </p:nvPr>
        </p:nvSpPr>
        <p:spPr>
          <a:xfrm>
            <a:off x="603504" y="320040"/>
            <a:ext cx="2743200" cy="320040"/>
          </a:xfrm>
        </p:spPr>
        <p:txBody>
          <a:bodyPr vert="horz" lIns="91440" tIns="45720" rIns="91440" bIns="45720" rtlCol="0" anchor="ctr"/>
          <a:lstStyle>
            <a:lvl1pPr>
              <a:defRPr lang="en-US"/>
            </a:lvl1pPr>
          </a:lstStyle>
          <a:p>
            <a:pPr rtl="0"/>
            <a:fld id="{058ABEC1-354C-4D43-B08C-AF4A0098CF03}" type="datetime1">
              <a:rPr lang="cs-CZ" noProof="0" smtClean="0"/>
              <a:t>08.12.2025</a:t>
            </a:fld>
            <a:endParaRPr lang="cs-CZ" noProof="0" dirty="0"/>
          </a:p>
        </p:txBody>
      </p:sp>
      <p:sp>
        <p:nvSpPr>
          <p:cNvPr id="5" name="Zástupný symbol pro zápatí 4"/>
          <p:cNvSpPr>
            <a:spLocks noGrp="1"/>
          </p:cNvSpPr>
          <p:nvPr>
            <p:ph type="ftr" sz="quarter" idx="11"/>
          </p:nvPr>
        </p:nvSpPr>
        <p:spPr>
          <a:xfrm>
            <a:off x="603504" y="6227064"/>
            <a:ext cx="7941564" cy="320040"/>
          </a:xfrm>
        </p:spPr>
        <p:txBody>
          <a:bodyPr rtlCol="0"/>
          <a:lstStyle>
            <a:lvl1pPr algn="ctr">
              <a:defRPr/>
            </a:lvl1pPr>
          </a:lstStyle>
          <a:p>
            <a:pPr rtl="0"/>
            <a:endParaRPr lang="cs-CZ" noProof="0" dirty="0"/>
          </a:p>
        </p:txBody>
      </p:sp>
      <p:sp>
        <p:nvSpPr>
          <p:cNvPr id="6" name="Zástupný symbol pro číslo snímku 5"/>
          <p:cNvSpPr>
            <a:spLocks noGrp="1"/>
          </p:cNvSpPr>
          <p:nvPr>
            <p:ph type="sldNum" sz="quarter" idx="12"/>
          </p:nvPr>
        </p:nvSpPr>
        <p:spPr>
          <a:xfrm>
            <a:off x="7852410" y="320040"/>
            <a:ext cx="685800" cy="320040"/>
          </a:xfrm>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1882889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grpSp>
        <p:nvGrpSpPr>
          <p:cNvPr id="80" name="Skupina 79"/>
          <p:cNvGrpSpPr/>
          <p:nvPr/>
        </p:nvGrpSpPr>
        <p:grpSpPr>
          <a:xfrm>
            <a:off x="-313135" y="0"/>
            <a:ext cx="9438086" cy="6853238"/>
            <a:chOff x="-417513" y="0"/>
            <a:chExt cx="12584114" cy="6853238"/>
          </a:xfrm>
        </p:grpSpPr>
        <p:sp>
          <p:nvSpPr>
            <p:cNvPr id="81" name="Volný tvar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Volný tvar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Volný tvar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Volný tvar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Volný tvar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Volný tvar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Volný tvar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Volný tvar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Volný tvar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Volný tvar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Volný tvar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Volný tvar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Volný tvar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Volný tvar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Volný tvar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Volný tvar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Volný tvar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Volný tvar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Volný tvar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Volný tvar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Volný tvar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Skupina 26"/>
          <p:cNvGrpSpPr/>
          <p:nvPr/>
        </p:nvGrpSpPr>
        <p:grpSpPr>
          <a:xfrm>
            <a:off x="600108" y="1699589"/>
            <a:ext cx="2755857" cy="3470421"/>
            <a:chOff x="697883" y="1816768"/>
            <a:chExt cx="3674476" cy="3470421"/>
          </a:xfrm>
        </p:grpSpPr>
        <p:sp>
          <p:nvSpPr>
            <p:cNvPr id="28" name="Obdélník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ovnoramenný trojúhelník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Obdélník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Nadpis 1"/>
          <p:cNvSpPr>
            <a:spLocks noGrp="1"/>
          </p:cNvSpPr>
          <p:nvPr>
            <p:ph type="title"/>
          </p:nvPr>
        </p:nvSpPr>
        <p:spPr>
          <a:xfrm>
            <a:off x="666474" y="2349925"/>
            <a:ext cx="2624234" cy="2456442"/>
          </a:xfrm>
        </p:spPr>
        <p:txBody>
          <a:bodyPr rtlCol="0"/>
          <a:lstStyle>
            <a:lvl1pPr>
              <a:defRPr>
                <a:solidFill>
                  <a:srgbClr val="FFFEFF"/>
                </a:solidFill>
              </a:defRPr>
            </a:lvl1pPr>
          </a:lstStyle>
          <a:p>
            <a:pPr rtl="0"/>
            <a:r>
              <a:rPr lang="cs-CZ" noProof="0"/>
              <a:t>Kliknutím lze upravit styl.</a:t>
            </a:r>
            <a:endParaRPr lang="cs-CZ" noProof="0" dirty="0"/>
          </a:p>
        </p:txBody>
      </p:sp>
      <p:sp>
        <p:nvSpPr>
          <p:cNvPr id="3" name="Zástupný symbol pro obsah 2"/>
          <p:cNvSpPr>
            <a:spLocks noGrp="1"/>
          </p:cNvSpPr>
          <p:nvPr>
            <p:ph idx="1"/>
          </p:nvPr>
        </p:nvSpPr>
        <p:spPr>
          <a:xfrm>
            <a:off x="3838836" y="803186"/>
            <a:ext cx="4711405" cy="5248622"/>
          </a:xfrm>
        </p:spPr>
        <p:txBody>
          <a:bodyPr rtlCol="0" anchor="ctr"/>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datum 3"/>
          <p:cNvSpPr>
            <a:spLocks noGrp="1"/>
          </p:cNvSpPr>
          <p:nvPr>
            <p:ph type="dt" sz="half" idx="10"/>
          </p:nvPr>
        </p:nvSpPr>
        <p:spPr/>
        <p:txBody>
          <a:bodyPr rtlCol="0"/>
          <a:lstStyle/>
          <a:p>
            <a:pPr rtl="0"/>
            <a:fld id="{A5D8A357-D1E1-4DD9-891A-0487E21AFDDF}" type="datetime1">
              <a:rPr lang="cs-CZ" noProof="0" smtClean="0"/>
              <a:t>08.12.2025</a:t>
            </a:fld>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6" name="Zástupný symbol pro číslo snímku 5"/>
          <p:cNvSpPr>
            <a:spLocks noGrp="1"/>
          </p:cNvSpPr>
          <p:nvPr>
            <p:ph type="sldNum" sz="quarter" idx="12"/>
          </p:nvPr>
        </p:nvSpPr>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909256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grpSp>
        <p:nvGrpSpPr>
          <p:cNvPr id="77" name="Skupina 76"/>
          <p:cNvGrpSpPr/>
          <p:nvPr/>
        </p:nvGrpSpPr>
        <p:grpSpPr>
          <a:xfrm>
            <a:off x="-247255" y="-59376"/>
            <a:ext cx="9386888" cy="6923798"/>
            <a:chOff x="-329674" y="-51881"/>
            <a:chExt cx="12515851" cy="6923798"/>
          </a:xfrm>
        </p:grpSpPr>
        <p:sp>
          <p:nvSpPr>
            <p:cNvPr id="78" name="Volný tvar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Volný tvar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Volný tvar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Volný tvar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Volný tvar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Volný tvar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Volný tvar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Volný tvar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Volný tvar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Volný tvar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Volný tvar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Volný tvar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Volný tvar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Volný tvar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Volný tvar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Volný tvar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Volný tvar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Volný tvar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Volný tvar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Skupina 8"/>
          <p:cNvGrpSpPr/>
          <p:nvPr/>
        </p:nvGrpSpPr>
        <p:grpSpPr>
          <a:xfrm>
            <a:off x="2444659" y="1186484"/>
            <a:ext cx="4249609" cy="4477933"/>
            <a:chOff x="3259545" y="1186483"/>
            <a:chExt cx="5666145" cy="4477933"/>
          </a:xfrm>
        </p:grpSpPr>
        <p:sp>
          <p:nvSpPr>
            <p:cNvPr id="99" name="Obdélník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Rovnoramenný trojúhelník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Obdélník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Nadpis 1"/>
          <p:cNvSpPr>
            <a:spLocks noGrp="1"/>
          </p:cNvSpPr>
          <p:nvPr>
            <p:ph type="title"/>
          </p:nvPr>
        </p:nvSpPr>
        <p:spPr>
          <a:xfrm>
            <a:off x="2508162" y="2074730"/>
            <a:ext cx="4117668" cy="1689390"/>
          </a:xfrm>
        </p:spPr>
        <p:txBody>
          <a:bodyPr bIns="0" rtlCol="0" anchor="b">
            <a:normAutofit/>
          </a:bodyPr>
          <a:lstStyle>
            <a:lvl1pPr algn="ctr">
              <a:defRPr sz="3300">
                <a:solidFill>
                  <a:srgbClr val="FFFEFF"/>
                </a:solidFill>
              </a:defRPr>
            </a:lvl1pPr>
          </a:lstStyle>
          <a:p>
            <a:pPr rtl="0"/>
            <a:r>
              <a:rPr lang="cs-CZ" noProof="0"/>
              <a:t>Kliknutím lze upravit styl.</a:t>
            </a:r>
            <a:endParaRPr lang="cs-CZ" noProof="0" dirty="0"/>
          </a:p>
        </p:txBody>
      </p:sp>
      <p:sp>
        <p:nvSpPr>
          <p:cNvPr id="3" name="Zástupný symbol pro text 2"/>
          <p:cNvSpPr>
            <a:spLocks noGrp="1"/>
          </p:cNvSpPr>
          <p:nvPr>
            <p:ph type="body" idx="1"/>
          </p:nvPr>
        </p:nvSpPr>
        <p:spPr>
          <a:xfrm>
            <a:off x="2508162" y="3846851"/>
            <a:ext cx="4117667" cy="1383770"/>
          </a:xfrm>
        </p:spPr>
        <p:txBody>
          <a:bodyPr tIns="0" rtlCol="0">
            <a:normAutofit/>
          </a:bodyPr>
          <a:lstStyle>
            <a:lvl1pPr marL="0" indent="0" algn="ctr">
              <a:buNone/>
              <a:defRPr sz="1350">
                <a:solidFill>
                  <a:srgbClr val="FFFEFF"/>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rtl="0"/>
            <a:r>
              <a:rPr lang="cs-CZ" noProof="0"/>
              <a:t>Po kliknutí můžete upravovat styly textu v předloze.</a:t>
            </a:r>
          </a:p>
        </p:txBody>
      </p:sp>
      <p:sp>
        <p:nvSpPr>
          <p:cNvPr id="4" name="Zástupný symbol pro datum 3"/>
          <p:cNvSpPr>
            <a:spLocks noGrp="1"/>
          </p:cNvSpPr>
          <p:nvPr>
            <p:ph type="dt" sz="half" idx="10"/>
          </p:nvPr>
        </p:nvSpPr>
        <p:spPr>
          <a:xfrm>
            <a:off x="603504" y="320040"/>
            <a:ext cx="2743200" cy="320040"/>
          </a:xfrm>
        </p:spPr>
        <p:txBody>
          <a:bodyPr rtlCol="0"/>
          <a:lstStyle/>
          <a:p>
            <a:pPr rtl="0"/>
            <a:fld id="{EE0F82F0-43E8-4CB0-B6D1-BE3EF8E51850}" type="datetime1">
              <a:rPr lang="cs-CZ" noProof="0" smtClean="0"/>
              <a:t>08.12.2025</a:t>
            </a:fld>
            <a:endParaRPr lang="cs-CZ" noProof="0" dirty="0"/>
          </a:p>
        </p:txBody>
      </p:sp>
      <p:sp>
        <p:nvSpPr>
          <p:cNvPr id="5" name="Zástupný symbol pro zápatí 4"/>
          <p:cNvSpPr>
            <a:spLocks noGrp="1"/>
          </p:cNvSpPr>
          <p:nvPr>
            <p:ph type="ftr" sz="quarter" idx="11"/>
          </p:nvPr>
        </p:nvSpPr>
        <p:spPr>
          <a:xfrm>
            <a:off x="603504" y="6227064"/>
            <a:ext cx="7941564" cy="320040"/>
          </a:xfrm>
        </p:spPr>
        <p:txBody>
          <a:bodyPr rtlCol="0"/>
          <a:lstStyle>
            <a:lvl1pPr algn="ctr">
              <a:defRPr/>
            </a:lvl1pPr>
          </a:lstStyle>
          <a:p>
            <a:pPr rtl="0"/>
            <a:endParaRPr lang="cs-CZ" noProof="0" dirty="0"/>
          </a:p>
        </p:txBody>
      </p:sp>
      <p:sp>
        <p:nvSpPr>
          <p:cNvPr id="6" name="Zástupný symbol pro číslo snímku 5"/>
          <p:cNvSpPr>
            <a:spLocks noGrp="1"/>
          </p:cNvSpPr>
          <p:nvPr>
            <p:ph type="sldNum" sz="quarter" idx="12"/>
          </p:nvPr>
        </p:nvSpPr>
        <p:spPr>
          <a:xfrm>
            <a:off x="7852410" y="320040"/>
            <a:ext cx="685800" cy="320040"/>
          </a:xfrm>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1486177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grpSp>
        <p:nvGrpSpPr>
          <p:cNvPr id="37" name="Skupina 36"/>
          <p:cNvGrpSpPr/>
          <p:nvPr/>
        </p:nvGrpSpPr>
        <p:grpSpPr>
          <a:xfrm>
            <a:off x="-313135" y="0"/>
            <a:ext cx="9438086" cy="6853238"/>
            <a:chOff x="-417513" y="0"/>
            <a:chExt cx="12584114" cy="6853238"/>
          </a:xfrm>
        </p:grpSpPr>
        <p:sp>
          <p:nvSpPr>
            <p:cNvPr id="38" name="Volný tvar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Volný tvar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Volný tvar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Volný tvar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Volný tvar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Volný tvar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Volný tvar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Volný tvar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Volný tvar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Volný tvar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Volný tvar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Volný tvar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Volný tvar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Volný tvar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Volný tvar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Volný tvar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Volný tvar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Volný tvar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Volný tvar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Volný tvar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Volný tvar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Skupina 58"/>
          <p:cNvGrpSpPr/>
          <p:nvPr/>
        </p:nvGrpSpPr>
        <p:grpSpPr>
          <a:xfrm>
            <a:off x="600108" y="1699589"/>
            <a:ext cx="2755857" cy="3470421"/>
            <a:chOff x="697883" y="1816768"/>
            <a:chExt cx="3674476" cy="3470421"/>
          </a:xfrm>
        </p:grpSpPr>
        <p:sp>
          <p:nvSpPr>
            <p:cNvPr id="60" name="Obdélník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Rovnoramenný trojúhelník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Obdélník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Nadpis 1"/>
          <p:cNvSpPr>
            <a:spLocks noGrp="1"/>
          </p:cNvSpPr>
          <p:nvPr>
            <p:ph type="title"/>
          </p:nvPr>
        </p:nvSpPr>
        <p:spPr>
          <a:xfrm>
            <a:off x="666750" y="2339670"/>
            <a:ext cx="2625621" cy="2470065"/>
          </a:xfrm>
        </p:spPr>
        <p:txBody>
          <a:bodyPr lIns="91440" tIns="91440" rIns="91440" bIns="91440" rtlCol="0"/>
          <a:lstStyle>
            <a:lvl1pPr>
              <a:defRPr>
                <a:solidFill>
                  <a:srgbClr val="FFFEFF"/>
                </a:solidFill>
              </a:defRPr>
            </a:lvl1pPr>
          </a:lstStyle>
          <a:p>
            <a:pPr rtl="0"/>
            <a:r>
              <a:rPr lang="cs-CZ" noProof="0"/>
              <a:t>Kliknutím lze upravit styl.</a:t>
            </a:r>
            <a:endParaRPr lang="cs-CZ" noProof="0" dirty="0"/>
          </a:p>
        </p:txBody>
      </p:sp>
      <p:sp>
        <p:nvSpPr>
          <p:cNvPr id="3" name="Zástupný symbol pro obsah 2"/>
          <p:cNvSpPr>
            <a:spLocks noGrp="1"/>
          </p:cNvSpPr>
          <p:nvPr>
            <p:ph sz="half" idx="1"/>
          </p:nvPr>
        </p:nvSpPr>
        <p:spPr>
          <a:xfrm>
            <a:off x="3840659" y="803188"/>
            <a:ext cx="4702193" cy="2382651"/>
          </a:xfrm>
        </p:spPr>
        <p:txBody>
          <a:bodyPr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obsah 3"/>
          <p:cNvSpPr>
            <a:spLocks noGrp="1"/>
          </p:cNvSpPr>
          <p:nvPr>
            <p:ph sz="half" idx="2"/>
          </p:nvPr>
        </p:nvSpPr>
        <p:spPr>
          <a:xfrm>
            <a:off x="3838835" y="3672162"/>
            <a:ext cx="4704017" cy="2383586"/>
          </a:xfrm>
        </p:spPr>
        <p:txBody>
          <a:bodyPr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5" name="Zástupný symbol pro datum 4"/>
          <p:cNvSpPr>
            <a:spLocks noGrp="1"/>
          </p:cNvSpPr>
          <p:nvPr>
            <p:ph type="dt" sz="half" idx="10"/>
          </p:nvPr>
        </p:nvSpPr>
        <p:spPr>
          <a:xfrm>
            <a:off x="603504" y="320040"/>
            <a:ext cx="2743200" cy="320040"/>
          </a:xfrm>
        </p:spPr>
        <p:txBody>
          <a:bodyPr rtlCol="0"/>
          <a:lstStyle/>
          <a:p>
            <a:pPr rtl="0"/>
            <a:fld id="{05126271-E705-4E7D-8CA6-9359B7B6E217}" type="datetime1">
              <a:rPr lang="cs-CZ" noProof="0" smtClean="0"/>
              <a:t>08.12.2025</a:t>
            </a:fld>
            <a:endParaRPr lang="cs-CZ" noProof="0" dirty="0"/>
          </a:p>
        </p:txBody>
      </p:sp>
      <p:sp>
        <p:nvSpPr>
          <p:cNvPr id="6" name="Zástupné zápatí 5"/>
          <p:cNvSpPr>
            <a:spLocks noGrp="1"/>
          </p:cNvSpPr>
          <p:nvPr>
            <p:ph type="ftr" sz="quarter" idx="11"/>
          </p:nvPr>
        </p:nvSpPr>
        <p:spPr>
          <a:xfrm>
            <a:off x="603504" y="6227064"/>
            <a:ext cx="7941564" cy="320040"/>
          </a:xfrm>
        </p:spPr>
        <p:txBody>
          <a:bodyPr rtlCol="0"/>
          <a:lstStyle/>
          <a:p>
            <a:pPr rtl="0"/>
            <a:endParaRPr lang="cs-CZ" noProof="0" dirty="0"/>
          </a:p>
        </p:txBody>
      </p:sp>
      <p:sp>
        <p:nvSpPr>
          <p:cNvPr id="7" name="Zástupný symbol pro číslo snímku 6"/>
          <p:cNvSpPr>
            <a:spLocks noGrp="1"/>
          </p:cNvSpPr>
          <p:nvPr>
            <p:ph type="sldNum" sz="quarter" idx="12"/>
          </p:nvPr>
        </p:nvSpPr>
        <p:spPr>
          <a:xfrm>
            <a:off x="7852410" y="320040"/>
            <a:ext cx="685800" cy="320040"/>
          </a:xfrm>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2841994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grpSp>
        <p:nvGrpSpPr>
          <p:cNvPr id="39" name="Skupina 38"/>
          <p:cNvGrpSpPr/>
          <p:nvPr/>
        </p:nvGrpSpPr>
        <p:grpSpPr>
          <a:xfrm>
            <a:off x="-313135" y="0"/>
            <a:ext cx="9438086" cy="6853238"/>
            <a:chOff x="-417513" y="0"/>
            <a:chExt cx="12584114" cy="6853238"/>
          </a:xfrm>
        </p:grpSpPr>
        <p:sp>
          <p:nvSpPr>
            <p:cNvPr id="40" name="Volný tvar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Volný tvar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Volný tvar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Volný tvar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Volný tvar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Volný tvar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Volný tvar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Volný tvar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Volný tvar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Volný tvar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Volný tvar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Volný tvar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Volný tvar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Volný tvar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Volný tvar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Volný tvar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Volný tvar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Volný tvar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Volný tvar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Volný tvar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Volný tvar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Skupina 60"/>
          <p:cNvGrpSpPr/>
          <p:nvPr/>
        </p:nvGrpSpPr>
        <p:grpSpPr>
          <a:xfrm>
            <a:off x="600108" y="1699589"/>
            <a:ext cx="2755857" cy="3470421"/>
            <a:chOff x="697883" y="1816768"/>
            <a:chExt cx="3674476" cy="3470421"/>
          </a:xfrm>
        </p:grpSpPr>
        <p:sp>
          <p:nvSpPr>
            <p:cNvPr id="62" name="Obdélník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Rovnoramenný trojúhelník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Obdélník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Nadpis 1"/>
          <p:cNvSpPr>
            <a:spLocks noGrp="1"/>
          </p:cNvSpPr>
          <p:nvPr>
            <p:ph type="title"/>
          </p:nvPr>
        </p:nvSpPr>
        <p:spPr>
          <a:xfrm>
            <a:off x="666751" y="2363916"/>
            <a:ext cx="2625621" cy="2460497"/>
          </a:xfrm>
        </p:spPr>
        <p:txBody>
          <a:bodyPr lIns="91440" tIns="91440" rIns="91440" bIns="91440" rtlCol="0"/>
          <a:lstStyle>
            <a:lvl1pPr>
              <a:defRPr>
                <a:solidFill>
                  <a:srgbClr val="FFFEFF"/>
                </a:solidFill>
              </a:defRPr>
            </a:lvl1pPr>
          </a:lstStyle>
          <a:p>
            <a:pPr rtl="0"/>
            <a:r>
              <a:rPr lang="cs-CZ" noProof="0"/>
              <a:t>Kliknutím lze upravit styl.</a:t>
            </a:r>
            <a:endParaRPr lang="cs-CZ" noProof="0" dirty="0"/>
          </a:p>
        </p:txBody>
      </p:sp>
      <p:sp>
        <p:nvSpPr>
          <p:cNvPr id="3" name="Zástupný symbol pro text 2"/>
          <p:cNvSpPr>
            <a:spLocks noGrp="1"/>
          </p:cNvSpPr>
          <p:nvPr>
            <p:ph type="body" idx="1"/>
          </p:nvPr>
        </p:nvSpPr>
        <p:spPr>
          <a:xfrm>
            <a:off x="3843853" y="803185"/>
            <a:ext cx="4698816" cy="685800"/>
          </a:xfrm>
        </p:spPr>
        <p:txBody>
          <a:bodyPr rtlCol="0" anchor="ctr">
            <a:noAutofit/>
          </a:bodyPr>
          <a:lstStyle>
            <a:lvl1pPr marL="0" indent="0" algn="l">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cs-CZ" noProof="0"/>
              <a:t>Po kliknutí můžete upravovat styly textu v předloze.</a:t>
            </a:r>
          </a:p>
        </p:txBody>
      </p:sp>
      <p:sp>
        <p:nvSpPr>
          <p:cNvPr id="4" name="Zástupný symbol pro obsah 3"/>
          <p:cNvSpPr>
            <a:spLocks noGrp="1"/>
          </p:cNvSpPr>
          <p:nvPr>
            <p:ph sz="half" idx="2"/>
          </p:nvPr>
        </p:nvSpPr>
        <p:spPr>
          <a:xfrm>
            <a:off x="3843979" y="1488986"/>
            <a:ext cx="4698263" cy="1696853"/>
          </a:xfrm>
        </p:spPr>
        <p:txBody>
          <a:bodyPr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5" name="Zástupný symbol pro text 4"/>
          <p:cNvSpPr>
            <a:spLocks noGrp="1"/>
          </p:cNvSpPr>
          <p:nvPr>
            <p:ph type="body" sz="quarter" idx="3"/>
          </p:nvPr>
        </p:nvSpPr>
        <p:spPr>
          <a:xfrm>
            <a:off x="3838989" y="3665887"/>
            <a:ext cx="4698311" cy="685800"/>
          </a:xfrm>
        </p:spPr>
        <p:txBody>
          <a:bodyPr rtlCol="0" anchor="ctr">
            <a:noAutofit/>
          </a:bodyPr>
          <a:lstStyle>
            <a:lvl1pPr marL="0" indent="0" algn="l">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cs-CZ" noProof="0"/>
              <a:t>Po kliknutí můžete upravovat styly textu v předloze.</a:t>
            </a:r>
          </a:p>
        </p:txBody>
      </p:sp>
      <p:sp>
        <p:nvSpPr>
          <p:cNvPr id="6" name="Zástupný symbol pro obsah 5"/>
          <p:cNvSpPr>
            <a:spLocks noGrp="1"/>
          </p:cNvSpPr>
          <p:nvPr>
            <p:ph sz="quarter" idx="4"/>
          </p:nvPr>
        </p:nvSpPr>
        <p:spPr>
          <a:xfrm>
            <a:off x="3838835" y="4351687"/>
            <a:ext cx="4699191" cy="1704060"/>
          </a:xfrm>
        </p:spPr>
        <p:txBody>
          <a:bodyPr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7" name="Zástupný symbol pro datum 6"/>
          <p:cNvSpPr>
            <a:spLocks noGrp="1"/>
          </p:cNvSpPr>
          <p:nvPr>
            <p:ph type="dt" sz="half" idx="10"/>
          </p:nvPr>
        </p:nvSpPr>
        <p:spPr>
          <a:xfrm>
            <a:off x="603504" y="320040"/>
            <a:ext cx="2743200" cy="320040"/>
          </a:xfrm>
        </p:spPr>
        <p:txBody>
          <a:bodyPr rtlCol="0"/>
          <a:lstStyle/>
          <a:p>
            <a:pPr rtl="0"/>
            <a:fld id="{D8332F53-3AD0-4F6C-9DAF-5CE7BF16C9C8}" type="datetime1">
              <a:rPr lang="cs-CZ" noProof="0" smtClean="0"/>
              <a:t>08.12.2025</a:t>
            </a:fld>
            <a:endParaRPr lang="cs-CZ" noProof="0" dirty="0"/>
          </a:p>
        </p:txBody>
      </p:sp>
      <p:sp>
        <p:nvSpPr>
          <p:cNvPr id="8" name="Zástupný symbol pro zápatí 7"/>
          <p:cNvSpPr>
            <a:spLocks noGrp="1"/>
          </p:cNvSpPr>
          <p:nvPr>
            <p:ph type="ftr" sz="quarter" idx="11"/>
          </p:nvPr>
        </p:nvSpPr>
        <p:spPr>
          <a:xfrm>
            <a:off x="603504" y="6227064"/>
            <a:ext cx="7941564" cy="320040"/>
          </a:xfrm>
        </p:spPr>
        <p:txBody>
          <a:bodyPr rtlCol="0"/>
          <a:lstStyle/>
          <a:p>
            <a:pPr rtl="0"/>
            <a:endParaRPr lang="cs-CZ" noProof="0" dirty="0"/>
          </a:p>
        </p:txBody>
      </p:sp>
      <p:sp>
        <p:nvSpPr>
          <p:cNvPr id="9" name="Zástupný symbol pro číslo snímku 8"/>
          <p:cNvSpPr>
            <a:spLocks noGrp="1"/>
          </p:cNvSpPr>
          <p:nvPr>
            <p:ph type="sldNum" sz="quarter" idx="12"/>
          </p:nvPr>
        </p:nvSpPr>
        <p:spPr>
          <a:xfrm>
            <a:off x="7852410" y="320040"/>
            <a:ext cx="685800" cy="320040"/>
          </a:xfrm>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29551487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grpSp>
        <p:nvGrpSpPr>
          <p:cNvPr id="77" name="Skupina 76"/>
          <p:cNvGrpSpPr/>
          <p:nvPr/>
        </p:nvGrpSpPr>
        <p:grpSpPr>
          <a:xfrm>
            <a:off x="-313135" y="0"/>
            <a:ext cx="9438086" cy="6853238"/>
            <a:chOff x="-417513" y="0"/>
            <a:chExt cx="12584114" cy="6853238"/>
          </a:xfrm>
        </p:grpSpPr>
        <p:sp>
          <p:nvSpPr>
            <p:cNvPr id="78" name="Volný tvar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Volný tvar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Volný tvar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Volný tvar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Volný tvar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Volný tvar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Volný tvar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Volný tvar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Volný tvar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Volný tvar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Volný tvar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Volný tvar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Volný tvar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Volný tvar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Volný tvar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Volný tvar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Volný tvar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Volný tvar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Volný tvar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Volný tvar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Volný tvar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Skupina 23"/>
          <p:cNvGrpSpPr/>
          <p:nvPr/>
        </p:nvGrpSpPr>
        <p:grpSpPr>
          <a:xfrm>
            <a:off x="600108" y="1699589"/>
            <a:ext cx="2755857" cy="3470421"/>
            <a:chOff x="697883" y="1816768"/>
            <a:chExt cx="3674476" cy="3470421"/>
          </a:xfrm>
        </p:grpSpPr>
        <p:sp>
          <p:nvSpPr>
            <p:cNvPr id="25" name="Obdélník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ovnoramenný trojúhelník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Obdélník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Nadpis 1"/>
          <p:cNvSpPr>
            <a:spLocks noGrp="1"/>
          </p:cNvSpPr>
          <p:nvPr>
            <p:ph type="title"/>
          </p:nvPr>
        </p:nvSpPr>
        <p:spPr>
          <a:xfrm>
            <a:off x="666474" y="2349925"/>
            <a:ext cx="2625897" cy="2456442"/>
          </a:xfrm>
        </p:spPr>
        <p:txBody>
          <a:bodyPr rtlCol="0"/>
          <a:lstStyle>
            <a:lvl1pPr>
              <a:defRPr>
                <a:solidFill>
                  <a:srgbClr val="FFFEFF"/>
                </a:solidFill>
              </a:defRPr>
            </a:lvl1pPr>
          </a:lstStyle>
          <a:p>
            <a:pPr rtl="0"/>
            <a:r>
              <a:rPr lang="cs-CZ" noProof="0"/>
              <a:t>Kliknutím lze upravit styl.</a:t>
            </a:r>
            <a:endParaRPr lang="cs-CZ" noProof="0" dirty="0"/>
          </a:p>
        </p:txBody>
      </p:sp>
      <p:sp>
        <p:nvSpPr>
          <p:cNvPr id="3" name="Zástupný symbol pro datum 2"/>
          <p:cNvSpPr>
            <a:spLocks noGrp="1"/>
          </p:cNvSpPr>
          <p:nvPr>
            <p:ph type="dt" sz="half" idx="10"/>
          </p:nvPr>
        </p:nvSpPr>
        <p:spPr/>
        <p:txBody>
          <a:bodyPr rtlCol="0"/>
          <a:lstStyle/>
          <a:p>
            <a:pPr rtl="0"/>
            <a:fld id="{DB16EBF6-6205-4EA1-9B42-4465002F3F3B}" type="datetime1">
              <a:rPr lang="cs-CZ" noProof="0" smtClean="0"/>
              <a:t>08.12.2025</a:t>
            </a:fld>
            <a:endParaRPr lang="cs-CZ" noProof="0" dirty="0"/>
          </a:p>
        </p:txBody>
      </p:sp>
      <p:sp>
        <p:nvSpPr>
          <p:cNvPr id="4" name="Zástupný symbol pro zápatí 3"/>
          <p:cNvSpPr>
            <a:spLocks noGrp="1"/>
          </p:cNvSpPr>
          <p:nvPr>
            <p:ph type="ftr" sz="quarter" idx="11"/>
          </p:nvPr>
        </p:nvSpPr>
        <p:spPr/>
        <p:txBody>
          <a:bodyPr rtlCol="0"/>
          <a:lstStyle/>
          <a:p>
            <a:pPr rtl="0"/>
            <a:endParaRPr lang="cs-CZ" noProof="0" dirty="0"/>
          </a:p>
        </p:txBody>
      </p:sp>
      <p:sp>
        <p:nvSpPr>
          <p:cNvPr id="5" name="Zástupný symbol pro číslo snímku 4"/>
          <p:cNvSpPr>
            <a:spLocks noGrp="1"/>
          </p:cNvSpPr>
          <p:nvPr>
            <p:ph type="sldNum" sz="quarter" idx="12"/>
          </p:nvPr>
        </p:nvSpPr>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15168059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a:xfrm>
            <a:off x="603504" y="320040"/>
            <a:ext cx="2743200" cy="320040"/>
          </a:xfrm>
        </p:spPr>
        <p:txBody>
          <a:bodyPr rtlCol="0"/>
          <a:lstStyle/>
          <a:p>
            <a:pPr rtl="0"/>
            <a:fld id="{DF6CC509-514C-43FD-9994-9B24711D7F58}" type="datetime1">
              <a:rPr lang="cs-CZ" noProof="0" smtClean="0"/>
              <a:t>08.12.2025</a:t>
            </a:fld>
            <a:endParaRPr lang="cs-CZ" noProof="0" dirty="0"/>
          </a:p>
        </p:txBody>
      </p:sp>
      <p:sp>
        <p:nvSpPr>
          <p:cNvPr id="3" name="Zástupný symbol pro zápatí 2"/>
          <p:cNvSpPr>
            <a:spLocks noGrp="1"/>
          </p:cNvSpPr>
          <p:nvPr>
            <p:ph type="ftr" sz="quarter" idx="11"/>
          </p:nvPr>
        </p:nvSpPr>
        <p:spPr>
          <a:xfrm>
            <a:off x="603504" y="6227064"/>
            <a:ext cx="7941564" cy="320040"/>
          </a:xfrm>
        </p:spPr>
        <p:txBody>
          <a:bodyPr rtlCol="0"/>
          <a:lstStyle/>
          <a:p>
            <a:pPr rtl="0"/>
            <a:endParaRPr lang="cs-CZ" noProof="0" dirty="0"/>
          </a:p>
        </p:txBody>
      </p:sp>
      <p:sp>
        <p:nvSpPr>
          <p:cNvPr id="4" name="Zástupný symbol pro číslo snímku 3"/>
          <p:cNvSpPr>
            <a:spLocks noGrp="1"/>
          </p:cNvSpPr>
          <p:nvPr>
            <p:ph type="sldNum" sz="quarter" idx="12"/>
          </p:nvPr>
        </p:nvSpPr>
        <p:spPr>
          <a:xfrm>
            <a:off x="7852410" y="320040"/>
            <a:ext cx="685800" cy="320040"/>
          </a:xfrm>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994669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grpSp>
        <p:nvGrpSpPr>
          <p:cNvPr id="74" name="Skupina 73"/>
          <p:cNvGrpSpPr/>
          <p:nvPr/>
        </p:nvGrpSpPr>
        <p:grpSpPr>
          <a:xfrm>
            <a:off x="-313135" y="0"/>
            <a:ext cx="9438086" cy="6853238"/>
            <a:chOff x="-417513" y="0"/>
            <a:chExt cx="12584114" cy="6853238"/>
          </a:xfrm>
        </p:grpSpPr>
        <p:sp>
          <p:nvSpPr>
            <p:cNvPr id="75" name="Volný tvar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Volný tvar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Volný tvar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Volný tvar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Volný tvar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Volný tvar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Volný tvar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Volný tvar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Volný tvar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Volný tvar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Volný tvar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Volný tvar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Volný tvar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Volný tvar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Volný tvar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Volný tvar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Volný tvar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Volný tvar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Volný tvar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Volný tvar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Volný tvar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Skupina 20"/>
          <p:cNvGrpSpPr/>
          <p:nvPr/>
        </p:nvGrpSpPr>
        <p:grpSpPr>
          <a:xfrm>
            <a:off x="600108" y="1699589"/>
            <a:ext cx="2755857" cy="3470421"/>
            <a:chOff x="697883" y="1816768"/>
            <a:chExt cx="3674476" cy="3470421"/>
          </a:xfrm>
        </p:grpSpPr>
        <p:sp>
          <p:nvSpPr>
            <p:cNvPr id="22" name="Obdélník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ovnoramenný trojúhelník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Obdélník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Nadpis 1"/>
          <p:cNvSpPr>
            <a:spLocks noGrp="1"/>
          </p:cNvSpPr>
          <p:nvPr>
            <p:ph type="title"/>
          </p:nvPr>
        </p:nvSpPr>
        <p:spPr>
          <a:xfrm>
            <a:off x="666474" y="2352026"/>
            <a:ext cx="2625898" cy="1223298"/>
          </a:xfrm>
        </p:spPr>
        <p:txBody>
          <a:bodyPr bIns="0" rtlCol="0" anchor="b">
            <a:noAutofit/>
          </a:bodyPr>
          <a:lstStyle>
            <a:lvl1pPr algn="ctr">
              <a:defRPr sz="2400">
                <a:solidFill>
                  <a:srgbClr val="FFFEFF"/>
                </a:solidFill>
              </a:defRPr>
            </a:lvl1pPr>
          </a:lstStyle>
          <a:p>
            <a:pPr rtl="0"/>
            <a:r>
              <a:rPr lang="cs-CZ" noProof="0"/>
              <a:t>Kliknutím lze upravit styl.</a:t>
            </a:r>
            <a:endParaRPr lang="cs-CZ" noProof="0" dirty="0"/>
          </a:p>
        </p:txBody>
      </p:sp>
      <p:sp>
        <p:nvSpPr>
          <p:cNvPr id="3" name="Zástupný symbol pro obsah 2"/>
          <p:cNvSpPr>
            <a:spLocks noGrp="1"/>
          </p:cNvSpPr>
          <p:nvPr>
            <p:ph idx="1"/>
          </p:nvPr>
        </p:nvSpPr>
        <p:spPr>
          <a:xfrm>
            <a:off x="3832488" y="802809"/>
            <a:ext cx="4706276" cy="5249940"/>
          </a:xfrm>
        </p:spPr>
        <p:txBody>
          <a:bodyPr rtlCol="0" anchor="ctr"/>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text 3"/>
          <p:cNvSpPr>
            <a:spLocks noGrp="1"/>
          </p:cNvSpPr>
          <p:nvPr>
            <p:ph type="body" sz="half" idx="2"/>
          </p:nvPr>
        </p:nvSpPr>
        <p:spPr>
          <a:xfrm>
            <a:off x="666474" y="3580186"/>
            <a:ext cx="2625898" cy="1221164"/>
          </a:xfrm>
        </p:spPr>
        <p:txBody>
          <a:bodyPr rtlCol="0"/>
          <a:lstStyle>
            <a:lvl1pPr marL="0" indent="0" algn="ctr">
              <a:buNone/>
              <a:defRPr sz="12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cs-CZ" noProof="0"/>
              <a:t>Po kliknutí můžete upravovat styly textu v předloze.</a:t>
            </a:r>
          </a:p>
        </p:txBody>
      </p:sp>
      <p:sp>
        <p:nvSpPr>
          <p:cNvPr id="5" name="Zástupný symbol pro datum 4"/>
          <p:cNvSpPr>
            <a:spLocks noGrp="1"/>
          </p:cNvSpPr>
          <p:nvPr>
            <p:ph type="dt" sz="half" idx="10"/>
          </p:nvPr>
        </p:nvSpPr>
        <p:spPr/>
        <p:txBody>
          <a:bodyPr rtlCol="0"/>
          <a:lstStyle/>
          <a:p>
            <a:pPr rtl="0"/>
            <a:fld id="{1C19FE6E-844D-45E0-93EC-4CD80FF6B1B8}" type="datetime1">
              <a:rPr lang="cs-CZ" noProof="0" smtClean="0"/>
              <a:t>08.12.2025</a:t>
            </a:fld>
            <a:endParaRPr lang="cs-CZ" noProof="0" dirty="0"/>
          </a:p>
        </p:txBody>
      </p:sp>
      <p:sp>
        <p:nvSpPr>
          <p:cNvPr id="6" name="Zástupný symbol pro zápatí 5"/>
          <p:cNvSpPr>
            <a:spLocks noGrp="1"/>
          </p:cNvSpPr>
          <p:nvPr>
            <p:ph type="ftr" sz="quarter" idx="11"/>
          </p:nvPr>
        </p:nvSpPr>
        <p:spPr/>
        <p:txBody>
          <a:bodyPr rtlCol="0"/>
          <a:lstStyle/>
          <a:p>
            <a:pPr rtl="0"/>
            <a:endParaRPr lang="cs-CZ" noProof="0" dirty="0"/>
          </a:p>
        </p:txBody>
      </p:sp>
      <p:sp>
        <p:nvSpPr>
          <p:cNvPr id="7" name="Zástupný symbol pro číslo snímku 6"/>
          <p:cNvSpPr>
            <a:spLocks noGrp="1"/>
          </p:cNvSpPr>
          <p:nvPr>
            <p:ph type="sldNum" sz="quarter" idx="12"/>
          </p:nvPr>
        </p:nvSpPr>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4069196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A6EB5D5-C3C9-4091-B9E5-26450CE67EC9}" type="datetimeFigureOut">
              <a:rPr lang="cs-CZ" smtClean="0"/>
              <a:t>08.12.2025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28583301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grpSp>
        <p:nvGrpSpPr>
          <p:cNvPr id="73" name="Skupina 72"/>
          <p:cNvGrpSpPr/>
          <p:nvPr/>
        </p:nvGrpSpPr>
        <p:grpSpPr>
          <a:xfrm>
            <a:off x="-247255" y="-59376"/>
            <a:ext cx="9386888" cy="6923798"/>
            <a:chOff x="-329674" y="-51881"/>
            <a:chExt cx="12515851" cy="6923798"/>
          </a:xfrm>
        </p:grpSpPr>
        <p:sp>
          <p:nvSpPr>
            <p:cNvPr id="81" name="Volný tvar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Volný tvar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Volný tvar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Volný tvar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Volný tvar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Volný tvar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Volný tvar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Volný tvar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Volný tvar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Volný tvar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Volný tvar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Volný tvar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Volný tvar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Volný tvar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Volný tvar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Volný tvar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Volný tvar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Volný tvar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Volný tvar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Skupina 75"/>
          <p:cNvGrpSpPr/>
          <p:nvPr/>
        </p:nvGrpSpPr>
        <p:grpSpPr>
          <a:xfrm>
            <a:off x="604002" y="1698332"/>
            <a:ext cx="4456155" cy="3470421"/>
            <a:chOff x="805336" y="1698331"/>
            <a:chExt cx="5941540" cy="3470421"/>
          </a:xfrm>
        </p:grpSpPr>
        <p:sp>
          <p:nvSpPr>
            <p:cNvPr id="77" name="Obdélník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Rovnoramenný trojúhelník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Obdélník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Zástupný symbol obrázku 2"/>
          <p:cNvSpPr>
            <a:spLocks noGrp="1" noChangeAspect="1"/>
          </p:cNvSpPr>
          <p:nvPr>
            <p:ph type="pic" idx="1"/>
          </p:nvPr>
        </p:nvSpPr>
        <p:spPr>
          <a:xfrm>
            <a:off x="5657632" y="0"/>
            <a:ext cx="3486368" cy="6858000"/>
          </a:xfrm>
          <a:solidFill>
            <a:schemeClr val="bg1">
              <a:lumMod val="65000"/>
              <a:lumOff val="35000"/>
            </a:schemeClr>
          </a:solidFill>
          <a:ln w="9525" cap="sq">
            <a:noFill/>
            <a:miter lim="800000"/>
          </a:ln>
          <a:effectLst/>
        </p:spPr>
        <p:txBody>
          <a:bodyPr rtlCol="0"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rtl="0"/>
            <a:r>
              <a:rPr lang="cs-CZ" noProof="0"/>
              <a:t>Kliknutím na ikonu přidáte obrázek.</a:t>
            </a:r>
            <a:endParaRPr lang="cs-CZ" noProof="0" dirty="0"/>
          </a:p>
        </p:txBody>
      </p:sp>
      <p:sp>
        <p:nvSpPr>
          <p:cNvPr id="2" name="Nadpis 1"/>
          <p:cNvSpPr>
            <a:spLocks noGrp="1"/>
          </p:cNvSpPr>
          <p:nvPr>
            <p:ph type="title"/>
          </p:nvPr>
        </p:nvSpPr>
        <p:spPr>
          <a:xfrm>
            <a:off x="664082" y="2360255"/>
            <a:ext cx="4332485" cy="1178032"/>
          </a:xfrm>
        </p:spPr>
        <p:txBody>
          <a:bodyPr bIns="0" rtlCol="0" anchor="b">
            <a:normAutofit/>
          </a:bodyPr>
          <a:lstStyle>
            <a:lvl1pPr>
              <a:defRPr sz="2700">
                <a:solidFill>
                  <a:srgbClr val="FFFEFF"/>
                </a:solidFill>
              </a:defRPr>
            </a:lvl1pPr>
          </a:lstStyle>
          <a:p>
            <a:pPr rtl="0"/>
            <a:r>
              <a:rPr lang="cs-CZ" noProof="0"/>
              <a:t>Kliknutím lze upravit styl.</a:t>
            </a:r>
            <a:endParaRPr lang="cs-CZ" noProof="0" dirty="0"/>
          </a:p>
        </p:txBody>
      </p:sp>
      <p:sp>
        <p:nvSpPr>
          <p:cNvPr id="4" name="Zástupný symbol pro text 3"/>
          <p:cNvSpPr>
            <a:spLocks noGrp="1"/>
          </p:cNvSpPr>
          <p:nvPr>
            <p:ph type="body" sz="half" idx="2"/>
          </p:nvPr>
        </p:nvSpPr>
        <p:spPr>
          <a:xfrm>
            <a:off x="664082" y="3545012"/>
            <a:ext cx="4332485" cy="1274198"/>
          </a:xfrm>
        </p:spPr>
        <p:txBody>
          <a:bodyPr rtlCol="0">
            <a:normAutofit/>
          </a:bodyPr>
          <a:lstStyle>
            <a:lvl1pPr marL="0" indent="0" algn="ctr">
              <a:buNone/>
              <a:defRPr sz="135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cs-CZ" noProof="0"/>
              <a:t>Po kliknutí můžete upravovat styly textu v předloze.</a:t>
            </a:r>
          </a:p>
        </p:txBody>
      </p:sp>
      <p:sp>
        <p:nvSpPr>
          <p:cNvPr id="5" name="Zástupný symbol pro datum 4"/>
          <p:cNvSpPr>
            <a:spLocks noGrp="1"/>
          </p:cNvSpPr>
          <p:nvPr>
            <p:ph type="dt" sz="half" idx="10"/>
          </p:nvPr>
        </p:nvSpPr>
        <p:spPr>
          <a:xfrm>
            <a:off x="603504" y="320040"/>
            <a:ext cx="2743200" cy="320040"/>
          </a:xfrm>
        </p:spPr>
        <p:txBody>
          <a:bodyPr rtlCol="0"/>
          <a:lstStyle/>
          <a:p>
            <a:pPr rtl="0"/>
            <a:fld id="{D12FD8C9-9683-40D5-AA72-94995B70F39E}" type="datetime1">
              <a:rPr lang="cs-CZ" noProof="0" smtClean="0"/>
              <a:t>08.12.2025</a:t>
            </a:fld>
            <a:endParaRPr lang="cs-CZ" noProof="0" dirty="0"/>
          </a:p>
        </p:txBody>
      </p:sp>
      <p:sp>
        <p:nvSpPr>
          <p:cNvPr id="6" name="Zástupný symbol pro zápatí 5"/>
          <p:cNvSpPr>
            <a:spLocks noGrp="1"/>
          </p:cNvSpPr>
          <p:nvPr>
            <p:ph type="ftr" sz="quarter" idx="11"/>
          </p:nvPr>
        </p:nvSpPr>
        <p:spPr>
          <a:xfrm>
            <a:off x="603505" y="6227064"/>
            <a:ext cx="4456652" cy="320040"/>
          </a:xfrm>
        </p:spPr>
        <p:txBody>
          <a:bodyPr rtlCol="0"/>
          <a:lstStyle/>
          <a:p>
            <a:pPr rtl="0"/>
            <a:endParaRPr lang="cs-CZ" noProof="0" dirty="0"/>
          </a:p>
        </p:txBody>
      </p:sp>
      <p:sp>
        <p:nvSpPr>
          <p:cNvPr id="7" name="Zástupný symbol pro číslo snímku 6"/>
          <p:cNvSpPr>
            <a:spLocks noGrp="1"/>
          </p:cNvSpPr>
          <p:nvPr>
            <p:ph type="sldNum" sz="quarter" idx="12"/>
          </p:nvPr>
        </p:nvSpPr>
        <p:spPr>
          <a:xfrm>
            <a:off x="4371283" y="320040"/>
            <a:ext cx="685800" cy="320040"/>
          </a:xfrm>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12050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grpSp>
        <p:nvGrpSpPr>
          <p:cNvPr id="75" name="Skupina 74"/>
          <p:cNvGrpSpPr/>
          <p:nvPr/>
        </p:nvGrpSpPr>
        <p:grpSpPr>
          <a:xfrm>
            <a:off x="-313135" y="0"/>
            <a:ext cx="9438086" cy="6853238"/>
            <a:chOff x="-417513" y="0"/>
            <a:chExt cx="12584114" cy="6853238"/>
          </a:xfrm>
        </p:grpSpPr>
        <p:sp>
          <p:nvSpPr>
            <p:cNvPr id="76" name="Volný tvar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Volný tvar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Volný tvar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Volný tvar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Volný tvar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Volný tvar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Volný tvar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Volný tvar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Volný tvar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Volný tvar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Volný tvar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Volný tvar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Volný tvar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Volný tvar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Volný tvar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Volný tvar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Volný tvar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Volný tvar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Volný tvar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Volný tvar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Volný tvar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Skupina 21"/>
          <p:cNvGrpSpPr/>
          <p:nvPr/>
        </p:nvGrpSpPr>
        <p:grpSpPr>
          <a:xfrm>
            <a:off x="600108" y="1699589"/>
            <a:ext cx="2755857" cy="3470421"/>
            <a:chOff x="697883" y="1816768"/>
            <a:chExt cx="3674476" cy="3470421"/>
          </a:xfrm>
        </p:grpSpPr>
        <p:sp>
          <p:nvSpPr>
            <p:cNvPr id="23" name="Obdélník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ovnoramenný trojúhelník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Obdélník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Nadpis 1"/>
          <p:cNvSpPr>
            <a:spLocks noGrp="1"/>
          </p:cNvSpPr>
          <p:nvPr>
            <p:ph type="title"/>
          </p:nvPr>
        </p:nvSpPr>
        <p:spPr>
          <a:xfrm>
            <a:off x="666474" y="2349926"/>
            <a:ext cx="2625897" cy="2456441"/>
          </a:xfrm>
        </p:spPr>
        <p:txBody>
          <a:bodyPr rtlCol="0"/>
          <a:lstStyle>
            <a:lvl1pPr>
              <a:defRPr>
                <a:solidFill>
                  <a:srgbClr val="FFFEFF"/>
                </a:solidFill>
              </a:defRPr>
            </a:lvl1pPr>
          </a:lstStyle>
          <a:p>
            <a:pPr rtl="0"/>
            <a:r>
              <a:rPr lang="cs-CZ" noProof="0"/>
              <a:t>Kliknutím lze upravit styl.</a:t>
            </a:r>
            <a:endParaRPr lang="cs-CZ" noProof="0" dirty="0"/>
          </a:p>
        </p:txBody>
      </p:sp>
      <p:sp>
        <p:nvSpPr>
          <p:cNvPr id="3" name="Zástupný symbol pro svislý text 2"/>
          <p:cNvSpPr>
            <a:spLocks noGrp="1"/>
          </p:cNvSpPr>
          <p:nvPr>
            <p:ph type="body" orient="vert" idx="1"/>
          </p:nvPr>
        </p:nvSpPr>
        <p:spPr>
          <a:xfrm>
            <a:off x="3832488" y="794719"/>
            <a:ext cx="4706276" cy="5257090"/>
          </a:xfrm>
        </p:spPr>
        <p:txBody>
          <a:bodyPr vert="eaVert"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datum 3"/>
          <p:cNvSpPr>
            <a:spLocks noGrp="1"/>
          </p:cNvSpPr>
          <p:nvPr>
            <p:ph type="dt" sz="half" idx="10"/>
          </p:nvPr>
        </p:nvSpPr>
        <p:spPr/>
        <p:txBody>
          <a:bodyPr rtlCol="0"/>
          <a:lstStyle/>
          <a:p>
            <a:pPr rtl="0"/>
            <a:fld id="{3F9C44AB-610A-44B4-8671-94517D745D8D}" type="datetime1">
              <a:rPr lang="cs-CZ" noProof="0" smtClean="0"/>
              <a:t>08.12.2025</a:t>
            </a:fld>
            <a:endParaRPr lang="cs-CZ" noProof="0" dirty="0"/>
          </a:p>
        </p:txBody>
      </p:sp>
      <p:sp>
        <p:nvSpPr>
          <p:cNvPr id="5" name="Zástupný symbol pro zápatí 4"/>
          <p:cNvSpPr>
            <a:spLocks noGrp="1"/>
          </p:cNvSpPr>
          <p:nvPr>
            <p:ph type="ftr" sz="quarter" idx="11"/>
          </p:nvPr>
        </p:nvSpPr>
        <p:spPr/>
        <p:txBody>
          <a:bodyPr rtlCol="0"/>
          <a:lstStyle/>
          <a:p>
            <a:pPr rtl="0"/>
            <a:endParaRPr lang="cs-CZ" noProof="0" dirty="0"/>
          </a:p>
        </p:txBody>
      </p:sp>
      <p:sp>
        <p:nvSpPr>
          <p:cNvPr id="6" name="Zástupný symbol pro číslo snímku 5"/>
          <p:cNvSpPr>
            <a:spLocks noGrp="1"/>
          </p:cNvSpPr>
          <p:nvPr>
            <p:ph type="sldNum" sz="quarter" idx="12"/>
          </p:nvPr>
        </p:nvSpPr>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30765236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grpSp>
        <p:nvGrpSpPr>
          <p:cNvPr id="75" name="Skupina 74"/>
          <p:cNvGrpSpPr/>
          <p:nvPr/>
        </p:nvGrpSpPr>
        <p:grpSpPr>
          <a:xfrm flipH="1">
            <a:off x="0" y="0"/>
            <a:ext cx="9438086" cy="6853238"/>
            <a:chOff x="-417513" y="0"/>
            <a:chExt cx="12584114" cy="6853238"/>
          </a:xfrm>
        </p:grpSpPr>
        <p:sp>
          <p:nvSpPr>
            <p:cNvPr id="76" name="Volný tvar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Volný tvar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Volný tvar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Volný tvar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Volný tvar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Volný tvar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Volný tvar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Volný tvar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Volný tvar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Volný tvar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Volný tvar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Volný tvar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Volný tvar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Volný tvar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Volný tvar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Volný tvar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Volný tvar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Volný tvar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Volný tvar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Volný tvar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Volný tvar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Skupina 21"/>
          <p:cNvGrpSpPr/>
          <p:nvPr/>
        </p:nvGrpSpPr>
        <p:grpSpPr>
          <a:xfrm>
            <a:off x="5789211" y="1699589"/>
            <a:ext cx="2755857" cy="3470421"/>
            <a:chOff x="697883" y="1816768"/>
            <a:chExt cx="3674476" cy="3470421"/>
          </a:xfrm>
        </p:grpSpPr>
        <p:sp>
          <p:nvSpPr>
            <p:cNvPr id="23" name="Obdélník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ovnoramenný trojúhelník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Obdélník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Svislý nadpis 1"/>
          <p:cNvSpPr>
            <a:spLocks noGrp="1"/>
          </p:cNvSpPr>
          <p:nvPr>
            <p:ph type="title" orient="vert"/>
          </p:nvPr>
        </p:nvSpPr>
        <p:spPr>
          <a:xfrm>
            <a:off x="5855578" y="2349925"/>
            <a:ext cx="2625896" cy="2456442"/>
          </a:xfrm>
        </p:spPr>
        <p:txBody>
          <a:bodyPr vert="eaVert" rtlCol="0"/>
          <a:lstStyle>
            <a:lvl1pPr algn="l">
              <a:lnSpc>
                <a:spcPct val="80000"/>
              </a:lnSpc>
              <a:defRPr>
                <a:solidFill>
                  <a:srgbClr val="FFFEFF"/>
                </a:solidFill>
              </a:defRPr>
            </a:lvl1pPr>
          </a:lstStyle>
          <a:p>
            <a:pPr rtl="0"/>
            <a:r>
              <a:rPr lang="cs-CZ" noProof="0"/>
              <a:t>Kliknutím lze upravit styl.</a:t>
            </a:r>
            <a:endParaRPr lang="cs-CZ" noProof="0" dirty="0"/>
          </a:p>
        </p:txBody>
      </p:sp>
      <p:sp>
        <p:nvSpPr>
          <p:cNvPr id="3" name="Zástupný symbol pro svislý text 2"/>
          <p:cNvSpPr>
            <a:spLocks noGrp="1"/>
          </p:cNvSpPr>
          <p:nvPr>
            <p:ph type="body" orient="vert" idx="1"/>
          </p:nvPr>
        </p:nvSpPr>
        <p:spPr>
          <a:xfrm>
            <a:off x="602060" y="798445"/>
            <a:ext cx="4701467" cy="5257303"/>
          </a:xfrm>
        </p:spPr>
        <p:txBody>
          <a:bodyPr vert="eaVert" rtlCol="0"/>
          <a:lstStyle/>
          <a:p>
            <a:pPr lvl="0" rtl="0"/>
            <a:r>
              <a:rPr lang="cs-CZ" noProof="0"/>
              <a:t>Po kliknutí můžete upravovat styly textu v předloze.</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endParaRPr lang="cs-CZ" noProof="0" dirty="0"/>
          </a:p>
        </p:txBody>
      </p:sp>
      <p:sp>
        <p:nvSpPr>
          <p:cNvPr id="4" name="Zástupný symbol pro datum 3"/>
          <p:cNvSpPr>
            <a:spLocks noGrp="1"/>
          </p:cNvSpPr>
          <p:nvPr>
            <p:ph type="dt" sz="half" idx="10"/>
          </p:nvPr>
        </p:nvSpPr>
        <p:spPr>
          <a:xfrm>
            <a:off x="603504" y="320040"/>
            <a:ext cx="2743200" cy="320040"/>
          </a:xfrm>
        </p:spPr>
        <p:txBody>
          <a:bodyPr rtlCol="0"/>
          <a:lstStyle/>
          <a:p>
            <a:pPr rtl="0"/>
            <a:fld id="{66F5B7B1-FD41-443A-AC03-A3701E7EA6F6}" type="datetime1">
              <a:rPr lang="cs-CZ" noProof="0" smtClean="0"/>
              <a:t>08.12.2025</a:t>
            </a:fld>
            <a:endParaRPr lang="cs-CZ" noProof="0" dirty="0"/>
          </a:p>
        </p:txBody>
      </p:sp>
      <p:sp>
        <p:nvSpPr>
          <p:cNvPr id="5" name="Zástupný symbol pro zápatí 4"/>
          <p:cNvSpPr>
            <a:spLocks noGrp="1"/>
          </p:cNvSpPr>
          <p:nvPr>
            <p:ph type="ftr" sz="quarter" idx="11"/>
          </p:nvPr>
        </p:nvSpPr>
        <p:spPr>
          <a:xfrm>
            <a:off x="603504" y="6227064"/>
            <a:ext cx="7941564" cy="320040"/>
          </a:xfrm>
        </p:spPr>
        <p:txBody>
          <a:bodyPr rtlCol="0"/>
          <a:lstStyle/>
          <a:p>
            <a:pPr rtl="0"/>
            <a:endParaRPr lang="cs-CZ" noProof="0" dirty="0"/>
          </a:p>
        </p:txBody>
      </p:sp>
      <p:sp>
        <p:nvSpPr>
          <p:cNvPr id="6" name="Zástupný symbol pro číslo snímku 5"/>
          <p:cNvSpPr>
            <a:spLocks noGrp="1"/>
          </p:cNvSpPr>
          <p:nvPr>
            <p:ph type="sldNum" sz="quarter" idx="12"/>
          </p:nvPr>
        </p:nvSpPr>
        <p:spPr>
          <a:xfrm>
            <a:off x="7852410" y="320040"/>
            <a:ext cx="685800" cy="320040"/>
          </a:xfrm>
        </p:spPr>
        <p:txBody>
          <a:bodyPr rtlCol="0"/>
          <a:lstStyle/>
          <a:p>
            <a:pPr rtl="0"/>
            <a:fld id="{6D22F896-40B5-4ADD-8801-0D06FADFA095}" type="slidenum">
              <a:rPr lang="cs-CZ" noProof="0" smtClean="0"/>
              <a:t>‹#›</a:t>
            </a:fld>
            <a:endParaRPr lang="cs-CZ" noProof="0" dirty="0"/>
          </a:p>
        </p:txBody>
      </p:sp>
    </p:spTree>
    <p:extLst>
      <p:ext uri="{BB962C8B-B14F-4D97-AF65-F5344CB8AC3E}">
        <p14:creationId xmlns:p14="http://schemas.microsoft.com/office/powerpoint/2010/main" val="205828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1A6EB5D5-C3C9-4091-B9E5-26450CE67EC9}" type="datetimeFigureOut">
              <a:rPr lang="cs-CZ" smtClean="0"/>
              <a:t>08.12.2025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4014741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A6EB5D5-C3C9-4091-B9E5-26450CE67EC9}" type="datetimeFigureOut">
              <a:rPr lang="cs-CZ" smtClean="0"/>
              <a:t>08.12.2025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699102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A6EB5D5-C3C9-4091-B9E5-26450CE67EC9}" type="datetimeFigureOut">
              <a:rPr lang="cs-CZ" smtClean="0"/>
              <a:t>08.12.2025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1076559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1A6EB5D5-C3C9-4091-B9E5-26450CE67EC9}" type="datetimeFigureOut">
              <a:rPr lang="cs-CZ" smtClean="0"/>
              <a:t>08.12.2025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335318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A6EB5D5-C3C9-4091-B9E5-26450CE67EC9}" type="datetimeFigureOut">
              <a:rPr lang="cs-CZ" smtClean="0"/>
              <a:t>08.12.2025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48029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A6EB5D5-C3C9-4091-B9E5-26450CE67EC9}" type="datetimeFigureOut">
              <a:rPr lang="cs-CZ" smtClean="0"/>
              <a:t>08.12.2025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1234437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A6EB5D5-C3C9-4091-B9E5-26450CE67EC9}" type="datetimeFigureOut">
              <a:rPr lang="cs-CZ" smtClean="0"/>
              <a:t>08.12.2025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4138495-5AA3-43D0-A580-83377AB840CC}" type="slidenum">
              <a:rPr lang="cs-CZ" smtClean="0"/>
              <a:t>‹#›</a:t>
            </a:fld>
            <a:endParaRPr lang="cs-CZ"/>
          </a:p>
        </p:txBody>
      </p:sp>
    </p:spTree>
    <p:extLst>
      <p:ext uri="{BB962C8B-B14F-4D97-AF65-F5344CB8AC3E}">
        <p14:creationId xmlns:p14="http://schemas.microsoft.com/office/powerpoint/2010/main" val="975186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EB5D5-C3C9-4091-B9E5-26450CE67EC9}" type="datetimeFigureOut">
              <a:rPr lang="cs-CZ" smtClean="0"/>
              <a:t>08.12.2025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38495-5AA3-43D0-A580-83377AB840CC}" type="slidenum">
              <a:rPr lang="cs-CZ" smtClean="0"/>
              <a:t>‹#›</a:t>
            </a:fld>
            <a:endParaRPr lang="cs-CZ"/>
          </a:p>
        </p:txBody>
      </p:sp>
    </p:spTree>
    <p:extLst>
      <p:ext uri="{BB962C8B-B14F-4D97-AF65-F5344CB8AC3E}">
        <p14:creationId xmlns:p14="http://schemas.microsoft.com/office/powerpoint/2010/main" val="2490421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p:cNvSpPr>
            <a:spLocks noGrp="1"/>
          </p:cNvSpPr>
          <p:nvPr>
            <p:ph type="title"/>
          </p:nvPr>
        </p:nvSpPr>
        <p:spPr>
          <a:xfrm>
            <a:off x="668371" y="2358392"/>
            <a:ext cx="2624000" cy="2456485"/>
          </a:xfrm>
          <a:prstGeom prst="rect">
            <a:avLst/>
          </a:prstGeom>
        </p:spPr>
        <p:txBody>
          <a:bodyPr vert="horz" lIns="228600" tIns="228600" rIns="228600" bIns="228600" rtlCol="0" anchor="ctr">
            <a:normAutofit/>
          </a:bodyPr>
          <a:lstStyle/>
          <a:p>
            <a:pPr rtl="0"/>
            <a:r>
              <a:rPr lang="cs-CZ" noProof="0" dirty="0"/>
              <a:t>Kliknutím můžete upravit styl předlohy nadpisů.</a:t>
            </a:r>
          </a:p>
        </p:txBody>
      </p:sp>
      <p:sp>
        <p:nvSpPr>
          <p:cNvPr id="3" name="Zástupný symbol pro text 2"/>
          <p:cNvSpPr>
            <a:spLocks noGrp="1"/>
          </p:cNvSpPr>
          <p:nvPr>
            <p:ph type="body" idx="1"/>
          </p:nvPr>
        </p:nvSpPr>
        <p:spPr>
          <a:xfrm>
            <a:off x="4076237" y="794719"/>
            <a:ext cx="4462527" cy="5257090"/>
          </a:xfrm>
          <a:prstGeom prst="rect">
            <a:avLst/>
          </a:prstGeom>
        </p:spPr>
        <p:txBody>
          <a:bodyPr vert="horz" lIns="91440" tIns="45720" rIns="91440" bIns="45720" rtlCol="0">
            <a:normAutofit/>
          </a:bodyPr>
          <a:lstStyle/>
          <a:p>
            <a:pPr lvl="0" rtl="0"/>
            <a:r>
              <a:rPr lang="cs-CZ" noProof="0" dirty="0"/>
              <a:t>Kliknutím můžete upravit styly předlohy textu.</a:t>
            </a:r>
          </a:p>
          <a:p>
            <a:pPr lvl="1" rtl="0"/>
            <a:r>
              <a:rPr lang="cs-CZ" noProof="0" dirty="0"/>
              <a:t>Druhá úroveň</a:t>
            </a:r>
          </a:p>
          <a:p>
            <a:pPr lvl="2" rtl="0"/>
            <a:r>
              <a:rPr lang="cs-CZ" noProof="0" dirty="0"/>
              <a:t>Třetí úroveň</a:t>
            </a:r>
          </a:p>
          <a:p>
            <a:pPr lvl="3" rtl="0"/>
            <a:r>
              <a:rPr lang="cs-CZ" noProof="0" dirty="0"/>
              <a:t>Čtvrtá úroveň</a:t>
            </a:r>
          </a:p>
          <a:p>
            <a:pPr lvl="4" rtl="0"/>
            <a:r>
              <a:rPr lang="cs-CZ" noProof="0" dirty="0"/>
              <a:t>Pátá úroveň</a:t>
            </a:r>
          </a:p>
        </p:txBody>
      </p:sp>
      <p:sp>
        <p:nvSpPr>
          <p:cNvPr id="4" name="Zástupný symbol pro datum 3"/>
          <p:cNvSpPr>
            <a:spLocks noGrp="1"/>
          </p:cNvSpPr>
          <p:nvPr>
            <p:ph type="dt" sz="half" idx="2"/>
          </p:nvPr>
        </p:nvSpPr>
        <p:spPr>
          <a:xfrm>
            <a:off x="603504" y="320040"/>
            <a:ext cx="2743200" cy="320040"/>
          </a:xfrm>
          <a:prstGeom prst="rect">
            <a:avLst/>
          </a:prstGeom>
        </p:spPr>
        <p:txBody>
          <a:bodyPr vert="horz" lIns="91440" tIns="45720" rIns="91440" bIns="45720" rtlCol="0" anchor="ctr"/>
          <a:lstStyle>
            <a:lvl1pPr algn="l">
              <a:defRPr sz="750">
                <a:solidFill>
                  <a:schemeClr val="tx1">
                    <a:tint val="75000"/>
                  </a:schemeClr>
                </a:solidFill>
              </a:defRPr>
            </a:lvl1pPr>
          </a:lstStyle>
          <a:p>
            <a:pPr rtl="0"/>
            <a:fld id="{1349C5F2-A158-4DE0-A8F3-AE70C3AA5A77}" type="datetime1">
              <a:rPr lang="cs-CZ" noProof="0" smtClean="0"/>
              <a:t>08.12.2025</a:t>
            </a:fld>
            <a:endParaRPr lang="cs-CZ" noProof="0" dirty="0"/>
          </a:p>
        </p:txBody>
      </p:sp>
      <p:sp>
        <p:nvSpPr>
          <p:cNvPr id="5" name="Zástupný symbol pro zápatí 4"/>
          <p:cNvSpPr>
            <a:spLocks noGrp="1"/>
          </p:cNvSpPr>
          <p:nvPr>
            <p:ph type="ftr" sz="quarter" idx="3"/>
          </p:nvPr>
        </p:nvSpPr>
        <p:spPr>
          <a:xfrm>
            <a:off x="603504" y="6227064"/>
            <a:ext cx="7941564" cy="320040"/>
          </a:xfrm>
          <a:prstGeom prst="rect">
            <a:avLst/>
          </a:prstGeom>
        </p:spPr>
        <p:txBody>
          <a:bodyPr vert="horz" lIns="91440" tIns="45720" rIns="91440" bIns="45720" rtlCol="0" anchor="ctr"/>
          <a:lstStyle>
            <a:lvl1pPr algn="r">
              <a:defRPr sz="750">
                <a:solidFill>
                  <a:schemeClr val="tx1">
                    <a:tint val="75000"/>
                  </a:schemeClr>
                </a:solidFill>
              </a:defRPr>
            </a:lvl1pPr>
          </a:lstStyle>
          <a:p>
            <a:pPr rtl="0"/>
            <a:endParaRPr lang="cs-CZ" noProof="0" dirty="0"/>
          </a:p>
        </p:txBody>
      </p:sp>
      <p:sp>
        <p:nvSpPr>
          <p:cNvPr id="6" name="Zástupný symbol pro číslo snímku 5"/>
          <p:cNvSpPr>
            <a:spLocks noGrp="1"/>
          </p:cNvSpPr>
          <p:nvPr>
            <p:ph type="sldNum" sz="quarter" idx="4"/>
          </p:nvPr>
        </p:nvSpPr>
        <p:spPr>
          <a:xfrm>
            <a:off x="7852410" y="320040"/>
            <a:ext cx="685800" cy="320040"/>
          </a:xfrm>
          <a:prstGeom prst="rect">
            <a:avLst/>
          </a:prstGeom>
        </p:spPr>
        <p:txBody>
          <a:bodyPr vert="horz" lIns="91440" tIns="45720" rIns="91440" bIns="45720" rtlCol="0" anchor="ctr"/>
          <a:lstStyle>
            <a:lvl1pPr algn="r">
              <a:defRPr sz="750">
                <a:solidFill>
                  <a:schemeClr val="tx1">
                    <a:tint val="75000"/>
                  </a:schemeClr>
                </a:solidFill>
              </a:defRPr>
            </a:lvl1pPr>
          </a:lstStyle>
          <a:p>
            <a:pPr rtl="0"/>
            <a:fld id="{6D22F896-40B5-4ADD-8801-0D06FADFA095}" type="slidenum">
              <a:rPr lang="cs-CZ" noProof="0" smtClean="0"/>
              <a:pPr rtl="0"/>
              <a:t>‹#›</a:t>
            </a:fld>
            <a:endParaRPr lang="cs-CZ" noProof="0" dirty="0"/>
          </a:p>
        </p:txBody>
      </p:sp>
    </p:spTree>
    <p:extLst>
      <p:ext uri="{BB962C8B-B14F-4D97-AF65-F5344CB8AC3E}">
        <p14:creationId xmlns:p14="http://schemas.microsoft.com/office/powerpoint/2010/main" val="1903698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685800" rtl="0" eaLnBrk="1" latinLnBrk="0" hangingPunct="1">
        <a:lnSpc>
          <a:spcPct val="85000"/>
        </a:lnSpc>
        <a:spcBef>
          <a:spcPct val="0"/>
        </a:spcBef>
        <a:buNone/>
        <a:defRPr sz="3000" b="0" i="0" kern="1200" cap="none" spc="-113">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10000"/>
        <a:buFont typeface="Wingdings" panose="05000000000000000000" pitchFamily="2" charset="2"/>
        <a:buChar char="§"/>
        <a:defRPr sz="135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05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5" Type="http://schemas.openxmlformats.org/officeDocument/2006/relationships/image" Target="../media/image14.gif"/><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YG_m02mamUM"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hyperlink" Target="https://www.youtube.com/watch?v=asYOlvd-tbQ"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8.gif"/><Relationship Id="rId4" Type="http://schemas.openxmlformats.org/officeDocument/2006/relationships/image" Target="../media/image17.gif"/></Relationships>
</file>

<file path=ppt/slides/_rels/slide2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1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image" Target="../media/image56.png"/><Relationship Id="rId1" Type="http://schemas.openxmlformats.org/officeDocument/2006/relationships/slideLayout" Target="../slideLayouts/slideLayout13.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Česká </a:t>
            </a:r>
            <a:r>
              <a:rPr lang="cs-CZ"/>
              <a:t>literatura 1990-2025</a:t>
            </a:r>
            <a:endParaRPr lang="cs-CZ" dirty="0"/>
          </a:p>
        </p:txBody>
      </p:sp>
      <p:sp>
        <p:nvSpPr>
          <p:cNvPr id="3" name="Podnadpis 2"/>
          <p:cNvSpPr>
            <a:spLocks noGrp="1"/>
          </p:cNvSpPr>
          <p:nvPr>
            <p:ph type="subTitle" idx="1"/>
          </p:nvPr>
        </p:nvSpPr>
        <p:spPr/>
        <p:txBody>
          <a:bodyPr/>
          <a:lstStyle/>
          <a:p>
            <a:r>
              <a:rPr lang="cs-CZ" dirty="0"/>
              <a:t>Petr A. Bílek</a:t>
            </a:r>
          </a:p>
        </p:txBody>
      </p:sp>
    </p:spTree>
    <p:extLst>
      <p:ext uri="{BB962C8B-B14F-4D97-AF65-F5344CB8AC3E}">
        <p14:creationId xmlns:p14="http://schemas.microsoft.com/office/powerpoint/2010/main" val="1094976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1990-1995 pokračování</a:t>
            </a:r>
          </a:p>
        </p:txBody>
      </p:sp>
      <p:sp>
        <p:nvSpPr>
          <p:cNvPr id="3" name="Zástupný symbol pro obsah 2"/>
          <p:cNvSpPr>
            <a:spLocks noGrp="1"/>
          </p:cNvSpPr>
          <p:nvPr>
            <p:ph idx="1"/>
          </p:nvPr>
        </p:nvSpPr>
        <p:spPr>
          <a:xfrm>
            <a:off x="457200" y="1600200"/>
            <a:ext cx="8229600" cy="5213176"/>
          </a:xfrm>
        </p:spPr>
        <p:txBody>
          <a:bodyPr>
            <a:normAutofit fontScale="77500" lnSpcReduction="20000"/>
          </a:bodyPr>
          <a:lstStyle/>
          <a:p>
            <a:r>
              <a:rPr lang="cs-CZ" dirty="0"/>
              <a:t>Daniela Hodrová: Podobojí (1991); Kukly (1991); Théta (1992)</a:t>
            </a:r>
          </a:p>
          <a:p>
            <a:r>
              <a:rPr lang="cs-CZ" dirty="0"/>
              <a:t>Vladimír Macura: Informátor (1992); Komandant (1994);</a:t>
            </a:r>
          </a:p>
          <a:p>
            <a:r>
              <a:rPr lang="cs-CZ" dirty="0"/>
              <a:t>Michal </a:t>
            </a:r>
            <a:r>
              <a:rPr lang="cs-CZ" dirty="0" err="1"/>
              <a:t>Ajvaz</a:t>
            </a:r>
            <a:r>
              <a:rPr lang="cs-CZ" dirty="0"/>
              <a:t>: Druhé město (1993)</a:t>
            </a:r>
          </a:p>
          <a:p>
            <a:r>
              <a:rPr lang="cs-CZ" dirty="0"/>
              <a:t>Jiří Kratochvil: Avion (1995)</a:t>
            </a:r>
          </a:p>
          <a:p>
            <a:r>
              <a:rPr lang="cs-CZ" dirty="0"/>
              <a:t>Zuzana Brabcová: Daleko od stromu (1991)</a:t>
            </a:r>
          </a:p>
          <a:p>
            <a:r>
              <a:rPr lang="cs-CZ" dirty="0"/>
              <a:t>Michal </a:t>
            </a:r>
            <a:r>
              <a:rPr lang="cs-CZ" dirty="0" err="1"/>
              <a:t>Viewegh</a:t>
            </a:r>
            <a:r>
              <a:rPr lang="cs-CZ" dirty="0"/>
              <a:t>: Báječná léta pod psa (1992); Výchova dívek v Čechách (1994)</a:t>
            </a:r>
          </a:p>
          <a:p>
            <a:r>
              <a:rPr lang="cs-CZ" dirty="0"/>
              <a:t>Jáchym Topol: Sestra (1994); Anděl (1995)</a:t>
            </a:r>
          </a:p>
          <a:p>
            <a:r>
              <a:rPr lang="cs-CZ" dirty="0"/>
              <a:t>Petr </a:t>
            </a:r>
            <a:r>
              <a:rPr lang="cs-CZ" dirty="0" err="1"/>
              <a:t>Šabach</a:t>
            </a:r>
            <a:r>
              <a:rPr lang="cs-CZ" dirty="0"/>
              <a:t>: Hovno hoří (1994)</a:t>
            </a:r>
          </a:p>
          <a:p>
            <a:r>
              <a:rPr lang="cs-CZ" dirty="0"/>
              <a:t>Vlastimil Třešňák: Klíč je pod rohožkou (1995)</a:t>
            </a:r>
          </a:p>
          <a:p>
            <a:r>
              <a:rPr lang="cs-CZ" dirty="0"/>
              <a:t>Jan Balabán: Středověk (1995)</a:t>
            </a:r>
          </a:p>
          <a:p>
            <a:r>
              <a:rPr lang="cs-CZ" dirty="0"/>
              <a:t>Patrik Ouředník: Rok čtyřiadvacet (1995)</a:t>
            </a:r>
          </a:p>
          <a:p>
            <a:endParaRPr lang="cs-CZ" dirty="0"/>
          </a:p>
          <a:p>
            <a:endParaRPr lang="cs-CZ" dirty="0"/>
          </a:p>
        </p:txBody>
      </p:sp>
    </p:spTree>
    <p:extLst>
      <p:ext uri="{BB962C8B-B14F-4D97-AF65-F5344CB8AC3E}">
        <p14:creationId xmlns:p14="http://schemas.microsoft.com/office/powerpoint/2010/main" val="209927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580">
                                          <p:stCondLst>
                                            <p:cond delay="0"/>
                                          </p:stCondLst>
                                        </p:cTn>
                                        <p:tgtEl>
                                          <p:spTgt spid="3">
                                            <p:txEl>
                                              <p:pRg st="8" end="8"/>
                                            </p:txEl>
                                          </p:spTgt>
                                        </p:tgtEl>
                                      </p:cBhvr>
                                    </p:animEffect>
                                    <p:anim calcmode="lin" valueType="num">
                                      <p:cBhvr>
                                        <p:cTn id="15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8" end="8"/>
                                            </p:txEl>
                                          </p:spTgt>
                                        </p:tgtEl>
                                      </p:cBhvr>
                                      <p:to x="100000" y="60000"/>
                                    </p:animScale>
                                    <p:animScale>
                                      <p:cBhvr>
                                        <p:cTn id="158" dur="166" decel="50000">
                                          <p:stCondLst>
                                            <p:cond delay="676"/>
                                          </p:stCondLst>
                                        </p:cTn>
                                        <p:tgtEl>
                                          <p:spTgt spid="3">
                                            <p:txEl>
                                              <p:pRg st="8" end="8"/>
                                            </p:txEl>
                                          </p:spTgt>
                                        </p:tgtEl>
                                      </p:cBhvr>
                                      <p:to x="100000" y="100000"/>
                                    </p:animScale>
                                    <p:animScale>
                                      <p:cBhvr>
                                        <p:cTn id="159" dur="26">
                                          <p:stCondLst>
                                            <p:cond delay="1312"/>
                                          </p:stCondLst>
                                        </p:cTn>
                                        <p:tgtEl>
                                          <p:spTgt spid="3">
                                            <p:txEl>
                                              <p:pRg st="8" end="8"/>
                                            </p:txEl>
                                          </p:spTgt>
                                        </p:tgtEl>
                                      </p:cBhvr>
                                      <p:to x="100000" y="80000"/>
                                    </p:animScale>
                                    <p:animScale>
                                      <p:cBhvr>
                                        <p:cTn id="160" dur="166" decel="50000">
                                          <p:stCondLst>
                                            <p:cond delay="1338"/>
                                          </p:stCondLst>
                                        </p:cTn>
                                        <p:tgtEl>
                                          <p:spTgt spid="3">
                                            <p:txEl>
                                              <p:pRg st="8" end="8"/>
                                            </p:txEl>
                                          </p:spTgt>
                                        </p:tgtEl>
                                      </p:cBhvr>
                                      <p:to x="100000" y="100000"/>
                                    </p:animScale>
                                    <p:animScale>
                                      <p:cBhvr>
                                        <p:cTn id="161" dur="26">
                                          <p:stCondLst>
                                            <p:cond delay="1642"/>
                                          </p:stCondLst>
                                        </p:cTn>
                                        <p:tgtEl>
                                          <p:spTgt spid="3">
                                            <p:txEl>
                                              <p:pRg st="8" end="8"/>
                                            </p:txEl>
                                          </p:spTgt>
                                        </p:tgtEl>
                                      </p:cBhvr>
                                      <p:to x="100000" y="90000"/>
                                    </p:animScale>
                                    <p:animScale>
                                      <p:cBhvr>
                                        <p:cTn id="162" dur="166" decel="50000">
                                          <p:stCondLst>
                                            <p:cond delay="1668"/>
                                          </p:stCondLst>
                                        </p:cTn>
                                        <p:tgtEl>
                                          <p:spTgt spid="3">
                                            <p:txEl>
                                              <p:pRg st="8" end="8"/>
                                            </p:txEl>
                                          </p:spTgt>
                                        </p:tgtEl>
                                      </p:cBhvr>
                                      <p:to x="100000" y="100000"/>
                                    </p:animScale>
                                    <p:animScale>
                                      <p:cBhvr>
                                        <p:cTn id="163" dur="26">
                                          <p:stCondLst>
                                            <p:cond delay="1808"/>
                                          </p:stCondLst>
                                        </p:cTn>
                                        <p:tgtEl>
                                          <p:spTgt spid="3">
                                            <p:txEl>
                                              <p:pRg st="8" end="8"/>
                                            </p:txEl>
                                          </p:spTgt>
                                        </p:tgtEl>
                                      </p:cBhvr>
                                      <p:to x="100000" y="95000"/>
                                    </p:animScale>
                                    <p:animScale>
                                      <p:cBhvr>
                                        <p:cTn id="164" dur="166" decel="50000">
                                          <p:stCondLst>
                                            <p:cond delay="1834"/>
                                          </p:stCondLst>
                                        </p:cTn>
                                        <p:tgtEl>
                                          <p:spTgt spid="3">
                                            <p:txEl>
                                              <p:pRg st="8" end="8"/>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nodeType="clickEffect">
                                  <p:stCondLst>
                                    <p:cond delay="0"/>
                                  </p:stCondLst>
                                  <p:childTnLst>
                                    <p:set>
                                      <p:cBhvr>
                                        <p:cTn id="168" dur="1" fill="hold">
                                          <p:stCondLst>
                                            <p:cond delay="0"/>
                                          </p:stCondLst>
                                        </p:cTn>
                                        <p:tgtEl>
                                          <p:spTgt spid="3">
                                            <p:txEl>
                                              <p:pRg st="9" end="9"/>
                                            </p:txEl>
                                          </p:spTgt>
                                        </p:tgtEl>
                                        <p:attrNameLst>
                                          <p:attrName>style.visibility</p:attrName>
                                        </p:attrNameLst>
                                      </p:cBhvr>
                                      <p:to>
                                        <p:strVal val="visible"/>
                                      </p:to>
                                    </p:set>
                                    <p:animEffect transition="in" filter="wipe(down)">
                                      <p:cBhvr>
                                        <p:cTn id="169" dur="580">
                                          <p:stCondLst>
                                            <p:cond delay="0"/>
                                          </p:stCondLst>
                                        </p:cTn>
                                        <p:tgtEl>
                                          <p:spTgt spid="3">
                                            <p:txEl>
                                              <p:pRg st="9" end="9"/>
                                            </p:txEl>
                                          </p:spTgt>
                                        </p:tgtEl>
                                      </p:cBhvr>
                                    </p:animEffect>
                                    <p:anim calcmode="lin" valueType="num">
                                      <p:cBhvr>
                                        <p:cTn id="170"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3">
                                            <p:txEl>
                                              <p:pRg st="9" end="9"/>
                                            </p:txEl>
                                          </p:spTgt>
                                        </p:tgtEl>
                                      </p:cBhvr>
                                      <p:to x="100000" y="60000"/>
                                    </p:animScale>
                                    <p:animScale>
                                      <p:cBhvr>
                                        <p:cTn id="176" dur="166" decel="50000">
                                          <p:stCondLst>
                                            <p:cond delay="676"/>
                                          </p:stCondLst>
                                        </p:cTn>
                                        <p:tgtEl>
                                          <p:spTgt spid="3">
                                            <p:txEl>
                                              <p:pRg st="9" end="9"/>
                                            </p:txEl>
                                          </p:spTgt>
                                        </p:tgtEl>
                                      </p:cBhvr>
                                      <p:to x="100000" y="100000"/>
                                    </p:animScale>
                                    <p:animScale>
                                      <p:cBhvr>
                                        <p:cTn id="177" dur="26">
                                          <p:stCondLst>
                                            <p:cond delay="1312"/>
                                          </p:stCondLst>
                                        </p:cTn>
                                        <p:tgtEl>
                                          <p:spTgt spid="3">
                                            <p:txEl>
                                              <p:pRg st="9" end="9"/>
                                            </p:txEl>
                                          </p:spTgt>
                                        </p:tgtEl>
                                      </p:cBhvr>
                                      <p:to x="100000" y="80000"/>
                                    </p:animScale>
                                    <p:animScale>
                                      <p:cBhvr>
                                        <p:cTn id="178" dur="166" decel="50000">
                                          <p:stCondLst>
                                            <p:cond delay="1338"/>
                                          </p:stCondLst>
                                        </p:cTn>
                                        <p:tgtEl>
                                          <p:spTgt spid="3">
                                            <p:txEl>
                                              <p:pRg st="9" end="9"/>
                                            </p:txEl>
                                          </p:spTgt>
                                        </p:tgtEl>
                                      </p:cBhvr>
                                      <p:to x="100000" y="100000"/>
                                    </p:animScale>
                                    <p:animScale>
                                      <p:cBhvr>
                                        <p:cTn id="179" dur="26">
                                          <p:stCondLst>
                                            <p:cond delay="1642"/>
                                          </p:stCondLst>
                                        </p:cTn>
                                        <p:tgtEl>
                                          <p:spTgt spid="3">
                                            <p:txEl>
                                              <p:pRg st="9" end="9"/>
                                            </p:txEl>
                                          </p:spTgt>
                                        </p:tgtEl>
                                      </p:cBhvr>
                                      <p:to x="100000" y="90000"/>
                                    </p:animScale>
                                    <p:animScale>
                                      <p:cBhvr>
                                        <p:cTn id="180" dur="166" decel="50000">
                                          <p:stCondLst>
                                            <p:cond delay="1668"/>
                                          </p:stCondLst>
                                        </p:cTn>
                                        <p:tgtEl>
                                          <p:spTgt spid="3">
                                            <p:txEl>
                                              <p:pRg st="9" end="9"/>
                                            </p:txEl>
                                          </p:spTgt>
                                        </p:tgtEl>
                                      </p:cBhvr>
                                      <p:to x="100000" y="100000"/>
                                    </p:animScale>
                                    <p:animScale>
                                      <p:cBhvr>
                                        <p:cTn id="181" dur="26">
                                          <p:stCondLst>
                                            <p:cond delay="1808"/>
                                          </p:stCondLst>
                                        </p:cTn>
                                        <p:tgtEl>
                                          <p:spTgt spid="3">
                                            <p:txEl>
                                              <p:pRg st="9" end="9"/>
                                            </p:txEl>
                                          </p:spTgt>
                                        </p:tgtEl>
                                      </p:cBhvr>
                                      <p:to x="100000" y="95000"/>
                                    </p:animScale>
                                    <p:animScale>
                                      <p:cBhvr>
                                        <p:cTn id="182" dur="166" decel="50000">
                                          <p:stCondLst>
                                            <p:cond delay="1834"/>
                                          </p:stCondLst>
                                        </p:cTn>
                                        <p:tgtEl>
                                          <p:spTgt spid="3">
                                            <p:txEl>
                                              <p:pRg st="9" end="9"/>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nodeType="clickEffect">
                                  <p:stCondLst>
                                    <p:cond delay="0"/>
                                  </p:stCondLst>
                                  <p:childTnLst>
                                    <p:set>
                                      <p:cBhvr>
                                        <p:cTn id="186" dur="1" fill="hold">
                                          <p:stCondLst>
                                            <p:cond delay="0"/>
                                          </p:stCondLst>
                                        </p:cTn>
                                        <p:tgtEl>
                                          <p:spTgt spid="3">
                                            <p:txEl>
                                              <p:pRg st="10" end="10"/>
                                            </p:txEl>
                                          </p:spTgt>
                                        </p:tgtEl>
                                        <p:attrNameLst>
                                          <p:attrName>style.visibility</p:attrName>
                                        </p:attrNameLst>
                                      </p:cBhvr>
                                      <p:to>
                                        <p:strVal val="visible"/>
                                      </p:to>
                                    </p:set>
                                    <p:animEffect transition="in" filter="wipe(down)">
                                      <p:cBhvr>
                                        <p:cTn id="187" dur="580">
                                          <p:stCondLst>
                                            <p:cond delay="0"/>
                                          </p:stCondLst>
                                        </p:cTn>
                                        <p:tgtEl>
                                          <p:spTgt spid="3">
                                            <p:txEl>
                                              <p:pRg st="10" end="10"/>
                                            </p:txEl>
                                          </p:spTgt>
                                        </p:tgtEl>
                                      </p:cBhvr>
                                    </p:animEffect>
                                    <p:anim calcmode="lin" valueType="num">
                                      <p:cBhvr>
                                        <p:cTn id="18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3">
                                            <p:txEl>
                                              <p:pRg st="10" end="10"/>
                                            </p:txEl>
                                          </p:spTgt>
                                        </p:tgtEl>
                                      </p:cBhvr>
                                      <p:to x="100000" y="60000"/>
                                    </p:animScale>
                                    <p:animScale>
                                      <p:cBhvr>
                                        <p:cTn id="194" dur="166" decel="50000">
                                          <p:stCondLst>
                                            <p:cond delay="676"/>
                                          </p:stCondLst>
                                        </p:cTn>
                                        <p:tgtEl>
                                          <p:spTgt spid="3">
                                            <p:txEl>
                                              <p:pRg st="10" end="10"/>
                                            </p:txEl>
                                          </p:spTgt>
                                        </p:tgtEl>
                                      </p:cBhvr>
                                      <p:to x="100000" y="100000"/>
                                    </p:animScale>
                                    <p:animScale>
                                      <p:cBhvr>
                                        <p:cTn id="195" dur="26">
                                          <p:stCondLst>
                                            <p:cond delay="1312"/>
                                          </p:stCondLst>
                                        </p:cTn>
                                        <p:tgtEl>
                                          <p:spTgt spid="3">
                                            <p:txEl>
                                              <p:pRg st="10" end="10"/>
                                            </p:txEl>
                                          </p:spTgt>
                                        </p:tgtEl>
                                      </p:cBhvr>
                                      <p:to x="100000" y="80000"/>
                                    </p:animScale>
                                    <p:animScale>
                                      <p:cBhvr>
                                        <p:cTn id="196" dur="166" decel="50000">
                                          <p:stCondLst>
                                            <p:cond delay="1338"/>
                                          </p:stCondLst>
                                        </p:cTn>
                                        <p:tgtEl>
                                          <p:spTgt spid="3">
                                            <p:txEl>
                                              <p:pRg st="10" end="10"/>
                                            </p:txEl>
                                          </p:spTgt>
                                        </p:tgtEl>
                                      </p:cBhvr>
                                      <p:to x="100000" y="100000"/>
                                    </p:animScale>
                                    <p:animScale>
                                      <p:cBhvr>
                                        <p:cTn id="197" dur="26">
                                          <p:stCondLst>
                                            <p:cond delay="1642"/>
                                          </p:stCondLst>
                                        </p:cTn>
                                        <p:tgtEl>
                                          <p:spTgt spid="3">
                                            <p:txEl>
                                              <p:pRg st="10" end="10"/>
                                            </p:txEl>
                                          </p:spTgt>
                                        </p:tgtEl>
                                      </p:cBhvr>
                                      <p:to x="100000" y="90000"/>
                                    </p:animScale>
                                    <p:animScale>
                                      <p:cBhvr>
                                        <p:cTn id="198" dur="166" decel="50000">
                                          <p:stCondLst>
                                            <p:cond delay="1668"/>
                                          </p:stCondLst>
                                        </p:cTn>
                                        <p:tgtEl>
                                          <p:spTgt spid="3">
                                            <p:txEl>
                                              <p:pRg st="10" end="10"/>
                                            </p:txEl>
                                          </p:spTgt>
                                        </p:tgtEl>
                                      </p:cBhvr>
                                      <p:to x="100000" y="100000"/>
                                    </p:animScale>
                                    <p:animScale>
                                      <p:cBhvr>
                                        <p:cTn id="199" dur="26">
                                          <p:stCondLst>
                                            <p:cond delay="1808"/>
                                          </p:stCondLst>
                                        </p:cTn>
                                        <p:tgtEl>
                                          <p:spTgt spid="3">
                                            <p:txEl>
                                              <p:pRg st="10" end="10"/>
                                            </p:txEl>
                                          </p:spTgt>
                                        </p:tgtEl>
                                      </p:cBhvr>
                                      <p:to x="100000" y="95000"/>
                                    </p:animScale>
                                    <p:animScale>
                                      <p:cBhvr>
                                        <p:cTn id="200" dur="166" decel="50000">
                                          <p:stCondLst>
                                            <p:cond delay="1834"/>
                                          </p:stCondLst>
                                        </p:cTn>
                                        <p:tgtEl>
                                          <p:spTgt spid="3">
                                            <p:txEl>
                                              <p:pRg st="10" end="1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1996-2000</a:t>
            </a:r>
          </a:p>
        </p:txBody>
      </p:sp>
      <p:sp>
        <p:nvSpPr>
          <p:cNvPr id="3" name="Zástupný symbol pro obsah 2"/>
          <p:cNvSpPr>
            <a:spLocks noGrp="1"/>
          </p:cNvSpPr>
          <p:nvPr>
            <p:ph idx="1"/>
          </p:nvPr>
        </p:nvSpPr>
        <p:spPr/>
        <p:txBody>
          <a:bodyPr>
            <a:normAutofit fontScale="85000" lnSpcReduction="20000"/>
          </a:bodyPr>
          <a:lstStyle/>
          <a:p>
            <a:r>
              <a:rPr lang="cs-CZ" sz="2800" dirty="0"/>
              <a:t>Martin C. Putna: Kniha Kraft (1996)</a:t>
            </a:r>
          </a:p>
          <a:p>
            <a:r>
              <a:rPr lang="cs-CZ" sz="2800" dirty="0"/>
              <a:t>Michal </a:t>
            </a:r>
            <a:r>
              <a:rPr lang="cs-CZ" sz="2800" dirty="0" err="1"/>
              <a:t>Viewegh</a:t>
            </a:r>
            <a:r>
              <a:rPr lang="cs-CZ" sz="2800" dirty="0"/>
              <a:t>: Účastníci zájezdu (1996)</a:t>
            </a:r>
          </a:p>
          <a:p>
            <a:r>
              <a:rPr lang="cs-CZ" sz="2800" dirty="0"/>
              <a:t>Jiří Kulhánek: Cesta krve (Dobrák, 1996; Cynik, 1997)</a:t>
            </a:r>
          </a:p>
          <a:p>
            <a:r>
              <a:rPr lang="cs-CZ" sz="2800" dirty="0"/>
              <a:t>Irena Dousková: Hrdý </a:t>
            </a:r>
            <a:r>
              <a:rPr lang="cs-CZ" sz="2800" dirty="0" err="1"/>
              <a:t>Budžes</a:t>
            </a:r>
            <a:r>
              <a:rPr lang="cs-CZ" sz="2800" dirty="0"/>
              <a:t> (1997; dramatizace 2002)</a:t>
            </a:r>
          </a:p>
          <a:p>
            <a:r>
              <a:rPr lang="cs-CZ" sz="2800" dirty="0"/>
              <a:t>Jan Balabán: Prázdniny (1998); Černý beran (2000)</a:t>
            </a:r>
          </a:p>
          <a:p>
            <a:r>
              <a:rPr lang="cs-CZ" sz="2800" dirty="0"/>
              <a:t>Vladimír Macura: Guvernantka (1998)</a:t>
            </a:r>
          </a:p>
          <a:p>
            <a:r>
              <a:rPr lang="cs-CZ" sz="2800" dirty="0"/>
              <a:t>Josef (= Miloš) Urban: Poslední tečka za rukopisy (1998); Sedmikostelí (1999)</a:t>
            </a:r>
          </a:p>
          <a:p>
            <a:r>
              <a:rPr lang="cs-CZ" sz="2800" dirty="0"/>
              <a:t>Václav </a:t>
            </a:r>
            <a:r>
              <a:rPr lang="cs-CZ" sz="2800" dirty="0" err="1"/>
              <a:t>Kahuda</a:t>
            </a:r>
            <a:r>
              <a:rPr lang="cs-CZ" sz="2800" dirty="0"/>
              <a:t>: Exhumace (1998); Houština (1999)</a:t>
            </a:r>
          </a:p>
          <a:p>
            <a:r>
              <a:rPr lang="cs-CZ" sz="2800" dirty="0"/>
              <a:t>Tereza Boučková: Krákorám (1998)</a:t>
            </a:r>
          </a:p>
          <a:p>
            <a:r>
              <a:rPr lang="cs-CZ" sz="2800" dirty="0"/>
              <a:t>Zuzana Brabcová: Rok perel (2000)</a:t>
            </a:r>
          </a:p>
          <a:p>
            <a:r>
              <a:rPr lang="cs-CZ" sz="2800" dirty="0"/>
              <a:t>Alexandra Berková: Temná láska (2000)</a:t>
            </a:r>
          </a:p>
          <a:p>
            <a:endParaRPr lang="cs-CZ" dirty="0"/>
          </a:p>
        </p:txBody>
      </p:sp>
    </p:spTree>
    <p:extLst>
      <p:ext uri="{BB962C8B-B14F-4D97-AF65-F5344CB8AC3E}">
        <p14:creationId xmlns:p14="http://schemas.microsoft.com/office/powerpoint/2010/main" val="121330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580">
                                          <p:stCondLst>
                                            <p:cond delay="0"/>
                                          </p:stCondLst>
                                        </p:cTn>
                                        <p:tgtEl>
                                          <p:spTgt spid="3">
                                            <p:txEl>
                                              <p:pRg st="8" end="8"/>
                                            </p:txEl>
                                          </p:spTgt>
                                        </p:tgtEl>
                                      </p:cBhvr>
                                    </p:animEffect>
                                    <p:anim calcmode="lin" valueType="num">
                                      <p:cBhvr>
                                        <p:cTn id="15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8" end="8"/>
                                            </p:txEl>
                                          </p:spTgt>
                                        </p:tgtEl>
                                      </p:cBhvr>
                                      <p:to x="100000" y="60000"/>
                                    </p:animScale>
                                    <p:animScale>
                                      <p:cBhvr>
                                        <p:cTn id="158" dur="166" decel="50000">
                                          <p:stCondLst>
                                            <p:cond delay="676"/>
                                          </p:stCondLst>
                                        </p:cTn>
                                        <p:tgtEl>
                                          <p:spTgt spid="3">
                                            <p:txEl>
                                              <p:pRg st="8" end="8"/>
                                            </p:txEl>
                                          </p:spTgt>
                                        </p:tgtEl>
                                      </p:cBhvr>
                                      <p:to x="100000" y="100000"/>
                                    </p:animScale>
                                    <p:animScale>
                                      <p:cBhvr>
                                        <p:cTn id="159" dur="26">
                                          <p:stCondLst>
                                            <p:cond delay="1312"/>
                                          </p:stCondLst>
                                        </p:cTn>
                                        <p:tgtEl>
                                          <p:spTgt spid="3">
                                            <p:txEl>
                                              <p:pRg st="8" end="8"/>
                                            </p:txEl>
                                          </p:spTgt>
                                        </p:tgtEl>
                                      </p:cBhvr>
                                      <p:to x="100000" y="80000"/>
                                    </p:animScale>
                                    <p:animScale>
                                      <p:cBhvr>
                                        <p:cTn id="160" dur="166" decel="50000">
                                          <p:stCondLst>
                                            <p:cond delay="1338"/>
                                          </p:stCondLst>
                                        </p:cTn>
                                        <p:tgtEl>
                                          <p:spTgt spid="3">
                                            <p:txEl>
                                              <p:pRg st="8" end="8"/>
                                            </p:txEl>
                                          </p:spTgt>
                                        </p:tgtEl>
                                      </p:cBhvr>
                                      <p:to x="100000" y="100000"/>
                                    </p:animScale>
                                    <p:animScale>
                                      <p:cBhvr>
                                        <p:cTn id="161" dur="26">
                                          <p:stCondLst>
                                            <p:cond delay="1642"/>
                                          </p:stCondLst>
                                        </p:cTn>
                                        <p:tgtEl>
                                          <p:spTgt spid="3">
                                            <p:txEl>
                                              <p:pRg st="8" end="8"/>
                                            </p:txEl>
                                          </p:spTgt>
                                        </p:tgtEl>
                                      </p:cBhvr>
                                      <p:to x="100000" y="90000"/>
                                    </p:animScale>
                                    <p:animScale>
                                      <p:cBhvr>
                                        <p:cTn id="162" dur="166" decel="50000">
                                          <p:stCondLst>
                                            <p:cond delay="1668"/>
                                          </p:stCondLst>
                                        </p:cTn>
                                        <p:tgtEl>
                                          <p:spTgt spid="3">
                                            <p:txEl>
                                              <p:pRg st="8" end="8"/>
                                            </p:txEl>
                                          </p:spTgt>
                                        </p:tgtEl>
                                      </p:cBhvr>
                                      <p:to x="100000" y="100000"/>
                                    </p:animScale>
                                    <p:animScale>
                                      <p:cBhvr>
                                        <p:cTn id="163" dur="26">
                                          <p:stCondLst>
                                            <p:cond delay="1808"/>
                                          </p:stCondLst>
                                        </p:cTn>
                                        <p:tgtEl>
                                          <p:spTgt spid="3">
                                            <p:txEl>
                                              <p:pRg st="8" end="8"/>
                                            </p:txEl>
                                          </p:spTgt>
                                        </p:tgtEl>
                                      </p:cBhvr>
                                      <p:to x="100000" y="95000"/>
                                    </p:animScale>
                                    <p:animScale>
                                      <p:cBhvr>
                                        <p:cTn id="164" dur="166" decel="50000">
                                          <p:stCondLst>
                                            <p:cond delay="1834"/>
                                          </p:stCondLst>
                                        </p:cTn>
                                        <p:tgtEl>
                                          <p:spTgt spid="3">
                                            <p:txEl>
                                              <p:pRg st="8" end="8"/>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9" end="9"/>
                                            </p:txEl>
                                          </p:spTgt>
                                        </p:tgtEl>
                                        <p:attrNameLst>
                                          <p:attrName>style.visibility</p:attrName>
                                        </p:attrNameLst>
                                      </p:cBhvr>
                                      <p:to>
                                        <p:strVal val="visible"/>
                                      </p:to>
                                    </p:set>
                                    <p:animEffect transition="in" filter="wipe(down)">
                                      <p:cBhvr>
                                        <p:cTn id="169" dur="580">
                                          <p:stCondLst>
                                            <p:cond delay="0"/>
                                          </p:stCondLst>
                                        </p:cTn>
                                        <p:tgtEl>
                                          <p:spTgt spid="3">
                                            <p:txEl>
                                              <p:pRg st="9" end="9"/>
                                            </p:txEl>
                                          </p:spTgt>
                                        </p:tgtEl>
                                      </p:cBhvr>
                                    </p:animEffect>
                                    <p:anim calcmode="lin" valueType="num">
                                      <p:cBhvr>
                                        <p:cTn id="170"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3">
                                            <p:txEl>
                                              <p:pRg st="9" end="9"/>
                                            </p:txEl>
                                          </p:spTgt>
                                        </p:tgtEl>
                                      </p:cBhvr>
                                      <p:to x="100000" y="60000"/>
                                    </p:animScale>
                                    <p:animScale>
                                      <p:cBhvr>
                                        <p:cTn id="176" dur="166" decel="50000">
                                          <p:stCondLst>
                                            <p:cond delay="676"/>
                                          </p:stCondLst>
                                        </p:cTn>
                                        <p:tgtEl>
                                          <p:spTgt spid="3">
                                            <p:txEl>
                                              <p:pRg st="9" end="9"/>
                                            </p:txEl>
                                          </p:spTgt>
                                        </p:tgtEl>
                                      </p:cBhvr>
                                      <p:to x="100000" y="100000"/>
                                    </p:animScale>
                                    <p:animScale>
                                      <p:cBhvr>
                                        <p:cTn id="177" dur="26">
                                          <p:stCondLst>
                                            <p:cond delay="1312"/>
                                          </p:stCondLst>
                                        </p:cTn>
                                        <p:tgtEl>
                                          <p:spTgt spid="3">
                                            <p:txEl>
                                              <p:pRg st="9" end="9"/>
                                            </p:txEl>
                                          </p:spTgt>
                                        </p:tgtEl>
                                      </p:cBhvr>
                                      <p:to x="100000" y="80000"/>
                                    </p:animScale>
                                    <p:animScale>
                                      <p:cBhvr>
                                        <p:cTn id="178" dur="166" decel="50000">
                                          <p:stCondLst>
                                            <p:cond delay="1338"/>
                                          </p:stCondLst>
                                        </p:cTn>
                                        <p:tgtEl>
                                          <p:spTgt spid="3">
                                            <p:txEl>
                                              <p:pRg st="9" end="9"/>
                                            </p:txEl>
                                          </p:spTgt>
                                        </p:tgtEl>
                                      </p:cBhvr>
                                      <p:to x="100000" y="100000"/>
                                    </p:animScale>
                                    <p:animScale>
                                      <p:cBhvr>
                                        <p:cTn id="179" dur="26">
                                          <p:stCondLst>
                                            <p:cond delay="1642"/>
                                          </p:stCondLst>
                                        </p:cTn>
                                        <p:tgtEl>
                                          <p:spTgt spid="3">
                                            <p:txEl>
                                              <p:pRg st="9" end="9"/>
                                            </p:txEl>
                                          </p:spTgt>
                                        </p:tgtEl>
                                      </p:cBhvr>
                                      <p:to x="100000" y="90000"/>
                                    </p:animScale>
                                    <p:animScale>
                                      <p:cBhvr>
                                        <p:cTn id="180" dur="166" decel="50000">
                                          <p:stCondLst>
                                            <p:cond delay="1668"/>
                                          </p:stCondLst>
                                        </p:cTn>
                                        <p:tgtEl>
                                          <p:spTgt spid="3">
                                            <p:txEl>
                                              <p:pRg st="9" end="9"/>
                                            </p:txEl>
                                          </p:spTgt>
                                        </p:tgtEl>
                                      </p:cBhvr>
                                      <p:to x="100000" y="100000"/>
                                    </p:animScale>
                                    <p:animScale>
                                      <p:cBhvr>
                                        <p:cTn id="181" dur="26">
                                          <p:stCondLst>
                                            <p:cond delay="1808"/>
                                          </p:stCondLst>
                                        </p:cTn>
                                        <p:tgtEl>
                                          <p:spTgt spid="3">
                                            <p:txEl>
                                              <p:pRg st="9" end="9"/>
                                            </p:txEl>
                                          </p:spTgt>
                                        </p:tgtEl>
                                      </p:cBhvr>
                                      <p:to x="100000" y="95000"/>
                                    </p:animScale>
                                    <p:animScale>
                                      <p:cBhvr>
                                        <p:cTn id="182" dur="166" decel="50000">
                                          <p:stCondLst>
                                            <p:cond delay="1834"/>
                                          </p:stCondLst>
                                        </p:cTn>
                                        <p:tgtEl>
                                          <p:spTgt spid="3">
                                            <p:txEl>
                                              <p:pRg st="9" end="9"/>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0" end="10"/>
                                            </p:txEl>
                                          </p:spTgt>
                                        </p:tgtEl>
                                        <p:attrNameLst>
                                          <p:attrName>style.visibility</p:attrName>
                                        </p:attrNameLst>
                                      </p:cBhvr>
                                      <p:to>
                                        <p:strVal val="visible"/>
                                      </p:to>
                                    </p:set>
                                    <p:animEffect transition="in" filter="wipe(down)">
                                      <p:cBhvr>
                                        <p:cTn id="187" dur="580">
                                          <p:stCondLst>
                                            <p:cond delay="0"/>
                                          </p:stCondLst>
                                        </p:cTn>
                                        <p:tgtEl>
                                          <p:spTgt spid="3">
                                            <p:txEl>
                                              <p:pRg st="10" end="10"/>
                                            </p:txEl>
                                          </p:spTgt>
                                        </p:tgtEl>
                                      </p:cBhvr>
                                    </p:animEffect>
                                    <p:anim calcmode="lin" valueType="num">
                                      <p:cBhvr>
                                        <p:cTn id="18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3">
                                            <p:txEl>
                                              <p:pRg st="10" end="10"/>
                                            </p:txEl>
                                          </p:spTgt>
                                        </p:tgtEl>
                                      </p:cBhvr>
                                      <p:to x="100000" y="60000"/>
                                    </p:animScale>
                                    <p:animScale>
                                      <p:cBhvr>
                                        <p:cTn id="194" dur="166" decel="50000">
                                          <p:stCondLst>
                                            <p:cond delay="676"/>
                                          </p:stCondLst>
                                        </p:cTn>
                                        <p:tgtEl>
                                          <p:spTgt spid="3">
                                            <p:txEl>
                                              <p:pRg st="10" end="10"/>
                                            </p:txEl>
                                          </p:spTgt>
                                        </p:tgtEl>
                                      </p:cBhvr>
                                      <p:to x="100000" y="100000"/>
                                    </p:animScale>
                                    <p:animScale>
                                      <p:cBhvr>
                                        <p:cTn id="195" dur="26">
                                          <p:stCondLst>
                                            <p:cond delay="1312"/>
                                          </p:stCondLst>
                                        </p:cTn>
                                        <p:tgtEl>
                                          <p:spTgt spid="3">
                                            <p:txEl>
                                              <p:pRg st="10" end="10"/>
                                            </p:txEl>
                                          </p:spTgt>
                                        </p:tgtEl>
                                      </p:cBhvr>
                                      <p:to x="100000" y="80000"/>
                                    </p:animScale>
                                    <p:animScale>
                                      <p:cBhvr>
                                        <p:cTn id="196" dur="166" decel="50000">
                                          <p:stCondLst>
                                            <p:cond delay="1338"/>
                                          </p:stCondLst>
                                        </p:cTn>
                                        <p:tgtEl>
                                          <p:spTgt spid="3">
                                            <p:txEl>
                                              <p:pRg st="10" end="10"/>
                                            </p:txEl>
                                          </p:spTgt>
                                        </p:tgtEl>
                                      </p:cBhvr>
                                      <p:to x="100000" y="100000"/>
                                    </p:animScale>
                                    <p:animScale>
                                      <p:cBhvr>
                                        <p:cTn id="197" dur="26">
                                          <p:stCondLst>
                                            <p:cond delay="1642"/>
                                          </p:stCondLst>
                                        </p:cTn>
                                        <p:tgtEl>
                                          <p:spTgt spid="3">
                                            <p:txEl>
                                              <p:pRg st="10" end="10"/>
                                            </p:txEl>
                                          </p:spTgt>
                                        </p:tgtEl>
                                      </p:cBhvr>
                                      <p:to x="100000" y="90000"/>
                                    </p:animScale>
                                    <p:animScale>
                                      <p:cBhvr>
                                        <p:cTn id="198" dur="166" decel="50000">
                                          <p:stCondLst>
                                            <p:cond delay="1668"/>
                                          </p:stCondLst>
                                        </p:cTn>
                                        <p:tgtEl>
                                          <p:spTgt spid="3">
                                            <p:txEl>
                                              <p:pRg st="10" end="10"/>
                                            </p:txEl>
                                          </p:spTgt>
                                        </p:tgtEl>
                                      </p:cBhvr>
                                      <p:to x="100000" y="100000"/>
                                    </p:animScale>
                                    <p:animScale>
                                      <p:cBhvr>
                                        <p:cTn id="199" dur="26">
                                          <p:stCondLst>
                                            <p:cond delay="1808"/>
                                          </p:stCondLst>
                                        </p:cTn>
                                        <p:tgtEl>
                                          <p:spTgt spid="3">
                                            <p:txEl>
                                              <p:pRg st="10" end="10"/>
                                            </p:txEl>
                                          </p:spTgt>
                                        </p:tgtEl>
                                      </p:cBhvr>
                                      <p:to x="100000" y="95000"/>
                                    </p:animScale>
                                    <p:animScale>
                                      <p:cBhvr>
                                        <p:cTn id="200" dur="166" decel="50000">
                                          <p:stCondLst>
                                            <p:cond delay="1834"/>
                                          </p:stCondLst>
                                        </p:cTn>
                                        <p:tgtEl>
                                          <p:spTgt spid="3">
                                            <p:txEl>
                                              <p:pRg st="10" end="1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2001-2005</a:t>
            </a:r>
          </a:p>
        </p:txBody>
      </p:sp>
      <p:sp>
        <p:nvSpPr>
          <p:cNvPr id="3" name="Zástupný symbol pro obsah 2"/>
          <p:cNvSpPr>
            <a:spLocks noGrp="1"/>
          </p:cNvSpPr>
          <p:nvPr>
            <p:ph idx="1"/>
          </p:nvPr>
        </p:nvSpPr>
        <p:spPr>
          <a:xfrm>
            <a:off x="457200" y="1196752"/>
            <a:ext cx="8229600" cy="5616624"/>
          </a:xfrm>
        </p:spPr>
        <p:txBody>
          <a:bodyPr>
            <a:normAutofit fontScale="85000" lnSpcReduction="20000"/>
          </a:bodyPr>
          <a:lstStyle/>
          <a:p>
            <a:r>
              <a:rPr lang="cs-CZ" sz="2800" dirty="0"/>
              <a:t>Květa Legátová: Želary (2001)</a:t>
            </a:r>
          </a:p>
          <a:p>
            <a:r>
              <a:rPr lang="cs-CZ" sz="2800" dirty="0"/>
              <a:t>Vladimír Binar: Playback (2001)</a:t>
            </a:r>
          </a:p>
          <a:p>
            <a:r>
              <a:rPr lang="cs-CZ" sz="2800" dirty="0"/>
              <a:t>Hana </a:t>
            </a:r>
            <a:r>
              <a:rPr lang="cs-CZ" sz="2800" dirty="0" err="1"/>
              <a:t>Andronikova</a:t>
            </a:r>
            <a:r>
              <a:rPr lang="cs-CZ" sz="2800" dirty="0"/>
              <a:t>: Zvuk slunečních hodin (2001)</a:t>
            </a:r>
          </a:p>
          <a:p>
            <a:r>
              <a:rPr lang="cs-CZ" sz="2800" dirty="0"/>
              <a:t>Patrik Ouředník: </a:t>
            </a:r>
            <a:r>
              <a:rPr lang="cs-CZ" sz="2800" dirty="0" err="1"/>
              <a:t>Europeana</a:t>
            </a:r>
            <a:r>
              <a:rPr lang="cs-CZ" sz="2800" dirty="0"/>
              <a:t> (2001)</a:t>
            </a:r>
          </a:p>
          <a:p>
            <a:r>
              <a:rPr lang="cs-CZ" sz="2800" dirty="0"/>
              <a:t>Jáchym Topol: Noční práce (2001); Kloktat dehet (2005)</a:t>
            </a:r>
          </a:p>
          <a:p>
            <a:r>
              <a:rPr lang="cs-CZ" sz="2800" dirty="0"/>
              <a:t>Miloš Urban: Hastrman (2001); Paměti poslance parlamentu (2002); Stín katedrály (2003)</a:t>
            </a:r>
          </a:p>
          <a:p>
            <a:r>
              <a:rPr lang="cs-CZ" sz="2800" dirty="0"/>
              <a:t>Jaroslav </a:t>
            </a:r>
            <a:r>
              <a:rPr lang="cs-CZ" sz="2800" dirty="0" err="1"/>
              <a:t>Rudiš</a:t>
            </a:r>
            <a:r>
              <a:rPr lang="cs-CZ" sz="2800" dirty="0"/>
              <a:t>: Nebe pod Berlínem (2002); Alois </a:t>
            </a:r>
            <a:r>
              <a:rPr lang="cs-CZ" sz="2800" dirty="0" err="1"/>
              <a:t>Nebel</a:t>
            </a:r>
            <a:r>
              <a:rPr lang="cs-CZ" sz="2800" dirty="0"/>
              <a:t> (2003)</a:t>
            </a:r>
          </a:p>
          <a:p>
            <a:r>
              <a:rPr lang="cs-CZ" sz="2800" dirty="0"/>
              <a:t>Jan Balabán: Kudy šel anděl (2003); Možná že odcházíme (2004)</a:t>
            </a:r>
          </a:p>
          <a:p>
            <a:r>
              <a:rPr lang="cs-CZ" sz="2800" dirty="0"/>
              <a:t>Emil Hakl: Konec světa (2001); Intimní schránka Sabriny Black (2002); O rodičích a dětech (2002); O létajících objektech (2004)</a:t>
            </a:r>
          </a:p>
          <a:p>
            <a:r>
              <a:rPr lang="cs-CZ" sz="2800" dirty="0"/>
              <a:t>Petra Hůlová: Paměť mojí babičce (2002)</a:t>
            </a:r>
          </a:p>
          <a:p>
            <a:r>
              <a:rPr lang="cs-CZ" sz="2800" dirty="0"/>
              <a:t>Sylva Fischerová: Zázrak (2005)</a:t>
            </a:r>
          </a:p>
          <a:p>
            <a:r>
              <a:rPr lang="cs-CZ" sz="2800" dirty="0"/>
              <a:t>Jiří Hájíček: Selský baroko (2005)</a:t>
            </a:r>
          </a:p>
          <a:p>
            <a:endParaRPr lang="cs-CZ" dirty="0"/>
          </a:p>
          <a:p>
            <a:endParaRPr lang="cs-CZ" dirty="0"/>
          </a:p>
        </p:txBody>
      </p:sp>
    </p:spTree>
    <p:extLst>
      <p:ext uri="{BB962C8B-B14F-4D97-AF65-F5344CB8AC3E}">
        <p14:creationId xmlns:p14="http://schemas.microsoft.com/office/powerpoint/2010/main" val="306363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580">
                                          <p:stCondLst>
                                            <p:cond delay="0"/>
                                          </p:stCondLst>
                                        </p:cTn>
                                        <p:tgtEl>
                                          <p:spTgt spid="3">
                                            <p:txEl>
                                              <p:pRg st="8" end="8"/>
                                            </p:txEl>
                                          </p:spTgt>
                                        </p:tgtEl>
                                      </p:cBhvr>
                                    </p:animEffect>
                                    <p:anim calcmode="lin" valueType="num">
                                      <p:cBhvr>
                                        <p:cTn id="15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8" end="8"/>
                                            </p:txEl>
                                          </p:spTgt>
                                        </p:tgtEl>
                                      </p:cBhvr>
                                      <p:to x="100000" y="60000"/>
                                    </p:animScale>
                                    <p:animScale>
                                      <p:cBhvr>
                                        <p:cTn id="158" dur="166" decel="50000">
                                          <p:stCondLst>
                                            <p:cond delay="676"/>
                                          </p:stCondLst>
                                        </p:cTn>
                                        <p:tgtEl>
                                          <p:spTgt spid="3">
                                            <p:txEl>
                                              <p:pRg st="8" end="8"/>
                                            </p:txEl>
                                          </p:spTgt>
                                        </p:tgtEl>
                                      </p:cBhvr>
                                      <p:to x="100000" y="100000"/>
                                    </p:animScale>
                                    <p:animScale>
                                      <p:cBhvr>
                                        <p:cTn id="159" dur="26">
                                          <p:stCondLst>
                                            <p:cond delay="1312"/>
                                          </p:stCondLst>
                                        </p:cTn>
                                        <p:tgtEl>
                                          <p:spTgt spid="3">
                                            <p:txEl>
                                              <p:pRg st="8" end="8"/>
                                            </p:txEl>
                                          </p:spTgt>
                                        </p:tgtEl>
                                      </p:cBhvr>
                                      <p:to x="100000" y="80000"/>
                                    </p:animScale>
                                    <p:animScale>
                                      <p:cBhvr>
                                        <p:cTn id="160" dur="166" decel="50000">
                                          <p:stCondLst>
                                            <p:cond delay="1338"/>
                                          </p:stCondLst>
                                        </p:cTn>
                                        <p:tgtEl>
                                          <p:spTgt spid="3">
                                            <p:txEl>
                                              <p:pRg st="8" end="8"/>
                                            </p:txEl>
                                          </p:spTgt>
                                        </p:tgtEl>
                                      </p:cBhvr>
                                      <p:to x="100000" y="100000"/>
                                    </p:animScale>
                                    <p:animScale>
                                      <p:cBhvr>
                                        <p:cTn id="161" dur="26">
                                          <p:stCondLst>
                                            <p:cond delay="1642"/>
                                          </p:stCondLst>
                                        </p:cTn>
                                        <p:tgtEl>
                                          <p:spTgt spid="3">
                                            <p:txEl>
                                              <p:pRg st="8" end="8"/>
                                            </p:txEl>
                                          </p:spTgt>
                                        </p:tgtEl>
                                      </p:cBhvr>
                                      <p:to x="100000" y="90000"/>
                                    </p:animScale>
                                    <p:animScale>
                                      <p:cBhvr>
                                        <p:cTn id="162" dur="166" decel="50000">
                                          <p:stCondLst>
                                            <p:cond delay="1668"/>
                                          </p:stCondLst>
                                        </p:cTn>
                                        <p:tgtEl>
                                          <p:spTgt spid="3">
                                            <p:txEl>
                                              <p:pRg st="8" end="8"/>
                                            </p:txEl>
                                          </p:spTgt>
                                        </p:tgtEl>
                                      </p:cBhvr>
                                      <p:to x="100000" y="100000"/>
                                    </p:animScale>
                                    <p:animScale>
                                      <p:cBhvr>
                                        <p:cTn id="163" dur="26">
                                          <p:stCondLst>
                                            <p:cond delay="1808"/>
                                          </p:stCondLst>
                                        </p:cTn>
                                        <p:tgtEl>
                                          <p:spTgt spid="3">
                                            <p:txEl>
                                              <p:pRg st="8" end="8"/>
                                            </p:txEl>
                                          </p:spTgt>
                                        </p:tgtEl>
                                      </p:cBhvr>
                                      <p:to x="100000" y="95000"/>
                                    </p:animScale>
                                    <p:animScale>
                                      <p:cBhvr>
                                        <p:cTn id="164" dur="166" decel="50000">
                                          <p:stCondLst>
                                            <p:cond delay="1834"/>
                                          </p:stCondLst>
                                        </p:cTn>
                                        <p:tgtEl>
                                          <p:spTgt spid="3">
                                            <p:txEl>
                                              <p:pRg st="8" end="8"/>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9" end="9"/>
                                            </p:txEl>
                                          </p:spTgt>
                                        </p:tgtEl>
                                        <p:attrNameLst>
                                          <p:attrName>style.visibility</p:attrName>
                                        </p:attrNameLst>
                                      </p:cBhvr>
                                      <p:to>
                                        <p:strVal val="visible"/>
                                      </p:to>
                                    </p:set>
                                    <p:animEffect transition="in" filter="wipe(down)">
                                      <p:cBhvr>
                                        <p:cTn id="169" dur="580">
                                          <p:stCondLst>
                                            <p:cond delay="0"/>
                                          </p:stCondLst>
                                        </p:cTn>
                                        <p:tgtEl>
                                          <p:spTgt spid="3">
                                            <p:txEl>
                                              <p:pRg st="9" end="9"/>
                                            </p:txEl>
                                          </p:spTgt>
                                        </p:tgtEl>
                                      </p:cBhvr>
                                    </p:animEffect>
                                    <p:anim calcmode="lin" valueType="num">
                                      <p:cBhvr>
                                        <p:cTn id="170"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3">
                                            <p:txEl>
                                              <p:pRg st="9" end="9"/>
                                            </p:txEl>
                                          </p:spTgt>
                                        </p:tgtEl>
                                      </p:cBhvr>
                                      <p:to x="100000" y="60000"/>
                                    </p:animScale>
                                    <p:animScale>
                                      <p:cBhvr>
                                        <p:cTn id="176" dur="166" decel="50000">
                                          <p:stCondLst>
                                            <p:cond delay="676"/>
                                          </p:stCondLst>
                                        </p:cTn>
                                        <p:tgtEl>
                                          <p:spTgt spid="3">
                                            <p:txEl>
                                              <p:pRg st="9" end="9"/>
                                            </p:txEl>
                                          </p:spTgt>
                                        </p:tgtEl>
                                      </p:cBhvr>
                                      <p:to x="100000" y="100000"/>
                                    </p:animScale>
                                    <p:animScale>
                                      <p:cBhvr>
                                        <p:cTn id="177" dur="26">
                                          <p:stCondLst>
                                            <p:cond delay="1312"/>
                                          </p:stCondLst>
                                        </p:cTn>
                                        <p:tgtEl>
                                          <p:spTgt spid="3">
                                            <p:txEl>
                                              <p:pRg st="9" end="9"/>
                                            </p:txEl>
                                          </p:spTgt>
                                        </p:tgtEl>
                                      </p:cBhvr>
                                      <p:to x="100000" y="80000"/>
                                    </p:animScale>
                                    <p:animScale>
                                      <p:cBhvr>
                                        <p:cTn id="178" dur="166" decel="50000">
                                          <p:stCondLst>
                                            <p:cond delay="1338"/>
                                          </p:stCondLst>
                                        </p:cTn>
                                        <p:tgtEl>
                                          <p:spTgt spid="3">
                                            <p:txEl>
                                              <p:pRg st="9" end="9"/>
                                            </p:txEl>
                                          </p:spTgt>
                                        </p:tgtEl>
                                      </p:cBhvr>
                                      <p:to x="100000" y="100000"/>
                                    </p:animScale>
                                    <p:animScale>
                                      <p:cBhvr>
                                        <p:cTn id="179" dur="26">
                                          <p:stCondLst>
                                            <p:cond delay="1642"/>
                                          </p:stCondLst>
                                        </p:cTn>
                                        <p:tgtEl>
                                          <p:spTgt spid="3">
                                            <p:txEl>
                                              <p:pRg st="9" end="9"/>
                                            </p:txEl>
                                          </p:spTgt>
                                        </p:tgtEl>
                                      </p:cBhvr>
                                      <p:to x="100000" y="90000"/>
                                    </p:animScale>
                                    <p:animScale>
                                      <p:cBhvr>
                                        <p:cTn id="180" dur="166" decel="50000">
                                          <p:stCondLst>
                                            <p:cond delay="1668"/>
                                          </p:stCondLst>
                                        </p:cTn>
                                        <p:tgtEl>
                                          <p:spTgt spid="3">
                                            <p:txEl>
                                              <p:pRg st="9" end="9"/>
                                            </p:txEl>
                                          </p:spTgt>
                                        </p:tgtEl>
                                      </p:cBhvr>
                                      <p:to x="100000" y="100000"/>
                                    </p:animScale>
                                    <p:animScale>
                                      <p:cBhvr>
                                        <p:cTn id="181" dur="26">
                                          <p:stCondLst>
                                            <p:cond delay="1808"/>
                                          </p:stCondLst>
                                        </p:cTn>
                                        <p:tgtEl>
                                          <p:spTgt spid="3">
                                            <p:txEl>
                                              <p:pRg st="9" end="9"/>
                                            </p:txEl>
                                          </p:spTgt>
                                        </p:tgtEl>
                                      </p:cBhvr>
                                      <p:to x="100000" y="95000"/>
                                    </p:animScale>
                                    <p:animScale>
                                      <p:cBhvr>
                                        <p:cTn id="182" dur="166" decel="50000">
                                          <p:stCondLst>
                                            <p:cond delay="1834"/>
                                          </p:stCondLst>
                                        </p:cTn>
                                        <p:tgtEl>
                                          <p:spTgt spid="3">
                                            <p:txEl>
                                              <p:pRg st="9" end="9"/>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0" end="10"/>
                                            </p:txEl>
                                          </p:spTgt>
                                        </p:tgtEl>
                                        <p:attrNameLst>
                                          <p:attrName>style.visibility</p:attrName>
                                        </p:attrNameLst>
                                      </p:cBhvr>
                                      <p:to>
                                        <p:strVal val="visible"/>
                                      </p:to>
                                    </p:set>
                                    <p:animEffect transition="in" filter="wipe(down)">
                                      <p:cBhvr>
                                        <p:cTn id="187" dur="580">
                                          <p:stCondLst>
                                            <p:cond delay="0"/>
                                          </p:stCondLst>
                                        </p:cTn>
                                        <p:tgtEl>
                                          <p:spTgt spid="3">
                                            <p:txEl>
                                              <p:pRg st="10" end="10"/>
                                            </p:txEl>
                                          </p:spTgt>
                                        </p:tgtEl>
                                      </p:cBhvr>
                                    </p:animEffect>
                                    <p:anim calcmode="lin" valueType="num">
                                      <p:cBhvr>
                                        <p:cTn id="18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3">
                                            <p:txEl>
                                              <p:pRg st="10" end="10"/>
                                            </p:txEl>
                                          </p:spTgt>
                                        </p:tgtEl>
                                      </p:cBhvr>
                                      <p:to x="100000" y="60000"/>
                                    </p:animScale>
                                    <p:animScale>
                                      <p:cBhvr>
                                        <p:cTn id="194" dur="166" decel="50000">
                                          <p:stCondLst>
                                            <p:cond delay="676"/>
                                          </p:stCondLst>
                                        </p:cTn>
                                        <p:tgtEl>
                                          <p:spTgt spid="3">
                                            <p:txEl>
                                              <p:pRg st="10" end="10"/>
                                            </p:txEl>
                                          </p:spTgt>
                                        </p:tgtEl>
                                      </p:cBhvr>
                                      <p:to x="100000" y="100000"/>
                                    </p:animScale>
                                    <p:animScale>
                                      <p:cBhvr>
                                        <p:cTn id="195" dur="26">
                                          <p:stCondLst>
                                            <p:cond delay="1312"/>
                                          </p:stCondLst>
                                        </p:cTn>
                                        <p:tgtEl>
                                          <p:spTgt spid="3">
                                            <p:txEl>
                                              <p:pRg st="10" end="10"/>
                                            </p:txEl>
                                          </p:spTgt>
                                        </p:tgtEl>
                                      </p:cBhvr>
                                      <p:to x="100000" y="80000"/>
                                    </p:animScale>
                                    <p:animScale>
                                      <p:cBhvr>
                                        <p:cTn id="196" dur="166" decel="50000">
                                          <p:stCondLst>
                                            <p:cond delay="1338"/>
                                          </p:stCondLst>
                                        </p:cTn>
                                        <p:tgtEl>
                                          <p:spTgt spid="3">
                                            <p:txEl>
                                              <p:pRg st="10" end="10"/>
                                            </p:txEl>
                                          </p:spTgt>
                                        </p:tgtEl>
                                      </p:cBhvr>
                                      <p:to x="100000" y="100000"/>
                                    </p:animScale>
                                    <p:animScale>
                                      <p:cBhvr>
                                        <p:cTn id="197" dur="26">
                                          <p:stCondLst>
                                            <p:cond delay="1642"/>
                                          </p:stCondLst>
                                        </p:cTn>
                                        <p:tgtEl>
                                          <p:spTgt spid="3">
                                            <p:txEl>
                                              <p:pRg st="10" end="10"/>
                                            </p:txEl>
                                          </p:spTgt>
                                        </p:tgtEl>
                                      </p:cBhvr>
                                      <p:to x="100000" y="90000"/>
                                    </p:animScale>
                                    <p:animScale>
                                      <p:cBhvr>
                                        <p:cTn id="198" dur="166" decel="50000">
                                          <p:stCondLst>
                                            <p:cond delay="1668"/>
                                          </p:stCondLst>
                                        </p:cTn>
                                        <p:tgtEl>
                                          <p:spTgt spid="3">
                                            <p:txEl>
                                              <p:pRg st="10" end="10"/>
                                            </p:txEl>
                                          </p:spTgt>
                                        </p:tgtEl>
                                      </p:cBhvr>
                                      <p:to x="100000" y="100000"/>
                                    </p:animScale>
                                    <p:animScale>
                                      <p:cBhvr>
                                        <p:cTn id="199" dur="26">
                                          <p:stCondLst>
                                            <p:cond delay="1808"/>
                                          </p:stCondLst>
                                        </p:cTn>
                                        <p:tgtEl>
                                          <p:spTgt spid="3">
                                            <p:txEl>
                                              <p:pRg st="10" end="10"/>
                                            </p:txEl>
                                          </p:spTgt>
                                        </p:tgtEl>
                                      </p:cBhvr>
                                      <p:to x="100000" y="95000"/>
                                    </p:animScale>
                                    <p:animScale>
                                      <p:cBhvr>
                                        <p:cTn id="200" dur="166" decel="50000">
                                          <p:stCondLst>
                                            <p:cond delay="1834"/>
                                          </p:stCondLst>
                                        </p:cTn>
                                        <p:tgtEl>
                                          <p:spTgt spid="3">
                                            <p:txEl>
                                              <p:pRg st="10" end="10"/>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3">
                                            <p:txEl>
                                              <p:pRg st="11" end="11"/>
                                            </p:txEl>
                                          </p:spTgt>
                                        </p:tgtEl>
                                        <p:attrNameLst>
                                          <p:attrName>style.visibility</p:attrName>
                                        </p:attrNameLst>
                                      </p:cBhvr>
                                      <p:to>
                                        <p:strVal val="visible"/>
                                      </p:to>
                                    </p:set>
                                    <p:animEffect transition="in" filter="wipe(down)">
                                      <p:cBhvr>
                                        <p:cTn id="205" dur="580">
                                          <p:stCondLst>
                                            <p:cond delay="0"/>
                                          </p:stCondLst>
                                        </p:cTn>
                                        <p:tgtEl>
                                          <p:spTgt spid="3">
                                            <p:txEl>
                                              <p:pRg st="11" end="11"/>
                                            </p:txEl>
                                          </p:spTgt>
                                        </p:tgtEl>
                                      </p:cBhvr>
                                    </p:animEffect>
                                    <p:anim calcmode="lin" valueType="num">
                                      <p:cBhvr>
                                        <p:cTn id="206" dur="1822"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3">
                                            <p:txEl>
                                              <p:pRg st="11" end="11"/>
                                            </p:txEl>
                                          </p:spTgt>
                                        </p:tgtEl>
                                        <p:attrNameLst>
                                          <p:attrName>ppt_y</p:attrName>
                                        </p:attrNameLst>
                                      </p:cBhvr>
                                      <p:tavLst>
                                        <p:tav tm="0" fmla="#ppt_y-sin(pi*$)/81">
                                          <p:val>
                                            <p:fltVal val="0"/>
                                          </p:val>
                                        </p:tav>
                                        <p:tav tm="100000">
                                          <p:val>
                                            <p:fltVal val="1"/>
                                          </p:val>
                                        </p:tav>
                                      </p:tavLst>
                                    </p:anim>
                                    <p:animScale>
                                      <p:cBhvr>
                                        <p:cTn id="211" dur="26">
                                          <p:stCondLst>
                                            <p:cond delay="650"/>
                                          </p:stCondLst>
                                        </p:cTn>
                                        <p:tgtEl>
                                          <p:spTgt spid="3">
                                            <p:txEl>
                                              <p:pRg st="11" end="11"/>
                                            </p:txEl>
                                          </p:spTgt>
                                        </p:tgtEl>
                                      </p:cBhvr>
                                      <p:to x="100000" y="60000"/>
                                    </p:animScale>
                                    <p:animScale>
                                      <p:cBhvr>
                                        <p:cTn id="212" dur="166" decel="50000">
                                          <p:stCondLst>
                                            <p:cond delay="676"/>
                                          </p:stCondLst>
                                        </p:cTn>
                                        <p:tgtEl>
                                          <p:spTgt spid="3">
                                            <p:txEl>
                                              <p:pRg st="11" end="11"/>
                                            </p:txEl>
                                          </p:spTgt>
                                        </p:tgtEl>
                                      </p:cBhvr>
                                      <p:to x="100000" y="100000"/>
                                    </p:animScale>
                                    <p:animScale>
                                      <p:cBhvr>
                                        <p:cTn id="213" dur="26">
                                          <p:stCondLst>
                                            <p:cond delay="1312"/>
                                          </p:stCondLst>
                                        </p:cTn>
                                        <p:tgtEl>
                                          <p:spTgt spid="3">
                                            <p:txEl>
                                              <p:pRg st="11" end="11"/>
                                            </p:txEl>
                                          </p:spTgt>
                                        </p:tgtEl>
                                      </p:cBhvr>
                                      <p:to x="100000" y="80000"/>
                                    </p:animScale>
                                    <p:animScale>
                                      <p:cBhvr>
                                        <p:cTn id="214" dur="166" decel="50000">
                                          <p:stCondLst>
                                            <p:cond delay="1338"/>
                                          </p:stCondLst>
                                        </p:cTn>
                                        <p:tgtEl>
                                          <p:spTgt spid="3">
                                            <p:txEl>
                                              <p:pRg st="11" end="11"/>
                                            </p:txEl>
                                          </p:spTgt>
                                        </p:tgtEl>
                                      </p:cBhvr>
                                      <p:to x="100000" y="100000"/>
                                    </p:animScale>
                                    <p:animScale>
                                      <p:cBhvr>
                                        <p:cTn id="215" dur="26">
                                          <p:stCondLst>
                                            <p:cond delay="1642"/>
                                          </p:stCondLst>
                                        </p:cTn>
                                        <p:tgtEl>
                                          <p:spTgt spid="3">
                                            <p:txEl>
                                              <p:pRg st="11" end="11"/>
                                            </p:txEl>
                                          </p:spTgt>
                                        </p:tgtEl>
                                      </p:cBhvr>
                                      <p:to x="100000" y="90000"/>
                                    </p:animScale>
                                    <p:animScale>
                                      <p:cBhvr>
                                        <p:cTn id="216" dur="166" decel="50000">
                                          <p:stCondLst>
                                            <p:cond delay="1668"/>
                                          </p:stCondLst>
                                        </p:cTn>
                                        <p:tgtEl>
                                          <p:spTgt spid="3">
                                            <p:txEl>
                                              <p:pRg st="11" end="11"/>
                                            </p:txEl>
                                          </p:spTgt>
                                        </p:tgtEl>
                                      </p:cBhvr>
                                      <p:to x="100000" y="100000"/>
                                    </p:animScale>
                                    <p:animScale>
                                      <p:cBhvr>
                                        <p:cTn id="217" dur="26">
                                          <p:stCondLst>
                                            <p:cond delay="1808"/>
                                          </p:stCondLst>
                                        </p:cTn>
                                        <p:tgtEl>
                                          <p:spTgt spid="3">
                                            <p:txEl>
                                              <p:pRg st="11" end="11"/>
                                            </p:txEl>
                                          </p:spTgt>
                                        </p:tgtEl>
                                      </p:cBhvr>
                                      <p:to x="100000" y="95000"/>
                                    </p:animScale>
                                    <p:animScale>
                                      <p:cBhvr>
                                        <p:cTn id="218" dur="166" decel="50000">
                                          <p:stCondLst>
                                            <p:cond delay="1834"/>
                                          </p:stCondLst>
                                        </p:cTn>
                                        <p:tgtEl>
                                          <p:spTgt spid="3">
                                            <p:txEl>
                                              <p:pRg st="11" end="1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2006-2010</a:t>
            </a:r>
          </a:p>
        </p:txBody>
      </p:sp>
      <p:sp>
        <p:nvSpPr>
          <p:cNvPr id="3" name="Zástupný symbol pro obsah 2"/>
          <p:cNvSpPr>
            <a:spLocks noGrp="1"/>
          </p:cNvSpPr>
          <p:nvPr>
            <p:ph idx="1"/>
          </p:nvPr>
        </p:nvSpPr>
        <p:spPr>
          <a:xfrm>
            <a:off x="457200" y="1124744"/>
            <a:ext cx="8229600" cy="5616624"/>
          </a:xfrm>
        </p:spPr>
        <p:txBody>
          <a:bodyPr>
            <a:normAutofit fontScale="55000" lnSpcReduction="20000"/>
          </a:bodyPr>
          <a:lstStyle/>
          <a:p>
            <a:r>
              <a:rPr lang="cs-CZ" dirty="0"/>
              <a:t>Petra Hůlová: Umělohmotný </a:t>
            </a:r>
            <a:r>
              <a:rPr lang="cs-CZ" dirty="0" err="1"/>
              <a:t>třípokoj</a:t>
            </a:r>
            <a:r>
              <a:rPr lang="cs-CZ" dirty="0"/>
              <a:t> (2006)</a:t>
            </a:r>
          </a:p>
          <a:p>
            <a:r>
              <a:rPr lang="cs-CZ" dirty="0"/>
              <a:t>Radka Denemarková: Peníze od Hitlera (2006)</a:t>
            </a:r>
          </a:p>
          <a:p>
            <a:r>
              <a:rPr lang="cs-CZ" dirty="0"/>
              <a:t>Patrik Ouředník: Ad acta (2006)</a:t>
            </a:r>
          </a:p>
          <a:p>
            <a:r>
              <a:rPr lang="cs-CZ" dirty="0"/>
              <a:t>Petr </a:t>
            </a:r>
            <a:r>
              <a:rPr lang="cs-CZ" dirty="0" err="1"/>
              <a:t>Šabach</a:t>
            </a:r>
            <a:r>
              <a:rPr lang="cs-CZ" dirty="0"/>
              <a:t>: Občanský průkaz (2006)</a:t>
            </a:r>
          </a:p>
          <a:p>
            <a:r>
              <a:rPr lang="cs-CZ" dirty="0"/>
              <a:t>Jana Šrámková: </a:t>
            </a:r>
            <a:r>
              <a:rPr lang="cs-CZ" dirty="0" err="1"/>
              <a:t>Hruškadóttir</a:t>
            </a:r>
            <a:r>
              <a:rPr lang="cs-CZ" dirty="0"/>
              <a:t> (2008)</a:t>
            </a:r>
          </a:p>
          <a:p>
            <a:r>
              <a:rPr lang="cs-CZ" dirty="0"/>
              <a:t>Tomáš Zmeškal: Milostný dopis klínovým písmem (2008)</a:t>
            </a:r>
          </a:p>
          <a:p>
            <a:r>
              <a:rPr lang="cs-CZ" dirty="0"/>
              <a:t>Martin Ryšavý: Cesty na Sibiř (2008); </a:t>
            </a:r>
            <a:r>
              <a:rPr lang="cs-CZ" dirty="0" err="1"/>
              <a:t>Vrač</a:t>
            </a:r>
            <a:r>
              <a:rPr lang="cs-CZ" dirty="0"/>
              <a:t> (2010)</a:t>
            </a:r>
          </a:p>
          <a:p>
            <a:r>
              <a:rPr lang="cs-CZ" dirty="0"/>
              <a:t>Petra Soukupová: K moři (2007); Zmizet (2009)</a:t>
            </a:r>
          </a:p>
          <a:p>
            <a:r>
              <a:rPr lang="cs-CZ" dirty="0"/>
              <a:t>Tereza Boučková: Rok kohouta (2008)</a:t>
            </a:r>
          </a:p>
          <a:p>
            <a:r>
              <a:rPr lang="cs-CZ" dirty="0"/>
              <a:t>Jáchym Topol: Chladnou zemí (2009)</a:t>
            </a:r>
          </a:p>
          <a:p>
            <a:r>
              <a:rPr lang="cs-CZ" dirty="0"/>
              <a:t>Pavel </a:t>
            </a:r>
            <a:r>
              <a:rPr lang="cs-CZ" dirty="0" err="1"/>
              <a:t>Šrut</a:t>
            </a:r>
            <a:r>
              <a:rPr lang="cs-CZ" dirty="0"/>
              <a:t>: </a:t>
            </a:r>
            <a:r>
              <a:rPr lang="cs-CZ" dirty="0" err="1"/>
              <a:t>Lichožrouti</a:t>
            </a:r>
            <a:r>
              <a:rPr lang="cs-CZ" dirty="0"/>
              <a:t> (2008)</a:t>
            </a:r>
          </a:p>
          <a:p>
            <a:r>
              <a:rPr lang="cs-CZ" dirty="0"/>
              <a:t>Kateřina Tučková: Vyhnání Gerty </a:t>
            </a:r>
            <a:r>
              <a:rPr lang="cs-CZ" dirty="0" err="1"/>
              <a:t>Schnirch</a:t>
            </a:r>
            <a:r>
              <a:rPr lang="cs-CZ" dirty="0"/>
              <a:t> (2009)</a:t>
            </a:r>
          </a:p>
          <a:p>
            <a:r>
              <a:rPr lang="cs-CZ" dirty="0"/>
              <a:t>Antonín Bajaja: Na krásné modré Dřevnici (2009)</a:t>
            </a:r>
          </a:p>
          <a:p>
            <a:r>
              <a:rPr lang="cs-CZ" dirty="0"/>
              <a:t>Štěpán Kopřiva: Asfalt (2009)</a:t>
            </a:r>
          </a:p>
          <a:p>
            <a:r>
              <a:rPr lang="cs-CZ" dirty="0"/>
              <a:t>Daniela Hodrová: Vyvolávání (2010)</a:t>
            </a:r>
          </a:p>
          <a:p>
            <a:r>
              <a:rPr lang="cs-CZ" dirty="0"/>
              <a:t>Jan Balabán: Jsme tady (2006); Zeptej se táty (2010)</a:t>
            </a:r>
          </a:p>
          <a:p>
            <a:r>
              <a:rPr lang="cs-CZ" dirty="0"/>
              <a:t>Emil Hakl: Pravidla směšného chování (2010)</a:t>
            </a:r>
          </a:p>
          <a:p>
            <a:r>
              <a:rPr lang="cs-CZ" dirty="0"/>
              <a:t>Hana </a:t>
            </a:r>
            <a:r>
              <a:rPr lang="cs-CZ" dirty="0" err="1"/>
              <a:t>Andronikova</a:t>
            </a:r>
            <a:r>
              <a:rPr lang="cs-CZ" dirty="0"/>
              <a:t>: Nebe nemá dno (2010)</a:t>
            </a:r>
          </a:p>
          <a:p>
            <a:r>
              <a:rPr lang="cs-CZ" dirty="0"/>
              <a:t>Pavel Růžek: Bez kůže (2010)</a:t>
            </a:r>
          </a:p>
        </p:txBody>
      </p:sp>
    </p:spTree>
    <p:extLst>
      <p:ext uri="{BB962C8B-B14F-4D97-AF65-F5344CB8AC3E}">
        <p14:creationId xmlns:p14="http://schemas.microsoft.com/office/powerpoint/2010/main" val="2620327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580">
                                          <p:stCondLst>
                                            <p:cond delay="0"/>
                                          </p:stCondLst>
                                        </p:cTn>
                                        <p:tgtEl>
                                          <p:spTgt spid="3">
                                            <p:txEl>
                                              <p:pRg st="8" end="8"/>
                                            </p:txEl>
                                          </p:spTgt>
                                        </p:tgtEl>
                                      </p:cBhvr>
                                    </p:animEffect>
                                    <p:anim calcmode="lin" valueType="num">
                                      <p:cBhvr>
                                        <p:cTn id="15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8" end="8"/>
                                            </p:txEl>
                                          </p:spTgt>
                                        </p:tgtEl>
                                      </p:cBhvr>
                                      <p:to x="100000" y="60000"/>
                                    </p:animScale>
                                    <p:animScale>
                                      <p:cBhvr>
                                        <p:cTn id="158" dur="166" decel="50000">
                                          <p:stCondLst>
                                            <p:cond delay="676"/>
                                          </p:stCondLst>
                                        </p:cTn>
                                        <p:tgtEl>
                                          <p:spTgt spid="3">
                                            <p:txEl>
                                              <p:pRg st="8" end="8"/>
                                            </p:txEl>
                                          </p:spTgt>
                                        </p:tgtEl>
                                      </p:cBhvr>
                                      <p:to x="100000" y="100000"/>
                                    </p:animScale>
                                    <p:animScale>
                                      <p:cBhvr>
                                        <p:cTn id="159" dur="26">
                                          <p:stCondLst>
                                            <p:cond delay="1312"/>
                                          </p:stCondLst>
                                        </p:cTn>
                                        <p:tgtEl>
                                          <p:spTgt spid="3">
                                            <p:txEl>
                                              <p:pRg st="8" end="8"/>
                                            </p:txEl>
                                          </p:spTgt>
                                        </p:tgtEl>
                                      </p:cBhvr>
                                      <p:to x="100000" y="80000"/>
                                    </p:animScale>
                                    <p:animScale>
                                      <p:cBhvr>
                                        <p:cTn id="160" dur="166" decel="50000">
                                          <p:stCondLst>
                                            <p:cond delay="1338"/>
                                          </p:stCondLst>
                                        </p:cTn>
                                        <p:tgtEl>
                                          <p:spTgt spid="3">
                                            <p:txEl>
                                              <p:pRg st="8" end="8"/>
                                            </p:txEl>
                                          </p:spTgt>
                                        </p:tgtEl>
                                      </p:cBhvr>
                                      <p:to x="100000" y="100000"/>
                                    </p:animScale>
                                    <p:animScale>
                                      <p:cBhvr>
                                        <p:cTn id="161" dur="26">
                                          <p:stCondLst>
                                            <p:cond delay="1642"/>
                                          </p:stCondLst>
                                        </p:cTn>
                                        <p:tgtEl>
                                          <p:spTgt spid="3">
                                            <p:txEl>
                                              <p:pRg st="8" end="8"/>
                                            </p:txEl>
                                          </p:spTgt>
                                        </p:tgtEl>
                                      </p:cBhvr>
                                      <p:to x="100000" y="90000"/>
                                    </p:animScale>
                                    <p:animScale>
                                      <p:cBhvr>
                                        <p:cTn id="162" dur="166" decel="50000">
                                          <p:stCondLst>
                                            <p:cond delay="1668"/>
                                          </p:stCondLst>
                                        </p:cTn>
                                        <p:tgtEl>
                                          <p:spTgt spid="3">
                                            <p:txEl>
                                              <p:pRg st="8" end="8"/>
                                            </p:txEl>
                                          </p:spTgt>
                                        </p:tgtEl>
                                      </p:cBhvr>
                                      <p:to x="100000" y="100000"/>
                                    </p:animScale>
                                    <p:animScale>
                                      <p:cBhvr>
                                        <p:cTn id="163" dur="26">
                                          <p:stCondLst>
                                            <p:cond delay="1808"/>
                                          </p:stCondLst>
                                        </p:cTn>
                                        <p:tgtEl>
                                          <p:spTgt spid="3">
                                            <p:txEl>
                                              <p:pRg st="8" end="8"/>
                                            </p:txEl>
                                          </p:spTgt>
                                        </p:tgtEl>
                                      </p:cBhvr>
                                      <p:to x="100000" y="95000"/>
                                    </p:animScale>
                                    <p:animScale>
                                      <p:cBhvr>
                                        <p:cTn id="164" dur="166" decel="50000">
                                          <p:stCondLst>
                                            <p:cond delay="1834"/>
                                          </p:stCondLst>
                                        </p:cTn>
                                        <p:tgtEl>
                                          <p:spTgt spid="3">
                                            <p:txEl>
                                              <p:pRg st="8" end="8"/>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9" end="9"/>
                                            </p:txEl>
                                          </p:spTgt>
                                        </p:tgtEl>
                                        <p:attrNameLst>
                                          <p:attrName>style.visibility</p:attrName>
                                        </p:attrNameLst>
                                      </p:cBhvr>
                                      <p:to>
                                        <p:strVal val="visible"/>
                                      </p:to>
                                    </p:set>
                                    <p:animEffect transition="in" filter="wipe(down)">
                                      <p:cBhvr>
                                        <p:cTn id="169" dur="580">
                                          <p:stCondLst>
                                            <p:cond delay="0"/>
                                          </p:stCondLst>
                                        </p:cTn>
                                        <p:tgtEl>
                                          <p:spTgt spid="3">
                                            <p:txEl>
                                              <p:pRg st="9" end="9"/>
                                            </p:txEl>
                                          </p:spTgt>
                                        </p:tgtEl>
                                      </p:cBhvr>
                                    </p:animEffect>
                                    <p:anim calcmode="lin" valueType="num">
                                      <p:cBhvr>
                                        <p:cTn id="170"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3">
                                            <p:txEl>
                                              <p:pRg st="9" end="9"/>
                                            </p:txEl>
                                          </p:spTgt>
                                        </p:tgtEl>
                                      </p:cBhvr>
                                      <p:to x="100000" y="60000"/>
                                    </p:animScale>
                                    <p:animScale>
                                      <p:cBhvr>
                                        <p:cTn id="176" dur="166" decel="50000">
                                          <p:stCondLst>
                                            <p:cond delay="676"/>
                                          </p:stCondLst>
                                        </p:cTn>
                                        <p:tgtEl>
                                          <p:spTgt spid="3">
                                            <p:txEl>
                                              <p:pRg st="9" end="9"/>
                                            </p:txEl>
                                          </p:spTgt>
                                        </p:tgtEl>
                                      </p:cBhvr>
                                      <p:to x="100000" y="100000"/>
                                    </p:animScale>
                                    <p:animScale>
                                      <p:cBhvr>
                                        <p:cTn id="177" dur="26">
                                          <p:stCondLst>
                                            <p:cond delay="1312"/>
                                          </p:stCondLst>
                                        </p:cTn>
                                        <p:tgtEl>
                                          <p:spTgt spid="3">
                                            <p:txEl>
                                              <p:pRg st="9" end="9"/>
                                            </p:txEl>
                                          </p:spTgt>
                                        </p:tgtEl>
                                      </p:cBhvr>
                                      <p:to x="100000" y="80000"/>
                                    </p:animScale>
                                    <p:animScale>
                                      <p:cBhvr>
                                        <p:cTn id="178" dur="166" decel="50000">
                                          <p:stCondLst>
                                            <p:cond delay="1338"/>
                                          </p:stCondLst>
                                        </p:cTn>
                                        <p:tgtEl>
                                          <p:spTgt spid="3">
                                            <p:txEl>
                                              <p:pRg st="9" end="9"/>
                                            </p:txEl>
                                          </p:spTgt>
                                        </p:tgtEl>
                                      </p:cBhvr>
                                      <p:to x="100000" y="100000"/>
                                    </p:animScale>
                                    <p:animScale>
                                      <p:cBhvr>
                                        <p:cTn id="179" dur="26">
                                          <p:stCondLst>
                                            <p:cond delay="1642"/>
                                          </p:stCondLst>
                                        </p:cTn>
                                        <p:tgtEl>
                                          <p:spTgt spid="3">
                                            <p:txEl>
                                              <p:pRg st="9" end="9"/>
                                            </p:txEl>
                                          </p:spTgt>
                                        </p:tgtEl>
                                      </p:cBhvr>
                                      <p:to x="100000" y="90000"/>
                                    </p:animScale>
                                    <p:animScale>
                                      <p:cBhvr>
                                        <p:cTn id="180" dur="166" decel="50000">
                                          <p:stCondLst>
                                            <p:cond delay="1668"/>
                                          </p:stCondLst>
                                        </p:cTn>
                                        <p:tgtEl>
                                          <p:spTgt spid="3">
                                            <p:txEl>
                                              <p:pRg st="9" end="9"/>
                                            </p:txEl>
                                          </p:spTgt>
                                        </p:tgtEl>
                                      </p:cBhvr>
                                      <p:to x="100000" y="100000"/>
                                    </p:animScale>
                                    <p:animScale>
                                      <p:cBhvr>
                                        <p:cTn id="181" dur="26">
                                          <p:stCondLst>
                                            <p:cond delay="1808"/>
                                          </p:stCondLst>
                                        </p:cTn>
                                        <p:tgtEl>
                                          <p:spTgt spid="3">
                                            <p:txEl>
                                              <p:pRg st="9" end="9"/>
                                            </p:txEl>
                                          </p:spTgt>
                                        </p:tgtEl>
                                      </p:cBhvr>
                                      <p:to x="100000" y="95000"/>
                                    </p:animScale>
                                    <p:animScale>
                                      <p:cBhvr>
                                        <p:cTn id="182" dur="166" decel="50000">
                                          <p:stCondLst>
                                            <p:cond delay="1834"/>
                                          </p:stCondLst>
                                        </p:cTn>
                                        <p:tgtEl>
                                          <p:spTgt spid="3">
                                            <p:txEl>
                                              <p:pRg st="9" end="9"/>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0" end="10"/>
                                            </p:txEl>
                                          </p:spTgt>
                                        </p:tgtEl>
                                        <p:attrNameLst>
                                          <p:attrName>style.visibility</p:attrName>
                                        </p:attrNameLst>
                                      </p:cBhvr>
                                      <p:to>
                                        <p:strVal val="visible"/>
                                      </p:to>
                                    </p:set>
                                    <p:animEffect transition="in" filter="wipe(down)">
                                      <p:cBhvr>
                                        <p:cTn id="187" dur="580">
                                          <p:stCondLst>
                                            <p:cond delay="0"/>
                                          </p:stCondLst>
                                        </p:cTn>
                                        <p:tgtEl>
                                          <p:spTgt spid="3">
                                            <p:txEl>
                                              <p:pRg st="10" end="10"/>
                                            </p:txEl>
                                          </p:spTgt>
                                        </p:tgtEl>
                                      </p:cBhvr>
                                    </p:animEffect>
                                    <p:anim calcmode="lin" valueType="num">
                                      <p:cBhvr>
                                        <p:cTn id="188"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3">
                                            <p:txEl>
                                              <p:pRg st="10" end="10"/>
                                            </p:txEl>
                                          </p:spTgt>
                                        </p:tgtEl>
                                      </p:cBhvr>
                                      <p:to x="100000" y="60000"/>
                                    </p:animScale>
                                    <p:animScale>
                                      <p:cBhvr>
                                        <p:cTn id="194" dur="166" decel="50000">
                                          <p:stCondLst>
                                            <p:cond delay="676"/>
                                          </p:stCondLst>
                                        </p:cTn>
                                        <p:tgtEl>
                                          <p:spTgt spid="3">
                                            <p:txEl>
                                              <p:pRg st="10" end="10"/>
                                            </p:txEl>
                                          </p:spTgt>
                                        </p:tgtEl>
                                      </p:cBhvr>
                                      <p:to x="100000" y="100000"/>
                                    </p:animScale>
                                    <p:animScale>
                                      <p:cBhvr>
                                        <p:cTn id="195" dur="26">
                                          <p:stCondLst>
                                            <p:cond delay="1312"/>
                                          </p:stCondLst>
                                        </p:cTn>
                                        <p:tgtEl>
                                          <p:spTgt spid="3">
                                            <p:txEl>
                                              <p:pRg st="10" end="10"/>
                                            </p:txEl>
                                          </p:spTgt>
                                        </p:tgtEl>
                                      </p:cBhvr>
                                      <p:to x="100000" y="80000"/>
                                    </p:animScale>
                                    <p:animScale>
                                      <p:cBhvr>
                                        <p:cTn id="196" dur="166" decel="50000">
                                          <p:stCondLst>
                                            <p:cond delay="1338"/>
                                          </p:stCondLst>
                                        </p:cTn>
                                        <p:tgtEl>
                                          <p:spTgt spid="3">
                                            <p:txEl>
                                              <p:pRg st="10" end="10"/>
                                            </p:txEl>
                                          </p:spTgt>
                                        </p:tgtEl>
                                      </p:cBhvr>
                                      <p:to x="100000" y="100000"/>
                                    </p:animScale>
                                    <p:animScale>
                                      <p:cBhvr>
                                        <p:cTn id="197" dur="26">
                                          <p:stCondLst>
                                            <p:cond delay="1642"/>
                                          </p:stCondLst>
                                        </p:cTn>
                                        <p:tgtEl>
                                          <p:spTgt spid="3">
                                            <p:txEl>
                                              <p:pRg st="10" end="10"/>
                                            </p:txEl>
                                          </p:spTgt>
                                        </p:tgtEl>
                                      </p:cBhvr>
                                      <p:to x="100000" y="90000"/>
                                    </p:animScale>
                                    <p:animScale>
                                      <p:cBhvr>
                                        <p:cTn id="198" dur="166" decel="50000">
                                          <p:stCondLst>
                                            <p:cond delay="1668"/>
                                          </p:stCondLst>
                                        </p:cTn>
                                        <p:tgtEl>
                                          <p:spTgt spid="3">
                                            <p:txEl>
                                              <p:pRg st="10" end="10"/>
                                            </p:txEl>
                                          </p:spTgt>
                                        </p:tgtEl>
                                      </p:cBhvr>
                                      <p:to x="100000" y="100000"/>
                                    </p:animScale>
                                    <p:animScale>
                                      <p:cBhvr>
                                        <p:cTn id="199" dur="26">
                                          <p:stCondLst>
                                            <p:cond delay="1808"/>
                                          </p:stCondLst>
                                        </p:cTn>
                                        <p:tgtEl>
                                          <p:spTgt spid="3">
                                            <p:txEl>
                                              <p:pRg st="10" end="10"/>
                                            </p:txEl>
                                          </p:spTgt>
                                        </p:tgtEl>
                                      </p:cBhvr>
                                      <p:to x="100000" y="95000"/>
                                    </p:animScale>
                                    <p:animScale>
                                      <p:cBhvr>
                                        <p:cTn id="200" dur="166" decel="50000">
                                          <p:stCondLst>
                                            <p:cond delay="1834"/>
                                          </p:stCondLst>
                                        </p:cTn>
                                        <p:tgtEl>
                                          <p:spTgt spid="3">
                                            <p:txEl>
                                              <p:pRg st="10" end="10"/>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3">
                                            <p:txEl>
                                              <p:pRg st="11" end="11"/>
                                            </p:txEl>
                                          </p:spTgt>
                                        </p:tgtEl>
                                        <p:attrNameLst>
                                          <p:attrName>style.visibility</p:attrName>
                                        </p:attrNameLst>
                                      </p:cBhvr>
                                      <p:to>
                                        <p:strVal val="visible"/>
                                      </p:to>
                                    </p:set>
                                    <p:animEffect transition="in" filter="wipe(down)">
                                      <p:cBhvr>
                                        <p:cTn id="205" dur="580">
                                          <p:stCondLst>
                                            <p:cond delay="0"/>
                                          </p:stCondLst>
                                        </p:cTn>
                                        <p:tgtEl>
                                          <p:spTgt spid="3">
                                            <p:txEl>
                                              <p:pRg st="11" end="11"/>
                                            </p:txEl>
                                          </p:spTgt>
                                        </p:tgtEl>
                                      </p:cBhvr>
                                    </p:animEffect>
                                    <p:anim calcmode="lin" valueType="num">
                                      <p:cBhvr>
                                        <p:cTn id="206" dur="1822"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3">
                                            <p:txEl>
                                              <p:pRg st="11" end="11"/>
                                            </p:txEl>
                                          </p:spTgt>
                                        </p:tgtEl>
                                        <p:attrNameLst>
                                          <p:attrName>ppt_y</p:attrName>
                                        </p:attrNameLst>
                                      </p:cBhvr>
                                      <p:tavLst>
                                        <p:tav tm="0" fmla="#ppt_y-sin(pi*$)/81">
                                          <p:val>
                                            <p:fltVal val="0"/>
                                          </p:val>
                                        </p:tav>
                                        <p:tav tm="100000">
                                          <p:val>
                                            <p:fltVal val="1"/>
                                          </p:val>
                                        </p:tav>
                                      </p:tavLst>
                                    </p:anim>
                                    <p:animScale>
                                      <p:cBhvr>
                                        <p:cTn id="211" dur="26">
                                          <p:stCondLst>
                                            <p:cond delay="650"/>
                                          </p:stCondLst>
                                        </p:cTn>
                                        <p:tgtEl>
                                          <p:spTgt spid="3">
                                            <p:txEl>
                                              <p:pRg st="11" end="11"/>
                                            </p:txEl>
                                          </p:spTgt>
                                        </p:tgtEl>
                                      </p:cBhvr>
                                      <p:to x="100000" y="60000"/>
                                    </p:animScale>
                                    <p:animScale>
                                      <p:cBhvr>
                                        <p:cTn id="212" dur="166" decel="50000">
                                          <p:stCondLst>
                                            <p:cond delay="676"/>
                                          </p:stCondLst>
                                        </p:cTn>
                                        <p:tgtEl>
                                          <p:spTgt spid="3">
                                            <p:txEl>
                                              <p:pRg st="11" end="11"/>
                                            </p:txEl>
                                          </p:spTgt>
                                        </p:tgtEl>
                                      </p:cBhvr>
                                      <p:to x="100000" y="100000"/>
                                    </p:animScale>
                                    <p:animScale>
                                      <p:cBhvr>
                                        <p:cTn id="213" dur="26">
                                          <p:stCondLst>
                                            <p:cond delay="1312"/>
                                          </p:stCondLst>
                                        </p:cTn>
                                        <p:tgtEl>
                                          <p:spTgt spid="3">
                                            <p:txEl>
                                              <p:pRg st="11" end="11"/>
                                            </p:txEl>
                                          </p:spTgt>
                                        </p:tgtEl>
                                      </p:cBhvr>
                                      <p:to x="100000" y="80000"/>
                                    </p:animScale>
                                    <p:animScale>
                                      <p:cBhvr>
                                        <p:cTn id="214" dur="166" decel="50000">
                                          <p:stCondLst>
                                            <p:cond delay="1338"/>
                                          </p:stCondLst>
                                        </p:cTn>
                                        <p:tgtEl>
                                          <p:spTgt spid="3">
                                            <p:txEl>
                                              <p:pRg st="11" end="11"/>
                                            </p:txEl>
                                          </p:spTgt>
                                        </p:tgtEl>
                                      </p:cBhvr>
                                      <p:to x="100000" y="100000"/>
                                    </p:animScale>
                                    <p:animScale>
                                      <p:cBhvr>
                                        <p:cTn id="215" dur="26">
                                          <p:stCondLst>
                                            <p:cond delay="1642"/>
                                          </p:stCondLst>
                                        </p:cTn>
                                        <p:tgtEl>
                                          <p:spTgt spid="3">
                                            <p:txEl>
                                              <p:pRg st="11" end="11"/>
                                            </p:txEl>
                                          </p:spTgt>
                                        </p:tgtEl>
                                      </p:cBhvr>
                                      <p:to x="100000" y="90000"/>
                                    </p:animScale>
                                    <p:animScale>
                                      <p:cBhvr>
                                        <p:cTn id="216" dur="166" decel="50000">
                                          <p:stCondLst>
                                            <p:cond delay="1668"/>
                                          </p:stCondLst>
                                        </p:cTn>
                                        <p:tgtEl>
                                          <p:spTgt spid="3">
                                            <p:txEl>
                                              <p:pRg st="11" end="11"/>
                                            </p:txEl>
                                          </p:spTgt>
                                        </p:tgtEl>
                                      </p:cBhvr>
                                      <p:to x="100000" y="100000"/>
                                    </p:animScale>
                                    <p:animScale>
                                      <p:cBhvr>
                                        <p:cTn id="217" dur="26">
                                          <p:stCondLst>
                                            <p:cond delay="1808"/>
                                          </p:stCondLst>
                                        </p:cTn>
                                        <p:tgtEl>
                                          <p:spTgt spid="3">
                                            <p:txEl>
                                              <p:pRg st="11" end="11"/>
                                            </p:txEl>
                                          </p:spTgt>
                                        </p:tgtEl>
                                      </p:cBhvr>
                                      <p:to x="100000" y="95000"/>
                                    </p:animScale>
                                    <p:animScale>
                                      <p:cBhvr>
                                        <p:cTn id="218" dur="166" decel="50000">
                                          <p:stCondLst>
                                            <p:cond delay="1834"/>
                                          </p:stCondLst>
                                        </p:cTn>
                                        <p:tgtEl>
                                          <p:spTgt spid="3">
                                            <p:txEl>
                                              <p:pRg st="11" end="11"/>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3">
                                            <p:txEl>
                                              <p:pRg st="12" end="12"/>
                                            </p:txEl>
                                          </p:spTgt>
                                        </p:tgtEl>
                                        <p:attrNameLst>
                                          <p:attrName>style.visibility</p:attrName>
                                        </p:attrNameLst>
                                      </p:cBhvr>
                                      <p:to>
                                        <p:strVal val="visible"/>
                                      </p:to>
                                    </p:set>
                                    <p:animEffect transition="in" filter="wipe(down)">
                                      <p:cBhvr>
                                        <p:cTn id="223" dur="580">
                                          <p:stCondLst>
                                            <p:cond delay="0"/>
                                          </p:stCondLst>
                                        </p:cTn>
                                        <p:tgtEl>
                                          <p:spTgt spid="3">
                                            <p:txEl>
                                              <p:pRg st="12" end="12"/>
                                            </p:txEl>
                                          </p:spTgt>
                                        </p:tgtEl>
                                      </p:cBhvr>
                                    </p:animEffect>
                                    <p:anim calcmode="lin" valueType="num">
                                      <p:cBhvr>
                                        <p:cTn id="224" dur="1822"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3">
                                            <p:txEl>
                                              <p:pRg st="12" end="12"/>
                                            </p:txEl>
                                          </p:spTgt>
                                        </p:tgtEl>
                                        <p:attrNameLst>
                                          <p:attrName>ppt_y</p:attrName>
                                        </p:attrNameLst>
                                      </p:cBhvr>
                                      <p:tavLst>
                                        <p:tav tm="0" fmla="#ppt_y-sin(pi*$)/81">
                                          <p:val>
                                            <p:fltVal val="0"/>
                                          </p:val>
                                        </p:tav>
                                        <p:tav tm="100000">
                                          <p:val>
                                            <p:fltVal val="1"/>
                                          </p:val>
                                        </p:tav>
                                      </p:tavLst>
                                    </p:anim>
                                    <p:animScale>
                                      <p:cBhvr>
                                        <p:cTn id="229" dur="26">
                                          <p:stCondLst>
                                            <p:cond delay="650"/>
                                          </p:stCondLst>
                                        </p:cTn>
                                        <p:tgtEl>
                                          <p:spTgt spid="3">
                                            <p:txEl>
                                              <p:pRg st="12" end="12"/>
                                            </p:txEl>
                                          </p:spTgt>
                                        </p:tgtEl>
                                      </p:cBhvr>
                                      <p:to x="100000" y="60000"/>
                                    </p:animScale>
                                    <p:animScale>
                                      <p:cBhvr>
                                        <p:cTn id="230" dur="166" decel="50000">
                                          <p:stCondLst>
                                            <p:cond delay="676"/>
                                          </p:stCondLst>
                                        </p:cTn>
                                        <p:tgtEl>
                                          <p:spTgt spid="3">
                                            <p:txEl>
                                              <p:pRg st="12" end="12"/>
                                            </p:txEl>
                                          </p:spTgt>
                                        </p:tgtEl>
                                      </p:cBhvr>
                                      <p:to x="100000" y="100000"/>
                                    </p:animScale>
                                    <p:animScale>
                                      <p:cBhvr>
                                        <p:cTn id="231" dur="26">
                                          <p:stCondLst>
                                            <p:cond delay="1312"/>
                                          </p:stCondLst>
                                        </p:cTn>
                                        <p:tgtEl>
                                          <p:spTgt spid="3">
                                            <p:txEl>
                                              <p:pRg st="12" end="12"/>
                                            </p:txEl>
                                          </p:spTgt>
                                        </p:tgtEl>
                                      </p:cBhvr>
                                      <p:to x="100000" y="80000"/>
                                    </p:animScale>
                                    <p:animScale>
                                      <p:cBhvr>
                                        <p:cTn id="232" dur="166" decel="50000">
                                          <p:stCondLst>
                                            <p:cond delay="1338"/>
                                          </p:stCondLst>
                                        </p:cTn>
                                        <p:tgtEl>
                                          <p:spTgt spid="3">
                                            <p:txEl>
                                              <p:pRg st="12" end="12"/>
                                            </p:txEl>
                                          </p:spTgt>
                                        </p:tgtEl>
                                      </p:cBhvr>
                                      <p:to x="100000" y="100000"/>
                                    </p:animScale>
                                    <p:animScale>
                                      <p:cBhvr>
                                        <p:cTn id="233" dur="26">
                                          <p:stCondLst>
                                            <p:cond delay="1642"/>
                                          </p:stCondLst>
                                        </p:cTn>
                                        <p:tgtEl>
                                          <p:spTgt spid="3">
                                            <p:txEl>
                                              <p:pRg st="12" end="12"/>
                                            </p:txEl>
                                          </p:spTgt>
                                        </p:tgtEl>
                                      </p:cBhvr>
                                      <p:to x="100000" y="90000"/>
                                    </p:animScale>
                                    <p:animScale>
                                      <p:cBhvr>
                                        <p:cTn id="234" dur="166" decel="50000">
                                          <p:stCondLst>
                                            <p:cond delay="1668"/>
                                          </p:stCondLst>
                                        </p:cTn>
                                        <p:tgtEl>
                                          <p:spTgt spid="3">
                                            <p:txEl>
                                              <p:pRg st="12" end="12"/>
                                            </p:txEl>
                                          </p:spTgt>
                                        </p:tgtEl>
                                      </p:cBhvr>
                                      <p:to x="100000" y="100000"/>
                                    </p:animScale>
                                    <p:animScale>
                                      <p:cBhvr>
                                        <p:cTn id="235" dur="26">
                                          <p:stCondLst>
                                            <p:cond delay="1808"/>
                                          </p:stCondLst>
                                        </p:cTn>
                                        <p:tgtEl>
                                          <p:spTgt spid="3">
                                            <p:txEl>
                                              <p:pRg st="12" end="12"/>
                                            </p:txEl>
                                          </p:spTgt>
                                        </p:tgtEl>
                                      </p:cBhvr>
                                      <p:to x="100000" y="95000"/>
                                    </p:animScale>
                                    <p:animScale>
                                      <p:cBhvr>
                                        <p:cTn id="236" dur="166" decel="50000">
                                          <p:stCondLst>
                                            <p:cond delay="1834"/>
                                          </p:stCondLst>
                                        </p:cTn>
                                        <p:tgtEl>
                                          <p:spTgt spid="3">
                                            <p:txEl>
                                              <p:pRg st="12" end="12"/>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3">
                                            <p:txEl>
                                              <p:pRg st="13" end="13"/>
                                            </p:txEl>
                                          </p:spTgt>
                                        </p:tgtEl>
                                        <p:attrNameLst>
                                          <p:attrName>style.visibility</p:attrName>
                                        </p:attrNameLst>
                                      </p:cBhvr>
                                      <p:to>
                                        <p:strVal val="visible"/>
                                      </p:to>
                                    </p:set>
                                    <p:animEffect transition="in" filter="wipe(down)">
                                      <p:cBhvr>
                                        <p:cTn id="241" dur="580">
                                          <p:stCondLst>
                                            <p:cond delay="0"/>
                                          </p:stCondLst>
                                        </p:cTn>
                                        <p:tgtEl>
                                          <p:spTgt spid="3">
                                            <p:txEl>
                                              <p:pRg st="13" end="13"/>
                                            </p:txEl>
                                          </p:spTgt>
                                        </p:tgtEl>
                                      </p:cBhvr>
                                    </p:animEffect>
                                    <p:anim calcmode="lin" valueType="num">
                                      <p:cBhvr>
                                        <p:cTn id="242" dur="1822"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3">
                                            <p:txEl>
                                              <p:pRg st="13" end="13"/>
                                            </p:txEl>
                                          </p:spTgt>
                                        </p:tgtEl>
                                        <p:attrNameLst>
                                          <p:attrName>ppt_y</p:attrName>
                                        </p:attrNameLst>
                                      </p:cBhvr>
                                      <p:tavLst>
                                        <p:tav tm="0" fmla="#ppt_y-sin(pi*$)/81">
                                          <p:val>
                                            <p:fltVal val="0"/>
                                          </p:val>
                                        </p:tav>
                                        <p:tav tm="100000">
                                          <p:val>
                                            <p:fltVal val="1"/>
                                          </p:val>
                                        </p:tav>
                                      </p:tavLst>
                                    </p:anim>
                                    <p:animScale>
                                      <p:cBhvr>
                                        <p:cTn id="247" dur="26">
                                          <p:stCondLst>
                                            <p:cond delay="650"/>
                                          </p:stCondLst>
                                        </p:cTn>
                                        <p:tgtEl>
                                          <p:spTgt spid="3">
                                            <p:txEl>
                                              <p:pRg st="13" end="13"/>
                                            </p:txEl>
                                          </p:spTgt>
                                        </p:tgtEl>
                                      </p:cBhvr>
                                      <p:to x="100000" y="60000"/>
                                    </p:animScale>
                                    <p:animScale>
                                      <p:cBhvr>
                                        <p:cTn id="248" dur="166" decel="50000">
                                          <p:stCondLst>
                                            <p:cond delay="676"/>
                                          </p:stCondLst>
                                        </p:cTn>
                                        <p:tgtEl>
                                          <p:spTgt spid="3">
                                            <p:txEl>
                                              <p:pRg st="13" end="13"/>
                                            </p:txEl>
                                          </p:spTgt>
                                        </p:tgtEl>
                                      </p:cBhvr>
                                      <p:to x="100000" y="100000"/>
                                    </p:animScale>
                                    <p:animScale>
                                      <p:cBhvr>
                                        <p:cTn id="249" dur="26">
                                          <p:stCondLst>
                                            <p:cond delay="1312"/>
                                          </p:stCondLst>
                                        </p:cTn>
                                        <p:tgtEl>
                                          <p:spTgt spid="3">
                                            <p:txEl>
                                              <p:pRg st="13" end="13"/>
                                            </p:txEl>
                                          </p:spTgt>
                                        </p:tgtEl>
                                      </p:cBhvr>
                                      <p:to x="100000" y="80000"/>
                                    </p:animScale>
                                    <p:animScale>
                                      <p:cBhvr>
                                        <p:cTn id="250" dur="166" decel="50000">
                                          <p:stCondLst>
                                            <p:cond delay="1338"/>
                                          </p:stCondLst>
                                        </p:cTn>
                                        <p:tgtEl>
                                          <p:spTgt spid="3">
                                            <p:txEl>
                                              <p:pRg st="13" end="13"/>
                                            </p:txEl>
                                          </p:spTgt>
                                        </p:tgtEl>
                                      </p:cBhvr>
                                      <p:to x="100000" y="100000"/>
                                    </p:animScale>
                                    <p:animScale>
                                      <p:cBhvr>
                                        <p:cTn id="251" dur="26">
                                          <p:stCondLst>
                                            <p:cond delay="1642"/>
                                          </p:stCondLst>
                                        </p:cTn>
                                        <p:tgtEl>
                                          <p:spTgt spid="3">
                                            <p:txEl>
                                              <p:pRg st="13" end="13"/>
                                            </p:txEl>
                                          </p:spTgt>
                                        </p:tgtEl>
                                      </p:cBhvr>
                                      <p:to x="100000" y="90000"/>
                                    </p:animScale>
                                    <p:animScale>
                                      <p:cBhvr>
                                        <p:cTn id="252" dur="166" decel="50000">
                                          <p:stCondLst>
                                            <p:cond delay="1668"/>
                                          </p:stCondLst>
                                        </p:cTn>
                                        <p:tgtEl>
                                          <p:spTgt spid="3">
                                            <p:txEl>
                                              <p:pRg st="13" end="13"/>
                                            </p:txEl>
                                          </p:spTgt>
                                        </p:tgtEl>
                                      </p:cBhvr>
                                      <p:to x="100000" y="100000"/>
                                    </p:animScale>
                                    <p:animScale>
                                      <p:cBhvr>
                                        <p:cTn id="253" dur="26">
                                          <p:stCondLst>
                                            <p:cond delay="1808"/>
                                          </p:stCondLst>
                                        </p:cTn>
                                        <p:tgtEl>
                                          <p:spTgt spid="3">
                                            <p:txEl>
                                              <p:pRg st="13" end="13"/>
                                            </p:txEl>
                                          </p:spTgt>
                                        </p:tgtEl>
                                      </p:cBhvr>
                                      <p:to x="100000" y="95000"/>
                                    </p:animScale>
                                    <p:animScale>
                                      <p:cBhvr>
                                        <p:cTn id="254" dur="166" decel="50000">
                                          <p:stCondLst>
                                            <p:cond delay="1834"/>
                                          </p:stCondLst>
                                        </p:cTn>
                                        <p:tgtEl>
                                          <p:spTgt spid="3">
                                            <p:txEl>
                                              <p:pRg st="13" end="13"/>
                                            </p:txEl>
                                          </p:spTgt>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3">
                                            <p:txEl>
                                              <p:pRg st="14" end="14"/>
                                            </p:txEl>
                                          </p:spTgt>
                                        </p:tgtEl>
                                        <p:attrNameLst>
                                          <p:attrName>style.visibility</p:attrName>
                                        </p:attrNameLst>
                                      </p:cBhvr>
                                      <p:to>
                                        <p:strVal val="visible"/>
                                      </p:to>
                                    </p:set>
                                    <p:animEffect transition="in" filter="wipe(down)">
                                      <p:cBhvr>
                                        <p:cTn id="259" dur="580">
                                          <p:stCondLst>
                                            <p:cond delay="0"/>
                                          </p:stCondLst>
                                        </p:cTn>
                                        <p:tgtEl>
                                          <p:spTgt spid="3">
                                            <p:txEl>
                                              <p:pRg st="14" end="14"/>
                                            </p:txEl>
                                          </p:spTgt>
                                        </p:tgtEl>
                                      </p:cBhvr>
                                    </p:animEffect>
                                    <p:anim calcmode="lin" valueType="num">
                                      <p:cBhvr>
                                        <p:cTn id="260" dur="1822" tmFilter="0,0; 0.14,0.36; 0.43,0.73; 0.71,0.91; 1.0,1.0">
                                          <p:stCondLst>
                                            <p:cond delay="0"/>
                                          </p:stCondLst>
                                        </p:cTn>
                                        <p:tgtEl>
                                          <p:spTgt spid="3">
                                            <p:txEl>
                                              <p:pRg st="14" end="14"/>
                                            </p:txEl>
                                          </p:spTgt>
                                        </p:tgtEl>
                                        <p:attrNameLst>
                                          <p:attrName>ppt_x</p:attrName>
                                        </p:attrNameLst>
                                      </p:cBhvr>
                                      <p:tavLst>
                                        <p:tav tm="0">
                                          <p:val>
                                            <p:strVal val="#ppt_x-0.25"/>
                                          </p:val>
                                        </p:tav>
                                        <p:tav tm="100000">
                                          <p:val>
                                            <p:strVal val="#ppt_x"/>
                                          </p:val>
                                        </p:tav>
                                      </p:tavLst>
                                    </p:anim>
                                    <p:anim calcmode="lin" valueType="num">
                                      <p:cBhvr>
                                        <p:cTn id="261" dur="664" tmFilter="0.0,0.0; 0.25,0.07; 0.50,0.2; 0.75,0.467; 1.0,1.0">
                                          <p:stCondLst>
                                            <p:cond delay="0"/>
                                          </p:stCondLst>
                                        </p:cTn>
                                        <p:tgtEl>
                                          <p:spTgt spid="3">
                                            <p:txEl>
                                              <p:pRg st="14" end="14"/>
                                            </p:txEl>
                                          </p:spTgt>
                                        </p:tgtEl>
                                        <p:attrNameLst>
                                          <p:attrName>ppt_y</p:attrName>
                                        </p:attrNameLst>
                                      </p:cBhvr>
                                      <p:tavLst>
                                        <p:tav tm="0" fmla="#ppt_y-sin(pi*$)/3">
                                          <p:val>
                                            <p:fltVal val="0.5"/>
                                          </p:val>
                                        </p:tav>
                                        <p:tav tm="100000">
                                          <p:val>
                                            <p:fltVal val="1"/>
                                          </p:val>
                                        </p:tav>
                                      </p:tavLst>
                                    </p:anim>
                                    <p:anim calcmode="lin" valueType="num">
                                      <p:cBhvr>
                                        <p:cTn id="262" dur="664" tmFilter="0, 0; 0.125,0.2665; 0.25,0.4; 0.375,0.465; 0.5,0.5;  0.625,0.535; 0.75,0.6; 0.875,0.7335; 1,1">
                                          <p:stCondLst>
                                            <p:cond delay="664"/>
                                          </p:stCondLst>
                                        </p:cTn>
                                        <p:tgtEl>
                                          <p:spTgt spid="3">
                                            <p:txEl>
                                              <p:pRg st="14" end="14"/>
                                            </p:txEl>
                                          </p:spTgt>
                                        </p:tgtEl>
                                        <p:attrNameLst>
                                          <p:attrName>ppt_y</p:attrName>
                                        </p:attrNameLst>
                                      </p:cBhvr>
                                      <p:tavLst>
                                        <p:tav tm="0" fmla="#ppt_y-sin(pi*$)/9">
                                          <p:val>
                                            <p:fltVal val="0"/>
                                          </p:val>
                                        </p:tav>
                                        <p:tav tm="100000">
                                          <p:val>
                                            <p:fltVal val="1"/>
                                          </p:val>
                                        </p:tav>
                                      </p:tavLst>
                                    </p:anim>
                                    <p:anim calcmode="lin" valueType="num">
                                      <p:cBhvr>
                                        <p:cTn id="263" dur="332" tmFilter="0, 0; 0.125,0.2665; 0.25,0.4; 0.375,0.465; 0.5,0.5;  0.625,0.535; 0.75,0.6; 0.875,0.7335; 1,1">
                                          <p:stCondLst>
                                            <p:cond delay="1324"/>
                                          </p:stCondLst>
                                        </p:cTn>
                                        <p:tgtEl>
                                          <p:spTgt spid="3">
                                            <p:txEl>
                                              <p:pRg st="14" end="14"/>
                                            </p:txEl>
                                          </p:spTgt>
                                        </p:tgtEl>
                                        <p:attrNameLst>
                                          <p:attrName>ppt_y</p:attrName>
                                        </p:attrNameLst>
                                      </p:cBhvr>
                                      <p:tavLst>
                                        <p:tav tm="0" fmla="#ppt_y-sin(pi*$)/27">
                                          <p:val>
                                            <p:fltVal val="0"/>
                                          </p:val>
                                        </p:tav>
                                        <p:tav tm="100000">
                                          <p:val>
                                            <p:fltVal val="1"/>
                                          </p:val>
                                        </p:tav>
                                      </p:tavLst>
                                    </p:anim>
                                    <p:anim calcmode="lin" valueType="num">
                                      <p:cBhvr>
                                        <p:cTn id="264" dur="164" tmFilter="0, 0; 0.125,0.2665; 0.25,0.4; 0.375,0.465; 0.5,0.5;  0.625,0.535; 0.75,0.6; 0.875,0.7335; 1,1">
                                          <p:stCondLst>
                                            <p:cond delay="1656"/>
                                          </p:stCondLst>
                                        </p:cTn>
                                        <p:tgtEl>
                                          <p:spTgt spid="3">
                                            <p:txEl>
                                              <p:pRg st="14" end="14"/>
                                            </p:txEl>
                                          </p:spTgt>
                                        </p:tgtEl>
                                        <p:attrNameLst>
                                          <p:attrName>ppt_y</p:attrName>
                                        </p:attrNameLst>
                                      </p:cBhvr>
                                      <p:tavLst>
                                        <p:tav tm="0" fmla="#ppt_y-sin(pi*$)/81">
                                          <p:val>
                                            <p:fltVal val="0"/>
                                          </p:val>
                                        </p:tav>
                                        <p:tav tm="100000">
                                          <p:val>
                                            <p:fltVal val="1"/>
                                          </p:val>
                                        </p:tav>
                                      </p:tavLst>
                                    </p:anim>
                                    <p:animScale>
                                      <p:cBhvr>
                                        <p:cTn id="265" dur="26">
                                          <p:stCondLst>
                                            <p:cond delay="650"/>
                                          </p:stCondLst>
                                        </p:cTn>
                                        <p:tgtEl>
                                          <p:spTgt spid="3">
                                            <p:txEl>
                                              <p:pRg st="14" end="14"/>
                                            </p:txEl>
                                          </p:spTgt>
                                        </p:tgtEl>
                                      </p:cBhvr>
                                      <p:to x="100000" y="60000"/>
                                    </p:animScale>
                                    <p:animScale>
                                      <p:cBhvr>
                                        <p:cTn id="266" dur="166" decel="50000">
                                          <p:stCondLst>
                                            <p:cond delay="676"/>
                                          </p:stCondLst>
                                        </p:cTn>
                                        <p:tgtEl>
                                          <p:spTgt spid="3">
                                            <p:txEl>
                                              <p:pRg st="14" end="14"/>
                                            </p:txEl>
                                          </p:spTgt>
                                        </p:tgtEl>
                                      </p:cBhvr>
                                      <p:to x="100000" y="100000"/>
                                    </p:animScale>
                                    <p:animScale>
                                      <p:cBhvr>
                                        <p:cTn id="267" dur="26">
                                          <p:stCondLst>
                                            <p:cond delay="1312"/>
                                          </p:stCondLst>
                                        </p:cTn>
                                        <p:tgtEl>
                                          <p:spTgt spid="3">
                                            <p:txEl>
                                              <p:pRg st="14" end="14"/>
                                            </p:txEl>
                                          </p:spTgt>
                                        </p:tgtEl>
                                      </p:cBhvr>
                                      <p:to x="100000" y="80000"/>
                                    </p:animScale>
                                    <p:animScale>
                                      <p:cBhvr>
                                        <p:cTn id="268" dur="166" decel="50000">
                                          <p:stCondLst>
                                            <p:cond delay="1338"/>
                                          </p:stCondLst>
                                        </p:cTn>
                                        <p:tgtEl>
                                          <p:spTgt spid="3">
                                            <p:txEl>
                                              <p:pRg st="14" end="14"/>
                                            </p:txEl>
                                          </p:spTgt>
                                        </p:tgtEl>
                                      </p:cBhvr>
                                      <p:to x="100000" y="100000"/>
                                    </p:animScale>
                                    <p:animScale>
                                      <p:cBhvr>
                                        <p:cTn id="269" dur="26">
                                          <p:stCondLst>
                                            <p:cond delay="1642"/>
                                          </p:stCondLst>
                                        </p:cTn>
                                        <p:tgtEl>
                                          <p:spTgt spid="3">
                                            <p:txEl>
                                              <p:pRg st="14" end="14"/>
                                            </p:txEl>
                                          </p:spTgt>
                                        </p:tgtEl>
                                      </p:cBhvr>
                                      <p:to x="100000" y="90000"/>
                                    </p:animScale>
                                    <p:animScale>
                                      <p:cBhvr>
                                        <p:cTn id="270" dur="166" decel="50000">
                                          <p:stCondLst>
                                            <p:cond delay="1668"/>
                                          </p:stCondLst>
                                        </p:cTn>
                                        <p:tgtEl>
                                          <p:spTgt spid="3">
                                            <p:txEl>
                                              <p:pRg st="14" end="14"/>
                                            </p:txEl>
                                          </p:spTgt>
                                        </p:tgtEl>
                                      </p:cBhvr>
                                      <p:to x="100000" y="100000"/>
                                    </p:animScale>
                                    <p:animScale>
                                      <p:cBhvr>
                                        <p:cTn id="271" dur="26">
                                          <p:stCondLst>
                                            <p:cond delay="1808"/>
                                          </p:stCondLst>
                                        </p:cTn>
                                        <p:tgtEl>
                                          <p:spTgt spid="3">
                                            <p:txEl>
                                              <p:pRg st="14" end="14"/>
                                            </p:txEl>
                                          </p:spTgt>
                                        </p:tgtEl>
                                      </p:cBhvr>
                                      <p:to x="100000" y="95000"/>
                                    </p:animScale>
                                    <p:animScale>
                                      <p:cBhvr>
                                        <p:cTn id="272" dur="166" decel="50000">
                                          <p:stCondLst>
                                            <p:cond delay="1834"/>
                                          </p:stCondLst>
                                        </p:cTn>
                                        <p:tgtEl>
                                          <p:spTgt spid="3">
                                            <p:txEl>
                                              <p:pRg st="14" end="14"/>
                                            </p:txEl>
                                          </p:spTgt>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grpId="0" nodeType="clickEffect">
                                  <p:stCondLst>
                                    <p:cond delay="0"/>
                                  </p:stCondLst>
                                  <p:childTnLst>
                                    <p:set>
                                      <p:cBhvr>
                                        <p:cTn id="276" dur="1" fill="hold">
                                          <p:stCondLst>
                                            <p:cond delay="0"/>
                                          </p:stCondLst>
                                        </p:cTn>
                                        <p:tgtEl>
                                          <p:spTgt spid="3">
                                            <p:txEl>
                                              <p:pRg st="15" end="15"/>
                                            </p:txEl>
                                          </p:spTgt>
                                        </p:tgtEl>
                                        <p:attrNameLst>
                                          <p:attrName>style.visibility</p:attrName>
                                        </p:attrNameLst>
                                      </p:cBhvr>
                                      <p:to>
                                        <p:strVal val="visible"/>
                                      </p:to>
                                    </p:set>
                                    <p:animEffect transition="in" filter="wipe(down)">
                                      <p:cBhvr>
                                        <p:cTn id="277" dur="580">
                                          <p:stCondLst>
                                            <p:cond delay="0"/>
                                          </p:stCondLst>
                                        </p:cTn>
                                        <p:tgtEl>
                                          <p:spTgt spid="3">
                                            <p:txEl>
                                              <p:pRg st="15" end="15"/>
                                            </p:txEl>
                                          </p:spTgt>
                                        </p:tgtEl>
                                      </p:cBhvr>
                                    </p:animEffect>
                                    <p:anim calcmode="lin" valueType="num">
                                      <p:cBhvr>
                                        <p:cTn id="278" dur="1822" tmFilter="0,0; 0.14,0.36; 0.43,0.73; 0.71,0.91; 1.0,1.0">
                                          <p:stCondLst>
                                            <p:cond delay="0"/>
                                          </p:stCondLst>
                                        </p:cTn>
                                        <p:tgtEl>
                                          <p:spTgt spid="3">
                                            <p:txEl>
                                              <p:pRg st="15" end="15"/>
                                            </p:txEl>
                                          </p:spTgt>
                                        </p:tgtEl>
                                        <p:attrNameLst>
                                          <p:attrName>ppt_x</p:attrName>
                                        </p:attrNameLst>
                                      </p:cBhvr>
                                      <p:tavLst>
                                        <p:tav tm="0">
                                          <p:val>
                                            <p:strVal val="#ppt_x-0.25"/>
                                          </p:val>
                                        </p:tav>
                                        <p:tav tm="100000">
                                          <p:val>
                                            <p:strVal val="#ppt_x"/>
                                          </p:val>
                                        </p:tav>
                                      </p:tavLst>
                                    </p:anim>
                                    <p:anim calcmode="lin" valueType="num">
                                      <p:cBhvr>
                                        <p:cTn id="279" dur="664" tmFilter="0.0,0.0; 0.25,0.07; 0.50,0.2; 0.75,0.467; 1.0,1.0">
                                          <p:stCondLst>
                                            <p:cond delay="0"/>
                                          </p:stCondLst>
                                        </p:cTn>
                                        <p:tgtEl>
                                          <p:spTgt spid="3">
                                            <p:txEl>
                                              <p:pRg st="15" end="15"/>
                                            </p:txEl>
                                          </p:spTgt>
                                        </p:tgtEl>
                                        <p:attrNameLst>
                                          <p:attrName>ppt_y</p:attrName>
                                        </p:attrNameLst>
                                      </p:cBhvr>
                                      <p:tavLst>
                                        <p:tav tm="0" fmla="#ppt_y-sin(pi*$)/3">
                                          <p:val>
                                            <p:fltVal val="0.5"/>
                                          </p:val>
                                        </p:tav>
                                        <p:tav tm="100000">
                                          <p:val>
                                            <p:fltVal val="1"/>
                                          </p:val>
                                        </p:tav>
                                      </p:tavLst>
                                    </p:anim>
                                    <p:anim calcmode="lin" valueType="num">
                                      <p:cBhvr>
                                        <p:cTn id="280" dur="664" tmFilter="0, 0; 0.125,0.2665; 0.25,0.4; 0.375,0.465; 0.5,0.5;  0.625,0.535; 0.75,0.6; 0.875,0.7335; 1,1">
                                          <p:stCondLst>
                                            <p:cond delay="664"/>
                                          </p:stCondLst>
                                        </p:cTn>
                                        <p:tgtEl>
                                          <p:spTgt spid="3">
                                            <p:txEl>
                                              <p:pRg st="15" end="15"/>
                                            </p:txEl>
                                          </p:spTgt>
                                        </p:tgtEl>
                                        <p:attrNameLst>
                                          <p:attrName>ppt_y</p:attrName>
                                        </p:attrNameLst>
                                      </p:cBhvr>
                                      <p:tavLst>
                                        <p:tav tm="0" fmla="#ppt_y-sin(pi*$)/9">
                                          <p:val>
                                            <p:fltVal val="0"/>
                                          </p:val>
                                        </p:tav>
                                        <p:tav tm="100000">
                                          <p:val>
                                            <p:fltVal val="1"/>
                                          </p:val>
                                        </p:tav>
                                      </p:tavLst>
                                    </p:anim>
                                    <p:anim calcmode="lin" valueType="num">
                                      <p:cBhvr>
                                        <p:cTn id="281" dur="332" tmFilter="0, 0; 0.125,0.2665; 0.25,0.4; 0.375,0.465; 0.5,0.5;  0.625,0.535; 0.75,0.6; 0.875,0.7335; 1,1">
                                          <p:stCondLst>
                                            <p:cond delay="1324"/>
                                          </p:stCondLst>
                                        </p:cTn>
                                        <p:tgtEl>
                                          <p:spTgt spid="3">
                                            <p:txEl>
                                              <p:pRg st="15" end="15"/>
                                            </p:txEl>
                                          </p:spTgt>
                                        </p:tgtEl>
                                        <p:attrNameLst>
                                          <p:attrName>ppt_y</p:attrName>
                                        </p:attrNameLst>
                                      </p:cBhvr>
                                      <p:tavLst>
                                        <p:tav tm="0" fmla="#ppt_y-sin(pi*$)/27">
                                          <p:val>
                                            <p:fltVal val="0"/>
                                          </p:val>
                                        </p:tav>
                                        <p:tav tm="100000">
                                          <p:val>
                                            <p:fltVal val="1"/>
                                          </p:val>
                                        </p:tav>
                                      </p:tavLst>
                                    </p:anim>
                                    <p:anim calcmode="lin" valueType="num">
                                      <p:cBhvr>
                                        <p:cTn id="282" dur="164" tmFilter="0, 0; 0.125,0.2665; 0.25,0.4; 0.375,0.465; 0.5,0.5;  0.625,0.535; 0.75,0.6; 0.875,0.7335; 1,1">
                                          <p:stCondLst>
                                            <p:cond delay="1656"/>
                                          </p:stCondLst>
                                        </p:cTn>
                                        <p:tgtEl>
                                          <p:spTgt spid="3">
                                            <p:txEl>
                                              <p:pRg st="15" end="15"/>
                                            </p:txEl>
                                          </p:spTgt>
                                        </p:tgtEl>
                                        <p:attrNameLst>
                                          <p:attrName>ppt_y</p:attrName>
                                        </p:attrNameLst>
                                      </p:cBhvr>
                                      <p:tavLst>
                                        <p:tav tm="0" fmla="#ppt_y-sin(pi*$)/81">
                                          <p:val>
                                            <p:fltVal val="0"/>
                                          </p:val>
                                        </p:tav>
                                        <p:tav tm="100000">
                                          <p:val>
                                            <p:fltVal val="1"/>
                                          </p:val>
                                        </p:tav>
                                      </p:tavLst>
                                    </p:anim>
                                    <p:animScale>
                                      <p:cBhvr>
                                        <p:cTn id="283" dur="26">
                                          <p:stCondLst>
                                            <p:cond delay="650"/>
                                          </p:stCondLst>
                                        </p:cTn>
                                        <p:tgtEl>
                                          <p:spTgt spid="3">
                                            <p:txEl>
                                              <p:pRg st="15" end="15"/>
                                            </p:txEl>
                                          </p:spTgt>
                                        </p:tgtEl>
                                      </p:cBhvr>
                                      <p:to x="100000" y="60000"/>
                                    </p:animScale>
                                    <p:animScale>
                                      <p:cBhvr>
                                        <p:cTn id="284" dur="166" decel="50000">
                                          <p:stCondLst>
                                            <p:cond delay="676"/>
                                          </p:stCondLst>
                                        </p:cTn>
                                        <p:tgtEl>
                                          <p:spTgt spid="3">
                                            <p:txEl>
                                              <p:pRg st="15" end="15"/>
                                            </p:txEl>
                                          </p:spTgt>
                                        </p:tgtEl>
                                      </p:cBhvr>
                                      <p:to x="100000" y="100000"/>
                                    </p:animScale>
                                    <p:animScale>
                                      <p:cBhvr>
                                        <p:cTn id="285" dur="26">
                                          <p:stCondLst>
                                            <p:cond delay="1312"/>
                                          </p:stCondLst>
                                        </p:cTn>
                                        <p:tgtEl>
                                          <p:spTgt spid="3">
                                            <p:txEl>
                                              <p:pRg st="15" end="15"/>
                                            </p:txEl>
                                          </p:spTgt>
                                        </p:tgtEl>
                                      </p:cBhvr>
                                      <p:to x="100000" y="80000"/>
                                    </p:animScale>
                                    <p:animScale>
                                      <p:cBhvr>
                                        <p:cTn id="286" dur="166" decel="50000">
                                          <p:stCondLst>
                                            <p:cond delay="1338"/>
                                          </p:stCondLst>
                                        </p:cTn>
                                        <p:tgtEl>
                                          <p:spTgt spid="3">
                                            <p:txEl>
                                              <p:pRg st="15" end="15"/>
                                            </p:txEl>
                                          </p:spTgt>
                                        </p:tgtEl>
                                      </p:cBhvr>
                                      <p:to x="100000" y="100000"/>
                                    </p:animScale>
                                    <p:animScale>
                                      <p:cBhvr>
                                        <p:cTn id="287" dur="26">
                                          <p:stCondLst>
                                            <p:cond delay="1642"/>
                                          </p:stCondLst>
                                        </p:cTn>
                                        <p:tgtEl>
                                          <p:spTgt spid="3">
                                            <p:txEl>
                                              <p:pRg st="15" end="15"/>
                                            </p:txEl>
                                          </p:spTgt>
                                        </p:tgtEl>
                                      </p:cBhvr>
                                      <p:to x="100000" y="90000"/>
                                    </p:animScale>
                                    <p:animScale>
                                      <p:cBhvr>
                                        <p:cTn id="288" dur="166" decel="50000">
                                          <p:stCondLst>
                                            <p:cond delay="1668"/>
                                          </p:stCondLst>
                                        </p:cTn>
                                        <p:tgtEl>
                                          <p:spTgt spid="3">
                                            <p:txEl>
                                              <p:pRg st="15" end="15"/>
                                            </p:txEl>
                                          </p:spTgt>
                                        </p:tgtEl>
                                      </p:cBhvr>
                                      <p:to x="100000" y="100000"/>
                                    </p:animScale>
                                    <p:animScale>
                                      <p:cBhvr>
                                        <p:cTn id="289" dur="26">
                                          <p:stCondLst>
                                            <p:cond delay="1808"/>
                                          </p:stCondLst>
                                        </p:cTn>
                                        <p:tgtEl>
                                          <p:spTgt spid="3">
                                            <p:txEl>
                                              <p:pRg st="15" end="15"/>
                                            </p:txEl>
                                          </p:spTgt>
                                        </p:tgtEl>
                                      </p:cBhvr>
                                      <p:to x="100000" y="95000"/>
                                    </p:animScale>
                                    <p:animScale>
                                      <p:cBhvr>
                                        <p:cTn id="290" dur="166" decel="50000">
                                          <p:stCondLst>
                                            <p:cond delay="1834"/>
                                          </p:stCondLst>
                                        </p:cTn>
                                        <p:tgtEl>
                                          <p:spTgt spid="3">
                                            <p:txEl>
                                              <p:pRg st="15" end="15"/>
                                            </p:txEl>
                                          </p:spTgt>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3">
                                            <p:txEl>
                                              <p:pRg st="16" end="16"/>
                                            </p:txEl>
                                          </p:spTgt>
                                        </p:tgtEl>
                                        <p:attrNameLst>
                                          <p:attrName>style.visibility</p:attrName>
                                        </p:attrNameLst>
                                      </p:cBhvr>
                                      <p:to>
                                        <p:strVal val="visible"/>
                                      </p:to>
                                    </p:set>
                                    <p:animEffect transition="in" filter="wipe(down)">
                                      <p:cBhvr>
                                        <p:cTn id="295" dur="580">
                                          <p:stCondLst>
                                            <p:cond delay="0"/>
                                          </p:stCondLst>
                                        </p:cTn>
                                        <p:tgtEl>
                                          <p:spTgt spid="3">
                                            <p:txEl>
                                              <p:pRg st="16" end="16"/>
                                            </p:txEl>
                                          </p:spTgt>
                                        </p:tgtEl>
                                      </p:cBhvr>
                                    </p:animEffect>
                                    <p:anim calcmode="lin" valueType="num">
                                      <p:cBhvr>
                                        <p:cTn id="296" dur="1822" tmFilter="0,0; 0.14,0.36; 0.43,0.73; 0.71,0.91; 1.0,1.0">
                                          <p:stCondLst>
                                            <p:cond delay="0"/>
                                          </p:stCondLst>
                                        </p:cTn>
                                        <p:tgtEl>
                                          <p:spTgt spid="3">
                                            <p:txEl>
                                              <p:pRg st="16" end="16"/>
                                            </p:txEl>
                                          </p:spTgt>
                                        </p:tgtEl>
                                        <p:attrNameLst>
                                          <p:attrName>ppt_x</p:attrName>
                                        </p:attrNameLst>
                                      </p:cBhvr>
                                      <p:tavLst>
                                        <p:tav tm="0">
                                          <p:val>
                                            <p:strVal val="#ppt_x-0.25"/>
                                          </p:val>
                                        </p:tav>
                                        <p:tav tm="100000">
                                          <p:val>
                                            <p:strVal val="#ppt_x"/>
                                          </p:val>
                                        </p:tav>
                                      </p:tavLst>
                                    </p:anim>
                                    <p:anim calcmode="lin" valueType="num">
                                      <p:cBhvr>
                                        <p:cTn id="297" dur="664" tmFilter="0.0,0.0; 0.25,0.07; 0.50,0.2; 0.75,0.467; 1.0,1.0">
                                          <p:stCondLst>
                                            <p:cond delay="0"/>
                                          </p:stCondLst>
                                        </p:cTn>
                                        <p:tgtEl>
                                          <p:spTgt spid="3">
                                            <p:txEl>
                                              <p:pRg st="16" end="16"/>
                                            </p:txEl>
                                          </p:spTgt>
                                        </p:tgtEl>
                                        <p:attrNameLst>
                                          <p:attrName>ppt_y</p:attrName>
                                        </p:attrNameLst>
                                      </p:cBhvr>
                                      <p:tavLst>
                                        <p:tav tm="0" fmla="#ppt_y-sin(pi*$)/3">
                                          <p:val>
                                            <p:fltVal val="0.5"/>
                                          </p:val>
                                        </p:tav>
                                        <p:tav tm="100000">
                                          <p:val>
                                            <p:fltVal val="1"/>
                                          </p:val>
                                        </p:tav>
                                      </p:tavLst>
                                    </p:anim>
                                    <p:anim calcmode="lin" valueType="num">
                                      <p:cBhvr>
                                        <p:cTn id="298" dur="664" tmFilter="0, 0; 0.125,0.2665; 0.25,0.4; 0.375,0.465; 0.5,0.5;  0.625,0.535; 0.75,0.6; 0.875,0.7335; 1,1">
                                          <p:stCondLst>
                                            <p:cond delay="664"/>
                                          </p:stCondLst>
                                        </p:cTn>
                                        <p:tgtEl>
                                          <p:spTgt spid="3">
                                            <p:txEl>
                                              <p:pRg st="16" end="16"/>
                                            </p:txEl>
                                          </p:spTgt>
                                        </p:tgtEl>
                                        <p:attrNameLst>
                                          <p:attrName>ppt_y</p:attrName>
                                        </p:attrNameLst>
                                      </p:cBhvr>
                                      <p:tavLst>
                                        <p:tav tm="0" fmla="#ppt_y-sin(pi*$)/9">
                                          <p:val>
                                            <p:fltVal val="0"/>
                                          </p:val>
                                        </p:tav>
                                        <p:tav tm="100000">
                                          <p:val>
                                            <p:fltVal val="1"/>
                                          </p:val>
                                        </p:tav>
                                      </p:tavLst>
                                    </p:anim>
                                    <p:anim calcmode="lin" valueType="num">
                                      <p:cBhvr>
                                        <p:cTn id="299" dur="332" tmFilter="0, 0; 0.125,0.2665; 0.25,0.4; 0.375,0.465; 0.5,0.5;  0.625,0.535; 0.75,0.6; 0.875,0.7335; 1,1">
                                          <p:stCondLst>
                                            <p:cond delay="1324"/>
                                          </p:stCondLst>
                                        </p:cTn>
                                        <p:tgtEl>
                                          <p:spTgt spid="3">
                                            <p:txEl>
                                              <p:pRg st="16" end="16"/>
                                            </p:txEl>
                                          </p:spTgt>
                                        </p:tgtEl>
                                        <p:attrNameLst>
                                          <p:attrName>ppt_y</p:attrName>
                                        </p:attrNameLst>
                                      </p:cBhvr>
                                      <p:tavLst>
                                        <p:tav tm="0" fmla="#ppt_y-sin(pi*$)/27">
                                          <p:val>
                                            <p:fltVal val="0"/>
                                          </p:val>
                                        </p:tav>
                                        <p:tav tm="100000">
                                          <p:val>
                                            <p:fltVal val="1"/>
                                          </p:val>
                                        </p:tav>
                                      </p:tavLst>
                                    </p:anim>
                                    <p:anim calcmode="lin" valueType="num">
                                      <p:cBhvr>
                                        <p:cTn id="300" dur="164" tmFilter="0, 0; 0.125,0.2665; 0.25,0.4; 0.375,0.465; 0.5,0.5;  0.625,0.535; 0.75,0.6; 0.875,0.7335; 1,1">
                                          <p:stCondLst>
                                            <p:cond delay="1656"/>
                                          </p:stCondLst>
                                        </p:cTn>
                                        <p:tgtEl>
                                          <p:spTgt spid="3">
                                            <p:txEl>
                                              <p:pRg st="16" end="16"/>
                                            </p:txEl>
                                          </p:spTgt>
                                        </p:tgtEl>
                                        <p:attrNameLst>
                                          <p:attrName>ppt_y</p:attrName>
                                        </p:attrNameLst>
                                      </p:cBhvr>
                                      <p:tavLst>
                                        <p:tav tm="0" fmla="#ppt_y-sin(pi*$)/81">
                                          <p:val>
                                            <p:fltVal val="0"/>
                                          </p:val>
                                        </p:tav>
                                        <p:tav tm="100000">
                                          <p:val>
                                            <p:fltVal val="1"/>
                                          </p:val>
                                        </p:tav>
                                      </p:tavLst>
                                    </p:anim>
                                    <p:animScale>
                                      <p:cBhvr>
                                        <p:cTn id="301" dur="26">
                                          <p:stCondLst>
                                            <p:cond delay="650"/>
                                          </p:stCondLst>
                                        </p:cTn>
                                        <p:tgtEl>
                                          <p:spTgt spid="3">
                                            <p:txEl>
                                              <p:pRg st="16" end="16"/>
                                            </p:txEl>
                                          </p:spTgt>
                                        </p:tgtEl>
                                      </p:cBhvr>
                                      <p:to x="100000" y="60000"/>
                                    </p:animScale>
                                    <p:animScale>
                                      <p:cBhvr>
                                        <p:cTn id="302" dur="166" decel="50000">
                                          <p:stCondLst>
                                            <p:cond delay="676"/>
                                          </p:stCondLst>
                                        </p:cTn>
                                        <p:tgtEl>
                                          <p:spTgt spid="3">
                                            <p:txEl>
                                              <p:pRg st="16" end="16"/>
                                            </p:txEl>
                                          </p:spTgt>
                                        </p:tgtEl>
                                      </p:cBhvr>
                                      <p:to x="100000" y="100000"/>
                                    </p:animScale>
                                    <p:animScale>
                                      <p:cBhvr>
                                        <p:cTn id="303" dur="26">
                                          <p:stCondLst>
                                            <p:cond delay="1312"/>
                                          </p:stCondLst>
                                        </p:cTn>
                                        <p:tgtEl>
                                          <p:spTgt spid="3">
                                            <p:txEl>
                                              <p:pRg st="16" end="16"/>
                                            </p:txEl>
                                          </p:spTgt>
                                        </p:tgtEl>
                                      </p:cBhvr>
                                      <p:to x="100000" y="80000"/>
                                    </p:animScale>
                                    <p:animScale>
                                      <p:cBhvr>
                                        <p:cTn id="304" dur="166" decel="50000">
                                          <p:stCondLst>
                                            <p:cond delay="1338"/>
                                          </p:stCondLst>
                                        </p:cTn>
                                        <p:tgtEl>
                                          <p:spTgt spid="3">
                                            <p:txEl>
                                              <p:pRg st="16" end="16"/>
                                            </p:txEl>
                                          </p:spTgt>
                                        </p:tgtEl>
                                      </p:cBhvr>
                                      <p:to x="100000" y="100000"/>
                                    </p:animScale>
                                    <p:animScale>
                                      <p:cBhvr>
                                        <p:cTn id="305" dur="26">
                                          <p:stCondLst>
                                            <p:cond delay="1642"/>
                                          </p:stCondLst>
                                        </p:cTn>
                                        <p:tgtEl>
                                          <p:spTgt spid="3">
                                            <p:txEl>
                                              <p:pRg st="16" end="16"/>
                                            </p:txEl>
                                          </p:spTgt>
                                        </p:tgtEl>
                                      </p:cBhvr>
                                      <p:to x="100000" y="90000"/>
                                    </p:animScale>
                                    <p:animScale>
                                      <p:cBhvr>
                                        <p:cTn id="306" dur="166" decel="50000">
                                          <p:stCondLst>
                                            <p:cond delay="1668"/>
                                          </p:stCondLst>
                                        </p:cTn>
                                        <p:tgtEl>
                                          <p:spTgt spid="3">
                                            <p:txEl>
                                              <p:pRg st="16" end="16"/>
                                            </p:txEl>
                                          </p:spTgt>
                                        </p:tgtEl>
                                      </p:cBhvr>
                                      <p:to x="100000" y="100000"/>
                                    </p:animScale>
                                    <p:animScale>
                                      <p:cBhvr>
                                        <p:cTn id="307" dur="26">
                                          <p:stCondLst>
                                            <p:cond delay="1808"/>
                                          </p:stCondLst>
                                        </p:cTn>
                                        <p:tgtEl>
                                          <p:spTgt spid="3">
                                            <p:txEl>
                                              <p:pRg st="16" end="16"/>
                                            </p:txEl>
                                          </p:spTgt>
                                        </p:tgtEl>
                                      </p:cBhvr>
                                      <p:to x="100000" y="95000"/>
                                    </p:animScale>
                                    <p:animScale>
                                      <p:cBhvr>
                                        <p:cTn id="308" dur="166" decel="50000">
                                          <p:stCondLst>
                                            <p:cond delay="1834"/>
                                          </p:stCondLst>
                                        </p:cTn>
                                        <p:tgtEl>
                                          <p:spTgt spid="3">
                                            <p:txEl>
                                              <p:pRg st="16" end="16"/>
                                            </p:txEl>
                                          </p:spTgt>
                                        </p:tgtEl>
                                      </p:cBhvr>
                                      <p:to x="100000" y="100000"/>
                                    </p:animScale>
                                  </p:childTnLst>
                                </p:cTn>
                              </p:par>
                            </p:childTnLst>
                          </p:cTn>
                        </p:par>
                      </p:childTnLst>
                    </p:cTn>
                  </p:par>
                  <p:par>
                    <p:cTn id="309" fill="hold">
                      <p:stCondLst>
                        <p:cond delay="indefinite"/>
                      </p:stCondLst>
                      <p:childTnLst>
                        <p:par>
                          <p:cTn id="310" fill="hold">
                            <p:stCondLst>
                              <p:cond delay="0"/>
                            </p:stCondLst>
                            <p:childTnLst>
                              <p:par>
                                <p:cTn id="311" presetID="26" presetClass="entr" presetSubtype="0" fill="hold" grpId="0" nodeType="clickEffect">
                                  <p:stCondLst>
                                    <p:cond delay="0"/>
                                  </p:stCondLst>
                                  <p:childTnLst>
                                    <p:set>
                                      <p:cBhvr>
                                        <p:cTn id="312" dur="1" fill="hold">
                                          <p:stCondLst>
                                            <p:cond delay="0"/>
                                          </p:stCondLst>
                                        </p:cTn>
                                        <p:tgtEl>
                                          <p:spTgt spid="3">
                                            <p:txEl>
                                              <p:pRg st="17" end="17"/>
                                            </p:txEl>
                                          </p:spTgt>
                                        </p:tgtEl>
                                        <p:attrNameLst>
                                          <p:attrName>style.visibility</p:attrName>
                                        </p:attrNameLst>
                                      </p:cBhvr>
                                      <p:to>
                                        <p:strVal val="visible"/>
                                      </p:to>
                                    </p:set>
                                    <p:animEffect transition="in" filter="wipe(down)">
                                      <p:cBhvr>
                                        <p:cTn id="313" dur="580">
                                          <p:stCondLst>
                                            <p:cond delay="0"/>
                                          </p:stCondLst>
                                        </p:cTn>
                                        <p:tgtEl>
                                          <p:spTgt spid="3">
                                            <p:txEl>
                                              <p:pRg st="17" end="17"/>
                                            </p:txEl>
                                          </p:spTgt>
                                        </p:tgtEl>
                                      </p:cBhvr>
                                    </p:animEffect>
                                    <p:anim calcmode="lin" valueType="num">
                                      <p:cBhvr>
                                        <p:cTn id="314" dur="1822" tmFilter="0,0; 0.14,0.36; 0.43,0.73; 0.71,0.91; 1.0,1.0">
                                          <p:stCondLst>
                                            <p:cond delay="0"/>
                                          </p:stCondLst>
                                        </p:cTn>
                                        <p:tgtEl>
                                          <p:spTgt spid="3">
                                            <p:txEl>
                                              <p:pRg st="17" end="17"/>
                                            </p:txEl>
                                          </p:spTgt>
                                        </p:tgtEl>
                                        <p:attrNameLst>
                                          <p:attrName>ppt_x</p:attrName>
                                        </p:attrNameLst>
                                      </p:cBhvr>
                                      <p:tavLst>
                                        <p:tav tm="0">
                                          <p:val>
                                            <p:strVal val="#ppt_x-0.25"/>
                                          </p:val>
                                        </p:tav>
                                        <p:tav tm="100000">
                                          <p:val>
                                            <p:strVal val="#ppt_x"/>
                                          </p:val>
                                        </p:tav>
                                      </p:tavLst>
                                    </p:anim>
                                    <p:anim calcmode="lin" valueType="num">
                                      <p:cBhvr>
                                        <p:cTn id="315" dur="664" tmFilter="0.0,0.0; 0.25,0.07; 0.50,0.2; 0.75,0.467; 1.0,1.0">
                                          <p:stCondLst>
                                            <p:cond delay="0"/>
                                          </p:stCondLst>
                                        </p:cTn>
                                        <p:tgtEl>
                                          <p:spTgt spid="3">
                                            <p:txEl>
                                              <p:pRg st="17" end="17"/>
                                            </p:txEl>
                                          </p:spTgt>
                                        </p:tgtEl>
                                        <p:attrNameLst>
                                          <p:attrName>ppt_y</p:attrName>
                                        </p:attrNameLst>
                                      </p:cBhvr>
                                      <p:tavLst>
                                        <p:tav tm="0" fmla="#ppt_y-sin(pi*$)/3">
                                          <p:val>
                                            <p:fltVal val="0.5"/>
                                          </p:val>
                                        </p:tav>
                                        <p:tav tm="100000">
                                          <p:val>
                                            <p:fltVal val="1"/>
                                          </p:val>
                                        </p:tav>
                                      </p:tavLst>
                                    </p:anim>
                                    <p:anim calcmode="lin" valueType="num">
                                      <p:cBhvr>
                                        <p:cTn id="316" dur="664" tmFilter="0, 0; 0.125,0.2665; 0.25,0.4; 0.375,0.465; 0.5,0.5;  0.625,0.535; 0.75,0.6; 0.875,0.7335; 1,1">
                                          <p:stCondLst>
                                            <p:cond delay="664"/>
                                          </p:stCondLst>
                                        </p:cTn>
                                        <p:tgtEl>
                                          <p:spTgt spid="3">
                                            <p:txEl>
                                              <p:pRg st="17" end="17"/>
                                            </p:txEl>
                                          </p:spTgt>
                                        </p:tgtEl>
                                        <p:attrNameLst>
                                          <p:attrName>ppt_y</p:attrName>
                                        </p:attrNameLst>
                                      </p:cBhvr>
                                      <p:tavLst>
                                        <p:tav tm="0" fmla="#ppt_y-sin(pi*$)/9">
                                          <p:val>
                                            <p:fltVal val="0"/>
                                          </p:val>
                                        </p:tav>
                                        <p:tav tm="100000">
                                          <p:val>
                                            <p:fltVal val="1"/>
                                          </p:val>
                                        </p:tav>
                                      </p:tavLst>
                                    </p:anim>
                                    <p:anim calcmode="lin" valueType="num">
                                      <p:cBhvr>
                                        <p:cTn id="317" dur="332" tmFilter="0, 0; 0.125,0.2665; 0.25,0.4; 0.375,0.465; 0.5,0.5;  0.625,0.535; 0.75,0.6; 0.875,0.7335; 1,1">
                                          <p:stCondLst>
                                            <p:cond delay="1324"/>
                                          </p:stCondLst>
                                        </p:cTn>
                                        <p:tgtEl>
                                          <p:spTgt spid="3">
                                            <p:txEl>
                                              <p:pRg st="17" end="17"/>
                                            </p:txEl>
                                          </p:spTgt>
                                        </p:tgtEl>
                                        <p:attrNameLst>
                                          <p:attrName>ppt_y</p:attrName>
                                        </p:attrNameLst>
                                      </p:cBhvr>
                                      <p:tavLst>
                                        <p:tav tm="0" fmla="#ppt_y-sin(pi*$)/27">
                                          <p:val>
                                            <p:fltVal val="0"/>
                                          </p:val>
                                        </p:tav>
                                        <p:tav tm="100000">
                                          <p:val>
                                            <p:fltVal val="1"/>
                                          </p:val>
                                        </p:tav>
                                      </p:tavLst>
                                    </p:anim>
                                    <p:anim calcmode="lin" valueType="num">
                                      <p:cBhvr>
                                        <p:cTn id="318" dur="164" tmFilter="0, 0; 0.125,0.2665; 0.25,0.4; 0.375,0.465; 0.5,0.5;  0.625,0.535; 0.75,0.6; 0.875,0.7335; 1,1">
                                          <p:stCondLst>
                                            <p:cond delay="1656"/>
                                          </p:stCondLst>
                                        </p:cTn>
                                        <p:tgtEl>
                                          <p:spTgt spid="3">
                                            <p:txEl>
                                              <p:pRg st="17" end="17"/>
                                            </p:txEl>
                                          </p:spTgt>
                                        </p:tgtEl>
                                        <p:attrNameLst>
                                          <p:attrName>ppt_y</p:attrName>
                                        </p:attrNameLst>
                                      </p:cBhvr>
                                      <p:tavLst>
                                        <p:tav tm="0" fmla="#ppt_y-sin(pi*$)/81">
                                          <p:val>
                                            <p:fltVal val="0"/>
                                          </p:val>
                                        </p:tav>
                                        <p:tav tm="100000">
                                          <p:val>
                                            <p:fltVal val="1"/>
                                          </p:val>
                                        </p:tav>
                                      </p:tavLst>
                                    </p:anim>
                                    <p:animScale>
                                      <p:cBhvr>
                                        <p:cTn id="319" dur="26">
                                          <p:stCondLst>
                                            <p:cond delay="650"/>
                                          </p:stCondLst>
                                        </p:cTn>
                                        <p:tgtEl>
                                          <p:spTgt spid="3">
                                            <p:txEl>
                                              <p:pRg st="17" end="17"/>
                                            </p:txEl>
                                          </p:spTgt>
                                        </p:tgtEl>
                                      </p:cBhvr>
                                      <p:to x="100000" y="60000"/>
                                    </p:animScale>
                                    <p:animScale>
                                      <p:cBhvr>
                                        <p:cTn id="320" dur="166" decel="50000">
                                          <p:stCondLst>
                                            <p:cond delay="676"/>
                                          </p:stCondLst>
                                        </p:cTn>
                                        <p:tgtEl>
                                          <p:spTgt spid="3">
                                            <p:txEl>
                                              <p:pRg st="17" end="17"/>
                                            </p:txEl>
                                          </p:spTgt>
                                        </p:tgtEl>
                                      </p:cBhvr>
                                      <p:to x="100000" y="100000"/>
                                    </p:animScale>
                                    <p:animScale>
                                      <p:cBhvr>
                                        <p:cTn id="321" dur="26">
                                          <p:stCondLst>
                                            <p:cond delay="1312"/>
                                          </p:stCondLst>
                                        </p:cTn>
                                        <p:tgtEl>
                                          <p:spTgt spid="3">
                                            <p:txEl>
                                              <p:pRg st="17" end="17"/>
                                            </p:txEl>
                                          </p:spTgt>
                                        </p:tgtEl>
                                      </p:cBhvr>
                                      <p:to x="100000" y="80000"/>
                                    </p:animScale>
                                    <p:animScale>
                                      <p:cBhvr>
                                        <p:cTn id="322" dur="166" decel="50000">
                                          <p:stCondLst>
                                            <p:cond delay="1338"/>
                                          </p:stCondLst>
                                        </p:cTn>
                                        <p:tgtEl>
                                          <p:spTgt spid="3">
                                            <p:txEl>
                                              <p:pRg st="17" end="17"/>
                                            </p:txEl>
                                          </p:spTgt>
                                        </p:tgtEl>
                                      </p:cBhvr>
                                      <p:to x="100000" y="100000"/>
                                    </p:animScale>
                                    <p:animScale>
                                      <p:cBhvr>
                                        <p:cTn id="323" dur="26">
                                          <p:stCondLst>
                                            <p:cond delay="1642"/>
                                          </p:stCondLst>
                                        </p:cTn>
                                        <p:tgtEl>
                                          <p:spTgt spid="3">
                                            <p:txEl>
                                              <p:pRg st="17" end="17"/>
                                            </p:txEl>
                                          </p:spTgt>
                                        </p:tgtEl>
                                      </p:cBhvr>
                                      <p:to x="100000" y="90000"/>
                                    </p:animScale>
                                    <p:animScale>
                                      <p:cBhvr>
                                        <p:cTn id="324" dur="166" decel="50000">
                                          <p:stCondLst>
                                            <p:cond delay="1668"/>
                                          </p:stCondLst>
                                        </p:cTn>
                                        <p:tgtEl>
                                          <p:spTgt spid="3">
                                            <p:txEl>
                                              <p:pRg st="17" end="17"/>
                                            </p:txEl>
                                          </p:spTgt>
                                        </p:tgtEl>
                                      </p:cBhvr>
                                      <p:to x="100000" y="100000"/>
                                    </p:animScale>
                                    <p:animScale>
                                      <p:cBhvr>
                                        <p:cTn id="325" dur="26">
                                          <p:stCondLst>
                                            <p:cond delay="1808"/>
                                          </p:stCondLst>
                                        </p:cTn>
                                        <p:tgtEl>
                                          <p:spTgt spid="3">
                                            <p:txEl>
                                              <p:pRg st="17" end="17"/>
                                            </p:txEl>
                                          </p:spTgt>
                                        </p:tgtEl>
                                      </p:cBhvr>
                                      <p:to x="100000" y="95000"/>
                                    </p:animScale>
                                    <p:animScale>
                                      <p:cBhvr>
                                        <p:cTn id="326" dur="166" decel="50000">
                                          <p:stCondLst>
                                            <p:cond delay="1834"/>
                                          </p:stCondLst>
                                        </p:cTn>
                                        <p:tgtEl>
                                          <p:spTgt spid="3">
                                            <p:txEl>
                                              <p:pRg st="17" end="17"/>
                                            </p:txEl>
                                          </p:spTgt>
                                        </p:tgtEl>
                                      </p:cBhvr>
                                      <p:to x="100000" y="100000"/>
                                    </p:animScale>
                                  </p:childTnLst>
                                </p:cTn>
                              </p:par>
                            </p:childTnLst>
                          </p:cTn>
                        </p:par>
                      </p:childTnLst>
                    </p:cTn>
                  </p:par>
                  <p:par>
                    <p:cTn id="327" fill="hold">
                      <p:stCondLst>
                        <p:cond delay="indefinite"/>
                      </p:stCondLst>
                      <p:childTnLst>
                        <p:par>
                          <p:cTn id="328" fill="hold">
                            <p:stCondLst>
                              <p:cond delay="0"/>
                            </p:stCondLst>
                            <p:childTnLst>
                              <p:par>
                                <p:cTn id="329" presetID="26" presetClass="entr" presetSubtype="0" fill="hold" grpId="0" nodeType="clickEffect">
                                  <p:stCondLst>
                                    <p:cond delay="0"/>
                                  </p:stCondLst>
                                  <p:childTnLst>
                                    <p:set>
                                      <p:cBhvr>
                                        <p:cTn id="330" dur="1" fill="hold">
                                          <p:stCondLst>
                                            <p:cond delay="0"/>
                                          </p:stCondLst>
                                        </p:cTn>
                                        <p:tgtEl>
                                          <p:spTgt spid="3">
                                            <p:txEl>
                                              <p:pRg st="18" end="18"/>
                                            </p:txEl>
                                          </p:spTgt>
                                        </p:tgtEl>
                                        <p:attrNameLst>
                                          <p:attrName>style.visibility</p:attrName>
                                        </p:attrNameLst>
                                      </p:cBhvr>
                                      <p:to>
                                        <p:strVal val="visible"/>
                                      </p:to>
                                    </p:set>
                                    <p:animEffect transition="in" filter="wipe(down)">
                                      <p:cBhvr>
                                        <p:cTn id="331" dur="580">
                                          <p:stCondLst>
                                            <p:cond delay="0"/>
                                          </p:stCondLst>
                                        </p:cTn>
                                        <p:tgtEl>
                                          <p:spTgt spid="3">
                                            <p:txEl>
                                              <p:pRg st="18" end="18"/>
                                            </p:txEl>
                                          </p:spTgt>
                                        </p:tgtEl>
                                      </p:cBhvr>
                                    </p:animEffect>
                                    <p:anim calcmode="lin" valueType="num">
                                      <p:cBhvr>
                                        <p:cTn id="332" dur="1822" tmFilter="0,0; 0.14,0.36; 0.43,0.73; 0.71,0.91; 1.0,1.0">
                                          <p:stCondLst>
                                            <p:cond delay="0"/>
                                          </p:stCondLst>
                                        </p:cTn>
                                        <p:tgtEl>
                                          <p:spTgt spid="3">
                                            <p:txEl>
                                              <p:pRg st="18" end="18"/>
                                            </p:txEl>
                                          </p:spTgt>
                                        </p:tgtEl>
                                        <p:attrNameLst>
                                          <p:attrName>ppt_x</p:attrName>
                                        </p:attrNameLst>
                                      </p:cBhvr>
                                      <p:tavLst>
                                        <p:tav tm="0">
                                          <p:val>
                                            <p:strVal val="#ppt_x-0.25"/>
                                          </p:val>
                                        </p:tav>
                                        <p:tav tm="100000">
                                          <p:val>
                                            <p:strVal val="#ppt_x"/>
                                          </p:val>
                                        </p:tav>
                                      </p:tavLst>
                                    </p:anim>
                                    <p:anim calcmode="lin" valueType="num">
                                      <p:cBhvr>
                                        <p:cTn id="333" dur="664" tmFilter="0.0,0.0; 0.25,0.07; 0.50,0.2; 0.75,0.467; 1.0,1.0">
                                          <p:stCondLst>
                                            <p:cond delay="0"/>
                                          </p:stCondLst>
                                        </p:cTn>
                                        <p:tgtEl>
                                          <p:spTgt spid="3">
                                            <p:txEl>
                                              <p:pRg st="18" end="18"/>
                                            </p:txEl>
                                          </p:spTgt>
                                        </p:tgtEl>
                                        <p:attrNameLst>
                                          <p:attrName>ppt_y</p:attrName>
                                        </p:attrNameLst>
                                      </p:cBhvr>
                                      <p:tavLst>
                                        <p:tav tm="0" fmla="#ppt_y-sin(pi*$)/3">
                                          <p:val>
                                            <p:fltVal val="0.5"/>
                                          </p:val>
                                        </p:tav>
                                        <p:tav tm="100000">
                                          <p:val>
                                            <p:fltVal val="1"/>
                                          </p:val>
                                        </p:tav>
                                      </p:tavLst>
                                    </p:anim>
                                    <p:anim calcmode="lin" valueType="num">
                                      <p:cBhvr>
                                        <p:cTn id="334" dur="664" tmFilter="0, 0; 0.125,0.2665; 0.25,0.4; 0.375,0.465; 0.5,0.5;  0.625,0.535; 0.75,0.6; 0.875,0.7335; 1,1">
                                          <p:stCondLst>
                                            <p:cond delay="664"/>
                                          </p:stCondLst>
                                        </p:cTn>
                                        <p:tgtEl>
                                          <p:spTgt spid="3">
                                            <p:txEl>
                                              <p:pRg st="18" end="18"/>
                                            </p:txEl>
                                          </p:spTgt>
                                        </p:tgtEl>
                                        <p:attrNameLst>
                                          <p:attrName>ppt_y</p:attrName>
                                        </p:attrNameLst>
                                      </p:cBhvr>
                                      <p:tavLst>
                                        <p:tav tm="0" fmla="#ppt_y-sin(pi*$)/9">
                                          <p:val>
                                            <p:fltVal val="0"/>
                                          </p:val>
                                        </p:tav>
                                        <p:tav tm="100000">
                                          <p:val>
                                            <p:fltVal val="1"/>
                                          </p:val>
                                        </p:tav>
                                      </p:tavLst>
                                    </p:anim>
                                    <p:anim calcmode="lin" valueType="num">
                                      <p:cBhvr>
                                        <p:cTn id="335" dur="332" tmFilter="0, 0; 0.125,0.2665; 0.25,0.4; 0.375,0.465; 0.5,0.5;  0.625,0.535; 0.75,0.6; 0.875,0.7335; 1,1">
                                          <p:stCondLst>
                                            <p:cond delay="1324"/>
                                          </p:stCondLst>
                                        </p:cTn>
                                        <p:tgtEl>
                                          <p:spTgt spid="3">
                                            <p:txEl>
                                              <p:pRg st="18" end="18"/>
                                            </p:txEl>
                                          </p:spTgt>
                                        </p:tgtEl>
                                        <p:attrNameLst>
                                          <p:attrName>ppt_y</p:attrName>
                                        </p:attrNameLst>
                                      </p:cBhvr>
                                      <p:tavLst>
                                        <p:tav tm="0" fmla="#ppt_y-sin(pi*$)/27">
                                          <p:val>
                                            <p:fltVal val="0"/>
                                          </p:val>
                                        </p:tav>
                                        <p:tav tm="100000">
                                          <p:val>
                                            <p:fltVal val="1"/>
                                          </p:val>
                                        </p:tav>
                                      </p:tavLst>
                                    </p:anim>
                                    <p:anim calcmode="lin" valueType="num">
                                      <p:cBhvr>
                                        <p:cTn id="336" dur="164" tmFilter="0, 0; 0.125,0.2665; 0.25,0.4; 0.375,0.465; 0.5,0.5;  0.625,0.535; 0.75,0.6; 0.875,0.7335; 1,1">
                                          <p:stCondLst>
                                            <p:cond delay="1656"/>
                                          </p:stCondLst>
                                        </p:cTn>
                                        <p:tgtEl>
                                          <p:spTgt spid="3">
                                            <p:txEl>
                                              <p:pRg st="18" end="18"/>
                                            </p:txEl>
                                          </p:spTgt>
                                        </p:tgtEl>
                                        <p:attrNameLst>
                                          <p:attrName>ppt_y</p:attrName>
                                        </p:attrNameLst>
                                      </p:cBhvr>
                                      <p:tavLst>
                                        <p:tav tm="0" fmla="#ppt_y-sin(pi*$)/81">
                                          <p:val>
                                            <p:fltVal val="0"/>
                                          </p:val>
                                        </p:tav>
                                        <p:tav tm="100000">
                                          <p:val>
                                            <p:fltVal val="1"/>
                                          </p:val>
                                        </p:tav>
                                      </p:tavLst>
                                    </p:anim>
                                    <p:animScale>
                                      <p:cBhvr>
                                        <p:cTn id="337" dur="26">
                                          <p:stCondLst>
                                            <p:cond delay="650"/>
                                          </p:stCondLst>
                                        </p:cTn>
                                        <p:tgtEl>
                                          <p:spTgt spid="3">
                                            <p:txEl>
                                              <p:pRg st="18" end="18"/>
                                            </p:txEl>
                                          </p:spTgt>
                                        </p:tgtEl>
                                      </p:cBhvr>
                                      <p:to x="100000" y="60000"/>
                                    </p:animScale>
                                    <p:animScale>
                                      <p:cBhvr>
                                        <p:cTn id="338" dur="166" decel="50000">
                                          <p:stCondLst>
                                            <p:cond delay="676"/>
                                          </p:stCondLst>
                                        </p:cTn>
                                        <p:tgtEl>
                                          <p:spTgt spid="3">
                                            <p:txEl>
                                              <p:pRg st="18" end="18"/>
                                            </p:txEl>
                                          </p:spTgt>
                                        </p:tgtEl>
                                      </p:cBhvr>
                                      <p:to x="100000" y="100000"/>
                                    </p:animScale>
                                    <p:animScale>
                                      <p:cBhvr>
                                        <p:cTn id="339" dur="26">
                                          <p:stCondLst>
                                            <p:cond delay="1312"/>
                                          </p:stCondLst>
                                        </p:cTn>
                                        <p:tgtEl>
                                          <p:spTgt spid="3">
                                            <p:txEl>
                                              <p:pRg st="18" end="18"/>
                                            </p:txEl>
                                          </p:spTgt>
                                        </p:tgtEl>
                                      </p:cBhvr>
                                      <p:to x="100000" y="80000"/>
                                    </p:animScale>
                                    <p:animScale>
                                      <p:cBhvr>
                                        <p:cTn id="340" dur="166" decel="50000">
                                          <p:stCondLst>
                                            <p:cond delay="1338"/>
                                          </p:stCondLst>
                                        </p:cTn>
                                        <p:tgtEl>
                                          <p:spTgt spid="3">
                                            <p:txEl>
                                              <p:pRg st="18" end="18"/>
                                            </p:txEl>
                                          </p:spTgt>
                                        </p:tgtEl>
                                      </p:cBhvr>
                                      <p:to x="100000" y="100000"/>
                                    </p:animScale>
                                    <p:animScale>
                                      <p:cBhvr>
                                        <p:cTn id="341" dur="26">
                                          <p:stCondLst>
                                            <p:cond delay="1642"/>
                                          </p:stCondLst>
                                        </p:cTn>
                                        <p:tgtEl>
                                          <p:spTgt spid="3">
                                            <p:txEl>
                                              <p:pRg st="18" end="18"/>
                                            </p:txEl>
                                          </p:spTgt>
                                        </p:tgtEl>
                                      </p:cBhvr>
                                      <p:to x="100000" y="90000"/>
                                    </p:animScale>
                                    <p:animScale>
                                      <p:cBhvr>
                                        <p:cTn id="342" dur="166" decel="50000">
                                          <p:stCondLst>
                                            <p:cond delay="1668"/>
                                          </p:stCondLst>
                                        </p:cTn>
                                        <p:tgtEl>
                                          <p:spTgt spid="3">
                                            <p:txEl>
                                              <p:pRg st="18" end="18"/>
                                            </p:txEl>
                                          </p:spTgt>
                                        </p:tgtEl>
                                      </p:cBhvr>
                                      <p:to x="100000" y="100000"/>
                                    </p:animScale>
                                    <p:animScale>
                                      <p:cBhvr>
                                        <p:cTn id="343" dur="26">
                                          <p:stCondLst>
                                            <p:cond delay="1808"/>
                                          </p:stCondLst>
                                        </p:cTn>
                                        <p:tgtEl>
                                          <p:spTgt spid="3">
                                            <p:txEl>
                                              <p:pRg st="18" end="18"/>
                                            </p:txEl>
                                          </p:spTgt>
                                        </p:tgtEl>
                                      </p:cBhvr>
                                      <p:to x="100000" y="95000"/>
                                    </p:animScale>
                                    <p:animScale>
                                      <p:cBhvr>
                                        <p:cTn id="344" dur="166" decel="50000">
                                          <p:stCondLst>
                                            <p:cond delay="1834"/>
                                          </p:stCondLst>
                                        </p:cTn>
                                        <p:tgtEl>
                                          <p:spTgt spid="3">
                                            <p:txEl>
                                              <p:pRg st="18" end="1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576064"/>
          </a:xfrm>
        </p:spPr>
        <p:txBody>
          <a:bodyPr>
            <a:normAutofit fontScale="90000"/>
          </a:bodyPr>
          <a:lstStyle/>
          <a:p>
            <a:r>
              <a:rPr lang="cs-CZ" dirty="0"/>
              <a:t>2011-2015</a:t>
            </a:r>
          </a:p>
        </p:txBody>
      </p:sp>
      <p:sp>
        <p:nvSpPr>
          <p:cNvPr id="3" name="Zástupný symbol pro obsah 2"/>
          <p:cNvSpPr>
            <a:spLocks noGrp="1"/>
          </p:cNvSpPr>
          <p:nvPr>
            <p:ph idx="1"/>
          </p:nvPr>
        </p:nvSpPr>
        <p:spPr>
          <a:xfrm>
            <a:off x="457200" y="836712"/>
            <a:ext cx="8229600" cy="6021288"/>
          </a:xfrm>
        </p:spPr>
        <p:txBody>
          <a:bodyPr>
            <a:normAutofit fontScale="77500" lnSpcReduction="20000"/>
          </a:bodyPr>
          <a:lstStyle/>
          <a:p>
            <a:r>
              <a:rPr lang="cs-CZ" dirty="0"/>
              <a:t>Pavel Růžek: Bez růže (2011)</a:t>
            </a:r>
          </a:p>
          <a:p>
            <a:r>
              <a:rPr lang="cs-CZ" dirty="0"/>
              <a:t>Marek Šindelka: Zůstaňte s námi (2011)</a:t>
            </a:r>
          </a:p>
          <a:p>
            <a:r>
              <a:rPr lang="cs-CZ" dirty="0"/>
              <a:t>Michal </a:t>
            </a:r>
            <a:r>
              <a:rPr lang="cs-CZ" dirty="0" err="1"/>
              <a:t>Ajvaz</a:t>
            </a:r>
            <a:r>
              <a:rPr lang="cs-CZ" dirty="0"/>
              <a:t>: Lucemburská zahrada (2011)</a:t>
            </a:r>
          </a:p>
          <a:p>
            <a:r>
              <a:rPr lang="cs-CZ" dirty="0"/>
              <a:t>Jiří Kulhánek: Vyhlídka na věčnost (2011)</a:t>
            </a:r>
          </a:p>
          <a:p>
            <a:r>
              <a:rPr lang="cs-CZ" dirty="0"/>
              <a:t>Sylva Fischerová: Pasáž (2011); Evropa je jako židle </a:t>
            </a:r>
            <a:r>
              <a:rPr lang="cs-CZ" dirty="0" err="1"/>
              <a:t>Thonet</a:t>
            </a:r>
            <a:r>
              <a:rPr lang="cs-CZ" dirty="0"/>
              <a:t>, Amerika je pravý úhel (2012)</a:t>
            </a:r>
          </a:p>
          <a:p>
            <a:r>
              <a:rPr lang="cs-CZ" dirty="0"/>
              <a:t>Radka Denemarková: Kobold (2011); Příspěvek k dějinám radosti (2014)</a:t>
            </a:r>
          </a:p>
          <a:p>
            <a:r>
              <a:rPr lang="cs-CZ" dirty="0"/>
              <a:t>Jakuba Katalpa: Němci (2012)</a:t>
            </a:r>
          </a:p>
          <a:p>
            <a:r>
              <a:rPr lang="cs-CZ" dirty="0"/>
              <a:t>Kateřina Tučková: </a:t>
            </a:r>
            <a:r>
              <a:rPr lang="cs-CZ" dirty="0" err="1"/>
              <a:t>Žítkovské</a:t>
            </a:r>
            <a:r>
              <a:rPr lang="cs-CZ" dirty="0"/>
              <a:t> bohyně (2012)</a:t>
            </a:r>
          </a:p>
          <a:p>
            <a:r>
              <a:rPr lang="cs-CZ" dirty="0"/>
              <a:t>Zuzana Brabcová: Stropy (2012)</a:t>
            </a:r>
          </a:p>
          <a:p>
            <a:r>
              <a:rPr lang="cs-CZ" dirty="0"/>
              <a:t>Petr </a:t>
            </a:r>
            <a:r>
              <a:rPr lang="cs-CZ" dirty="0" err="1"/>
              <a:t>Šabach</a:t>
            </a:r>
            <a:r>
              <a:rPr lang="cs-CZ" dirty="0"/>
              <a:t>: Máslem dolů (2012)</a:t>
            </a:r>
          </a:p>
          <a:p>
            <a:r>
              <a:rPr lang="cs-CZ" dirty="0"/>
              <a:t>Jiří Hájíček: Rybí krev (2012)</a:t>
            </a:r>
          </a:p>
          <a:p>
            <a:r>
              <a:rPr lang="cs-CZ" dirty="0"/>
              <a:t>Emil Hakl: Skutečná událost (2013)</a:t>
            </a:r>
          </a:p>
          <a:p>
            <a:r>
              <a:rPr lang="cs-CZ" dirty="0"/>
              <a:t>Magdaléna </a:t>
            </a:r>
            <a:r>
              <a:rPr lang="cs-CZ" dirty="0" err="1"/>
              <a:t>Platzová</a:t>
            </a:r>
            <a:r>
              <a:rPr lang="cs-CZ" dirty="0"/>
              <a:t>: Anarchista (2013)</a:t>
            </a:r>
          </a:p>
          <a:p>
            <a:r>
              <a:rPr lang="cs-CZ" dirty="0"/>
              <a:t>Ondřej Horák: Dvořiště (2013)</a:t>
            </a:r>
          </a:p>
        </p:txBody>
      </p:sp>
    </p:spTree>
    <p:extLst>
      <p:ext uri="{BB962C8B-B14F-4D97-AF65-F5344CB8AC3E}">
        <p14:creationId xmlns:p14="http://schemas.microsoft.com/office/powerpoint/2010/main" val="89910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80">
                                          <p:stCondLst>
                                            <p:cond delay="0"/>
                                          </p:stCondLst>
                                        </p:cTn>
                                        <p:tgtEl>
                                          <p:spTgt spid="3">
                                            <p:txEl>
                                              <p:pRg st="3" end="3"/>
                                            </p:txEl>
                                          </p:spTgt>
                                        </p:tgtEl>
                                      </p:cBhvr>
                                    </p:animEffect>
                                    <p:anim calcmode="lin" valueType="num">
                                      <p:cBhvr>
                                        <p:cTn id="2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3" end="3"/>
                                            </p:txEl>
                                          </p:spTgt>
                                        </p:tgtEl>
                                      </p:cBhvr>
                                      <p:to x="100000" y="60000"/>
                                    </p:animScale>
                                    <p:animScale>
                                      <p:cBhvr>
                                        <p:cTn id="32" dur="166" decel="50000">
                                          <p:stCondLst>
                                            <p:cond delay="676"/>
                                          </p:stCondLst>
                                        </p:cTn>
                                        <p:tgtEl>
                                          <p:spTgt spid="3">
                                            <p:txEl>
                                              <p:pRg st="3" end="3"/>
                                            </p:txEl>
                                          </p:spTgt>
                                        </p:tgtEl>
                                      </p:cBhvr>
                                      <p:to x="100000" y="100000"/>
                                    </p:animScale>
                                    <p:animScale>
                                      <p:cBhvr>
                                        <p:cTn id="33" dur="26">
                                          <p:stCondLst>
                                            <p:cond delay="1312"/>
                                          </p:stCondLst>
                                        </p:cTn>
                                        <p:tgtEl>
                                          <p:spTgt spid="3">
                                            <p:txEl>
                                              <p:pRg st="3" end="3"/>
                                            </p:txEl>
                                          </p:spTgt>
                                        </p:tgtEl>
                                      </p:cBhvr>
                                      <p:to x="100000" y="80000"/>
                                    </p:animScale>
                                    <p:animScale>
                                      <p:cBhvr>
                                        <p:cTn id="34" dur="166" decel="50000">
                                          <p:stCondLst>
                                            <p:cond delay="1338"/>
                                          </p:stCondLst>
                                        </p:cTn>
                                        <p:tgtEl>
                                          <p:spTgt spid="3">
                                            <p:txEl>
                                              <p:pRg st="3" end="3"/>
                                            </p:txEl>
                                          </p:spTgt>
                                        </p:tgtEl>
                                      </p:cBhvr>
                                      <p:to x="100000" y="100000"/>
                                    </p:animScale>
                                    <p:animScale>
                                      <p:cBhvr>
                                        <p:cTn id="35" dur="26">
                                          <p:stCondLst>
                                            <p:cond delay="1642"/>
                                          </p:stCondLst>
                                        </p:cTn>
                                        <p:tgtEl>
                                          <p:spTgt spid="3">
                                            <p:txEl>
                                              <p:pRg st="3" end="3"/>
                                            </p:txEl>
                                          </p:spTgt>
                                        </p:tgtEl>
                                      </p:cBhvr>
                                      <p:to x="100000" y="90000"/>
                                    </p:animScale>
                                    <p:animScale>
                                      <p:cBhvr>
                                        <p:cTn id="36" dur="166" decel="50000">
                                          <p:stCondLst>
                                            <p:cond delay="1668"/>
                                          </p:stCondLst>
                                        </p:cTn>
                                        <p:tgtEl>
                                          <p:spTgt spid="3">
                                            <p:txEl>
                                              <p:pRg st="3" end="3"/>
                                            </p:txEl>
                                          </p:spTgt>
                                        </p:tgtEl>
                                      </p:cBhvr>
                                      <p:to x="100000" y="100000"/>
                                    </p:animScale>
                                    <p:animScale>
                                      <p:cBhvr>
                                        <p:cTn id="37" dur="26">
                                          <p:stCondLst>
                                            <p:cond delay="1808"/>
                                          </p:stCondLst>
                                        </p:cTn>
                                        <p:tgtEl>
                                          <p:spTgt spid="3">
                                            <p:txEl>
                                              <p:pRg st="3" end="3"/>
                                            </p:txEl>
                                          </p:spTgt>
                                        </p:tgtEl>
                                      </p:cBhvr>
                                      <p:to x="100000" y="95000"/>
                                    </p:animScale>
                                    <p:animScale>
                                      <p:cBhvr>
                                        <p:cTn id="38" dur="166" decel="50000">
                                          <p:stCondLst>
                                            <p:cond delay="1834"/>
                                          </p:stCondLst>
                                        </p:cTn>
                                        <p:tgtEl>
                                          <p:spTgt spid="3">
                                            <p:txEl>
                                              <p:pRg st="3" end="3"/>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Effect transition="in" filter="wipe(down)">
                                      <p:cBhvr>
                                        <p:cTn id="43" dur="580">
                                          <p:stCondLst>
                                            <p:cond delay="0"/>
                                          </p:stCondLst>
                                        </p:cTn>
                                        <p:tgtEl>
                                          <p:spTgt spid="3">
                                            <p:txEl>
                                              <p:pRg st="0" end="0"/>
                                            </p:txEl>
                                          </p:spTgt>
                                        </p:tgtEl>
                                      </p:cBhvr>
                                    </p:animEffect>
                                    <p:anim calcmode="lin" valueType="num">
                                      <p:cBhvr>
                                        <p:cTn id="4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0" end="0"/>
                                            </p:txEl>
                                          </p:spTgt>
                                        </p:tgtEl>
                                      </p:cBhvr>
                                      <p:to x="100000" y="60000"/>
                                    </p:animScale>
                                    <p:animScale>
                                      <p:cBhvr>
                                        <p:cTn id="50" dur="166" decel="50000">
                                          <p:stCondLst>
                                            <p:cond delay="676"/>
                                          </p:stCondLst>
                                        </p:cTn>
                                        <p:tgtEl>
                                          <p:spTgt spid="3">
                                            <p:txEl>
                                              <p:pRg st="0" end="0"/>
                                            </p:txEl>
                                          </p:spTgt>
                                        </p:tgtEl>
                                      </p:cBhvr>
                                      <p:to x="100000" y="100000"/>
                                    </p:animScale>
                                    <p:animScale>
                                      <p:cBhvr>
                                        <p:cTn id="51" dur="26">
                                          <p:stCondLst>
                                            <p:cond delay="1312"/>
                                          </p:stCondLst>
                                        </p:cTn>
                                        <p:tgtEl>
                                          <p:spTgt spid="3">
                                            <p:txEl>
                                              <p:pRg st="0" end="0"/>
                                            </p:txEl>
                                          </p:spTgt>
                                        </p:tgtEl>
                                      </p:cBhvr>
                                      <p:to x="100000" y="80000"/>
                                    </p:animScale>
                                    <p:animScale>
                                      <p:cBhvr>
                                        <p:cTn id="52" dur="166" decel="50000">
                                          <p:stCondLst>
                                            <p:cond delay="1338"/>
                                          </p:stCondLst>
                                        </p:cTn>
                                        <p:tgtEl>
                                          <p:spTgt spid="3">
                                            <p:txEl>
                                              <p:pRg st="0" end="0"/>
                                            </p:txEl>
                                          </p:spTgt>
                                        </p:tgtEl>
                                      </p:cBhvr>
                                      <p:to x="100000" y="100000"/>
                                    </p:animScale>
                                    <p:animScale>
                                      <p:cBhvr>
                                        <p:cTn id="53" dur="26">
                                          <p:stCondLst>
                                            <p:cond delay="1642"/>
                                          </p:stCondLst>
                                        </p:cTn>
                                        <p:tgtEl>
                                          <p:spTgt spid="3">
                                            <p:txEl>
                                              <p:pRg st="0" end="0"/>
                                            </p:txEl>
                                          </p:spTgt>
                                        </p:tgtEl>
                                      </p:cBhvr>
                                      <p:to x="100000" y="90000"/>
                                    </p:animScale>
                                    <p:animScale>
                                      <p:cBhvr>
                                        <p:cTn id="54" dur="166" decel="50000">
                                          <p:stCondLst>
                                            <p:cond delay="1668"/>
                                          </p:stCondLst>
                                        </p:cTn>
                                        <p:tgtEl>
                                          <p:spTgt spid="3">
                                            <p:txEl>
                                              <p:pRg st="0" end="0"/>
                                            </p:txEl>
                                          </p:spTgt>
                                        </p:tgtEl>
                                      </p:cBhvr>
                                      <p:to x="100000" y="100000"/>
                                    </p:animScale>
                                    <p:animScale>
                                      <p:cBhvr>
                                        <p:cTn id="55" dur="26">
                                          <p:stCondLst>
                                            <p:cond delay="1808"/>
                                          </p:stCondLst>
                                        </p:cTn>
                                        <p:tgtEl>
                                          <p:spTgt spid="3">
                                            <p:txEl>
                                              <p:pRg st="0" end="0"/>
                                            </p:txEl>
                                          </p:spTgt>
                                        </p:tgtEl>
                                      </p:cBhvr>
                                      <p:to x="100000" y="95000"/>
                                    </p:animScale>
                                    <p:animScale>
                                      <p:cBhvr>
                                        <p:cTn id="56" dur="166" decel="50000">
                                          <p:stCondLst>
                                            <p:cond delay="1834"/>
                                          </p:stCondLst>
                                        </p:cTn>
                                        <p:tgtEl>
                                          <p:spTgt spid="3">
                                            <p:txEl>
                                              <p:pRg st="0" end="0"/>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1" end="1"/>
                                            </p:txEl>
                                          </p:spTgt>
                                        </p:tgtEl>
                                        <p:attrNameLst>
                                          <p:attrName>style.visibility</p:attrName>
                                        </p:attrNameLst>
                                      </p:cBhvr>
                                      <p:to>
                                        <p:strVal val="visible"/>
                                      </p:to>
                                    </p:set>
                                    <p:animEffect transition="in" filter="wipe(down)">
                                      <p:cBhvr>
                                        <p:cTn id="61" dur="580">
                                          <p:stCondLst>
                                            <p:cond delay="0"/>
                                          </p:stCondLst>
                                        </p:cTn>
                                        <p:tgtEl>
                                          <p:spTgt spid="3">
                                            <p:txEl>
                                              <p:pRg st="1" end="1"/>
                                            </p:txEl>
                                          </p:spTgt>
                                        </p:tgtEl>
                                      </p:cBhvr>
                                    </p:animEffect>
                                    <p:anim calcmode="lin" valueType="num">
                                      <p:cBhvr>
                                        <p:cTn id="6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1" end="1"/>
                                            </p:txEl>
                                          </p:spTgt>
                                        </p:tgtEl>
                                      </p:cBhvr>
                                      <p:to x="100000" y="60000"/>
                                    </p:animScale>
                                    <p:animScale>
                                      <p:cBhvr>
                                        <p:cTn id="68" dur="166" decel="50000">
                                          <p:stCondLst>
                                            <p:cond delay="676"/>
                                          </p:stCondLst>
                                        </p:cTn>
                                        <p:tgtEl>
                                          <p:spTgt spid="3">
                                            <p:txEl>
                                              <p:pRg st="1" end="1"/>
                                            </p:txEl>
                                          </p:spTgt>
                                        </p:tgtEl>
                                      </p:cBhvr>
                                      <p:to x="100000" y="100000"/>
                                    </p:animScale>
                                    <p:animScale>
                                      <p:cBhvr>
                                        <p:cTn id="69" dur="26">
                                          <p:stCondLst>
                                            <p:cond delay="1312"/>
                                          </p:stCondLst>
                                        </p:cTn>
                                        <p:tgtEl>
                                          <p:spTgt spid="3">
                                            <p:txEl>
                                              <p:pRg st="1" end="1"/>
                                            </p:txEl>
                                          </p:spTgt>
                                        </p:tgtEl>
                                      </p:cBhvr>
                                      <p:to x="100000" y="80000"/>
                                    </p:animScale>
                                    <p:animScale>
                                      <p:cBhvr>
                                        <p:cTn id="70" dur="166" decel="50000">
                                          <p:stCondLst>
                                            <p:cond delay="1338"/>
                                          </p:stCondLst>
                                        </p:cTn>
                                        <p:tgtEl>
                                          <p:spTgt spid="3">
                                            <p:txEl>
                                              <p:pRg st="1" end="1"/>
                                            </p:txEl>
                                          </p:spTgt>
                                        </p:tgtEl>
                                      </p:cBhvr>
                                      <p:to x="100000" y="100000"/>
                                    </p:animScale>
                                    <p:animScale>
                                      <p:cBhvr>
                                        <p:cTn id="71" dur="26">
                                          <p:stCondLst>
                                            <p:cond delay="1642"/>
                                          </p:stCondLst>
                                        </p:cTn>
                                        <p:tgtEl>
                                          <p:spTgt spid="3">
                                            <p:txEl>
                                              <p:pRg st="1" end="1"/>
                                            </p:txEl>
                                          </p:spTgt>
                                        </p:tgtEl>
                                      </p:cBhvr>
                                      <p:to x="100000" y="90000"/>
                                    </p:animScale>
                                    <p:animScale>
                                      <p:cBhvr>
                                        <p:cTn id="72" dur="166" decel="50000">
                                          <p:stCondLst>
                                            <p:cond delay="1668"/>
                                          </p:stCondLst>
                                        </p:cTn>
                                        <p:tgtEl>
                                          <p:spTgt spid="3">
                                            <p:txEl>
                                              <p:pRg st="1" end="1"/>
                                            </p:txEl>
                                          </p:spTgt>
                                        </p:tgtEl>
                                      </p:cBhvr>
                                      <p:to x="100000" y="100000"/>
                                    </p:animScale>
                                    <p:animScale>
                                      <p:cBhvr>
                                        <p:cTn id="73" dur="26">
                                          <p:stCondLst>
                                            <p:cond delay="1808"/>
                                          </p:stCondLst>
                                        </p:cTn>
                                        <p:tgtEl>
                                          <p:spTgt spid="3">
                                            <p:txEl>
                                              <p:pRg st="1" end="1"/>
                                            </p:txEl>
                                          </p:spTgt>
                                        </p:tgtEl>
                                      </p:cBhvr>
                                      <p:to x="100000" y="95000"/>
                                    </p:animScale>
                                    <p:animScale>
                                      <p:cBhvr>
                                        <p:cTn id="74" dur="166" decel="50000">
                                          <p:stCondLst>
                                            <p:cond delay="1834"/>
                                          </p:stCondLst>
                                        </p:cTn>
                                        <p:tgtEl>
                                          <p:spTgt spid="3">
                                            <p:txEl>
                                              <p:pRg st="1" end="1"/>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Effect transition="in" filter="wipe(down)">
                                      <p:cBhvr>
                                        <p:cTn id="79" dur="580">
                                          <p:stCondLst>
                                            <p:cond delay="0"/>
                                          </p:stCondLst>
                                        </p:cTn>
                                        <p:tgtEl>
                                          <p:spTgt spid="3">
                                            <p:txEl>
                                              <p:pRg st="11" end="11"/>
                                            </p:txEl>
                                          </p:spTgt>
                                        </p:tgtEl>
                                      </p:cBhvr>
                                    </p:animEffect>
                                    <p:anim calcmode="lin" valueType="num">
                                      <p:cBhvr>
                                        <p:cTn id="80" dur="1822"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11" end="11"/>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11" end="11"/>
                                            </p:txEl>
                                          </p:spTgt>
                                        </p:tgtEl>
                                      </p:cBhvr>
                                      <p:to x="100000" y="60000"/>
                                    </p:animScale>
                                    <p:animScale>
                                      <p:cBhvr>
                                        <p:cTn id="86" dur="166" decel="50000">
                                          <p:stCondLst>
                                            <p:cond delay="676"/>
                                          </p:stCondLst>
                                        </p:cTn>
                                        <p:tgtEl>
                                          <p:spTgt spid="3">
                                            <p:txEl>
                                              <p:pRg st="11" end="11"/>
                                            </p:txEl>
                                          </p:spTgt>
                                        </p:tgtEl>
                                      </p:cBhvr>
                                      <p:to x="100000" y="100000"/>
                                    </p:animScale>
                                    <p:animScale>
                                      <p:cBhvr>
                                        <p:cTn id="87" dur="26">
                                          <p:stCondLst>
                                            <p:cond delay="1312"/>
                                          </p:stCondLst>
                                        </p:cTn>
                                        <p:tgtEl>
                                          <p:spTgt spid="3">
                                            <p:txEl>
                                              <p:pRg st="11" end="11"/>
                                            </p:txEl>
                                          </p:spTgt>
                                        </p:tgtEl>
                                      </p:cBhvr>
                                      <p:to x="100000" y="80000"/>
                                    </p:animScale>
                                    <p:animScale>
                                      <p:cBhvr>
                                        <p:cTn id="88" dur="166" decel="50000">
                                          <p:stCondLst>
                                            <p:cond delay="1338"/>
                                          </p:stCondLst>
                                        </p:cTn>
                                        <p:tgtEl>
                                          <p:spTgt spid="3">
                                            <p:txEl>
                                              <p:pRg st="11" end="11"/>
                                            </p:txEl>
                                          </p:spTgt>
                                        </p:tgtEl>
                                      </p:cBhvr>
                                      <p:to x="100000" y="100000"/>
                                    </p:animScale>
                                    <p:animScale>
                                      <p:cBhvr>
                                        <p:cTn id="89" dur="26">
                                          <p:stCondLst>
                                            <p:cond delay="1642"/>
                                          </p:stCondLst>
                                        </p:cTn>
                                        <p:tgtEl>
                                          <p:spTgt spid="3">
                                            <p:txEl>
                                              <p:pRg st="11" end="11"/>
                                            </p:txEl>
                                          </p:spTgt>
                                        </p:tgtEl>
                                      </p:cBhvr>
                                      <p:to x="100000" y="90000"/>
                                    </p:animScale>
                                    <p:animScale>
                                      <p:cBhvr>
                                        <p:cTn id="90" dur="166" decel="50000">
                                          <p:stCondLst>
                                            <p:cond delay="1668"/>
                                          </p:stCondLst>
                                        </p:cTn>
                                        <p:tgtEl>
                                          <p:spTgt spid="3">
                                            <p:txEl>
                                              <p:pRg st="11" end="11"/>
                                            </p:txEl>
                                          </p:spTgt>
                                        </p:tgtEl>
                                      </p:cBhvr>
                                      <p:to x="100000" y="100000"/>
                                    </p:animScale>
                                    <p:animScale>
                                      <p:cBhvr>
                                        <p:cTn id="91" dur="26">
                                          <p:stCondLst>
                                            <p:cond delay="1808"/>
                                          </p:stCondLst>
                                        </p:cTn>
                                        <p:tgtEl>
                                          <p:spTgt spid="3">
                                            <p:txEl>
                                              <p:pRg st="11" end="11"/>
                                            </p:txEl>
                                          </p:spTgt>
                                        </p:tgtEl>
                                      </p:cBhvr>
                                      <p:to x="100000" y="95000"/>
                                    </p:animScale>
                                    <p:animScale>
                                      <p:cBhvr>
                                        <p:cTn id="92" dur="166" decel="50000">
                                          <p:stCondLst>
                                            <p:cond delay="1834"/>
                                          </p:stCondLst>
                                        </p:cTn>
                                        <p:tgtEl>
                                          <p:spTgt spid="3">
                                            <p:txEl>
                                              <p:pRg st="11" end="11"/>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xEl>
                                              <p:pRg st="12" end="12"/>
                                            </p:txEl>
                                          </p:spTgt>
                                        </p:tgtEl>
                                        <p:attrNameLst>
                                          <p:attrName>style.visibility</p:attrName>
                                        </p:attrNameLst>
                                      </p:cBhvr>
                                      <p:to>
                                        <p:strVal val="visible"/>
                                      </p:to>
                                    </p:set>
                                    <p:animEffect transition="in" filter="wipe(down)">
                                      <p:cBhvr>
                                        <p:cTn id="97" dur="580">
                                          <p:stCondLst>
                                            <p:cond delay="0"/>
                                          </p:stCondLst>
                                        </p:cTn>
                                        <p:tgtEl>
                                          <p:spTgt spid="3">
                                            <p:txEl>
                                              <p:pRg st="12" end="12"/>
                                            </p:txEl>
                                          </p:spTgt>
                                        </p:tgtEl>
                                      </p:cBhvr>
                                    </p:animEffect>
                                    <p:anim calcmode="lin" valueType="num">
                                      <p:cBhvr>
                                        <p:cTn id="98" dur="1822"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12" end="12"/>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12" end="12"/>
                                            </p:txEl>
                                          </p:spTgt>
                                        </p:tgtEl>
                                      </p:cBhvr>
                                      <p:to x="100000" y="60000"/>
                                    </p:animScale>
                                    <p:animScale>
                                      <p:cBhvr>
                                        <p:cTn id="104" dur="166" decel="50000">
                                          <p:stCondLst>
                                            <p:cond delay="676"/>
                                          </p:stCondLst>
                                        </p:cTn>
                                        <p:tgtEl>
                                          <p:spTgt spid="3">
                                            <p:txEl>
                                              <p:pRg st="12" end="12"/>
                                            </p:txEl>
                                          </p:spTgt>
                                        </p:tgtEl>
                                      </p:cBhvr>
                                      <p:to x="100000" y="100000"/>
                                    </p:animScale>
                                    <p:animScale>
                                      <p:cBhvr>
                                        <p:cTn id="105" dur="26">
                                          <p:stCondLst>
                                            <p:cond delay="1312"/>
                                          </p:stCondLst>
                                        </p:cTn>
                                        <p:tgtEl>
                                          <p:spTgt spid="3">
                                            <p:txEl>
                                              <p:pRg st="12" end="12"/>
                                            </p:txEl>
                                          </p:spTgt>
                                        </p:tgtEl>
                                      </p:cBhvr>
                                      <p:to x="100000" y="80000"/>
                                    </p:animScale>
                                    <p:animScale>
                                      <p:cBhvr>
                                        <p:cTn id="106" dur="166" decel="50000">
                                          <p:stCondLst>
                                            <p:cond delay="1338"/>
                                          </p:stCondLst>
                                        </p:cTn>
                                        <p:tgtEl>
                                          <p:spTgt spid="3">
                                            <p:txEl>
                                              <p:pRg st="12" end="12"/>
                                            </p:txEl>
                                          </p:spTgt>
                                        </p:tgtEl>
                                      </p:cBhvr>
                                      <p:to x="100000" y="100000"/>
                                    </p:animScale>
                                    <p:animScale>
                                      <p:cBhvr>
                                        <p:cTn id="107" dur="26">
                                          <p:stCondLst>
                                            <p:cond delay="1642"/>
                                          </p:stCondLst>
                                        </p:cTn>
                                        <p:tgtEl>
                                          <p:spTgt spid="3">
                                            <p:txEl>
                                              <p:pRg st="12" end="12"/>
                                            </p:txEl>
                                          </p:spTgt>
                                        </p:tgtEl>
                                      </p:cBhvr>
                                      <p:to x="100000" y="90000"/>
                                    </p:animScale>
                                    <p:animScale>
                                      <p:cBhvr>
                                        <p:cTn id="108" dur="166" decel="50000">
                                          <p:stCondLst>
                                            <p:cond delay="1668"/>
                                          </p:stCondLst>
                                        </p:cTn>
                                        <p:tgtEl>
                                          <p:spTgt spid="3">
                                            <p:txEl>
                                              <p:pRg st="12" end="12"/>
                                            </p:txEl>
                                          </p:spTgt>
                                        </p:tgtEl>
                                      </p:cBhvr>
                                      <p:to x="100000" y="100000"/>
                                    </p:animScale>
                                    <p:animScale>
                                      <p:cBhvr>
                                        <p:cTn id="109" dur="26">
                                          <p:stCondLst>
                                            <p:cond delay="1808"/>
                                          </p:stCondLst>
                                        </p:cTn>
                                        <p:tgtEl>
                                          <p:spTgt spid="3">
                                            <p:txEl>
                                              <p:pRg st="12" end="12"/>
                                            </p:txEl>
                                          </p:spTgt>
                                        </p:tgtEl>
                                      </p:cBhvr>
                                      <p:to x="100000" y="95000"/>
                                    </p:animScale>
                                    <p:animScale>
                                      <p:cBhvr>
                                        <p:cTn id="110" dur="166" decel="50000">
                                          <p:stCondLst>
                                            <p:cond delay="1834"/>
                                          </p:stCondLst>
                                        </p:cTn>
                                        <p:tgtEl>
                                          <p:spTgt spid="3">
                                            <p:txEl>
                                              <p:pRg st="12" end="12"/>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nodeType="clickEffect">
                                  <p:stCondLst>
                                    <p:cond delay="0"/>
                                  </p:stCondLst>
                                  <p:childTnLst>
                                    <p:set>
                                      <p:cBhvr>
                                        <p:cTn id="114" dur="1" fill="hold">
                                          <p:stCondLst>
                                            <p:cond delay="0"/>
                                          </p:stCondLst>
                                        </p:cTn>
                                        <p:tgtEl>
                                          <p:spTgt spid="3">
                                            <p:txEl>
                                              <p:pRg st="5" end="5"/>
                                            </p:txEl>
                                          </p:spTgt>
                                        </p:tgtEl>
                                        <p:attrNameLst>
                                          <p:attrName>style.visibility</p:attrName>
                                        </p:attrNameLst>
                                      </p:cBhvr>
                                      <p:to>
                                        <p:strVal val="visible"/>
                                      </p:to>
                                    </p:set>
                                    <p:animEffect transition="in" filter="wipe(down)">
                                      <p:cBhvr>
                                        <p:cTn id="115" dur="580">
                                          <p:stCondLst>
                                            <p:cond delay="0"/>
                                          </p:stCondLst>
                                        </p:cTn>
                                        <p:tgtEl>
                                          <p:spTgt spid="3">
                                            <p:txEl>
                                              <p:pRg st="5" end="5"/>
                                            </p:txEl>
                                          </p:spTgt>
                                        </p:tgtEl>
                                      </p:cBhvr>
                                    </p:animEffect>
                                    <p:anim calcmode="lin" valueType="num">
                                      <p:cBhvr>
                                        <p:cTn id="116"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5" end="5"/>
                                            </p:txEl>
                                          </p:spTgt>
                                        </p:tgtEl>
                                      </p:cBhvr>
                                      <p:to x="100000" y="60000"/>
                                    </p:animScale>
                                    <p:animScale>
                                      <p:cBhvr>
                                        <p:cTn id="122" dur="166" decel="50000">
                                          <p:stCondLst>
                                            <p:cond delay="676"/>
                                          </p:stCondLst>
                                        </p:cTn>
                                        <p:tgtEl>
                                          <p:spTgt spid="3">
                                            <p:txEl>
                                              <p:pRg st="5" end="5"/>
                                            </p:txEl>
                                          </p:spTgt>
                                        </p:tgtEl>
                                      </p:cBhvr>
                                      <p:to x="100000" y="100000"/>
                                    </p:animScale>
                                    <p:animScale>
                                      <p:cBhvr>
                                        <p:cTn id="123" dur="26">
                                          <p:stCondLst>
                                            <p:cond delay="1312"/>
                                          </p:stCondLst>
                                        </p:cTn>
                                        <p:tgtEl>
                                          <p:spTgt spid="3">
                                            <p:txEl>
                                              <p:pRg st="5" end="5"/>
                                            </p:txEl>
                                          </p:spTgt>
                                        </p:tgtEl>
                                      </p:cBhvr>
                                      <p:to x="100000" y="80000"/>
                                    </p:animScale>
                                    <p:animScale>
                                      <p:cBhvr>
                                        <p:cTn id="124" dur="166" decel="50000">
                                          <p:stCondLst>
                                            <p:cond delay="1338"/>
                                          </p:stCondLst>
                                        </p:cTn>
                                        <p:tgtEl>
                                          <p:spTgt spid="3">
                                            <p:txEl>
                                              <p:pRg st="5" end="5"/>
                                            </p:txEl>
                                          </p:spTgt>
                                        </p:tgtEl>
                                      </p:cBhvr>
                                      <p:to x="100000" y="100000"/>
                                    </p:animScale>
                                    <p:animScale>
                                      <p:cBhvr>
                                        <p:cTn id="125" dur="26">
                                          <p:stCondLst>
                                            <p:cond delay="1642"/>
                                          </p:stCondLst>
                                        </p:cTn>
                                        <p:tgtEl>
                                          <p:spTgt spid="3">
                                            <p:txEl>
                                              <p:pRg st="5" end="5"/>
                                            </p:txEl>
                                          </p:spTgt>
                                        </p:tgtEl>
                                      </p:cBhvr>
                                      <p:to x="100000" y="90000"/>
                                    </p:animScale>
                                    <p:animScale>
                                      <p:cBhvr>
                                        <p:cTn id="126" dur="166" decel="50000">
                                          <p:stCondLst>
                                            <p:cond delay="1668"/>
                                          </p:stCondLst>
                                        </p:cTn>
                                        <p:tgtEl>
                                          <p:spTgt spid="3">
                                            <p:txEl>
                                              <p:pRg st="5" end="5"/>
                                            </p:txEl>
                                          </p:spTgt>
                                        </p:tgtEl>
                                      </p:cBhvr>
                                      <p:to x="100000" y="100000"/>
                                    </p:animScale>
                                    <p:animScale>
                                      <p:cBhvr>
                                        <p:cTn id="127" dur="26">
                                          <p:stCondLst>
                                            <p:cond delay="1808"/>
                                          </p:stCondLst>
                                        </p:cTn>
                                        <p:tgtEl>
                                          <p:spTgt spid="3">
                                            <p:txEl>
                                              <p:pRg st="5" end="5"/>
                                            </p:txEl>
                                          </p:spTgt>
                                        </p:tgtEl>
                                      </p:cBhvr>
                                      <p:to x="100000" y="95000"/>
                                    </p:animScale>
                                    <p:animScale>
                                      <p:cBhvr>
                                        <p:cTn id="128" dur="166" decel="50000">
                                          <p:stCondLst>
                                            <p:cond delay="1834"/>
                                          </p:stCondLst>
                                        </p:cTn>
                                        <p:tgtEl>
                                          <p:spTgt spid="3">
                                            <p:txEl>
                                              <p:pRg st="5" end="5"/>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nodeType="clickEffect">
                                  <p:stCondLst>
                                    <p:cond delay="0"/>
                                  </p:stCondLst>
                                  <p:childTnLst>
                                    <p:set>
                                      <p:cBhvr>
                                        <p:cTn id="132" dur="1" fill="hold">
                                          <p:stCondLst>
                                            <p:cond delay="0"/>
                                          </p:stCondLst>
                                        </p:cTn>
                                        <p:tgtEl>
                                          <p:spTgt spid="3">
                                            <p:txEl>
                                              <p:pRg st="6" end="6"/>
                                            </p:txEl>
                                          </p:spTgt>
                                        </p:tgtEl>
                                        <p:attrNameLst>
                                          <p:attrName>style.visibility</p:attrName>
                                        </p:attrNameLst>
                                      </p:cBhvr>
                                      <p:to>
                                        <p:strVal val="visible"/>
                                      </p:to>
                                    </p:set>
                                    <p:animEffect transition="in" filter="wipe(down)">
                                      <p:cBhvr>
                                        <p:cTn id="133" dur="580">
                                          <p:stCondLst>
                                            <p:cond delay="0"/>
                                          </p:stCondLst>
                                        </p:cTn>
                                        <p:tgtEl>
                                          <p:spTgt spid="3">
                                            <p:txEl>
                                              <p:pRg st="6" end="6"/>
                                            </p:txEl>
                                          </p:spTgt>
                                        </p:tgtEl>
                                      </p:cBhvr>
                                    </p:animEffect>
                                    <p:anim calcmode="lin" valueType="num">
                                      <p:cBhvr>
                                        <p:cTn id="13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6" end="6"/>
                                            </p:txEl>
                                          </p:spTgt>
                                        </p:tgtEl>
                                      </p:cBhvr>
                                      <p:to x="100000" y="60000"/>
                                    </p:animScale>
                                    <p:animScale>
                                      <p:cBhvr>
                                        <p:cTn id="140" dur="166" decel="50000">
                                          <p:stCondLst>
                                            <p:cond delay="676"/>
                                          </p:stCondLst>
                                        </p:cTn>
                                        <p:tgtEl>
                                          <p:spTgt spid="3">
                                            <p:txEl>
                                              <p:pRg st="6" end="6"/>
                                            </p:txEl>
                                          </p:spTgt>
                                        </p:tgtEl>
                                      </p:cBhvr>
                                      <p:to x="100000" y="100000"/>
                                    </p:animScale>
                                    <p:animScale>
                                      <p:cBhvr>
                                        <p:cTn id="141" dur="26">
                                          <p:stCondLst>
                                            <p:cond delay="1312"/>
                                          </p:stCondLst>
                                        </p:cTn>
                                        <p:tgtEl>
                                          <p:spTgt spid="3">
                                            <p:txEl>
                                              <p:pRg st="6" end="6"/>
                                            </p:txEl>
                                          </p:spTgt>
                                        </p:tgtEl>
                                      </p:cBhvr>
                                      <p:to x="100000" y="80000"/>
                                    </p:animScale>
                                    <p:animScale>
                                      <p:cBhvr>
                                        <p:cTn id="142" dur="166" decel="50000">
                                          <p:stCondLst>
                                            <p:cond delay="1338"/>
                                          </p:stCondLst>
                                        </p:cTn>
                                        <p:tgtEl>
                                          <p:spTgt spid="3">
                                            <p:txEl>
                                              <p:pRg st="6" end="6"/>
                                            </p:txEl>
                                          </p:spTgt>
                                        </p:tgtEl>
                                      </p:cBhvr>
                                      <p:to x="100000" y="100000"/>
                                    </p:animScale>
                                    <p:animScale>
                                      <p:cBhvr>
                                        <p:cTn id="143" dur="26">
                                          <p:stCondLst>
                                            <p:cond delay="1642"/>
                                          </p:stCondLst>
                                        </p:cTn>
                                        <p:tgtEl>
                                          <p:spTgt spid="3">
                                            <p:txEl>
                                              <p:pRg st="6" end="6"/>
                                            </p:txEl>
                                          </p:spTgt>
                                        </p:tgtEl>
                                      </p:cBhvr>
                                      <p:to x="100000" y="90000"/>
                                    </p:animScale>
                                    <p:animScale>
                                      <p:cBhvr>
                                        <p:cTn id="144" dur="166" decel="50000">
                                          <p:stCondLst>
                                            <p:cond delay="1668"/>
                                          </p:stCondLst>
                                        </p:cTn>
                                        <p:tgtEl>
                                          <p:spTgt spid="3">
                                            <p:txEl>
                                              <p:pRg st="6" end="6"/>
                                            </p:txEl>
                                          </p:spTgt>
                                        </p:tgtEl>
                                      </p:cBhvr>
                                      <p:to x="100000" y="100000"/>
                                    </p:animScale>
                                    <p:animScale>
                                      <p:cBhvr>
                                        <p:cTn id="145" dur="26">
                                          <p:stCondLst>
                                            <p:cond delay="1808"/>
                                          </p:stCondLst>
                                        </p:cTn>
                                        <p:tgtEl>
                                          <p:spTgt spid="3">
                                            <p:txEl>
                                              <p:pRg st="6" end="6"/>
                                            </p:txEl>
                                          </p:spTgt>
                                        </p:tgtEl>
                                      </p:cBhvr>
                                      <p:to x="100000" y="95000"/>
                                    </p:animScale>
                                    <p:animScale>
                                      <p:cBhvr>
                                        <p:cTn id="146" dur="166" decel="50000">
                                          <p:stCondLst>
                                            <p:cond delay="1834"/>
                                          </p:stCondLst>
                                        </p:cTn>
                                        <p:tgtEl>
                                          <p:spTgt spid="3">
                                            <p:txEl>
                                              <p:pRg st="6" end="6"/>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nodeType="clickEffect">
                                  <p:stCondLst>
                                    <p:cond delay="0"/>
                                  </p:stCondLst>
                                  <p:childTnLst>
                                    <p:set>
                                      <p:cBhvr>
                                        <p:cTn id="150" dur="1" fill="hold">
                                          <p:stCondLst>
                                            <p:cond delay="0"/>
                                          </p:stCondLst>
                                        </p:cTn>
                                        <p:tgtEl>
                                          <p:spTgt spid="3">
                                            <p:txEl>
                                              <p:pRg st="7" end="7"/>
                                            </p:txEl>
                                          </p:spTgt>
                                        </p:tgtEl>
                                        <p:attrNameLst>
                                          <p:attrName>style.visibility</p:attrName>
                                        </p:attrNameLst>
                                      </p:cBhvr>
                                      <p:to>
                                        <p:strVal val="visible"/>
                                      </p:to>
                                    </p:set>
                                    <p:animEffect transition="in" filter="wipe(down)">
                                      <p:cBhvr>
                                        <p:cTn id="151" dur="580">
                                          <p:stCondLst>
                                            <p:cond delay="0"/>
                                          </p:stCondLst>
                                        </p:cTn>
                                        <p:tgtEl>
                                          <p:spTgt spid="3">
                                            <p:txEl>
                                              <p:pRg st="7" end="7"/>
                                            </p:txEl>
                                          </p:spTgt>
                                        </p:tgtEl>
                                      </p:cBhvr>
                                    </p:animEffect>
                                    <p:anim calcmode="lin" valueType="num">
                                      <p:cBhvr>
                                        <p:cTn id="152"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7" end="7"/>
                                            </p:txEl>
                                          </p:spTgt>
                                        </p:tgtEl>
                                      </p:cBhvr>
                                      <p:to x="100000" y="60000"/>
                                    </p:animScale>
                                    <p:animScale>
                                      <p:cBhvr>
                                        <p:cTn id="158" dur="166" decel="50000">
                                          <p:stCondLst>
                                            <p:cond delay="676"/>
                                          </p:stCondLst>
                                        </p:cTn>
                                        <p:tgtEl>
                                          <p:spTgt spid="3">
                                            <p:txEl>
                                              <p:pRg st="7" end="7"/>
                                            </p:txEl>
                                          </p:spTgt>
                                        </p:tgtEl>
                                      </p:cBhvr>
                                      <p:to x="100000" y="100000"/>
                                    </p:animScale>
                                    <p:animScale>
                                      <p:cBhvr>
                                        <p:cTn id="159" dur="26">
                                          <p:stCondLst>
                                            <p:cond delay="1312"/>
                                          </p:stCondLst>
                                        </p:cTn>
                                        <p:tgtEl>
                                          <p:spTgt spid="3">
                                            <p:txEl>
                                              <p:pRg st="7" end="7"/>
                                            </p:txEl>
                                          </p:spTgt>
                                        </p:tgtEl>
                                      </p:cBhvr>
                                      <p:to x="100000" y="80000"/>
                                    </p:animScale>
                                    <p:animScale>
                                      <p:cBhvr>
                                        <p:cTn id="160" dur="166" decel="50000">
                                          <p:stCondLst>
                                            <p:cond delay="1338"/>
                                          </p:stCondLst>
                                        </p:cTn>
                                        <p:tgtEl>
                                          <p:spTgt spid="3">
                                            <p:txEl>
                                              <p:pRg st="7" end="7"/>
                                            </p:txEl>
                                          </p:spTgt>
                                        </p:tgtEl>
                                      </p:cBhvr>
                                      <p:to x="100000" y="100000"/>
                                    </p:animScale>
                                    <p:animScale>
                                      <p:cBhvr>
                                        <p:cTn id="161" dur="26">
                                          <p:stCondLst>
                                            <p:cond delay="1642"/>
                                          </p:stCondLst>
                                        </p:cTn>
                                        <p:tgtEl>
                                          <p:spTgt spid="3">
                                            <p:txEl>
                                              <p:pRg st="7" end="7"/>
                                            </p:txEl>
                                          </p:spTgt>
                                        </p:tgtEl>
                                      </p:cBhvr>
                                      <p:to x="100000" y="90000"/>
                                    </p:animScale>
                                    <p:animScale>
                                      <p:cBhvr>
                                        <p:cTn id="162" dur="166" decel="50000">
                                          <p:stCondLst>
                                            <p:cond delay="1668"/>
                                          </p:stCondLst>
                                        </p:cTn>
                                        <p:tgtEl>
                                          <p:spTgt spid="3">
                                            <p:txEl>
                                              <p:pRg st="7" end="7"/>
                                            </p:txEl>
                                          </p:spTgt>
                                        </p:tgtEl>
                                      </p:cBhvr>
                                      <p:to x="100000" y="100000"/>
                                    </p:animScale>
                                    <p:animScale>
                                      <p:cBhvr>
                                        <p:cTn id="163" dur="26">
                                          <p:stCondLst>
                                            <p:cond delay="1808"/>
                                          </p:stCondLst>
                                        </p:cTn>
                                        <p:tgtEl>
                                          <p:spTgt spid="3">
                                            <p:txEl>
                                              <p:pRg st="7" end="7"/>
                                            </p:txEl>
                                          </p:spTgt>
                                        </p:tgtEl>
                                      </p:cBhvr>
                                      <p:to x="100000" y="95000"/>
                                    </p:animScale>
                                    <p:animScale>
                                      <p:cBhvr>
                                        <p:cTn id="164" dur="166" decel="50000">
                                          <p:stCondLst>
                                            <p:cond delay="1834"/>
                                          </p:stCondLst>
                                        </p:cTn>
                                        <p:tgtEl>
                                          <p:spTgt spid="3">
                                            <p:txEl>
                                              <p:pRg st="7" end="7"/>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nodeType="clickEffect">
                                  <p:stCondLst>
                                    <p:cond delay="0"/>
                                  </p:stCondLst>
                                  <p:childTnLst>
                                    <p:set>
                                      <p:cBhvr>
                                        <p:cTn id="168" dur="1" fill="hold">
                                          <p:stCondLst>
                                            <p:cond delay="0"/>
                                          </p:stCondLst>
                                        </p:cTn>
                                        <p:tgtEl>
                                          <p:spTgt spid="3">
                                            <p:txEl>
                                              <p:pRg st="8" end="8"/>
                                            </p:txEl>
                                          </p:spTgt>
                                        </p:tgtEl>
                                        <p:attrNameLst>
                                          <p:attrName>style.visibility</p:attrName>
                                        </p:attrNameLst>
                                      </p:cBhvr>
                                      <p:to>
                                        <p:strVal val="visible"/>
                                      </p:to>
                                    </p:set>
                                    <p:animEffect transition="in" filter="wipe(down)">
                                      <p:cBhvr>
                                        <p:cTn id="169" dur="580">
                                          <p:stCondLst>
                                            <p:cond delay="0"/>
                                          </p:stCondLst>
                                        </p:cTn>
                                        <p:tgtEl>
                                          <p:spTgt spid="3">
                                            <p:txEl>
                                              <p:pRg st="8" end="8"/>
                                            </p:txEl>
                                          </p:spTgt>
                                        </p:tgtEl>
                                      </p:cBhvr>
                                    </p:animEffect>
                                    <p:anim calcmode="lin" valueType="num">
                                      <p:cBhvr>
                                        <p:cTn id="170"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3">
                                            <p:txEl>
                                              <p:pRg st="8" end="8"/>
                                            </p:txEl>
                                          </p:spTgt>
                                        </p:tgtEl>
                                      </p:cBhvr>
                                      <p:to x="100000" y="60000"/>
                                    </p:animScale>
                                    <p:animScale>
                                      <p:cBhvr>
                                        <p:cTn id="176" dur="166" decel="50000">
                                          <p:stCondLst>
                                            <p:cond delay="676"/>
                                          </p:stCondLst>
                                        </p:cTn>
                                        <p:tgtEl>
                                          <p:spTgt spid="3">
                                            <p:txEl>
                                              <p:pRg st="8" end="8"/>
                                            </p:txEl>
                                          </p:spTgt>
                                        </p:tgtEl>
                                      </p:cBhvr>
                                      <p:to x="100000" y="100000"/>
                                    </p:animScale>
                                    <p:animScale>
                                      <p:cBhvr>
                                        <p:cTn id="177" dur="26">
                                          <p:stCondLst>
                                            <p:cond delay="1312"/>
                                          </p:stCondLst>
                                        </p:cTn>
                                        <p:tgtEl>
                                          <p:spTgt spid="3">
                                            <p:txEl>
                                              <p:pRg st="8" end="8"/>
                                            </p:txEl>
                                          </p:spTgt>
                                        </p:tgtEl>
                                      </p:cBhvr>
                                      <p:to x="100000" y="80000"/>
                                    </p:animScale>
                                    <p:animScale>
                                      <p:cBhvr>
                                        <p:cTn id="178" dur="166" decel="50000">
                                          <p:stCondLst>
                                            <p:cond delay="1338"/>
                                          </p:stCondLst>
                                        </p:cTn>
                                        <p:tgtEl>
                                          <p:spTgt spid="3">
                                            <p:txEl>
                                              <p:pRg st="8" end="8"/>
                                            </p:txEl>
                                          </p:spTgt>
                                        </p:tgtEl>
                                      </p:cBhvr>
                                      <p:to x="100000" y="100000"/>
                                    </p:animScale>
                                    <p:animScale>
                                      <p:cBhvr>
                                        <p:cTn id="179" dur="26">
                                          <p:stCondLst>
                                            <p:cond delay="1642"/>
                                          </p:stCondLst>
                                        </p:cTn>
                                        <p:tgtEl>
                                          <p:spTgt spid="3">
                                            <p:txEl>
                                              <p:pRg st="8" end="8"/>
                                            </p:txEl>
                                          </p:spTgt>
                                        </p:tgtEl>
                                      </p:cBhvr>
                                      <p:to x="100000" y="90000"/>
                                    </p:animScale>
                                    <p:animScale>
                                      <p:cBhvr>
                                        <p:cTn id="180" dur="166" decel="50000">
                                          <p:stCondLst>
                                            <p:cond delay="1668"/>
                                          </p:stCondLst>
                                        </p:cTn>
                                        <p:tgtEl>
                                          <p:spTgt spid="3">
                                            <p:txEl>
                                              <p:pRg st="8" end="8"/>
                                            </p:txEl>
                                          </p:spTgt>
                                        </p:tgtEl>
                                      </p:cBhvr>
                                      <p:to x="100000" y="100000"/>
                                    </p:animScale>
                                    <p:animScale>
                                      <p:cBhvr>
                                        <p:cTn id="181" dur="26">
                                          <p:stCondLst>
                                            <p:cond delay="1808"/>
                                          </p:stCondLst>
                                        </p:cTn>
                                        <p:tgtEl>
                                          <p:spTgt spid="3">
                                            <p:txEl>
                                              <p:pRg st="8" end="8"/>
                                            </p:txEl>
                                          </p:spTgt>
                                        </p:tgtEl>
                                      </p:cBhvr>
                                      <p:to x="100000" y="95000"/>
                                    </p:animScale>
                                    <p:animScale>
                                      <p:cBhvr>
                                        <p:cTn id="182" dur="166" decel="50000">
                                          <p:stCondLst>
                                            <p:cond delay="1834"/>
                                          </p:stCondLst>
                                        </p:cTn>
                                        <p:tgtEl>
                                          <p:spTgt spid="3">
                                            <p:txEl>
                                              <p:pRg st="8" end="8"/>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nodeType="clickEffect">
                                  <p:stCondLst>
                                    <p:cond delay="0"/>
                                  </p:stCondLst>
                                  <p:childTnLst>
                                    <p:set>
                                      <p:cBhvr>
                                        <p:cTn id="186" dur="1" fill="hold">
                                          <p:stCondLst>
                                            <p:cond delay="0"/>
                                          </p:stCondLst>
                                        </p:cTn>
                                        <p:tgtEl>
                                          <p:spTgt spid="3">
                                            <p:txEl>
                                              <p:pRg st="9" end="9"/>
                                            </p:txEl>
                                          </p:spTgt>
                                        </p:tgtEl>
                                        <p:attrNameLst>
                                          <p:attrName>style.visibility</p:attrName>
                                        </p:attrNameLst>
                                      </p:cBhvr>
                                      <p:to>
                                        <p:strVal val="visible"/>
                                      </p:to>
                                    </p:set>
                                    <p:animEffect transition="in" filter="wipe(down)">
                                      <p:cBhvr>
                                        <p:cTn id="187" dur="580">
                                          <p:stCondLst>
                                            <p:cond delay="0"/>
                                          </p:stCondLst>
                                        </p:cTn>
                                        <p:tgtEl>
                                          <p:spTgt spid="3">
                                            <p:txEl>
                                              <p:pRg st="9" end="9"/>
                                            </p:txEl>
                                          </p:spTgt>
                                        </p:tgtEl>
                                      </p:cBhvr>
                                    </p:animEffect>
                                    <p:anim calcmode="lin" valueType="num">
                                      <p:cBhvr>
                                        <p:cTn id="188"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3">
                                            <p:txEl>
                                              <p:pRg st="9" end="9"/>
                                            </p:txEl>
                                          </p:spTgt>
                                        </p:tgtEl>
                                      </p:cBhvr>
                                      <p:to x="100000" y="60000"/>
                                    </p:animScale>
                                    <p:animScale>
                                      <p:cBhvr>
                                        <p:cTn id="194" dur="166" decel="50000">
                                          <p:stCondLst>
                                            <p:cond delay="676"/>
                                          </p:stCondLst>
                                        </p:cTn>
                                        <p:tgtEl>
                                          <p:spTgt spid="3">
                                            <p:txEl>
                                              <p:pRg st="9" end="9"/>
                                            </p:txEl>
                                          </p:spTgt>
                                        </p:tgtEl>
                                      </p:cBhvr>
                                      <p:to x="100000" y="100000"/>
                                    </p:animScale>
                                    <p:animScale>
                                      <p:cBhvr>
                                        <p:cTn id="195" dur="26">
                                          <p:stCondLst>
                                            <p:cond delay="1312"/>
                                          </p:stCondLst>
                                        </p:cTn>
                                        <p:tgtEl>
                                          <p:spTgt spid="3">
                                            <p:txEl>
                                              <p:pRg st="9" end="9"/>
                                            </p:txEl>
                                          </p:spTgt>
                                        </p:tgtEl>
                                      </p:cBhvr>
                                      <p:to x="100000" y="80000"/>
                                    </p:animScale>
                                    <p:animScale>
                                      <p:cBhvr>
                                        <p:cTn id="196" dur="166" decel="50000">
                                          <p:stCondLst>
                                            <p:cond delay="1338"/>
                                          </p:stCondLst>
                                        </p:cTn>
                                        <p:tgtEl>
                                          <p:spTgt spid="3">
                                            <p:txEl>
                                              <p:pRg st="9" end="9"/>
                                            </p:txEl>
                                          </p:spTgt>
                                        </p:tgtEl>
                                      </p:cBhvr>
                                      <p:to x="100000" y="100000"/>
                                    </p:animScale>
                                    <p:animScale>
                                      <p:cBhvr>
                                        <p:cTn id="197" dur="26">
                                          <p:stCondLst>
                                            <p:cond delay="1642"/>
                                          </p:stCondLst>
                                        </p:cTn>
                                        <p:tgtEl>
                                          <p:spTgt spid="3">
                                            <p:txEl>
                                              <p:pRg st="9" end="9"/>
                                            </p:txEl>
                                          </p:spTgt>
                                        </p:tgtEl>
                                      </p:cBhvr>
                                      <p:to x="100000" y="90000"/>
                                    </p:animScale>
                                    <p:animScale>
                                      <p:cBhvr>
                                        <p:cTn id="198" dur="166" decel="50000">
                                          <p:stCondLst>
                                            <p:cond delay="1668"/>
                                          </p:stCondLst>
                                        </p:cTn>
                                        <p:tgtEl>
                                          <p:spTgt spid="3">
                                            <p:txEl>
                                              <p:pRg st="9" end="9"/>
                                            </p:txEl>
                                          </p:spTgt>
                                        </p:tgtEl>
                                      </p:cBhvr>
                                      <p:to x="100000" y="100000"/>
                                    </p:animScale>
                                    <p:animScale>
                                      <p:cBhvr>
                                        <p:cTn id="199" dur="26">
                                          <p:stCondLst>
                                            <p:cond delay="1808"/>
                                          </p:stCondLst>
                                        </p:cTn>
                                        <p:tgtEl>
                                          <p:spTgt spid="3">
                                            <p:txEl>
                                              <p:pRg st="9" end="9"/>
                                            </p:txEl>
                                          </p:spTgt>
                                        </p:tgtEl>
                                      </p:cBhvr>
                                      <p:to x="100000" y="95000"/>
                                    </p:animScale>
                                    <p:animScale>
                                      <p:cBhvr>
                                        <p:cTn id="200" dur="166" decel="50000">
                                          <p:stCondLst>
                                            <p:cond delay="1834"/>
                                          </p:stCondLst>
                                        </p:cTn>
                                        <p:tgtEl>
                                          <p:spTgt spid="3">
                                            <p:txEl>
                                              <p:pRg st="9" end="9"/>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nodeType="clickEffect">
                                  <p:stCondLst>
                                    <p:cond delay="0"/>
                                  </p:stCondLst>
                                  <p:childTnLst>
                                    <p:set>
                                      <p:cBhvr>
                                        <p:cTn id="204" dur="1" fill="hold">
                                          <p:stCondLst>
                                            <p:cond delay="0"/>
                                          </p:stCondLst>
                                        </p:cTn>
                                        <p:tgtEl>
                                          <p:spTgt spid="3">
                                            <p:txEl>
                                              <p:pRg st="10" end="10"/>
                                            </p:txEl>
                                          </p:spTgt>
                                        </p:tgtEl>
                                        <p:attrNameLst>
                                          <p:attrName>style.visibility</p:attrName>
                                        </p:attrNameLst>
                                      </p:cBhvr>
                                      <p:to>
                                        <p:strVal val="visible"/>
                                      </p:to>
                                    </p:set>
                                    <p:animEffect transition="in" filter="wipe(down)">
                                      <p:cBhvr>
                                        <p:cTn id="205" dur="580">
                                          <p:stCondLst>
                                            <p:cond delay="0"/>
                                          </p:stCondLst>
                                        </p:cTn>
                                        <p:tgtEl>
                                          <p:spTgt spid="3">
                                            <p:txEl>
                                              <p:pRg st="10" end="10"/>
                                            </p:txEl>
                                          </p:spTgt>
                                        </p:tgtEl>
                                      </p:cBhvr>
                                    </p:animEffect>
                                    <p:anim calcmode="lin" valueType="num">
                                      <p:cBhvr>
                                        <p:cTn id="206"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207"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208"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209"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210"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211" dur="26">
                                          <p:stCondLst>
                                            <p:cond delay="650"/>
                                          </p:stCondLst>
                                        </p:cTn>
                                        <p:tgtEl>
                                          <p:spTgt spid="3">
                                            <p:txEl>
                                              <p:pRg st="10" end="10"/>
                                            </p:txEl>
                                          </p:spTgt>
                                        </p:tgtEl>
                                      </p:cBhvr>
                                      <p:to x="100000" y="60000"/>
                                    </p:animScale>
                                    <p:animScale>
                                      <p:cBhvr>
                                        <p:cTn id="212" dur="166" decel="50000">
                                          <p:stCondLst>
                                            <p:cond delay="676"/>
                                          </p:stCondLst>
                                        </p:cTn>
                                        <p:tgtEl>
                                          <p:spTgt spid="3">
                                            <p:txEl>
                                              <p:pRg st="10" end="10"/>
                                            </p:txEl>
                                          </p:spTgt>
                                        </p:tgtEl>
                                      </p:cBhvr>
                                      <p:to x="100000" y="100000"/>
                                    </p:animScale>
                                    <p:animScale>
                                      <p:cBhvr>
                                        <p:cTn id="213" dur="26">
                                          <p:stCondLst>
                                            <p:cond delay="1312"/>
                                          </p:stCondLst>
                                        </p:cTn>
                                        <p:tgtEl>
                                          <p:spTgt spid="3">
                                            <p:txEl>
                                              <p:pRg st="10" end="10"/>
                                            </p:txEl>
                                          </p:spTgt>
                                        </p:tgtEl>
                                      </p:cBhvr>
                                      <p:to x="100000" y="80000"/>
                                    </p:animScale>
                                    <p:animScale>
                                      <p:cBhvr>
                                        <p:cTn id="214" dur="166" decel="50000">
                                          <p:stCondLst>
                                            <p:cond delay="1338"/>
                                          </p:stCondLst>
                                        </p:cTn>
                                        <p:tgtEl>
                                          <p:spTgt spid="3">
                                            <p:txEl>
                                              <p:pRg st="10" end="10"/>
                                            </p:txEl>
                                          </p:spTgt>
                                        </p:tgtEl>
                                      </p:cBhvr>
                                      <p:to x="100000" y="100000"/>
                                    </p:animScale>
                                    <p:animScale>
                                      <p:cBhvr>
                                        <p:cTn id="215" dur="26">
                                          <p:stCondLst>
                                            <p:cond delay="1642"/>
                                          </p:stCondLst>
                                        </p:cTn>
                                        <p:tgtEl>
                                          <p:spTgt spid="3">
                                            <p:txEl>
                                              <p:pRg st="10" end="10"/>
                                            </p:txEl>
                                          </p:spTgt>
                                        </p:tgtEl>
                                      </p:cBhvr>
                                      <p:to x="100000" y="90000"/>
                                    </p:animScale>
                                    <p:animScale>
                                      <p:cBhvr>
                                        <p:cTn id="216" dur="166" decel="50000">
                                          <p:stCondLst>
                                            <p:cond delay="1668"/>
                                          </p:stCondLst>
                                        </p:cTn>
                                        <p:tgtEl>
                                          <p:spTgt spid="3">
                                            <p:txEl>
                                              <p:pRg st="10" end="10"/>
                                            </p:txEl>
                                          </p:spTgt>
                                        </p:tgtEl>
                                      </p:cBhvr>
                                      <p:to x="100000" y="100000"/>
                                    </p:animScale>
                                    <p:animScale>
                                      <p:cBhvr>
                                        <p:cTn id="217" dur="26">
                                          <p:stCondLst>
                                            <p:cond delay="1808"/>
                                          </p:stCondLst>
                                        </p:cTn>
                                        <p:tgtEl>
                                          <p:spTgt spid="3">
                                            <p:txEl>
                                              <p:pRg st="10" end="10"/>
                                            </p:txEl>
                                          </p:spTgt>
                                        </p:tgtEl>
                                      </p:cBhvr>
                                      <p:to x="100000" y="95000"/>
                                    </p:animScale>
                                    <p:animScale>
                                      <p:cBhvr>
                                        <p:cTn id="218" dur="166" decel="50000">
                                          <p:stCondLst>
                                            <p:cond delay="1834"/>
                                          </p:stCondLst>
                                        </p:cTn>
                                        <p:tgtEl>
                                          <p:spTgt spid="3">
                                            <p:txEl>
                                              <p:pRg st="10" end="10"/>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nodeType="clickEffect">
                                  <p:stCondLst>
                                    <p:cond delay="0"/>
                                  </p:stCondLst>
                                  <p:childTnLst>
                                    <p:set>
                                      <p:cBhvr>
                                        <p:cTn id="222" dur="1" fill="hold">
                                          <p:stCondLst>
                                            <p:cond delay="0"/>
                                          </p:stCondLst>
                                        </p:cTn>
                                        <p:tgtEl>
                                          <p:spTgt spid="3">
                                            <p:txEl>
                                              <p:pRg st="13" end="13"/>
                                            </p:txEl>
                                          </p:spTgt>
                                        </p:tgtEl>
                                        <p:attrNameLst>
                                          <p:attrName>style.visibility</p:attrName>
                                        </p:attrNameLst>
                                      </p:cBhvr>
                                      <p:to>
                                        <p:strVal val="visible"/>
                                      </p:to>
                                    </p:set>
                                    <p:animEffect transition="in" filter="wipe(down)">
                                      <p:cBhvr>
                                        <p:cTn id="223" dur="580">
                                          <p:stCondLst>
                                            <p:cond delay="0"/>
                                          </p:stCondLst>
                                        </p:cTn>
                                        <p:tgtEl>
                                          <p:spTgt spid="3">
                                            <p:txEl>
                                              <p:pRg st="13" end="13"/>
                                            </p:txEl>
                                          </p:spTgt>
                                        </p:tgtEl>
                                      </p:cBhvr>
                                    </p:animEffect>
                                    <p:anim calcmode="lin" valueType="num">
                                      <p:cBhvr>
                                        <p:cTn id="224" dur="1822"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3">
                                            <p:txEl>
                                              <p:pRg st="13" end="13"/>
                                            </p:txEl>
                                          </p:spTgt>
                                        </p:tgtEl>
                                        <p:attrNameLst>
                                          <p:attrName>ppt_y</p:attrName>
                                        </p:attrNameLst>
                                      </p:cBhvr>
                                      <p:tavLst>
                                        <p:tav tm="0" fmla="#ppt_y-sin(pi*$)/81">
                                          <p:val>
                                            <p:fltVal val="0"/>
                                          </p:val>
                                        </p:tav>
                                        <p:tav tm="100000">
                                          <p:val>
                                            <p:fltVal val="1"/>
                                          </p:val>
                                        </p:tav>
                                      </p:tavLst>
                                    </p:anim>
                                    <p:animScale>
                                      <p:cBhvr>
                                        <p:cTn id="229" dur="26">
                                          <p:stCondLst>
                                            <p:cond delay="650"/>
                                          </p:stCondLst>
                                        </p:cTn>
                                        <p:tgtEl>
                                          <p:spTgt spid="3">
                                            <p:txEl>
                                              <p:pRg st="13" end="13"/>
                                            </p:txEl>
                                          </p:spTgt>
                                        </p:tgtEl>
                                      </p:cBhvr>
                                      <p:to x="100000" y="60000"/>
                                    </p:animScale>
                                    <p:animScale>
                                      <p:cBhvr>
                                        <p:cTn id="230" dur="166" decel="50000">
                                          <p:stCondLst>
                                            <p:cond delay="676"/>
                                          </p:stCondLst>
                                        </p:cTn>
                                        <p:tgtEl>
                                          <p:spTgt spid="3">
                                            <p:txEl>
                                              <p:pRg st="13" end="13"/>
                                            </p:txEl>
                                          </p:spTgt>
                                        </p:tgtEl>
                                      </p:cBhvr>
                                      <p:to x="100000" y="100000"/>
                                    </p:animScale>
                                    <p:animScale>
                                      <p:cBhvr>
                                        <p:cTn id="231" dur="26">
                                          <p:stCondLst>
                                            <p:cond delay="1312"/>
                                          </p:stCondLst>
                                        </p:cTn>
                                        <p:tgtEl>
                                          <p:spTgt spid="3">
                                            <p:txEl>
                                              <p:pRg st="13" end="13"/>
                                            </p:txEl>
                                          </p:spTgt>
                                        </p:tgtEl>
                                      </p:cBhvr>
                                      <p:to x="100000" y="80000"/>
                                    </p:animScale>
                                    <p:animScale>
                                      <p:cBhvr>
                                        <p:cTn id="232" dur="166" decel="50000">
                                          <p:stCondLst>
                                            <p:cond delay="1338"/>
                                          </p:stCondLst>
                                        </p:cTn>
                                        <p:tgtEl>
                                          <p:spTgt spid="3">
                                            <p:txEl>
                                              <p:pRg st="13" end="13"/>
                                            </p:txEl>
                                          </p:spTgt>
                                        </p:tgtEl>
                                      </p:cBhvr>
                                      <p:to x="100000" y="100000"/>
                                    </p:animScale>
                                    <p:animScale>
                                      <p:cBhvr>
                                        <p:cTn id="233" dur="26">
                                          <p:stCondLst>
                                            <p:cond delay="1642"/>
                                          </p:stCondLst>
                                        </p:cTn>
                                        <p:tgtEl>
                                          <p:spTgt spid="3">
                                            <p:txEl>
                                              <p:pRg st="13" end="13"/>
                                            </p:txEl>
                                          </p:spTgt>
                                        </p:tgtEl>
                                      </p:cBhvr>
                                      <p:to x="100000" y="90000"/>
                                    </p:animScale>
                                    <p:animScale>
                                      <p:cBhvr>
                                        <p:cTn id="234" dur="166" decel="50000">
                                          <p:stCondLst>
                                            <p:cond delay="1668"/>
                                          </p:stCondLst>
                                        </p:cTn>
                                        <p:tgtEl>
                                          <p:spTgt spid="3">
                                            <p:txEl>
                                              <p:pRg st="13" end="13"/>
                                            </p:txEl>
                                          </p:spTgt>
                                        </p:tgtEl>
                                      </p:cBhvr>
                                      <p:to x="100000" y="100000"/>
                                    </p:animScale>
                                    <p:animScale>
                                      <p:cBhvr>
                                        <p:cTn id="235" dur="26">
                                          <p:stCondLst>
                                            <p:cond delay="1808"/>
                                          </p:stCondLst>
                                        </p:cTn>
                                        <p:tgtEl>
                                          <p:spTgt spid="3">
                                            <p:txEl>
                                              <p:pRg st="13" end="13"/>
                                            </p:txEl>
                                          </p:spTgt>
                                        </p:tgtEl>
                                      </p:cBhvr>
                                      <p:to x="100000" y="95000"/>
                                    </p:animScale>
                                    <p:animScale>
                                      <p:cBhvr>
                                        <p:cTn id="236" dur="166" decel="50000">
                                          <p:stCondLst>
                                            <p:cond delay="1834"/>
                                          </p:stCondLst>
                                        </p:cTn>
                                        <p:tgtEl>
                                          <p:spTgt spid="3">
                                            <p:txEl>
                                              <p:pRg st="13" end="13"/>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nodeType="clickEffect">
                                  <p:stCondLst>
                                    <p:cond delay="0"/>
                                  </p:stCondLst>
                                  <p:childTnLst>
                                    <p:set>
                                      <p:cBhvr>
                                        <p:cTn id="240" dur="1" fill="hold">
                                          <p:stCondLst>
                                            <p:cond delay="0"/>
                                          </p:stCondLst>
                                        </p:cTn>
                                        <p:tgtEl>
                                          <p:spTgt spid="3">
                                            <p:txEl>
                                              <p:pRg st="4" end="4"/>
                                            </p:txEl>
                                          </p:spTgt>
                                        </p:tgtEl>
                                        <p:attrNameLst>
                                          <p:attrName>style.visibility</p:attrName>
                                        </p:attrNameLst>
                                      </p:cBhvr>
                                      <p:to>
                                        <p:strVal val="visible"/>
                                      </p:to>
                                    </p:set>
                                    <p:animEffect transition="in" filter="wipe(down)">
                                      <p:cBhvr>
                                        <p:cTn id="241" dur="580">
                                          <p:stCondLst>
                                            <p:cond delay="0"/>
                                          </p:stCondLst>
                                        </p:cTn>
                                        <p:tgtEl>
                                          <p:spTgt spid="3">
                                            <p:txEl>
                                              <p:pRg st="4" end="4"/>
                                            </p:txEl>
                                          </p:spTgt>
                                        </p:tgtEl>
                                      </p:cBhvr>
                                    </p:animEffect>
                                    <p:anim calcmode="lin" valueType="num">
                                      <p:cBhvr>
                                        <p:cTn id="24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247" dur="26">
                                          <p:stCondLst>
                                            <p:cond delay="650"/>
                                          </p:stCondLst>
                                        </p:cTn>
                                        <p:tgtEl>
                                          <p:spTgt spid="3">
                                            <p:txEl>
                                              <p:pRg st="4" end="4"/>
                                            </p:txEl>
                                          </p:spTgt>
                                        </p:tgtEl>
                                      </p:cBhvr>
                                      <p:to x="100000" y="60000"/>
                                    </p:animScale>
                                    <p:animScale>
                                      <p:cBhvr>
                                        <p:cTn id="248" dur="166" decel="50000">
                                          <p:stCondLst>
                                            <p:cond delay="676"/>
                                          </p:stCondLst>
                                        </p:cTn>
                                        <p:tgtEl>
                                          <p:spTgt spid="3">
                                            <p:txEl>
                                              <p:pRg st="4" end="4"/>
                                            </p:txEl>
                                          </p:spTgt>
                                        </p:tgtEl>
                                      </p:cBhvr>
                                      <p:to x="100000" y="100000"/>
                                    </p:animScale>
                                    <p:animScale>
                                      <p:cBhvr>
                                        <p:cTn id="249" dur="26">
                                          <p:stCondLst>
                                            <p:cond delay="1312"/>
                                          </p:stCondLst>
                                        </p:cTn>
                                        <p:tgtEl>
                                          <p:spTgt spid="3">
                                            <p:txEl>
                                              <p:pRg st="4" end="4"/>
                                            </p:txEl>
                                          </p:spTgt>
                                        </p:tgtEl>
                                      </p:cBhvr>
                                      <p:to x="100000" y="80000"/>
                                    </p:animScale>
                                    <p:animScale>
                                      <p:cBhvr>
                                        <p:cTn id="250" dur="166" decel="50000">
                                          <p:stCondLst>
                                            <p:cond delay="1338"/>
                                          </p:stCondLst>
                                        </p:cTn>
                                        <p:tgtEl>
                                          <p:spTgt spid="3">
                                            <p:txEl>
                                              <p:pRg st="4" end="4"/>
                                            </p:txEl>
                                          </p:spTgt>
                                        </p:tgtEl>
                                      </p:cBhvr>
                                      <p:to x="100000" y="100000"/>
                                    </p:animScale>
                                    <p:animScale>
                                      <p:cBhvr>
                                        <p:cTn id="251" dur="26">
                                          <p:stCondLst>
                                            <p:cond delay="1642"/>
                                          </p:stCondLst>
                                        </p:cTn>
                                        <p:tgtEl>
                                          <p:spTgt spid="3">
                                            <p:txEl>
                                              <p:pRg st="4" end="4"/>
                                            </p:txEl>
                                          </p:spTgt>
                                        </p:tgtEl>
                                      </p:cBhvr>
                                      <p:to x="100000" y="90000"/>
                                    </p:animScale>
                                    <p:animScale>
                                      <p:cBhvr>
                                        <p:cTn id="252" dur="166" decel="50000">
                                          <p:stCondLst>
                                            <p:cond delay="1668"/>
                                          </p:stCondLst>
                                        </p:cTn>
                                        <p:tgtEl>
                                          <p:spTgt spid="3">
                                            <p:txEl>
                                              <p:pRg st="4" end="4"/>
                                            </p:txEl>
                                          </p:spTgt>
                                        </p:tgtEl>
                                      </p:cBhvr>
                                      <p:to x="100000" y="100000"/>
                                    </p:animScale>
                                    <p:animScale>
                                      <p:cBhvr>
                                        <p:cTn id="253" dur="26">
                                          <p:stCondLst>
                                            <p:cond delay="1808"/>
                                          </p:stCondLst>
                                        </p:cTn>
                                        <p:tgtEl>
                                          <p:spTgt spid="3">
                                            <p:txEl>
                                              <p:pRg st="4" end="4"/>
                                            </p:txEl>
                                          </p:spTgt>
                                        </p:tgtEl>
                                      </p:cBhvr>
                                      <p:to x="100000" y="95000"/>
                                    </p:animScale>
                                    <p:animScale>
                                      <p:cBhvr>
                                        <p:cTn id="254"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a:t>2011-2015 pokračování</a:t>
            </a:r>
          </a:p>
        </p:txBody>
      </p:sp>
      <p:sp>
        <p:nvSpPr>
          <p:cNvPr id="3" name="Zástupný symbol pro obsah 2"/>
          <p:cNvSpPr>
            <a:spLocks noGrp="1"/>
          </p:cNvSpPr>
          <p:nvPr>
            <p:ph idx="1"/>
          </p:nvPr>
        </p:nvSpPr>
        <p:spPr>
          <a:xfrm>
            <a:off x="457200" y="1052736"/>
            <a:ext cx="8229600" cy="5805264"/>
          </a:xfrm>
        </p:spPr>
        <p:txBody>
          <a:bodyPr>
            <a:normAutofit fontScale="62500" lnSpcReduction="20000"/>
          </a:bodyPr>
          <a:lstStyle/>
          <a:p>
            <a:r>
              <a:rPr lang="cs-CZ" dirty="0"/>
              <a:t>Petr Stančík: Mlýn na mumie (2013)</a:t>
            </a:r>
          </a:p>
          <a:p>
            <a:r>
              <a:rPr lang="cs-CZ" dirty="0"/>
              <a:t>Ludvík Němec: Láska na cizím hrobě (2013); Odpustky pro příští noc (2015)</a:t>
            </a:r>
          </a:p>
          <a:p>
            <a:r>
              <a:rPr lang="cs-CZ" dirty="0"/>
              <a:t>Jana Šrámková: Zázemí (2013)</a:t>
            </a:r>
          </a:p>
          <a:p>
            <a:r>
              <a:rPr lang="cs-CZ" dirty="0"/>
              <a:t>Jan Němec: Dějiny světla (2013)</a:t>
            </a:r>
          </a:p>
          <a:p>
            <a:r>
              <a:rPr lang="cs-CZ" dirty="0"/>
              <a:t>Martin Reiner: Básník (2014)</a:t>
            </a:r>
          </a:p>
          <a:p>
            <a:r>
              <a:rPr lang="cs-CZ" dirty="0"/>
              <a:t>Petra Hůlová: Macocha (2014)</a:t>
            </a:r>
          </a:p>
          <a:p>
            <a:r>
              <a:rPr lang="cs-CZ" dirty="0"/>
              <a:t>Marek Šindelka: Mapa Anny (2014)</a:t>
            </a:r>
          </a:p>
          <a:p>
            <a:r>
              <a:rPr lang="cs-CZ" dirty="0"/>
              <a:t>Hana </a:t>
            </a:r>
            <a:r>
              <a:rPr lang="cs-CZ" dirty="0" err="1"/>
              <a:t>Lundiaková</a:t>
            </a:r>
            <a:r>
              <a:rPr lang="cs-CZ" dirty="0"/>
              <a:t>: Imago. Ty trubko (2014)</a:t>
            </a:r>
          </a:p>
          <a:p>
            <a:r>
              <a:rPr lang="cs-CZ" dirty="0"/>
              <a:t>Václav </a:t>
            </a:r>
            <a:r>
              <a:rPr lang="cs-CZ" dirty="0" err="1"/>
              <a:t>Kahuda</a:t>
            </a:r>
            <a:r>
              <a:rPr lang="cs-CZ" dirty="0"/>
              <a:t>: Vítr, tma, přítomnost (2014)</a:t>
            </a:r>
          </a:p>
          <a:p>
            <a:r>
              <a:rPr lang="cs-CZ" dirty="0" err="1"/>
              <a:t>Chaim</a:t>
            </a:r>
            <a:r>
              <a:rPr lang="cs-CZ" dirty="0"/>
              <a:t> </a:t>
            </a:r>
            <a:r>
              <a:rPr lang="cs-CZ" dirty="0" err="1"/>
              <a:t>Cigan</a:t>
            </a:r>
            <a:r>
              <a:rPr lang="cs-CZ" dirty="0"/>
              <a:t>: tetralogie Kde lišky dávají dobrou noc (dosud: </a:t>
            </a:r>
            <a:r>
              <a:rPr lang="cs-CZ" dirty="0" err="1"/>
              <a:t>Altschulova</a:t>
            </a:r>
            <a:r>
              <a:rPr lang="cs-CZ" dirty="0"/>
              <a:t> metoda (2014); Piano Live (2015); Puzzle (2016))</a:t>
            </a:r>
          </a:p>
          <a:p>
            <a:r>
              <a:rPr lang="cs-CZ" dirty="0"/>
              <a:t>Matěj Hořava: Pálenka (2014)</a:t>
            </a:r>
          </a:p>
          <a:p>
            <a:r>
              <a:rPr lang="cs-CZ" dirty="0"/>
              <a:t>Štěpán Kopřiva: Rychlopalba (2015)</a:t>
            </a:r>
          </a:p>
          <a:p>
            <a:r>
              <a:rPr lang="cs-CZ" dirty="0"/>
              <a:t>David Zábranský: Martin </a:t>
            </a:r>
            <a:r>
              <a:rPr lang="cs-CZ" dirty="0" err="1"/>
              <a:t>Juhás</a:t>
            </a:r>
            <a:r>
              <a:rPr lang="cs-CZ" dirty="0"/>
              <a:t> čili Československo (2015)</a:t>
            </a:r>
          </a:p>
          <a:p>
            <a:r>
              <a:rPr lang="cs-CZ" dirty="0"/>
              <a:t>Anna Bolavá: Do tmy (2015)</a:t>
            </a:r>
          </a:p>
          <a:p>
            <a:r>
              <a:rPr lang="cs-CZ" dirty="0"/>
              <a:t>Martin </a:t>
            </a:r>
            <a:r>
              <a:rPr lang="cs-CZ" dirty="0" err="1"/>
              <a:t>Vopěnka</a:t>
            </a:r>
            <a:r>
              <a:rPr lang="cs-CZ" dirty="0"/>
              <a:t>: Nová planeta (2015)</a:t>
            </a:r>
          </a:p>
          <a:p>
            <a:r>
              <a:rPr lang="cs-CZ" dirty="0"/>
              <a:t>Martin </a:t>
            </a:r>
            <a:r>
              <a:rPr lang="cs-CZ" dirty="0" err="1"/>
              <a:t>Fahrner</a:t>
            </a:r>
            <a:r>
              <a:rPr lang="cs-CZ" dirty="0"/>
              <a:t>: Bláznův kabát (2015)</a:t>
            </a:r>
          </a:p>
        </p:txBody>
      </p:sp>
    </p:spTree>
    <p:extLst>
      <p:ext uri="{BB962C8B-B14F-4D97-AF65-F5344CB8AC3E}">
        <p14:creationId xmlns:p14="http://schemas.microsoft.com/office/powerpoint/2010/main" val="2567143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Obdélník 10">
            <a:extLst>
              <a:ext uri="{FF2B5EF4-FFF2-40B4-BE49-F238E27FC236}">
                <a16:creationId xmlns:a16="http://schemas.microsoft.com/office/drawing/2014/main" id="{6BDBA639-2A71-4A60-A71A-FF1836F546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cs-CZ" sz="1350" dirty="0">
              <a:solidFill>
                <a:prstClr val="white"/>
              </a:solidFill>
              <a:latin typeface="Rockwell" panose="02060603020205020403"/>
            </a:endParaRPr>
          </a:p>
        </p:txBody>
      </p:sp>
      <p:grpSp>
        <p:nvGrpSpPr>
          <p:cNvPr id="13" name="Skupina 12">
            <a:extLst>
              <a:ext uri="{FF2B5EF4-FFF2-40B4-BE49-F238E27FC236}">
                <a16:creationId xmlns:a16="http://schemas.microsoft.com/office/drawing/2014/main" id="{5E208A8B-5EBD-4532-BE72-26414FA7CF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7255" y="812718"/>
            <a:ext cx="9386888" cy="5192849"/>
            <a:chOff x="-329674" y="-51881"/>
            <a:chExt cx="12515851" cy="6923798"/>
          </a:xfrm>
        </p:grpSpPr>
        <p:sp>
          <p:nvSpPr>
            <p:cNvPr id="14" name="Volný tvar 5">
              <a:extLst>
                <a:ext uri="{FF2B5EF4-FFF2-40B4-BE49-F238E27FC236}">
                  <a16:creationId xmlns:a16="http://schemas.microsoft.com/office/drawing/2014/main" id="{15D09196-B338-4AB5-A71B-CFD5FFCA62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15" name="Volný tvar 6">
              <a:extLst>
                <a:ext uri="{FF2B5EF4-FFF2-40B4-BE49-F238E27FC236}">
                  <a16:creationId xmlns:a16="http://schemas.microsoft.com/office/drawing/2014/main" id="{F50B4463-128A-4677-A285-C017E6C543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16" name="Volný tvar 7">
              <a:extLst>
                <a:ext uri="{FF2B5EF4-FFF2-40B4-BE49-F238E27FC236}">
                  <a16:creationId xmlns:a16="http://schemas.microsoft.com/office/drawing/2014/main" id="{1D9B95CD-F023-4DFA-9678-1E02713F7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17" name="Volný tvar 8">
              <a:extLst>
                <a:ext uri="{FF2B5EF4-FFF2-40B4-BE49-F238E27FC236}">
                  <a16:creationId xmlns:a16="http://schemas.microsoft.com/office/drawing/2014/main" id="{1DDF47A8-BE7B-43F3-A500-F5A4656D83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18" name="Volný tvar 9">
              <a:extLst>
                <a:ext uri="{FF2B5EF4-FFF2-40B4-BE49-F238E27FC236}">
                  <a16:creationId xmlns:a16="http://schemas.microsoft.com/office/drawing/2014/main" id="{2DD394DE-76FB-42F8-85F2-FD436F423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19" name="Volný tvar 10">
              <a:extLst>
                <a:ext uri="{FF2B5EF4-FFF2-40B4-BE49-F238E27FC236}">
                  <a16:creationId xmlns:a16="http://schemas.microsoft.com/office/drawing/2014/main" id="{B95F2EFB-87E6-4400-AAF3-7EB8B4F15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0" name="Volný tvar 11">
              <a:extLst>
                <a:ext uri="{FF2B5EF4-FFF2-40B4-BE49-F238E27FC236}">
                  <a16:creationId xmlns:a16="http://schemas.microsoft.com/office/drawing/2014/main" id="{1D463476-2BC7-418C-9D6F-51444B11A7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1" name="Volný tvar 12">
              <a:extLst>
                <a:ext uri="{FF2B5EF4-FFF2-40B4-BE49-F238E27FC236}">
                  <a16:creationId xmlns:a16="http://schemas.microsoft.com/office/drawing/2014/main" id="{24011122-2495-478A-81BF-ABBDEA1DA8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2" name="Volný tvar 13">
              <a:extLst>
                <a:ext uri="{FF2B5EF4-FFF2-40B4-BE49-F238E27FC236}">
                  <a16:creationId xmlns:a16="http://schemas.microsoft.com/office/drawing/2014/main" id="{C79E87C5-E5B3-476B-B539-FC9CF4A33B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3" name="Volný tvar 14">
              <a:extLst>
                <a:ext uri="{FF2B5EF4-FFF2-40B4-BE49-F238E27FC236}">
                  <a16:creationId xmlns:a16="http://schemas.microsoft.com/office/drawing/2014/main" id="{956029CA-2B38-434D-9044-5FF3A1ECD1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4" name="Volný tvar 15">
              <a:extLst>
                <a:ext uri="{FF2B5EF4-FFF2-40B4-BE49-F238E27FC236}">
                  <a16:creationId xmlns:a16="http://schemas.microsoft.com/office/drawing/2014/main" id="{9514CFB6-E8DB-43DC-B1CD-9CC2D4B276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5" name="Volný tvar 16">
              <a:extLst>
                <a:ext uri="{FF2B5EF4-FFF2-40B4-BE49-F238E27FC236}">
                  <a16:creationId xmlns:a16="http://schemas.microsoft.com/office/drawing/2014/main" id="{BD8C1FC8-E550-45BE-9F30-822BAB3781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6" name="Volný tvar 17">
              <a:extLst>
                <a:ext uri="{FF2B5EF4-FFF2-40B4-BE49-F238E27FC236}">
                  <a16:creationId xmlns:a16="http://schemas.microsoft.com/office/drawing/2014/main" id="{D1646B5D-A7B7-41EC-9591-0E0C0F4F94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7" name="Volný tvar 18">
              <a:extLst>
                <a:ext uri="{FF2B5EF4-FFF2-40B4-BE49-F238E27FC236}">
                  <a16:creationId xmlns:a16="http://schemas.microsoft.com/office/drawing/2014/main" id="{E2118E93-481E-4843-987E-378187AA37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8" name="Volný tvar 19">
              <a:extLst>
                <a:ext uri="{FF2B5EF4-FFF2-40B4-BE49-F238E27FC236}">
                  <a16:creationId xmlns:a16="http://schemas.microsoft.com/office/drawing/2014/main" id="{77038464-F4E2-47EC-A87F-18469191E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29" name="Volný tvar 20">
              <a:extLst>
                <a:ext uri="{FF2B5EF4-FFF2-40B4-BE49-F238E27FC236}">
                  <a16:creationId xmlns:a16="http://schemas.microsoft.com/office/drawing/2014/main" id="{FB3BBEB1-E146-408F-95B7-EE2F269DE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30" name="Volný tvar 21">
              <a:extLst>
                <a:ext uri="{FF2B5EF4-FFF2-40B4-BE49-F238E27FC236}">
                  <a16:creationId xmlns:a16="http://schemas.microsoft.com/office/drawing/2014/main" id="{C765B285-56EC-47FC-B116-274EBBD61A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31" name="Volný tvar 22">
              <a:extLst>
                <a:ext uri="{FF2B5EF4-FFF2-40B4-BE49-F238E27FC236}">
                  <a16:creationId xmlns:a16="http://schemas.microsoft.com/office/drawing/2014/main" id="{CB4A6191-6913-42EA-905E-8A174AE2C9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sp>
          <p:nvSpPr>
            <p:cNvPr id="32" name="Volný tvar 23">
              <a:extLst>
                <a:ext uri="{FF2B5EF4-FFF2-40B4-BE49-F238E27FC236}">
                  <a16:creationId xmlns:a16="http://schemas.microsoft.com/office/drawing/2014/main" id="{8ADEEF92-F481-475A-845C-5E940F0D5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342900"/>
              <a:endParaRPr lang="cs-CZ" sz="1350">
                <a:solidFill>
                  <a:prstClr val="black"/>
                </a:solidFill>
                <a:latin typeface="Rockwell" panose="02060603020205020403"/>
              </a:endParaRPr>
            </a:p>
          </p:txBody>
        </p:sp>
      </p:grpSp>
      <p:sp>
        <p:nvSpPr>
          <p:cNvPr id="34" name="Volný tvar: Obrazec 33">
            <a:extLst>
              <a:ext uri="{FF2B5EF4-FFF2-40B4-BE49-F238E27FC236}">
                <a16:creationId xmlns:a16="http://schemas.microsoft.com/office/drawing/2014/main" id="{D9C506D7-84CB-4057-A44A-465313E78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1630437" y="2693709"/>
            <a:ext cx="3314068" cy="3194707"/>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endParaRPr lang="cs-CZ" sz="1350" dirty="0">
              <a:solidFill>
                <a:prstClr val="white"/>
              </a:solidFill>
              <a:latin typeface="Rockwell" panose="02060603020205020403"/>
            </a:endParaRPr>
          </a:p>
        </p:txBody>
      </p:sp>
      <p:sp>
        <p:nvSpPr>
          <p:cNvPr id="36" name="Ovál 32">
            <a:extLst>
              <a:ext uri="{FF2B5EF4-FFF2-40B4-BE49-F238E27FC236}">
                <a16:creationId xmlns:a16="http://schemas.microsoft.com/office/drawing/2014/main" id="{7842FC68-61FD-4700-8A22-BB8B07188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5935" y="1376233"/>
            <a:ext cx="5821442" cy="4007298"/>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ln w="152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F80081FE-3187-4184-98D0-CDC8A7E59A97}"/>
              </a:ext>
            </a:extLst>
          </p:cNvPr>
          <p:cNvSpPr>
            <a:spLocks noGrp="1"/>
          </p:cNvSpPr>
          <p:nvPr>
            <p:ph type="ctrTitle"/>
          </p:nvPr>
        </p:nvSpPr>
        <p:spPr>
          <a:xfrm>
            <a:off x="1962207" y="2403628"/>
            <a:ext cx="5530453" cy="1317947"/>
          </a:xfrm>
        </p:spPr>
        <p:txBody>
          <a:bodyPr rtlCol="0">
            <a:normAutofit fontScale="90000"/>
          </a:bodyPr>
          <a:lstStyle/>
          <a:p>
            <a:r>
              <a:rPr lang="cs-CZ" sz="3600" dirty="0"/>
              <a:t>Desetiletí českého bestselleru</a:t>
            </a:r>
            <a:br>
              <a:rPr lang="cs-CZ" sz="3600" dirty="0"/>
            </a:br>
            <a:r>
              <a:rPr lang="cs-CZ" sz="3600" dirty="0"/>
              <a:t>(2012 – 2022)</a:t>
            </a:r>
            <a:br>
              <a:rPr lang="cs-CZ" sz="3600" dirty="0"/>
            </a:br>
            <a:r>
              <a:rPr lang="cs-CZ" sz="2400" dirty="0"/>
              <a:t>O oblibě knih, v nichž vše do sebe krásně zapadne</a:t>
            </a:r>
            <a:endParaRPr lang="cs-CZ" sz="3600" dirty="0"/>
          </a:p>
        </p:txBody>
      </p:sp>
      <p:sp>
        <p:nvSpPr>
          <p:cNvPr id="3" name="Podnadpis 2">
            <a:extLst>
              <a:ext uri="{FF2B5EF4-FFF2-40B4-BE49-F238E27FC236}">
                <a16:creationId xmlns:a16="http://schemas.microsoft.com/office/drawing/2014/main" id="{F8B0D1D1-624A-4AF5-B57E-100CDFEEA580}"/>
              </a:ext>
            </a:extLst>
          </p:cNvPr>
          <p:cNvSpPr>
            <a:spLocks noGrp="1"/>
          </p:cNvSpPr>
          <p:nvPr>
            <p:ph type="subTitle" idx="1"/>
          </p:nvPr>
        </p:nvSpPr>
        <p:spPr>
          <a:xfrm>
            <a:off x="2541704" y="4146531"/>
            <a:ext cx="4060594" cy="712267"/>
          </a:xfrm>
        </p:spPr>
        <p:txBody>
          <a:bodyPr rtlCol="0">
            <a:normAutofit/>
          </a:bodyPr>
          <a:lstStyle/>
          <a:p>
            <a:pPr rtl="0"/>
            <a:endParaRPr lang="cs-CZ" sz="1500" dirty="0"/>
          </a:p>
        </p:txBody>
      </p:sp>
      <p:pic>
        <p:nvPicPr>
          <p:cNvPr id="4" name="Obrázek 3">
            <a:extLst>
              <a:ext uri="{FF2B5EF4-FFF2-40B4-BE49-F238E27FC236}">
                <a16:creationId xmlns:a16="http://schemas.microsoft.com/office/drawing/2014/main" id="{518747E2-CF5B-5ED3-FBE5-3E7BFAE9BD76}"/>
              </a:ext>
            </a:extLst>
          </p:cNvPr>
          <p:cNvPicPr>
            <a:picLocks noChangeAspect="1"/>
          </p:cNvPicPr>
          <p:nvPr/>
        </p:nvPicPr>
        <p:blipFill>
          <a:blip r:embed="rId3"/>
          <a:stretch>
            <a:fillRect/>
          </a:stretch>
        </p:blipFill>
        <p:spPr>
          <a:xfrm>
            <a:off x="5572560" y="4146532"/>
            <a:ext cx="1964531" cy="1307306"/>
          </a:xfrm>
          <a:prstGeom prst="rect">
            <a:avLst/>
          </a:prstGeom>
        </p:spPr>
      </p:pic>
    </p:spTree>
    <p:extLst>
      <p:ext uri="{BB962C8B-B14F-4D97-AF65-F5344CB8AC3E}">
        <p14:creationId xmlns:p14="http://schemas.microsoft.com/office/powerpoint/2010/main" val="1630646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1990 – 2012 </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227664" y="1690687"/>
            <a:ext cx="5832398" cy="4224884"/>
          </a:xfrm>
        </p:spPr>
        <p:txBody>
          <a:bodyPr numCol="1" spcCol="0" rtlCol="0">
            <a:normAutofit lnSpcReduction="10000"/>
          </a:bodyPr>
          <a:lstStyle/>
          <a:p>
            <a:pPr rtl="0"/>
            <a:r>
              <a:rPr lang="cs-CZ" dirty="0"/>
              <a:t>Stabilní podoba i způsob fungování lokálních českých bestsellerů:</a:t>
            </a:r>
          </a:p>
          <a:p>
            <a:pPr rtl="0"/>
            <a:r>
              <a:rPr lang="cs-CZ" dirty="0"/>
              <a:t>A) Trvanliví autoři:		</a:t>
            </a:r>
          </a:p>
          <a:p>
            <a:pPr rtl="0"/>
            <a:r>
              <a:rPr lang="cs-CZ" dirty="0"/>
              <a:t>Michal Viewegh</a:t>
            </a:r>
          </a:p>
          <a:p>
            <a:pPr rtl="0"/>
            <a:r>
              <a:rPr lang="cs-CZ" sz="1200" dirty="0"/>
              <a:t>(Povídky o lásce, 2009; </a:t>
            </a:r>
            <a:r>
              <a:rPr lang="cs-CZ" sz="1200" dirty="0" err="1"/>
              <a:t>Biomanželka</a:t>
            </a:r>
            <a:r>
              <a:rPr lang="cs-CZ" sz="1200" dirty="0"/>
              <a:t>, 2010; Mráz přichází z Hradu, 2012)</a:t>
            </a:r>
          </a:p>
          <a:p>
            <a:pPr rtl="0"/>
            <a:r>
              <a:rPr lang="cs-CZ" dirty="0"/>
              <a:t>Halina Pawlowská</a:t>
            </a:r>
          </a:p>
          <a:p>
            <a:pPr rtl="0"/>
            <a:r>
              <a:rPr lang="cs-CZ" sz="1200" dirty="0"/>
              <a:t>(Zoufalé ženy dělají zoufalé věci, 1993; Díky za každé nové ráno, 1994; Ó, jak ti závidím!, 1995; Banánové rybičky, 2000; Jak blbá, tak široká, 2009)</a:t>
            </a:r>
          </a:p>
          <a:p>
            <a:pPr rtl="0"/>
            <a:r>
              <a:rPr lang="cs-CZ" dirty="0"/>
              <a:t>Petr Šabach</a:t>
            </a:r>
          </a:p>
          <a:p>
            <a:pPr rtl="0"/>
            <a:r>
              <a:rPr lang="cs-CZ" sz="1200" dirty="0"/>
              <a:t>(Hovno hoří, 1994; Opilé banány, 2001; Občanský průkaz, 2006)</a:t>
            </a:r>
          </a:p>
          <a:p>
            <a:pPr rtl="0"/>
            <a:r>
              <a:rPr lang="cs-CZ" dirty="0"/>
              <a:t>Barbora Nesvadbová </a:t>
            </a:r>
          </a:p>
          <a:p>
            <a:pPr rtl="0"/>
            <a:r>
              <a:rPr lang="cs-CZ" sz="1200" dirty="0"/>
              <a:t>(Bestiář, 2007; Život na nečisto, 2008; Brusinky, 2009)</a:t>
            </a:r>
          </a:p>
          <a:p>
            <a:r>
              <a:rPr lang="cs-CZ" dirty="0"/>
              <a:t>Zdeněk Svěrák</a:t>
            </a:r>
          </a:p>
          <a:p>
            <a:r>
              <a:rPr lang="cs-CZ" sz="1200" dirty="0"/>
              <a:t>(Povídky, 2008; Nové povídky, 2011; Po strništi bos (2013)</a:t>
            </a:r>
          </a:p>
          <a:p>
            <a:pPr rtl="0"/>
            <a:endParaRPr lang="cs-CZ" dirty="0"/>
          </a:p>
        </p:txBody>
      </p:sp>
    </p:spTree>
    <p:extLst>
      <p:ext uri="{BB962C8B-B14F-4D97-AF65-F5344CB8AC3E}">
        <p14:creationId xmlns:p14="http://schemas.microsoft.com/office/powerpoint/2010/main" val="77335512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1990 – 2012 </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2648824" y="1690687"/>
            <a:ext cx="6411238" cy="4224884"/>
          </a:xfrm>
        </p:spPr>
        <p:txBody>
          <a:bodyPr numCol="1" spcCol="0" rtlCol="0">
            <a:normAutofit/>
          </a:bodyPr>
          <a:lstStyle/>
          <a:p>
            <a:pPr rtl="0"/>
            <a:r>
              <a:rPr lang="cs-CZ" dirty="0"/>
              <a:t>Stabilní podoba i způsob fungování lokálních českých bestsellerů II:</a:t>
            </a:r>
          </a:p>
          <a:p>
            <a:pPr rtl="0"/>
            <a:r>
              <a:rPr lang="cs-CZ" dirty="0"/>
              <a:t>Odhadované náklady největších bestsellerů k roku 2007:</a:t>
            </a:r>
          </a:p>
          <a:p>
            <a:pPr rtl="0"/>
            <a:r>
              <a:rPr lang="cs-CZ" dirty="0"/>
              <a:t>1. Halina Pawlowská: Zoufalé ženy dělají zoufalé věci (150 000)</a:t>
            </a:r>
          </a:p>
          <a:p>
            <a:pPr rtl="0"/>
            <a:r>
              <a:rPr lang="cs-CZ" dirty="0"/>
              <a:t>2. Michal Viewegh: Báječná léta pod psa (120 000)</a:t>
            </a:r>
          </a:p>
          <a:p>
            <a:pPr rtl="0"/>
            <a:r>
              <a:rPr lang="cs-CZ" dirty="0"/>
              <a:t>3. Michal Viewegh: Výchova dívek v Čechách (100 000)</a:t>
            </a:r>
          </a:p>
          <a:p>
            <a:pPr rtl="0"/>
            <a:r>
              <a:rPr lang="cs-CZ" dirty="0"/>
              <a:t>4. Michal Viewegh: Vybíjená (100 000)</a:t>
            </a:r>
          </a:p>
          <a:p>
            <a:pPr rtl="0"/>
            <a:r>
              <a:rPr lang="cs-CZ" dirty="0"/>
              <a:t>5. Michal Viewegh: Román pro ženy (92 000)</a:t>
            </a:r>
          </a:p>
          <a:p>
            <a:pPr rtl="0"/>
            <a:r>
              <a:rPr lang="cs-CZ" dirty="0"/>
              <a:t>(Zdroj: https://www.denik.cz/umeni/20070511bestseller.html)</a:t>
            </a:r>
          </a:p>
          <a:p>
            <a:pPr rtl="0"/>
            <a:endParaRPr lang="cs-CZ" dirty="0"/>
          </a:p>
        </p:txBody>
      </p:sp>
    </p:spTree>
    <p:extLst>
      <p:ext uri="{BB962C8B-B14F-4D97-AF65-F5344CB8AC3E}">
        <p14:creationId xmlns:p14="http://schemas.microsoft.com/office/powerpoint/2010/main" val="393970158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1990 – 2012 </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491918" y="1690687"/>
            <a:ext cx="5486400" cy="3476627"/>
          </a:xfrm>
        </p:spPr>
        <p:txBody>
          <a:bodyPr numCol="1" spcCol="0" rtlCol="0">
            <a:normAutofit/>
          </a:bodyPr>
          <a:lstStyle/>
          <a:p>
            <a:pPr rtl="0"/>
            <a:r>
              <a:rPr lang="cs-CZ" dirty="0"/>
              <a:t>Stabilní podoba i způsob fungování lokálních českých bestsellerů II:</a:t>
            </a:r>
          </a:p>
          <a:p>
            <a:pPr rtl="0"/>
            <a:r>
              <a:rPr lang="cs-CZ" dirty="0"/>
              <a:t>B) Jednorázoví </a:t>
            </a:r>
            <a:r>
              <a:rPr lang="cs-CZ" dirty="0" err="1"/>
              <a:t>bestselleristé</a:t>
            </a:r>
            <a:r>
              <a:rPr lang="cs-CZ" dirty="0"/>
              <a:t>:</a:t>
            </a:r>
          </a:p>
          <a:p>
            <a:pPr rtl="0"/>
            <a:r>
              <a:rPr lang="cs-CZ" dirty="0"/>
              <a:t>Miroslav Švandrlík: Černí baroni (2. vyd., 1990; odhadovaný náklad 800 tisíc výtisků)</a:t>
            </a:r>
          </a:p>
          <a:p>
            <a:pPr rtl="0"/>
            <a:r>
              <a:rPr lang="cs-CZ" dirty="0"/>
              <a:t>Přemysl Svora: Sedm týdnů, které otřásly hradem (1998)</a:t>
            </a:r>
          </a:p>
          <a:p>
            <a:pPr rtl="0"/>
            <a:r>
              <a:rPr lang="cs-CZ" dirty="0"/>
              <a:t>Helena Růžičková: Deník mezi životem a smrtí (2001)</a:t>
            </a:r>
          </a:p>
          <a:p>
            <a:pPr rtl="0"/>
            <a:r>
              <a:rPr lang="cs-CZ" dirty="0"/>
              <a:t>Miloš Zeman: Jak jsem se mýlil v politice (2004)</a:t>
            </a:r>
          </a:p>
          <a:p>
            <a:pPr rtl="0"/>
            <a:r>
              <a:rPr lang="cs-CZ" dirty="0"/>
              <a:t>Irena Obermannová: Tajná kniha (2011)</a:t>
            </a:r>
          </a:p>
          <a:p>
            <a:pPr rtl="0"/>
            <a:r>
              <a:rPr lang="cs-CZ" dirty="0"/>
              <a:t>Simona </a:t>
            </a:r>
            <a:r>
              <a:rPr lang="cs-CZ" dirty="0" err="1"/>
              <a:t>Monyová</a:t>
            </a:r>
            <a:r>
              <a:rPr lang="cs-CZ" dirty="0"/>
              <a:t> (2011 – poté, co ji zavraždil její manžel)</a:t>
            </a:r>
          </a:p>
          <a:p>
            <a:pPr rtl="0"/>
            <a:endParaRPr lang="cs-CZ" dirty="0"/>
          </a:p>
          <a:p>
            <a:pPr rtl="0"/>
            <a:endParaRPr lang="cs-CZ" dirty="0"/>
          </a:p>
        </p:txBody>
      </p:sp>
    </p:spTree>
    <p:extLst>
      <p:ext uri="{BB962C8B-B14F-4D97-AF65-F5344CB8AC3E}">
        <p14:creationId xmlns:p14="http://schemas.microsoft.com/office/powerpoint/2010/main" val="146061985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857251"/>
            <a:ext cx="7886700" cy="573832"/>
          </a:xfrm>
        </p:spPr>
        <p:txBody>
          <a:bodyPr>
            <a:normAutofit/>
          </a:bodyPr>
          <a:lstStyle/>
          <a:p>
            <a:r>
              <a:rPr lang="cs-CZ" sz="2700" dirty="0"/>
              <a:t>Růst a diverzifikace knižního trhu</a:t>
            </a:r>
          </a:p>
        </p:txBody>
      </p:sp>
      <p:graphicFrame>
        <p:nvGraphicFramePr>
          <p:cNvPr id="9" name="Zástupný symbol pro obsah 8"/>
          <p:cNvGraphicFramePr>
            <a:graphicFrameLocks noGrp="1"/>
          </p:cNvGraphicFramePr>
          <p:nvPr>
            <p:ph idx="1"/>
            <p:extLst>
              <p:ext uri="{D42A27DB-BD31-4B8C-83A1-F6EECF244321}">
                <p14:modId xmlns:p14="http://schemas.microsoft.com/office/powerpoint/2010/main" val="2271357405"/>
              </p:ext>
            </p:extLst>
          </p:nvPr>
        </p:nvGraphicFramePr>
        <p:xfrm>
          <a:off x="628650" y="1508060"/>
          <a:ext cx="7886700" cy="44227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39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Noví </a:t>
            </a:r>
            <a:r>
              <a:rPr lang="cs-CZ" sz="2400" dirty="0" err="1"/>
              <a:t>bestselleristé</a:t>
            </a:r>
            <a:r>
              <a:rPr lang="cs-CZ" sz="2400" dirty="0"/>
              <a:t> po roce 2010 </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4202884" y="1322839"/>
            <a:ext cx="4712516" cy="4567806"/>
          </a:xfrm>
        </p:spPr>
        <p:txBody>
          <a:bodyPr numCol="1" spcCol="0" rtlCol="0">
            <a:normAutofit fontScale="92500"/>
          </a:bodyPr>
          <a:lstStyle/>
          <a:p>
            <a:pPr rtl="0"/>
            <a:r>
              <a:rPr lang="cs-CZ" dirty="0"/>
              <a:t>Vlastimil Vondruška</a:t>
            </a:r>
          </a:p>
          <a:p>
            <a:pPr rtl="0"/>
            <a:r>
              <a:rPr lang="cs-CZ" dirty="0"/>
              <a:t>(Přemyslovská epopej (4 díly, 2011–2013), Husitská epopej (7 dílů, 2014–2018), Letopisy královské komory (cyklus detektivních příběhů s písařem královské komory Jiřím Adamem z Dobronína, které se odehrávají ve druhé čtvrtině 16. století, dosud 20 svazků, 2006–2020)</a:t>
            </a:r>
          </a:p>
          <a:p>
            <a:pPr rtl="0"/>
            <a:r>
              <a:rPr lang="cs-CZ" dirty="0"/>
              <a:t>Evžen Boček</a:t>
            </a:r>
          </a:p>
          <a:p>
            <a:r>
              <a:rPr lang="cs-CZ" dirty="0"/>
              <a:t>(</a:t>
            </a:r>
            <a:r>
              <a:rPr lang="fi-FI" dirty="0"/>
              <a:t>Poslední aristokratka</a:t>
            </a:r>
            <a:r>
              <a:rPr lang="cs-CZ" dirty="0"/>
              <a:t>,</a:t>
            </a:r>
            <a:r>
              <a:rPr lang="fi-FI" dirty="0"/>
              <a:t>2012</a:t>
            </a:r>
            <a:r>
              <a:rPr lang="cs-CZ" dirty="0"/>
              <a:t>; </a:t>
            </a:r>
            <a:r>
              <a:rPr lang="fi-FI" dirty="0"/>
              <a:t>Aristokratka ve varu</a:t>
            </a:r>
            <a:r>
              <a:rPr lang="cs-CZ" dirty="0"/>
              <a:t>, </a:t>
            </a:r>
            <a:r>
              <a:rPr lang="fi-FI" dirty="0"/>
              <a:t>2013</a:t>
            </a:r>
            <a:r>
              <a:rPr lang="cs-CZ" dirty="0"/>
              <a:t> </a:t>
            </a:r>
            <a:r>
              <a:rPr lang="fi-FI" dirty="0"/>
              <a:t>Aristokratka na koni</a:t>
            </a:r>
            <a:r>
              <a:rPr lang="cs-CZ" dirty="0"/>
              <a:t>, </a:t>
            </a:r>
            <a:r>
              <a:rPr lang="fi-FI" dirty="0"/>
              <a:t>2016</a:t>
            </a:r>
            <a:r>
              <a:rPr lang="cs-CZ" dirty="0"/>
              <a:t>)</a:t>
            </a:r>
            <a:r>
              <a:rPr lang="fi-FI" dirty="0"/>
              <a:t> </a:t>
            </a:r>
            <a:endParaRPr lang="cs-CZ" dirty="0"/>
          </a:p>
          <a:p>
            <a:pPr rtl="0"/>
            <a:r>
              <a:rPr lang="cs-CZ" dirty="0"/>
              <a:t>Patrik Hartl</a:t>
            </a:r>
          </a:p>
          <a:p>
            <a:pPr rtl="0"/>
            <a:r>
              <a:rPr lang="cs-CZ" dirty="0"/>
              <a:t>(Prvok, </a:t>
            </a:r>
            <a:r>
              <a:rPr lang="cs-CZ" dirty="0" err="1"/>
              <a:t>Šampón,Tečka</a:t>
            </a:r>
            <a:r>
              <a:rPr lang="cs-CZ" dirty="0"/>
              <a:t> a Karel, 2012; Malý pražský </a:t>
            </a:r>
            <a:r>
              <a:rPr lang="cs-CZ" dirty="0" err="1"/>
              <a:t>erotikon</a:t>
            </a:r>
            <a:r>
              <a:rPr lang="cs-CZ" dirty="0"/>
              <a:t>, 2014; Okamžiky štěstí, 2016; Nejlepší víkend, 2018;15 roků lásky, 2021)</a:t>
            </a:r>
          </a:p>
          <a:p>
            <a:pPr rtl="0"/>
            <a:r>
              <a:rPr lang="cs-CZ" dirty="0"/>
              <a:t>Radka Třeštíková</a:t>
            </a:r>
          </a:p>
          <a:p>
            <a:pPr rtl="0"/>
            <a:r>
              <a:rPr lang="cs-CZ" dirty="0"/>
              <a:t>(</a:t>
            </a:r>
            <a:r>
              <a:rPr lang="pl-PL" dirty="0"/>
              <a:t>Dobře mi tak, 2014; To prší moře, 2015; </a:t>
            </a:r>
            <a:r>
              <a:rPr lang="nb-NO" dirty="0"/>
              <a:t>Bábovky, 2016</a:t>
            </a:r>
            <a:r>
              <a:rPr lang="cs-CZ" dirty="0"/>
              <a:t>; </a:t>
            </a:r>
            <a:r>
              <a:rPr lang="it-IT" dirty="0"/>
              <a:t>Osm, 2017</a:t>
            </a:r>
            <a:r>
              <a:rPr lang="cs-CZ" dirty="0"/>
              <a:t>; </a:t>
            </a:r>
            <a:r>
              <a:rPr lang="nb-NO" dirty="0"/>
              <a:t>Veselí, 2018</a:t>
            </a:r>
            <a:r>
              <a:rPr lang="cs-CZ" dirty="0"/>
              <a:t>; Foukneš do pěny, 2020)</a:t>
            </a:r>
          </a:p>
          <a:p>
            <a:pPr rtl="0"/>
            <a:endParaRPr lang="cs-CZ" dirty="0"/>
          </a:p>
          <a:p>
            <a:pPr rtl="0"/>
            <a:endParaRPr lang="cs-CZ" dirty="0"/>
          </a:p>
        </p:txBody>
      </p:sp>
    </p:spTree>
    <p:extLst>
      <p:ext uri="{BB962C8B-B14F-4D97-AF65-F5344CB8AC3E}">
        <p14:creationId xmlns:p14="http://schemas.microsoft.com/office/powerpoint/2010/main" val="3014329913"/>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00F9AA-A4C8-4A03-6B73-A1007F1AAC75}"/>
              </a:ext>
            </a:extLst>
          </p:cNvPr>
          <p:cNvSpPr>
            <a:spLocks noGrp="1"/>
          </p:cNvSpPr>
          <p:nvPr>
            <p:ph type="title"/>
          </p:nvPr>
        </p:nvSpPr>
        <p:spPr>
          <a:xfrm>
            <a:off x="666474" y="2619694"/>
            <a:ext cx="2624234" cy="955292"/>
          </a:xfrm>
        </p:spPr>
        <p:txBody>
          <a:bodyPr>
            <a:normAutofit fontScale="90000"/>
          </a:bodyPr>
          <a:lstStyle/>
          <a:p>
            <a:r>
              <a:rPr lang="cs-CZ" dirty="0"/>
              <a:t>Nový typ autorského obrazu</a:t>
            </a:r>
          </a:p>
        </p:txBody>
      </p:sp>
      <p:pic>
        <p:nvPicPr>
          <p:cNvPr id="4" name="Zástupný obsah 3">
            <a:extLst>
              <a:ext uri="{FF2B5EF4-FFF2-40B4-BE49-F238E27FC236}">
                <a16:creationId xmlns:a16="http://schemas.microsoft.com/office/drawing/2014/main" id="{3845B96A-2D78-2420-F7AA-E45148E861DD}"/>
              </a:ext>
            </a:extLst>
          </p:cNvPr>
          <p:cNvPicPr>
            <a:picLocks noGrp="1" noChangeAspect="1"/>
          </p:cNvPicPr>
          <p:nvPr>
            <p:ph idx="1"/>
          </p:nvPr>
        </p:nvPicPr>
        <p:blipFill>
          <a:blip r:embed="rId2"/>
          <a:stretch>
            <a:fillRect/>
          </a:stretch>
        </p:blipFill>
        <p:spPr>
          <a:xfrm>
            <a:off x="3953646" y="1031180"/>
            <a:ext cx="1785938" cy="2628900"/>
          </a:xfrm>
          <a:prstGeom prst="rect">
            <a:avLst/>
          </a:prstGeom>
        </p:spPr>
      </p:pic>
      <p:pic>
        <p:nvPicPr>
          <p:cNvPr id="5" name="Obrázek 4">
            <a:extLst>
              <a:ext uri="{FF2B5EF4-FFF2-40B4-BE49-F238E27FC236}">
                <a16:creationId xmlns:a16="http://schemas.microsoft.com/office/drawing/2014/main" id="{87321694-5B61-78C5-8A61-9086678F449E}"/>
              </a:ext>
            </a:extLst>
          </p:cNvPr>
          <p:cNvPicPr>
            <a:picLocks noChangeAspect="1"/>
          </p:cNvPicPr>
          <p:nvPr/>
        </p:nvPicPr>
        <p:blipFill>
          <a:blip r:embed="rId3"/>
          <a:stretch>
            <a:fillRect/>
          </a:stretch>
        </p:blipFill>
        <p:spPr>
          <a:xfrm>
            <a:off x="6090407" y="1333128"/>
            <a:ext cx="2451224" cy="1980589"/>
          </a:xfrm>
          <a:prstGeom prst="rect">
            <a:avLst/>
          </a:prstGeom>
        </p:spPr>
      </p:pic>
      <p:pic>
        <p:nvPicPr>
          <p:cNvPr id="6" name="Obrázek 5">
            <a:extLst>
              <a:ext uri="{FF2B5EF4-FFF2-40B4-BE49-F238E27FC236}">
                <a16:creationId xmlns:a16="http://schemas.microsoft.com/office/drawing/2014/main" id="{D722C229-EC8C-5711-8ED4-5A3270891166}"/>
              </a:ext>
            </a:extLst>
          </p:cNvPr>
          <p:cNvPicPr>
            <a:picLocks noChangeAspect="1"/>
          </p:cNvPicPr>
          <p:nvPr/>
        </p:nvPicPr>
        <p:blipFill>
          <a:blip r:embed="rId4"/>
          <a:stretch>
            <a:fillRect/>
          </a:stretch>
        </p:blipFill>
        <p:spPr>
          <a:xfrm>
            <a:off x="7203981" y="3429001"/>
            <a:ext cx="1940020" cy="2391410"/>
          </a:xfrm>
          <a:prstGeom prst="rect">
            <a:avLst/>
          </a:prstGeom>
        </p:spPr>
      </p:pic>
      <p:pic>
        <p:nvPicPr>
          <p:cNvPr id="8" name="Obrázek 7" descr="Obsah obrázku text&#10;&#10;Popis byl vytvořen automaticky">
            <a:extLst>
              <a:ext uri="{FF2B5EF4-FFF2-40B4-BE49-F238E27FC236}">
                <a16:creationId xmlns:a16="http://schemas.microsoft.com/office/drawing/2014/main" id="{FF192BB1-A38A-1D5F-E230-43D8C654F096}"/>
              </a:ext>
            </a:extLst>
          </p:cNvPr>
          <p:cNvPicPr>
            <a:picLocks noChangeAspect="1"/>
          </p:cNvPicPr>
          <p:nvPr/>
        </p:nvPicPr>
        <p:blipFill>
          <a:blip r:embed="rId5"/>
          <a:stretch>
            <a:fillRect/>
          </a:stretch>
        </p:blipFill>
        <p:spPr>
          <a:xfrm>
            <a:off x="1929434" y="3574985"/>
            <a:ext cx="5274547" cy="2245425"/>
          </a:xfrm>
          <a:prstGeom prst="rect">
            <a:avLst/>
          </a:prstGeom>
        </p:spPr>
      </p:pic>
    </p:spTree>
    <p:extLst>
      <p:ext uri="{BB962C8B-B14F-4D97-AF65-F5344CB8AC3E}">
        <p14:creationId xmlns:p14="http://schemas.microsoft.com/office/powerpoint/2010/main" val="2117175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2012</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634740" y="1690687"/>
            <a:ext cx="4915501" cy="3476627"/>
          </a:xfrm>
        </p:spPr>
        <p:txBody>
          <a:bodyPr rtlCol="0">
            <a:normAutofit/>
          </a:bodyPr>
          <a:lstStyle/>
          <a:p>
            <a:pPr rtl="0"/>
            <a:r>
              <a:rPr lang="cs-CZ" dirty="0"/>
              <a:t>Kateřina Tučková: </a:t>
            </a:r>
            <a:r>
              <a:rPr lang="cs-CZ" dirty="0" err="1"/>
              <a:t>Žítkovské</a:t>
            </a:r>
            <a:r>
              <a:rPr lang="cs-CZ" dirty="0"/>
              <a:t> bohyně</a:t>
            </a:r>
          </a:p>
          <a:p>
            <a:pPr rtl="0"/>
            <a:r>
              <a:rPr lang="cs-CZ" dirty="0"/>
              <a:t>(2012: 1. vydání: pevná vazba, 60 000 výtisků;</a:t>
            </a:r>
          </a:p>
          <a:p>
            <a:pPr rtl="0"/>
            <a:r>
              <a:rPr lang="cs-CZ" dirty="0"/>
              <a:t>2013: 2. vydání: paperback, 22 000 výtisků;</a:t>
            </a:r>
          </a:p>
          <a:p>
            <a:pPr rtl="0"/>
            <a:r>
              <a:rPr lang="cs-CZ" dirty="0"/>
              <a:t>Na konci roku 2014 už náklad překročil 100 000 výtisků a kniha se dál dobře prodávala.)</a:t>
            </a:r>
          </a:p>
        </p:txBody>
      </p:sp>
    </p:spTree>
    <p:extLst>
      <p:ext uri="{BB962C8B-B14F-4D97-AF65-F5344CB8AC3E}">
        <p14:creationId xmlns:p14="http://schemas.microsoft.com/office/powerpoint/2010/main" val="2254796973"/>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2017</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634740" y="1690687"/>
            <a:ext cx="4915501" cy="3476627"/>
          </a:xfrm>
        </p:spPr>
        <p:txBody>
          <a:bodyPr rtlCol="0">
            <a:normAutofit/>
          </a:bodyPr>
          <a:lstStyle/>
          <a:p>
            <a:pPr rtl="0"/>
            <a:r>
              <a:rPr lang="cs-CZ" dirty="0"/>
              <a:t>Alena </a:t>
            </a:r>
            <a:r>
              <a:rPr lang="cs-CZ" dirty="0" err="1"/>
              <a:t>Mornštajnová</a:t>
            </a:r>
            <a:r>
              <a:rPr lang="cs-CZ" dirty="0"/>
              <a:t>: Hana</a:t>
            </a:r>
          </a:p>
          <a:p>
            <a:pPr rtl="0"/>
            <a:r>
              <a:rPr lang="cs-CZ" dirty="0"/>
              <a:t>(Předchozí romány: Slepá mapa (2013) a Hotýlek (2015) –  do roku 2017 se obou prodalo jen 6 000 výtisků, po úspěchu Hany vystoupala i jejich prodejnost na desítky tisíc výtisků)</a:t>
            </a:r>
          </a:p>
          <a:p>
            <a:pPr rtl="0"/>
            <a:r>
              <a:rPr lang="cs-CZ" dirty="0"/>
              <a:t>Hana (2017): 190 000 výtisků </a:t>
            </a:r>
          </a:p>
          <a:p>
            <a:pPr rtl="0"/>
            <a:r>
              <a:rPr lang="cs-CZ" dirty="0"/>
              <a:t>Tiché roky (2019) : 105 000 výtisků</a:t>
            </a:r>
          </a:p>
          <a:p>
            <a:pPr rtl="0"/>
            <a:r>
              <a:rPr lang="cs-CZ" dirty="0" err="1"/>
              <a:t>Listopád</a:t>
            </a:r>
            <a:r>
              <a:rPr lang="cs-CZ" dirty="0"/>
              <a:t> (2021): 63 000 výtisků</a:t>
            </a:r>
          </a:p>
          <a:p>
            <a:pPr rtl="0"/>
            <a:r>
              <a:rPr lang="cs-CZ" dirty="0"/>
              <a:t>(údaje k červenci 2021)</a:t>
            </a:r>
          </a:p>
        </p:txBody>
      </p:sp>
    </p:spTree>
    <p:extLst>
      <p:ext uri="{BB962C8B-B14F-4D97-AF65-F5344CB8AC3E}">
        <p14:creationId xmlns:p14="http://schemas.microsoft.com/office/powerpoint/2010/main" val="2671662223"/>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918902" y="3429000"/>
            <a:ext cx="1761380" cy="1631135"/>
          </a:xfrm>
        </p:spPr>
        <p:txBody>
          <a:bodyPr rtlCol="0">
            <a:normAutofit fontScale="90000"/>
          </a:bodyPr>
          <a:lstStyle/>
          <a:p>
            <a:pPr algn="l"/>
            <a:r>
              <a:rPr lang="cs-CZ" sz="2400" dirty="0"/>
              <a:t>Nové podoby a role propagace knih – od cca 2014</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634740" y="1690687"/>
            <a:ext cx="4915501" cy="3476627"/>
          </a:xfrm>
        </p:spPr>
        <p:txBody>
          <a:bodyPr rtlCol="0">
            <a:normAutofit/>
          </a:bodyPr>
          <a:lstStyle/>
          <a:p>
            <a:pPr rtl="0"/>
            <a:r>
              <a:rPr lang="cs-CZ" dirty="0"/>
              <a:t>Youtubeři: „Hlava plná knih“ </a:t>
            </a:r>
            <a:r>
              <a:rPr lang="cs-CZ" dirty="0">
                <a:hlinkClick r:id="rId3"/>
              </a:rPr>
              <a:t>mluví o Haně Aleny </a:t>
            </a:r>
            <a:r>
              <a:rPr lang="cs-CZ" dirty="0" err="1">
                <a:hlinkClick r:id="rId3"/>
              </a:rPr>
              <a:t>Mornštajnové</a:t>
            </a:r>
            <a:endParaRPr lang="cs-CZ" dirty="0"/>
          </a:p>
          <a:p>
            <a:pPr rtl="0"/>
            <a:r>
              <a:rPr lang="cs-CZ" dirty="0"/>
              <a:t>Knižní blogeři zaměstnávání velkými knihkupeckými řetězci: „Naše Lucie“ z Martinus.cz </a:t>
            </a:r>
            <a:r>
              <a:rPr lang="cs-CZ" dirty="0">
                <a:hlinkClick r:id="rId4"/>
              </a:rPr>
              <a:t>propaguje Bábovky Radky Třeštíkové</a:t>
            </a:r>
            <a:endParaRPr lang="cs-CZ" dirty="0"/>
          </a:p>
          <a:p>
            <a:pPr rtl="0"/>
            <a:r>
              <a:rPr lang="cs-CZ" dirty="0"/>
              <a:t>Knižní čtenářské weby – Databáze knih, </a:t>
            </a:r>
            <a:r>
              <a:rPr lang="cs-CZ" dirty="0" err="1"/>
              <a:t>Booxy</a:t>
            </a:r>
            <a:r>
              <a:rPr lang="cs-CZ" dirty="0"/>
              <a:t> (ČBDB), </a:t>
            </a:r>
            <a:r>
              <a:rPr lang="cs-CZ" dirty="0" err="1"/>
              <a:t>Goodreads</a:t>
            </a:r>
            <a:r>
              <a:rPr lang="cs-CZ" dirty="0"/>
              <a:t> atd.</a:t>
            </a:r>
          </a:p>
          <a:p>
            <a:pPr rtl="0"/>
            <a:r>
              <a:rPr lang="cs-CZ" dirty="0"/>
              <a:t>Instagramové profily: fotky s knihou (vlevo nahoře projekt </a:t>
            </a:r>
            <a:r>
              <a:rPr lang="cs-CZ" dirty="0" err="1"/>
              <a:t>Book’s</a:t>
            </a:r>
            <a:r>
              <a:rPr lang="cs-CZ" dirty="0"/>
              <a:t> </a:t>
            </a:r>
            <a:r>
              <a:rPr lang="cs-CZ" dirty="0" err="1"/>
              <a:t>Calling</a:t>
            </a:r>
            <a:r>
              <a:rPr lang="cs-CZ" dirty="0"/>
              <a:t>) </a:t>
            </a:r>
          </a:p>
          <a:p>
            <a:pPr rtl="0"/>
            <a:endParaRPr lang="cs-CZ" dirty="0"/>
          </a:p>
          <a:p>
            <a:pPr rtl="0"/>
            <a:endParaRPr lang="cs-CZ" dirty="0"/>
          </a:p>
          <a:p>
            <a:pPr rtl="0"/>
            <a:endParaRPr lang="cs-CZ" dirty="0"/>
          </a:p>
        </p:txBody>
      </p:sp>
      <p:pic>
        <p:nvPicPr>
          <p:cNvPr id="4" name="Obrázek 3">
            <a:extLst>
              <a:ext uri="{FF2B5EF4-FFF2-40B4-BE49-F238E27FC236}">
                <a16:creationId xmlns:a16="http://schemas.microsoft.com/office/drawing/2014/main" id="{E5CE609E-8282-4F7F-1F6C-48E0F83D88DA}"/>
              </a:ext>
            </a:extLst>
          </p:cNvPr>
          <p:cNvPicPr>
            <a:picLocks noChangeAspect="1"/>
          </p:cNvPicPr>
          <p:nvPr/>
        </p:nvPicPr>
        <p:blipFill>
          <a:blip r:embed="rId5"/>
          <a:stretch>
            <a:fillRect/>
          </a:stretch>
        </p:blipFill>
        <p:spPr>
          <a:xfrm>
            <a:off x="371213" y="954371"/>
            <a:ext cx="2453965" cy="2450900"/>
          </a:xfrm>
          <a:prstGeom prst="rect">
            <a:avLst/>
          </a:prstGeom>
        </p:spPr>
      </p:pic>
    </p:spTree>
    <p:extLst>
      <p:ext uri="{BB962C8B-B14F-4D97-AF65-F5344CB8AC3E}">
        <p14:creationId xmlns:p14="http://schemas.microsoft.com/office/powerpoint/2010/main" val="2484775894"/>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325143" y="3429001"/>
            <a:ext cx="1730792" cy="926459"/>
          </a:xfrm>
        </p:spPr>
        <p:txBody>
          <a:bodyPr rtlCol="0">
            <a:normAutofit fontScale="90000"/>
          </a:bodyPr>
          <a:lstStyle/>
          <a:p>
            <a:pPr algn="l"/>
            <a:r>
              <a:rPr lang="cs-CZ" sz="2400" dirty="0"/>
              <a:t>Ale </a:t>
            </a:r>
            <a:r>
              <a:rPr lang="cs-CZ" sz="2400"/>
              <a:t>i nová </a:t>
            </a:r>
            <a:r>
              <a:rPr lang="cs-CZ" sz="2400" dirty="0"/>
              <a:t>využití starých žánrů a médií</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634740" y="1690687"/>
            <a:ext cx="4915501" cy="3476627"/>
          </a:xfrm>
        </p:spPr>
        <p:txBody>
          <a:bodyPr rtlCol="0">
            <a:normAutofit/>
          </a:bodyPr>
          <a:lstStyle/>
          <a:p>
            <a:pPr rtl="0"/>
            <a:endParaRPr lang="cs-CZ" dirty="0"/>
          </a:p>
          <a:p>
            <a:pPr rtl="0"/>
            <a:endParaRPr lang="cs-CZ" dirty="0"/>
          </a:p>
          <a:p>
            <a:pPr rtl="0"/>
            <a:endParaRPr lang="cs-CZ" dirty="0"/>
          </a:p>
        </p:txBody>
      </p:sp>
      <p:pic>
        <p:nvPicPr>
          <p:cNvPr id="6" name="Obrázek 5">
            <a:extLst>
              <a:ext uri="{FF2B5EF4-FFF2-40B4-BE49-F238E27FC236}">
                <a16:creationId xmlns:a16="http://schemas.microsoft.com/office/drawing/2014/main" id="{6B1A13FD-6E46-17C8-E6DF-89612DB30D69}"/>
              </a:ext>
            </a:extLst>
          </p:cNvPr>
          <p:cNvPicPr>
            <a:picLocks noChangeAspect="1"/>
          </p:cNvPicPr>
          <p:nvPr/>
        </p:nvPicPr>
        <p:blipFill>
          <a:blip r:embed="rId3"/>
          <a:stretch>
            <a:fillRect/>
          </a:stretch>
        </p:blipFill>
        <p:spPr>
          <a:xfrm>
            <a:off x="-140271" y="857250"/>
            <a:ext cx="3451769" cy="2279542"/>
          </a:xfrm>
          <a:prstGeom prst="rect">
            <a:avLst/>
          </a:prstGeom>
        </p:spPr>
      </p:pic>
      <p:pic>
        <p:nvPicPr>
          <p:cNvPr id="9" name="Obrázek 8" descr="Obsah obrázku text&#10;&#10;Popis byl vytvořen automaticky">
            <a:extLst>
              <a:ext uri="{FF2B5EF4-FFF2-40B4-BE49-F238E27FC236}">
                <a16:creationId xmlns:a16="http://schemas.microsoft.com/office/drawing/2014/main" id="{586B497F-CEDB-6B0A-F49F-36126A1559E3}"/>
              </a:ext>
            </a:extLst>
          </p:cNvPr>
          <p:cNvPicPr>
            <a:picLocks noChangeAspect="1"/>
          </p:cNvPicPr>
          <p:nvPr/>
        </p:nvPicPr>
        <p:blipFill>
          <a:blip r:embed="rId4"/>
          <a:stretch>
            <a:fillRect/>
          </a:stretch>
        </p:blipFill>
        <p:spPr>
          <a:xfrm>
            <a:off x="5470017" y="873587"/>
            <a:ext cx="3673983" cy="3431538"/>
          </a:xfrm>
          <a:prstGeom prst="rect">
            <a:avLst/>
          </a:prstGeom>
        </p:spPr>
      </p:pic>
      <p:pic>
        <p:nvPicPr>
          <p:cNvPr id="13" name="Obrázek 12" descr="Obsah obrázku text&#10;&#10;Popis byl vytvořen automaticky">
            <a:extLst>
              <a:ext uri="{FF2B5EF4-FFF2-40B4-BE49-F238E27FC236}">
                <a16:creationId xmlns:a16="http://schemas.microsoft.com/office/drawing/2014/main" id="{59BC490C-008F-A51C-ECE0-B16092543EF5}"/>
              </a:ext>
            </a:extLst>
          </p:cNvPr>
          <p:cNvPicPr>
            <a:picLocks noChangeAspect="1"/>
          </p:cNvPicPr>
          <p:nvPr/>
        </p:nvPicPr>
        <p:blipFill>
          <a:blip r:embed="rId5"/>
          <a:stretch>
            <a:fillRect/>
          </a:stretch>
        </p:blipFill>
        <p:spPr>
          <a:xfrm>
            <a:off x="2297140" y="2862718"/>
            <a:ext cx="3172878" cy="2972971"/>
          </a:xfrm>
          <a:prstGeom prst="rect">
            <a:avLst/>
          </a:prstGeom>
        </p:spPr>
      </p:pic>
    </p:spTree>
    <p:extLst>
      <p:ext uri="{BB962C8B-B14F-4D97-AF65-F5344CB8AC3E}">
        <p14:creationId xmlns:p14="http://schemas.microsoft.com/office/powerpoint/2010/main" val="224130254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3101A5-C69B-5824-7872-5DF542DE22BD}"/>
              </a:ext>
            </a:extLst>
          </p:cNvPr>
          <p:cNvSpPr>
            <a:spLocks noGrp="1"/>
          </p:cNvSpPr>
          <p:nvPr>
            <p:ph type="title"/>
          </p:nvPr>
        </p:nvSpPr>
        <p:spPr/>
        <p:txBody>
          <a:bodyPr>
            <a:normAutofit/>
          </a:bodyPr>
          <a:lstStyle/>
          <a:p>
            <a:r>
              <a:rPr lang="cs-CZ" dirty="0"/>
              <a:t>Pořad Česká vlna v galerii DOX (2019);</a:t>
            </a:r>
            <a:br>
              <a:rPr lang="cs-CZ" dirty="0"/>
            </a:br>
            <a:r>
              <a:rPr lang="cs-CZ" dirty="0"/>
              <a:t>číslo časopisu Host 2020, č. 2</a:t>
            </a:r>
          </a:p>
        </p:txBody>
      </p:sp>
      <p:pic>
        <p:nvPicPr>
          <p:cNvPr id="5" name="Zástupný obsah 4" descr="Obsah obrázku text&#10;&#10;Popis byl vytvořen automaticky">
            <a:extLst>
              <a:ext uri="{FF2B5EF4-FFF2-40B4-BE49-F238E27FC236}">
                <a16:creationId xmlns:a16="http://schemas.microsoft.com/office/drawing/2014/main" id="{D8C24DA4-C98E-C0F3-F674-F47102C879E7}"/>
              </a:ext>
            </a:extLst>
          </p:cNvPr>
          <p:cNvPicPr>
            <a:picLocks noGrp="1" noChangeAspect="1"/>
          </p:cNvPicPr>
          <p:nvPr>
            <p:ph idx="1"/>
          </p:nvPr>
        </p:nvPicPr>
        <p:blipFill>
          <a:blip r:embed="rId2"/>
          <a:stretch>
            <a:fillRect/>
          </a:stretch>
        </p:blipFill>
        <p:spPr>
          <a:xfrm>
            <a:off x="4165746" y="1050403"/>
            <a:ext cx="4711304" cy="2200366"/>
          </a:xfrm>
        </p:spPr>
      </p:pic>
      <p:pic>
        <p:nvPicPr>
          <p:cNvPr id="7" name="Obrázek 6">
            <a:extLst>
              <a:ext uri="{FF2B5EF4-FFF2-40B4-BE49-F238E27FC236}">
                <a16:creationId xmlns:a16="http://schemas.microsoft.com/office/drawing/2014/main" id="{3D28D4DA-4F1B-8DA9-D84E-0F1A454ECB5D}"/>
              </a:ext>
            </a:extLst>
          </p:cNvPr>
          <p:cNvPicPr>
            <a:picLocks noChangeAspect="1"/>
          </p:cNvPicPr>
          <p:nvPr/>
        </p:nvPicPr>
        <p:blipFill>
          <a:blip r:embed="rId3"/>
          <a:stretch>
            <a:fillRect/>
          </a:stretch>
        </p:blipFill>
        <p:spPr>
          <a:xfrm>
            <a:off x="5089369" y="3409645"/>
            <a:ext cx="2624234" cy="2397953"/>
          </a:xfrm>
          <a:prstGeom prst="rect">
            <a:avLst/>
          </a:prstGeom>
        </p:spPr>
      </p:pic>
    </p:spTree>
    <p:extLst>
      <p:ext uri="{BB962C8B-B14F-4D97-AF65-F5344CB8AC3E}">
        <p14:creationId xmlns:p14="http://schemas.microsoft.com/office/powerpoint/2010/main" val="2693549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6607A-6B22-1803-4936-705F28E5F919}"/>
              </a:ext>
            </a:extLst>
          </p:cNvPr>
          <p:cNvSpPr>
            <a:spLocks noGrp="1"/>
          </p:cNvSpPr>
          <p:nvPr>
            <p:ph type="title"/>
          </p:nvPr>
        </p:nvSpPr>
        <p:spPr/>
        <p:txBody>
          <a:bodyPr/>
          <a:lstStyle/>
          <a:p>
            <a:r>
              <a:rPr lang="cs-CZ" dirty="0"/>
              <a:t>Soudobý stav</a:t>
            </a:r>
          </a:p>
        </p:txBody>
      </p:sp>
      <p:sp>
        <p:nvSpPr>
          <p:cNvPr id="3" name="Zástupný obsah 2">
            <a:extLst>
              <a:ext uri="{FF2B5EF4-FFF2-40B4-BE49-F238E27FC236}">
                <a16:creationId xmlns:a16="http://schemas.microsoft.com/office/drawing/2014/main" id="{145753CC-1960-89D8-AAE4-13EB6085A567}"/>
              </a:ext>
            </a:extLst>
          </p:cNvPr>
          <p:cNvSpPr>
            <a:spLocks noGrp="1"/>
          </p:cNvSpPr>
          <p:nvPr>
            <p:ph idx="1"/>
          </p:nvPr>
        </p:nvSpPr>
        <p:spPr/>
        <p:txBody>
          <a:bodyPr/>
          <a:lstStyle/>
          <a:p>
            <a:r>
              <a:rPr lang="cs-CZ" dirty="0"/>
              <a:t>Plejáda českých </a:t>
            </a:r>
            <a:r>
              <a:rPr lang="cs-CZ" dirty="0" err="1"/>
              <a:t>bestselleristů</a:t>
            </a:r>
            <a:r>
              <a:rPr lang="cs-CZ" dirty="0"/>
              <a:t> (nad 10 000 prodaných výtisků):</a:t>
            </a:r>
          </a:p>
          <a:p>
            <a:r>
              <a:rPr lang="cs-CZ" dirty="0"/>
              <a:t>Petra Soukupová, Alena </a:t>
            </a:r>
            <a:r>
              <a:rPr lang="cs-CZ" dirty="0" err="1"/>
              <a:t>Mornštajnová</a:t>
            </a:r>
            <a:r>
              <a:rPr lang="cs-CZ" dirty="0"/>
              <a:t>, Jaroslav </a:t>
            </a:r>
            <a:r>
              <a:rPr lang="cs-CZ" dirty="0" err="1"/>
              <a:t>Rudiš</a:t>
            </a:r>
            <a:r>
              <a:rPr lang="cs-CZ" dirty="0"/>
              <a:t>, Jiří Hájíček, Dita Táborská, Petra Dvořáková, Anna Bolavá, Karin Lednická, Viktorie </a:t>
            </a:r>
            <a:r>
              <a:rPr lang="cs-CZ" dirty="0" err="1"/>
              <a:t>Hanišová</a:t>
            </a:r>
            <a:endParaRPr lang="cs-CZ" dirty="0"/>
          </a:p>
          <a:p>
            <a:endParaRPr lang="cs-CZ" dirty="0"/>
          </a:p>
          <a:p>
            <a:r>
              <a:rPr lang="cs-CZ" dirty="0"/>
              <a:t>Skupina autorů na hraně bestsellerů: Radka </a:t>
            </a:r>
            <a:r>
              <a:rPr lang="cs-CZ" dirty="0" err="1"/>
              <a:t>Denemarková</a:t>
            </a:r>
            <a:r>
              <a:rPr lang="cs-CZ" dirty="0"/>
              <a:t>, Bianka Bellová, Jan Němec, Jakuba Katalpa, Jiří Padevět</a:t>
            </a:r>
          </a:p>
        </p:txBody>
      </p:sp>
    </p:spTree>
    <p:extLst>
      <p:ext uri="{BB962C8B-B14F-4D97-AF65-F5344CB8AC3E}">
        <p14:creationId xmlns:p14="http://schemas.microsoft.com/office/powerpoint/2010/main" val="293431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AF204C-6B87-E279-C49F-9F061C7A544B}"/>
              </a:ext>
            </a:extLst>
          </p:cNvPr>
          <p:cNvSpPr>
            <a:spLocks noGrp="1"/>
          </p:cNvSpPr>
          <p:nvPr>
            <p:ph type="title"/>
          </p:nvPr>
        </p:nvSpPr>
        <p:spPr>
          <a:xfrm>
            <a:off x="666474" y="1329131"/>
            <a:ext cx="3984703" cy="4448263"/>
          </a:xfrm>
        </p:spPr>
        <p:txBody>
          <a:bodyPr>
            <a:normAutofit/>
          </a:bodyPr>
          <a:lstStyle/>
          <a:p>
            <a:pPr algn="l"/>
            <a:r>
              <a:rPr lang="cs-CZ" sz="1800" dirty="0"/>
              <a:t>Základní princip bestsellerů:</a:t>
            </a:r>
            <a:br>
              <a:rPr lang="cs-CZ" sz="1800" dirty="0"/>
            </a:br>
            <a:r>
              <a:rPr lang="cs-CZ" sz="1800" dirty="0"/>
              <a:t>obecně známý velký dějinný </a:t>
            </a:r>
            <a:br>
              <a:rPr lang="cs-CZ" sz="1800" dirty="0"/>
            </a:br>
            <a:r>
              <a:rPr lang="cs-CZ" sz="1800" dirty="0"/>
              <a:t>příběh na pozadí, </a:t>
            </a:r>
            <a:br>
              <a:rPr lang="cs-CZ" sz="1800" dirty="0"/>
            </a:br>
            <a:r>
              <a:rPr lang="cs-CZ" sz="1800" dirty="0"/>
              <a:t>k němu jedinečný individuální </a:t>
            </a:r>
            <a:br>
              <a:rPr lang="cs-CZ" sz="1800" dirty="0"/>
            </a:br>
            <a:r>
              <a:rPr lang="cs-CZ" sz="1800" dirty="0"/>
              <a:t>příběh situovaný do popředí</a:t>
            </a:r>
          </a:p>
        </p:txBody>
      </p:sp>
      <p:pic>
        <p:nvPicPr>
          <p:cNvPr id="4" name="Zástupný obsah 3">
            <a:extLst>
              <a:ext uri="{FF2B5EF4-FFF2-40B4-BE49-F238E27FC236}">
                <a16:creationId xmlns:a16="http://schemas.microsoft.com/office/drawing/2014/main" id="{AF0A4185-A57B-4BAC-601D-97F61CD66B5E}"/>
              </a:ext>
            </a:extLst>
          </p:cNvPr>
          <p:cNvPicPr>
            <a:picLocks noGrp="1" noChangeAspect="1"/>
          </p:cNvPicPr>
          <p:nvPr>
            <p:ph idx="1"/>
          </p:nvPr>
        </p:nvPicPr>
        <p:blipFill>
          <a:blip r:embed="rId2"/>
          <a:stretch>
            <a:fillRect/>
          </a:stretch>
        </p:blipFill>
        <p:spPr>
          <a:xfrm>
            <a:off x="4651176" y="883592"/>
            <a:ext cx="4062888" cy="5078610"/>
          </a:xfrm>
          <a:prstGeom prst="rect">
            <a:avLst/>
          </a:prstGeom>
        </p:spPr>
      </p:pic>
    </p:spTree>
    <p:extLst>
      <p:ext uri="{BB962C8B-B14F-4D97-AF65-F5344CB8AC3E}">
        <p14:creationId xmlns:p14="http://schemas.microsoft.com/office/powerpoint/2010/main" val="1364918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Historické pozadí</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4290969" y="1690687"/>
            <a:ext cx="4259271" cy="3476627"/>
          </a:xfrm>
        </p:spPr>
        <p:txBody>
          <a:bodyPr rtlCol="0">
            <a:normAutofit lnSpcReduction="10000"/>
          </a:bodyPr>
          <a:lstStyle/>
          <a:p>
            <a:pPr rtl="0"/>
            <a:r>
              <a:rPr lang="cs-CZ" dirty="0"/>
              <a:t>Velké dějiny: </a:t>
            </a:r>
          </a:p>
          <a:p>
            <a:pPr rtl="0"/>
            <a:r>
              <a:rPr lang="cs-CZ" dirty="0"/>
              <a:t>II. světová válka a okupace, holocaust;</a:t>
            </a:r>
          </a:p>
          <a:p>
            <a:pPr rtl="0"/>
            <a:r>
              <a:rPr lang="cs-CZ" dirty="0"/>
              <a:t>50. léta a éra stalinismu;</a:t>
            </a:r>
          </a:p>
          <a:p>
            <a:pPr rtl="0"/>
            <a:r>
              <a:rPr lang="cs-CZ" dirty="0"/>
              <a:t>Normalizace 70. a 80. let 20. století</a:t>
            </a:r>
          </a:p>
          <a:p>
            <a:pPr rtl="0"/>
            <a:endParaRPr lang="cs-CZ" dirty="0"/>
          </a:p>
          <a:p>
            <a:pPr rtl="0"/>
            <a:r>
              <a:rPr lang="cs-CZ" dirty="0"/>
              <a:t>Čítanková podoba těchto dějin – čtenář je předem zná, nijak ho nepřekvapují, jsou servírované tak, jak se to (mladší) čtenář učil ve škole</a:t>
            </a:r>
          </a:p>
          <a:p>
            <a:pPr rtl="0"/>
            <a:endParaRPr lang="cs-CZ" dirty="0"/>
          </a:p>
          <a:p>
            <a:pPr rtl="0"/>
            <a:r>
              <a:rPr lang="cs-CZ" dirty="0"/>
              <a:t>Čtenář zná reálie a nezná konkrétní příběh postavy, která vstoupí na scénu</a:t>
            </a:r>
          </a:p>
          <a:p>
            <a:pPr rtl="0"/>
            <a:endParaRPr lang="cs-CZ" dirty="0"/>
          </a:p>
        </p:txBody>
      </p:sp>
      <p:pic>
        <p:nvPicPr>
          <p:cNvPr id="4" name="Obrázek 3">
            <a:extLst>
              <a:ext uri="{FF2B5EF4-FFF2-40B4-BE49-F238E27FC236}">
                <a16:creationId xmlns:a16="http://schemas.microsoft.com/office/drawing/2014/main" id="{559F2A34-A356-FC5D-E16F-36F486E7265D}"/>
              </a:ext>
            </a:extLst>
          </p:cNvPr>
          <p:cNvPicPr>
            <a:picLocks noChangeAspect="1"/>
          </p:cNvPicPr>
          <p:nvPr/>
        </p:nvPicPr>
        <p:blipFill>
          <a:blip r:embed="rId3"/>
          <a:stretch>
            <a:fillRect/>
          </a:stretch>
        </p:blipFill>
        <p:spPr>
          <a:xfrm>
            <a:off x="196289" y="952379"/>
            <a:ext cx="3725213" cy="2094398"/>
          </a:xfrm>
          <a:prstGeom prst="rect">
            <a:avLst/>
          </a:prstGeom>
        </p:spPr>
      </p:pic>
      <p:pic>
        <p:nvPicPr>
          <p:cNvPr id="5" name="Obrázek 4">
            <a:extLst>
              <a:ext uri="{FF2B5EF4-FFF2-40B4-BE49-F238E27FC236}">
                <a16:creationId xmlns:a16="http://schemas.microsoft.com/office/drawing/2014/main" id="{BDFBE08B-21FB-1CCD-12AC-3AEBB78F4DC5}"/>
              </a:ext>
            </a:extLst>
          </p:cNvPr>
          <p:cNvPicPr>
            <a:picLocks noChangeAspect="1"/>
          </p:cNvPicPr>
          <p:nvPr/>
        </p:nvPicPr>
        <p:blipFill>
          <a:blip r:embed="rId4"/>
          <a:stretch>
            <a:fillRect/>
          </a:stretch>
        </p:blipFill>
        <p:spPr>
          <a:xfrm>
            <a:off x="818641" y="3940329"/>
            <a:ext cx="2480507" cy="2060421"/>
          </a:xfrm>
          <a:prstGeom prst="rect">
            <a:avLst/>
          </a:prstGeom>
        </p:spPr>
      </p:pic>
    </p:spTree>
    <p:extLst>
      <p:ext uri="{BB962C8B-B14F-4D97-AF65-F5344CB8AC3E}">
        <p14:creationId xmlns:p14="http://schemas.microsoft.com/office/powerpoint/2010/main" val="119975980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9841" y="857251"/>
            <a:ext cx="8376533" cy="1014704"/>
          </a:xfrm>
        </p:spPr>
        <p:txBody>
          <a:bodyPr>
            <a:normAutofit/>
          </a:bodyPr>
          <a:lstStyle/>
          <a:p>
            <a:r>
              <a:rPr lang="cs-CZ" dirty="0"/>
              <a:t>Nakladatelství: Přesun od ekonomiky symbolických (ideologických) hodnot k ekonomii založené na finančním zisku</a:t>
            </a:r>
          </a:p>
        </p:txBody>
      </p:sp>
      <p:pic>
        <p:nvPicPr>
          <p:cNvPr id="5" name="Zástupný symbol pro obsah 4"/>
          <p:cNvPicPr>
            <a:picLocks noGrp="1" noChangeAspect="1"/>
          </p:cNvPicPr>
          <p:nvPr>
            <p:ph idx="1"/>
          </p:nvPr>
        </p:nvPicPr>
        <p:blipFill>
          <a:blip r:embed="rId2"/>
          <a:stretch>
            <a:fillRect/>
          </a:stretch>
        </p:blipFill>
        <p:spPr>
          <a:xfrm>
            <a:off x="4800625" y="2634732"/>
            <a:ext cx="4286250" cy="3214688"/>
          </a:xfrm>
          <a:prstGeom prst="rect">
            <a:avLst/>
          </a:prstGeom>
        </p:spPr>
      </p:pic>
      <p:sp>
        <p:nvSpPr>
          <p:cNvPr id="4" name="Zástupný symbol pro text 3"/>
          <p:cNvSpPr>
            <a:spLocks noGrp="1"/>
          </p:cNvSpPr>
          <p:nvPr>
            <p:ph type="body" sz="half" idx="2"/>
          </p:nvPr>
        </p:nvSpPr>
        <p:spPr>
          <a:xfrm>
            <a:off x="241431" y="2144875"/>
            <a:ext cx="4286250" cy="3704545"/>
          </a:xfrm>
        </p:spPr>
        <p:txBody>
          <a:bodyPr>
            <a:normAutofit/>
          </a:bodyPr>
          <a:lstStyle/>
          <a:p>
            <a:r>
              <a:rPr lang="cs-CZ" b="1" dirty="0"/>
              <a:t>- Postupný kolaps tradičních velkých nakladatelství:</a:t>
            </a:r>
          </a:p>
          <a:p>
            <a:r>
              <a:rPr lang="cs-CZ" dirty="0"/>
              <a:t>Odeon: 1994</a:t>
            </a:r>
          </a:p>
          <a:p>
            <a:r>
              <a:rPr lang="cs-CZ" dirty="0"/>
              <a:t>Československý (Český) spisovatel: 1997</a:t>
            </a:r>
          </a:p>
          <a:p>
            <a:r>
              <a:rPr lang="cs-CZ" dirty="0"/>
              <a:t>Lidové nakladatelství: 1993</a:t>
            </a:r>
          </a:p>
          <a:p>
            <a:r>
              <a:rPr lang="cs-CZ" dirty="0" err="1"/>
              <a:t>Melantrich</a:t>
            </a:r>
            <a:r>
              <a:rPr lang="cs-CZ" dirty="0"/>
              <a:t>: 1999</a:t>
            </a:r>
          </a:p>
          <a:p>
            <a:r>
              <a:rPr lang="cs-CZ" b="1" dirty="0"/>
              <a:t>- Problematická či nedokončená privatizace:</a:t>
            </a:r>
          </a:p>
          <a:p>
            <a:r>
              <a:rPr lang="cs-CZ" dirty="0"/>
              <a:t>Práce, Mladá fronta</a:t>
            </a:r>
          </a:p>
          <a:p>
            <a:r>
              <a:rPr lang="cs-CZ" dirty="0"/>
              <a:t>- </a:t>
            </a:r>
            <a:r>
              <a:rPr lang="cs-CZ" b="1" dirty="0"/>
              <a:t>Jediný přeživší: </a:t>
            </a:r>
            <a:r>
              <a:rPr lang="cs-CZ" dirty="0"/>
              <a:t>Albatros</a:t>
            </a:r>
          </a:p>
          <a:p>
            <a:r>
              <a:rPr lang="cs-CZ" b="1" dirty="0"/>
              <a:t>- Nástup nových malých/středně velkých nakladatelství a rozptyl knižního know-how:</a:t>
            </a:r>
            <a:br>
              <a:rPr lang="cs-CZ" b="1" dirty="0"/>
            </a:br>
            <a:r>
              <a:rPr lang="cs-CZ" dirty="0"/>
              <a:t>polovina nakladatelů má v 90. letech obrat menší než 2 milióny Kč</a:t>
            </a:r>
          </a:p>
          <a:p>
            <a:endParaRPr lang="cs-CZ" dirty="0"/>
          </a:p>
        </p:txBody>
      </p:sp>
    </p:spTree>
    <p:extLst>
      <p:ext uri="{BB962C8B-B14F-4D97-AF65-F5344CB8AC3E}">
        <p14:creationId xmlns:p14="http://schemas.microsoft.com/office/powerpoint/2010/main" val="1868243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fontScale="90000"/>
          </a:bodyPr>
          <a:lstStyle/>
          <a:p>
            <a:pPr algn="l"/>
            <a:r>
              <a:rPr lang="cs-CZ" sz="2400" dirty="0"/>
              <a:t>Mikro-dějiny fikční postavy  v popředí příběhu</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634740" y="1738094"/>
            <a:ext cx="5179993" cy="3429221"/>
          </a:xfrm>
        </p:spPr>
        <p:txBody>
          <a:bodyPr rtlCol="0">
            <a:normAutofit fontScale="77500" lnSpcReduction="20000"/>
          </a:bodyPr>
          <a:lstStyle/>
          <a:p>
            <a:pPr rtl="0"/>
            <a:r>
              <a:rPr lang="cs-CZ" dirty="0"/>
              <a:t>Centrální postava = člověk, o němž (zatím) nic nevíme, ale který je z neznámého důvodu v osobní krizi (traumata, problémy) – ta odkazuje do jeho/její minulosti</a:t>
            </a:r>
          </a:p>
          <a:p>
            <a:pPr rtl="0"/>
            <a:endParaRPr lang="cs-CZ" dirty="0"/>
          </a:p>
          <a:p>
            <a:pPr rtl="0"/>
            <a:r>
              <a:rPr lang="cs-CZ" dirty="0"/>
              <a:t>V centru stojí fiktivní postava, o níž čtenář nic neví, ale tuší a cítí, že se s ní má identifikovat, že se o ni má zajímat (je na tom hůř než čtenář)</a:t>
            </a:r>
          </a:p>
          <a:p>
            <a:pPr rtl="0"/>
            <a:endParaRPr lang="cs-CZ" dirty="0"/>
          </a:p>
          <a:p>
            <a:pPr rtl="0"/>
            <a:r>
              <a:rPr lang="cs-CZ" dirty="0"/>
              <a:t>Shoda okolností naservíruje postavě možnost pátrat ve své minulosti, jež se ale ukáže být i širší historií společnosti (a čtenář už ji zná či tuší)</a:t>
            </a:r>
          </a:p>
          <a:p>
            <a:pPr rtl="0"/>
            <a:endParaRPr lang="cs-CZ" dirty="0"/>
          </a:p>
          <a:p>
            <a:pPr rtl="0"/>
            <a:r>
              <a:rPr lang="cs-CZ" dirty="0"/>
              <a:t>V průběhu vyprávění příběhu se pozadí velkých dějin a mikro-dějin fikční postavy začne přibližovat, propojovat a osvětlovat navzájem</a:t>
            </a:r>
          </a:p>
          <a:p>
            <a:pPr rtl="0"/>
            <a:endParaRPr lang="cs-CZ" dirty="0"/>
          </a:p>
          <a:p>
            <a:pPr rtl="0"/>
            <a:r>
              <a:rPr lang="cs-CZ" dirty="0"/>
              <a:t>Na konci se minulost postavy zcela vyjasňuje, vytváří  zřetelný kauzálně a časově koherentní příběh (velká dějinná minulost se takto nemůže nikdy úplně vyjasnit)</a:t>
            </a:r>
          </a:p>
        </p:txBody>
      </p:sp>
      <p:pic>
        <p:nvPicPr>
          <p:cNvPr id="4" name="Obrázek 3">
            <a:extLst>
              <a:ext uri="{FF2B5EF4-FFF2-40B4-BE49-F238E27FC236}">
                <a16:creationId xmlns:a16="http://schemas.microsoft.com/office/drawing/2014/main" id="{73CD22FE-CFA5-DB2B-BAB1-E11B2382D9C6}"/>
              </a:ext>
            </a:extLst>
          </p:cNvPr>
          <p:cNvPicPr>
            <a:picLocks noChangeAspect="1"/>
          </p:cNvPicPr>
          <p:nvPr/>
        </p:nvPicPr>
        <p:blipFill>
          <a:blip r:embed="rId3"/>
          <a:stretch>
            <a:fillRect/>
          </a:stretch>
        </p:blipFill>
        <p:spPr>
          <a:xfrm>
            <a:off x="2289548" y="913906"/>
            <a:ext cx="1164431" cy="2214563"/>
          </a:xfrm>
          <a:prstGeom prst="rect">
            <a:avLst/>
          </a:prstGeom>
        </p:spPr>
      </p:pic>
    </p:spTree>
    <p:extLst>
      <p:ext uri="{BB962C8B-B14F-4D97-AF65-F5344CB8AC3E}">
        <p14:creationId xmlns:p14="http://schemas.microsoft.com/office/powerpoint/2010/main" val="3301137431"/>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Historické pozadí</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4290969" y="1690687"/>
            <a:ext cx="4353886" cy="3696618"/>
          </a:xfrm>
        </p:spPr>
        <p:txBody>
          <a:bodyPr rtlCol="0">
            <a:normAutofit fontScale="85000" lnSpcReduction="20000"/>
          </a:bodyPr>
          <a:lstStyle/>
          <a:p>
            <a:pPr rtl="0"/>
            <a:r>
              <a:rPr lang="cs-CZ" sz="2100" dirty="0"/>
              <a:t>Jiří Hájíček: Rybí krev (2012)</a:t>
            </a:r>
          </a:p>
          <a:p>
            <a:pPr rtl="0"/>
            <a:r>
              <a:rPr lang="cs-CZ" dirty="0"/>
              <a:t>Úvod – návrat hrdinky po letech domů (jižní Čechy, 2008), kde vyrůstala </a:t>
            </a:r>
          </a:p>
          <a:p>
            <a:pPr rtl="0"/>
            <a:r>
              <a:rPr lang="cs-CZ" dirty="0"/>
              <a:t>Po 15 stranách střih do roku 1983, z něho pak retrospektivně dílčí vzpomínky i na 50. léta</a:t>
            </a:r>
          </a:p>
          <a:p>
            <a:pPr rtl="0"/>
            <a:r>
              <a:rPr lang="cs-CZ" dirty="0"/>
              <a:t>Základ: postupné budování sevřeného („vše do sebe zapadne“, říkají </a:t>
            </a:r>
            <a:r>
              <a:rPr lang="cs-CZ" dirty="0" err="1"/>
              <a:t>booktubeři</a:t>
            </a:r>
            <a:r>
              <a:rPr lang="cs-CZ" dirty="0"/>
              <a:t> s nadšením) normalizačního světa (např. kulturní motivy: romány Vladimíra Párala, hudba </a:t>
            </a:r>
            <a:r>
              <a:rPr lang="cs-CZ" dirty="0" err="1"/>
              <a:t>Dire</a:t>
            </a:r>
            <a:r>
              <a:rPr lang="cs-CZ" dirty="0"/>
              <a:t> </a:t>
            </a:r>
            <a:r>
              <a:rPr lang="cs-CZ" dirty="0" err="1"/>
              <a:t>Straits</a:t>
            </a:r>
            <a:r>
              <a:rPr lang="cs-CZ" dirty="0"/>
              <a:t>, TV pořad </a:t>
            </a:r>
            <a:r>
              <a:rPr lang="cs-CZ" dirty="0" err="1"/>
              <a:t>Ein</a:t>
            </a:r>
            <a:r>
              <a:rPr lang="cs-CZ" dirty="0"/>
              <a:t> </a:t>
            </a:r>
            <a:r>
              <a:rPr lang="cs-CZ" dirty="0" err="1"/>
              <a:t>Kessel</a:t>
            </a:r>
            <a:r>
              <a:rPr lang="cs-CZ" dirty="0"/>
              <a:t> </a:t>
            </a:r>
            <a:r>
              <a:rPr lang="cs-CZ" dirty="0" err="1"/>
              <a:t>Buntes</a:t>
            </a:r>
            <a:r>
              <a:rPr lang="cs-CZ" dirty="0"/>
              <a:t>, zábavy, diskotéky, vína značek Hodonínské slunce a Pražský výběr; výbuch elektrárny Černobyl), kauzálně vytvořeného 50. léty (kolektivizace a ztráta polí i majetku), jež jsou zas determinována válečnou zkušeností (vzpomínka na den okupace)</a:t>
            </a:r>
          </a:p>
          <a:p>
            <a:pPr rtl="0"/>
            <a:r>
              <a:rPr lang="cs-CZ" dirty="0"/>
              <a:t>Postupně se oba časové póly (1983 a 2008) zaplňují dalšími mezičasy jak z 80., tak i z 90. let. Vzniká lineární dějový celek, v němž se zjevuje i centrální téma ztráty domova jako místa</a:t>
            </a:r>
          </a:p>
          <a:p>
            <a:pPr rtl="0"/>
            <a:endParaRPr lang="cs-CZ" dirty="0"/>
          </a:p>
        </p:txBody>
      </p:sp>
      <p:pic>
        <p:nvPicPr>
          <p:cNvPr id="4" name="Obrázek 3">
            <a:extLst>
              <a:ext uri="{FF2B5EF4-FFF2-40B4-BE49-F238E27FC236}">
                <a16:creationId xmlns:a16="http://schemas.microsoft.com/office/drawing/2014/main" id="{559F2A34-A356-FC5D-E16F-36F486E7265D}"/>
              </a:ext>
            </a:extLst>
          </p:cNvPr>
          <p:cNvPicPr>
            <a:picLocks noChangeAspect="1"/>
          </p:cNvPicPr>
          <p:nvPr/>
        </p:nvPicPr>
        <p:blipFill>
          <a:blip r:embed="rId3"/>
          <a:stretch>
            <a:fillRect/>
          </a:stretch>
        </p:blipFill>
        <p:spPr>
          <a:xfrm>
            <a:off x="196289" y="952379"/>
            <a:ext cx="3725213" cy="2094398"/>
          </a:xfrm>
          <a:prstGeom prst="rect">
            <a:avLst/>
          </a:prstGeom>
        </p:spPr>
      </p:pic>
      <p:pic>
        <p:nvPicPr>
          <p:cNvPr id="5" name="Obrázek 4">
            <a:extLst>
              <a:ext uri="{FF2B5EF4-FFF2-40B4-BE49-F238E27FC236}">
                <a16:creationId xmlns:a16="http://schemas.microsoft.com/office/drawing/2014/main" id="{5B37ACFA-4340-C1C9-E188-F3BC03D02DDB}"/>
              </a:ext>
            </a:extLst>
          </p:cNvPr>
          <p:cNvPicPr>
            <a:picLocks noChangeAspect="1"/>
          </p:cNvPicPr>
          <p:nvPr/>
        </p:nvPicPr>
        <p:blipFill>
          <a:blip r:embed="rId4"/>
          <a:stretch>
            <a:fillRect/>
          </a:stretch>
        </p:blipFill>
        <p:spPr>
          <a:xfrm>
            <a:off x="1970626" y="3474432"/>
            <a:ext cx="1577918" cy="2349725"/>
          </a:xfrm>
          <a:prstGeom prst="rect">
            <a:avLst/>
          </a:prstGeom>
        </p:spPr>
      </p:pic>
    </p:spTree>
    <p:extLst>
      <p:ext uri="{BB962C8B-B14F-4D97-AF65-F5344CB8AC3E}">
        <p14:creationId xmlns:p14="http://schemas.microsoft.com/office/powerpoint/2010/main" val="2200611041"/>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Historické pozadí</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4117791" y="1690687"/>
            <a:ext cx="4885694" cy="3696618"/>
          </a:xfrm>
        </p:spPr>
        <p:txBody>
          <a:bodyPr rtlCol="0">
            <a:normAutofit fontScale="85000" lnSpcReduction="20000"/>
          </a:bodyPr>
          <a:lstStyle/>
          <a:p>
            <a:pPr rtl="0"/>
            <a:r>
              <a:rPr lang="cs-CZ" sz="2100" dirty="0"/>
              <a:t>Kateřina Tučková: </a:t>
            </a:r>
            <a:r>
              <a:rPr lang="cs-CZ" sz="2100" i="1" dirty="0" err="1"/>
              <a:t>Žítkovské</a:t>
            </a:r>
            <a:r>
              <a:rPr lang="cs-CZ" sz="2100" i="1" dirty="0"/>
              <a:t> bohyně </a:t>
            </a:r>
            <a:r>
              <a:rPr lang="cs-CZ" sz="2100" dirty="0"/>
              <a:t>(2012)</a:t>
            </a:r>
          </a:p>
          <a:p>
            <a:pPr rtl="0"/>
            <a:r>
              <a:rPr lang="cs-CZ" dirty="0"/>
              <a:t>Cesta dospělé Dory zpět do vlastní minulosti dětství (70. léta, tj. éra normalizace), jež je i širší kolektivní minulostí</a:t>
            </a:r>
          </a:p>
          <a:p>
            <a:r>
              <a:rPr lang="cs-CZ" dirty="0"/>
              <a:t>Dora je dospělá: proto je schopná odhalování věcí, které jako dětská účastnice nemohla vnímat; v průběhu vyprávění se obě perspektivy (dětská účastnice – dospělá vědkyně a vykladačka oněch událostí) víc a víc přibližují</a:t>
            </a:r>
          </a:p>
          <a:p>
            <a:pPr rtl="0"/>
            <a:r>
              <a:rPr lang="cs-CZ" dirty="0"/>
              <a:t>Bohyně (léčitelky, věštkyně) z pohledu zevnitř x šarlatánství a duševní nemoc z pohledu zvnějšku </a:t>
            </a:r>
          </a:p>
          <a:p>
            <a:pPr rtl="0"/>
            <a:r>
              <a:rPr lang="cs-CZ" dirty="0"/>
              <a:t>Rodové prokletí – cesta románem jako cesta odhalování tohoto rodového tajemství (aneb přidáme ještě trochu </a:t>
            </a:r>
            <a:r>
              <a:rPr lang="cs-CZ" dirty="0" err="1"/>
              <a:t>mystična</a:t>
            </a:r>
            <a:r>
              <a:rPr lang="cs-CZ" dirty="0"/>
              <a:t>)</a:t>
            </a:r>
          </a:p>
          <a:p>
            <a:pPr rtl="0"/>
            <a:r>
              <a:rPr lang="cs-CZ" dirty="0"/>
              <a:t>Kolorit doby – estébák </a:t>
            </a:r>
            <a:r>
              <a:rPr lang="cs-CZ" dirty="0" err="1"/>
              <a:t>Švanc</a:t>
            </a:r>
            <a:r>
              <a:rPr lang="cs-CZ" dirty="0"/>
              <a:t>, nacista Norfolk (emblematické obrazy komunismu a nacismu)</a:t>
            </a:r>
          </a:p>
          <a:p>
            <a:pPr rtl="0"/>
            <a:r>
              <a:rPr lang="cs-CZ" dirty="0"/>
              <a:t>Neznámý příběh </a:t>
            </a:r>
            <a:r>
              <a:rPr lang="cs-CZ" dirty="0" err="1"/>
              <a:t>žítkovských</a:t>
            </a:r>
            <a:r>
              <a:rPr lang="cs-CZ" dirty="0"/>
              <a:t> bohyň x známé pozadí obecných dějin</a:t>
            </a:r>
          </a:p>
          <a:p>
            <a:pPr rtl="0"/>
            <a:r>
              <a:rPr lang="cs-CZ" dirty="0"/>
              <a:t>Na začátku příběhu neví hrdinka nic x na konci příběhu ví vše potřebné</a:t>
            </a:r>
          </a:p>
          <a:p>
            <a:pPr rtl="0"/>
            <a:endParaRPr lang="cs-CZ" dirty="0"/>
          </a:p>
        </p:txBody>
      </p:sp>
      <p:pic>
        <p:nvPicPr>
          <p:cNvPr id="4" name="Obrázek 3">
            <a:extLst>
              <a:ext uri="{FF2B5EF4-FFF2-40B4-BE49-F238E27FC236}">
                <a16:creationId xmlns:a16="http://schemas.microsoft.com/office/drawing/2014/main" id="{559F2A34-A356-FC5D-E16F-36F486E7265D}"/>
              </a:ext>
            </a:extLst>
          </p:cNvPr>
          <p:cNvPicPr>
            <a:picLocks noChangeAspect="1"/>
          </p:cNvPicPr>
          <p:nvPr/>
        </p:nvPicPr>
        <p:blipFill>
          <a:blip r:embed="rId3"/>
          <a:stretch>
            <a:fillRect/>
          </a:stretch>
        </p:blipFill>
        <p:spPr>
          <a:xfrm>
            <a:off x="196289" y="952379"/>
            <a:ext cx="3725213" cy="2094398"/>
          </a:xfrm>
          <a:prstGeom prst="rect">
            <a:avLst/>
          </a:prstGeom>
        </p:spPr>
      </p:pic>
      <p:pic>
        <p:nvPicPr>
          <p:cNvPr id="5" name="Obrázek 4">
            <a:extLst>
              <a:ext uri="{FF2B5EF4-FFF2-40B4-BE49-F238E27FC236}">
                <a16:creationId xmlns:a16="http://schemas.microsoft.com/office/drawing/2014/main" id="{0B38A3BE-27F8-DBAE-FA8D-76F42B2C3F4E}"/>
              </a:ext>
            </a:extLst>
          </p:cNvPr>
          <p:cNvPicPr>
            <a:picLocks noChangeAspect="1"/>
          </p:cNvPicPr>
          <p:nvPr/>
        </p:nvPicPr>
        <p:blipFill>
          <a:blip r:embed="rId4"/>
          <a:stretch>
            <a:fillRect/>
          </a:stretch>
        </p:blipFill>
        <p:spPr>
          <a:xfrm>
            <a:off x="2176878" y="3405271"/>
            <a:ext cx="1564368" cy="2459186"/>
          </a:xfrm>
          <a:prstGeom prst="rect">
            <a:avLst/>
          </a:prstGeom>
        </p:spPr>
      </p:pic>
    </p:spTree>
    <p:extLst>
      <p:ext uri="{BB962C8B-B14F-4D97-AF65-F5344CB8AC3E}">
        <p14:creationId xmlns:p14="http://schemas.microsoft.com/office/powerpoint/2010/main" val="523701699"/>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Historické pozadí</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120704" y="1612259"/>
            <a:ext cx="5882781" cy="3932339"/>
          </a:xfrm>
        </p:spPr>
        <p:txBody>
          <a:bodyPr rtlCol="0">
            <a:normAutofit fontScale="77500" lnSpcReduction="20000"/>
          </a:bodyPr>
          <a:lstStyle/>
          <a:p>
            <a:pPr lvl="1"/>
            <a:r>
              <a:rPr lang="cs-CZ" sz="2325" b="1" dirty="0"/>
              <a:t>Alena </a:t>
            </a:r>
            <a:r>
              <a:rPr lang="cs-CZ" sz="2325" b="1" dirty="0" err="1"/>
              <a:t>Mornštajnová</a:t>
            </a:r>
            <a:r>
              <a:rPr lang="cs-CZ" sz="2325" b="1" dirty="0"/>
              <a:t>: </a:t>
            </a:r>
            <a:r>
              <a:rPr lang="cs-CZ" sz="2325" b="1" i="1" dirty="0"/>
              <a:t>Hana </a:t>
            </a:r>
            <a:r>
              <a:rPr lang="cs-CZ" sz="2325" b="1" dirty="0"/>
              <a:t>(2017)</a:t>
            </a:r>
          </a:p>
          <a:p>
            <a:pPr rtl="0"/>
            <a:r>
              <a:rPr lang="cs-CZ" dirty="0"/>
              <a:t>Vzpomínkové vyprávění, v němž se vyprávějící Mira vrací do roku 1954 a pak pokračuje chronologicky dopředu</a:t>
            </a:r>
          </a:p>
          <a:p>
            <a:pPr rtl="0"/>
            <a:r>
              <a:rPr lang="cs-CZ" dirty="0"/>
              <a:t>Rok 1954: rodičce a sourozenci umírají na tyfus</a:t>
            </a:r>
          </a:p>
          <a:p>
            <a:pPr rtl="0"/>
            <a:r>
              <a:rPr lang="cs-CZ" dirty="0"/>
              <a:t>Postupně se vynořují emblémy doby: pouliční rozhlas, pionýrské šátky, lampiónový průvod na výročí VŘSR (= současnost)</a:t>
            </a:r>
          </a:p>
          <a:p>
            <a:pPr rtl="0"/>
            <a:r>
              <a:rPr lang="cs-CZ" dirty="0"/>
              <a:t>K tomu tušení vzdálenější minulosti (záhadná teta Hana, v jejíž „péči“ vypravěčka vyrůstá) – tam (1933 – 1945) se vyprávění dostane ve II. části (</a:t>
            </a:r>
            <a:r>
              <a:rPr lang="cs-CZ" dirty="0" err="1"/>
              <a:t>prequel</a:t>
            </a:r>
            <a:r>
              <a:rPr lang="cs-CZ" dirty="0"/>
              <a:t>: známe už pozdější osud postav, teď se dostáváme k jejich předchozím osudům – a vše do sebe pěkně zapadá: konečně se dozvíme, proč je ta teta Hana tak záhadná a divná!!!</a:t>
            </a:r>
          </a:p>
          <a:p>
            <a:pPr rtl="0"/>
            <a:r>
              <a:rPr lang="cs-CZ" dirty="0"/>
              <a:t>(a protože jsme za to rádi, tak nijak neřešíme, jak je možné, že vypravěčka-sirotek se v průběhu dospívání celou tuto komplexní rodinnou historii dozvěděla)</a:t>
            </a:r>
          </a:p>
          <a:p>
            <a:pPr rtl="0"/>
            <a:r>
              <a:rPr lang="cs-CZ" dirty="0"/>
              <a:t>Opět emblémy doby: Německo, Mnichov, okupace, protižidovské zákony: dějiny ve městě ilustrované na osudu nám už dobře známých postav</a:t>
            </a:r>
          </a:p>
          <a:p>
            <a:pPr rtl="0"/>
            <a:r>
              <a:rPr lang="cs-CZ" dirty="0"/>
              <a:t>III. část: vyprávění Hany, které doplní chybějící díl mozaiky: pobyt v koncentračním táboře</a:t>
            </a:r>
          </a:p>
          <a:p>
            <a:pPr rtl="0"/>
            <a:r>
              <a:rPr lang="cs-CZ" dirty="0"/>
              <a:t>Proto na konci rozumíme, proč je ta Hana tak divná (nese v sobě vinu, že slepou vírou v privátní lásku zavinila smrt celé své rodiny x vyrovnává to tím, že se stará o vypravěčku)</a:t>
            </a:r>
          </a:p>
          <a:p>
            <a:pPr rtl="0"/>
            <a:endParaRPr lang="cs-CZ" dirty="0"/>
          </a:p>
          <a:p>
            <a:pPr rtl="0"/>
            <a:endParaRPr lang="cs-CZ" dirty="0"/>
          </a:p>
        </p:txBody>
      </p:sp>
      <p:pic>
        <p:nvPicPr>
          <p:cNvPr id="4" name="Obrázek 3">
            <a:extLst>
              <a:ext uri="{FF2B5EF4-FFF2-40B4-BE49-F238E27FC236}">
                <a16:creationId xmlns:a16="http://schemas.microsoft.com/office/drawing/2014/main" id="{559F2A34-A356-FC5D-E16F-36F486E7265D}"/>
              </a:ext>
            </a:extLst>
          </p:cNvPr>
          <p:cNvPicPr>
            <a:picLocks noChangeAspect="1"/>
          </p:cNvPicPr>
          <p:nvPr/>
        </p:nvPicPr>
        <p:blipFill>
          <a:blip r:embed="rId3"/>
          <a:stretch>
            <a:fillRect/>
          </a:stretch>
        </p:blipFill>
        <p:spPr>
          <a:xfrm>
            <a:off x="196289" y="1310255"/>
            <a:ext cx="3088675" cy="1736522"/>
          </a:xfrm>
          <a:prstGeom prst="rect">
            <a:avLst/>
          </a:prstGeom>
        </p:spPr>
      </p:pic>
      <p:pic>
        <p:nvPicPr>
          <p:cNvPr id="1026" name="Picture 2" descr="Hana bazar | Databáze knih">
            <a:extLst>
              <a:ext uri="{FF2B5EF4-FFF2-40B4-BE49-F238E27FC236}">
                <a16:creationId xmlns:a16="http://schemas.microsoft.com/office/drawing/2014/main" id="{1F13D3BE-F05D-C000-C8DF-10F94DBD50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7892" y="3971189"/>
            <a:ext cx="1321266" cy="1981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662151"/>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Historické pozadí</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120704" y="1612259"/>
            <a:ext cx="5882781" cy="3932339"/>
          </a:xfrm>
        </p:spPr>
        <p:txBody>
          <a:bodyPr rtlCol="0">
            <a:normAutofit fontScale="92500" lnSpcReduction="20000"/>
          </a:bodyPr>
          <a:lstStyle/>
          <a:p>
            <a:pPr lvl="1"/>
            <a:r>
              <a:rPr lang="cs-CZ" sz="2325" b="1" dirty="0"/>
              <a:t>Alena </a:t>
            </a:r>
            <a:r>
              <a:rPr lang="cs-CZ" sz="2325" b="1" dirty="0" err="1"/>
              <a:t>Mornštajnová</a:t>
            </a:r>
            <a:r>
              <a:rPr lang="cs-CZ" sz="2325" b="1" dirty="0"/>
              <a:t>: </a:t>
            </a:r>
            <a:r>
              <a:rPr lang="cs-CZ" sz="2325" b="1" i="1" dirty="0"/>
              <a:t>Tiché roky </a:t>
            </a:r>
            <a:r>
              <a:rPr lang="cs-CZ" sz="2325" b="1" dirty="0"/>
              <a:t>(2019)</a:t>
            </a:r>
          </a:p>
          <a:p>
            <a:pPr rtl="0"/>
            <a:r>
              <a:rPr lang="cs-CZ" dirty="0"/>
              <a:t>2 vyprávěcí linie: </a:t>
            </a:r>
          </a:p>
          <a:p>
            <a:pPr rtl="0"/>
            <a:r>
              <a:rPr lang="cs-CZ" dirty="0"/>
              <a:t>Dcera (vypráví v </a:t>
            </a:r>
            <a:r>
              <a:rPr lang="cs-CZ" dirty="0" err="1"/>
              <a:t>ich</a:t>
            </a:r>
            <a:r>
              <a:rPr lang="cs-CZ" dirty="0"/>
              <a:t>-formě) = současnost (bez minulosti, která je vždy jen tíživá a zavádějící), hledání, empatická citlivost, růst, otevřenost.</a:t>
            </a:r>
          </a:p>
          <a:p>
            <a:pPr rtl="0"/>
            <a:r>
              <a:rPr lang="cs-CZ" dirty="0"/>
              <a:t>Otec (o něm se vypráví v </a:t>
            </a:r>
            <a:r>
              <a:rPr lang="cs-CZ" dirty="0" err="1"/>
              <a:t>er</a:t>
            </a:r>
            <a:r>
              <a:rPr lang="cs-CZ" dirty="0"/>
              <a:t>-formě: padouch – nelze se s ním identifikovat, proto nesmí vyprávět): oddaný komunista (veřejné splývá s privátním: sociální inženýr, který i rozhodnutí mít další dceru chápe jako nástroj řešení manželské krize) – prototyp postavy dle antikomunistického diskursu</a:t>
            </a:r>
          </a:p>
          <a:p>
            <a:pPr rtl="0"/>
            <a:r>
              <a:rPr lang="cs-CZ" dirty="0"/>
              <a:t>Jedinkrát dá přednost soukromému (štěstí = svoboda své první dcery) před veřejným, za což je natrvalo potrestán</a:t>
            </a:r>
          </a:p>
          <a:p>
            <a:pPr rtl="0"/>
            <a:r>
              <a:rPr lang="cs-CZ" dirty="0"/>
              <a:t>Padouch jako ustálený tropus: fundamentalista, zneužívající rodič, citové monstrum + jediný polidšťující rys (obdiv k vážné hudbě + láska ke své ženě)</a:t>
            </a:r>
          </a:p>
          <a:p>
            <a:pPr rtl="0"/>
            <a:r>
              <a:rPr lang="cs-CZ" dirty="0"/>
              <a:t>Na počátku jsou obě vyprávěcí linie zcela mimoběžné, na konci se ale prolnou a vše do sebe krásně zapadne</a:t>
            </a:r>
          </a:p>
          <a:p>
            <a:pPr rtl="0"/>
            <a:endParaRPr lang="cs-CZ" dirty="0"/>
          </a:p>
          <a:p>
            <a:pPr rtl="0"/>
            <a:endParaRPr lang="cs-CZ" dirty="0"/>
          </a:p>
        </p:txBody>
      </p:sp>
      <p:pic>
        <p:nvPicPr>
          <p:cNvPr id="4" name="Obrázek 3">
            <a:extLst>
              <a:ext uri="{FF2B5EF4-FFF2-40B4-BE49-F238E27FC236}">
                <a16:creationId xmlns:a16="http://schemas.microsoft.com/office/drawing/2014/main" id="{559F2A34-A356-FC5D-E16F-36F486E7265D}"/>
              </a:ext>
            </a:extLst>
          </p:cNvPr>
          <p:cNvPicPr>
            <a:picLocks noChangeAspect="1"/>
          </p:cNvPicPr>
          <p:nvPr/>
        </p:nvPicPr>
        <p:blipFill>
          <a:blip r:embed="rId3"/>
          <a:stretch>
            <a:fillRect/>
          </a:stretch>
        </p:blipFill>
        <p:spPr>
          <a:xfrm>
            <a:off x="196289" y="1310255"/>
            <a:ext cx="3088675" cy="1736522"/>
          </a:xfrm>
          <a:prstGeom prst="rect">
            <a:avLst/>
          </a:prstGeom>
        </p:spPr>
      </p:pic>
      <p:pic>
        <p:nvPicPr>
          <p:cNvPr id="5" name="Obrázek 4">
            <a:extLst>
              <a:ext uri="{FF2B5EF4-FFF2-40B4-BE49-F238E27FC236}">
                <a16:creationId xmlns:a16="http://schemas.microsoft.com/office/drawing/2014/main" id="{1A282882-3D71-B484-95A3-17BDD31DF6D5}"/>
              </a:ext>
            </a:extLst>
          </p:cNvPr>
          <p:cNvPicPr>
            <a:picLocks noChangeAspect="1"/>
          </p:cNvPicPr>
          <p:nvPr/>
        </p:nvPicPr>
        <p:blipFill>
          <a:blip r:embed="rId4"/>
          <a:stretch>
            <a:fillRect/>
          </a:stretch>
        </p:blipFill>
        <p:spPr>
          <a:xfrm>
            <a:off x="1658899" y="3845338"/>
            <a:ext cx="1300163" cy="1978819"/>
          </a:xfrm>
          <a:prstGeom prst="rect">
            <a:avLst/>
          </a:prstGeom>
        </p:spPr>
      </p:pic>
    </p:spTree>
    <p:extLst>
      <p:ext uri="{BB962C8B-B14F-4D97-AF65-F5344CB8AC3E}">
        <p14:creationId xmlns:p14="http://schemas.microsoft.com/office/powerpoint/2010/main" val="4053646575"/>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a:bodyPr>
          <a:lstStyle/>
          <a:p>
            <a:pPr algn="l"/>
            <a:r>
              <a:rPr lang="cs-CZ" sz="2400" dirty="0"/>
              <a:t>Historické pozadí</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120704" y="1612259"/>
            <a:ext cx="5882781" cy="3932339"/>
          </a:xfrm>
        </p:spPr>
        <p:txBody>
          <a:bodyPr rtlCol="0">
            <a:normAutofit fontScale="92500" lnSpcReduction="10000"/>
          </a:bodyPr>
          <a:lstStyle/>
          <a:p>
            <a:pPr lvl="2"/>
            <a:r>
              <a:rPr lang="cs-CZ" sz="1650" b="1" dirty="0"/>
              <a:t>Kateřina Tučková: </a:t>
            </a:r>
            <a:r>
              <a:rPr lang="cs-CZ" sz="1650" b="1" i="1" dirty="0"/>
              <a:t>Bílá Voda </a:t>
            </a:r>
            <a:r>
              <a:rPr lang="cs-CZ" sz="1650" b="1" dirty="0"/>
              <a:t>(2022)</a:t>
            </a:r>
          </a:p>
          <a:p>
            <a:pPr rtl="0"/>
            <a:r>
              <a:rPr lang="cs-CZ" dirty="0"/>
              <a:t>Vstup: osobní příběh Leny (trauma, zranění, zjevně před něčím z minulosti utíká)</a:t>
            </a:r>
          </a:p>
          <a:p>
            <a:pPr rtl="0"/>
            <a:r>
              <a:rPr lang="cs-CZ" dirty="0"/>
              <a:t>Pobyt v klášteře: namísto na sebe se začne zaměřovat na pronikání do záhadného světa klášterní minulosti a církve jako instituce – a my čtenáři do toho pronikáme s ní</a:t>
            </a:r>
          </a:p>
          <a:p>
            <a:pPr rtl="0"/>
            <a:r>
              <a:rPr lang="cs-CZ" dirty="0"/>
              <a:t>Vše z minulosti je krásně dostupné: čteme deník představené kláštera, čteme korespondenci místního faráře, v archivu se dochovaly materiály StB a další potřebné díly mozaiky</a:t>
            </a:r>
          </a:p>
          <a:p>
            <a:pPr rtl="0"/>
            <a:r>
              <a:rPr lang="cs-CZ" dirty="0"/>
              <a:t>Z klášterní minulosti vystupuje atraktivní téma žen tajně svěcených na kněze a příběh biskupa Felixe, který budoval podzemní tajnou církev</a:t>
            </a:r>
          </a:p>
          <a:p>
            <a:pPr rtl="0"/>
            <a:r>
              <a:rPr lang="cs-CZ" dirty="0"/>
              <a:t>Po složení mozaiky historického pozadí přijde na závěr i odhalení záhadné minulosti Leny: paralelismus traumatické obecné minulosti a traumatického rodinného příběhu</a:t>
            </a:r>
          </a:p>
          <a:p>
            <a:pPr rtl="0"/>
            <a:r>
              <a:rPr lang="cs-CZ" dirty="0"/>
              <a:t>A vše do sebe opět krásně zapadne!</a:t>
            </a:r>
          </a:p>
          <a:p>
            <a:pPr rtl="0"/>
            <a:endParaRPr lang="cs-CZ" dirty="0"/>
          </a:p>
          <a:p>
            <a:pPr rtl="0"/>
            <a:endParaRPr lang="cs-CZ" dirty="0"/>
          </a:p>
        </p:txBody>
      </p:sp>
      <p:pic>
        <p:nvPicPr>
          <p:cNvPr id="4" name="Obrázek 3">
            <a:extLst>
              <a:ext uri="{FF2B5EF4-FFF2-40B4-BE49-F238E27FC236}">
                <a16:creationId xmlns:a16="http://schemas.microsoft.com/office/drawing/2014/main" id="{559F2A34-A356-FC5D-E16F-36F486E7265D}"/>
              </a:ext>
            </a:extLst>
          </p:cNvPr>
          <p:cNvPicPr>
            <a:picLocks noChangeAspect="1"/>
          </p:cNvPicPr>
          <p:nvPr/>
        </p:nvPicPr>
        <p:blipFill>
          <a:blip r:embed="rId3"/>
          <a:stretch>
            <a:fillRect/>
          </a:stretch>
        </p:blipFill>
        <p:spPr>
          <a:xfrm>
            <a:off x="196289" y="1310255"/>
            <a:ext cx="3088675" cy="1736522"/>
          </a:xfrm>
          <a:prstGeom prst="rect">
            <a:avLst/>
          </a:prstGeom>
        </p:spPr>
      </p:pic>
      <p:pic>
        <p:nvPicPr>
          <p:cNvPr id="5" name="Obrázek 4">
            <a:extLst>
              <a:ext uri="{FF2B5EF4-FFF2-40B4-BE49-F238E27FC236}">
                <a16:creationId xmlns:a16="http://schemas.microsoft.com/office/drawing/2014/main" id="{FD118709-3D3B-EB18-280D-4591EDF87852}"/>
              </a:ext>
            </a:extLst>
          </p:cNvPr>
          <p:cNvPicPr>
            <a:picLocks noChangeAspect="1"/>
          </p:cNvPicPr>
          <p:nvPr/>
        </p:nvPicPr>
        <p:blipFill>
          <a:blip r:embed="rId4"/>
          <a:stretch>
            <a:fillRect/>
          </a:stretch>
        </p:blipFill>
        <p:spPr>
          <a:xfrm>
            <a:off x="1521501" y="3959507"/>
            <a:ext cx="1293019" cy="1985963"/>
          </a:xfrm>
          <a:prstGeom prst="rect">
            <a:avLst/>
          </a:prstGeom>
        </p:spPr>
      </p:pic>
    </p:spTree>
    <p:extLst>
      <p:ext uri="{BB962C8B-B14F-4D97-AF65-F5344CB8AC3E}">
        <p14:creationId xmlns:p14="http://schemas.microsoft.com/office/powerpoint/2010/main" val="727262128"/>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Roland </a:t>
            </a:r>
            <a:r>
              <a:rPr lang="cs-CZ" dirty="0" err="1"/>
              <a:t>Barthes</a:t>
            </a:r>
            <a:r>
              <a:rPr lang="cs-CZ" dirty="0"/>
              <a:t>: Nautilus a Opilý koráb (</a:t>
            </a:r>
            <a:r>
              <a:rPr lang="cs-CZ" i="1" dirty="0"/>
              <a:t>Mytologie</a:t>
            </a:r>
            <a:r>
              <a:rPr lang="cs-CZ" dirty="0"/>
              <a:t>, 1957)</a:t>
            </a:r>
          </a:p>
        </p:txBody>
      </p:sp>
      <p:sp>
        <p:nvSpPr>
          <p:cNvPr id="3" name="Zástupný symbol pro obsah 2"/>
          <p:cNvSpPr>
            <a:spLocks noGrp="1"/>
          </p:cNvSpPr>
          <p:nvPr>
            <p:ph idx="1"/>
          </p:nvPr>
        </p:nvSpPr>
        <p:spPr>
          <a:xfrm>
            <a:off x="3573711" y="1459639"/>
            <a:ext cx="4976530" cy="4393255"/>
          </a:xfrm>
        </p:spPr>
        <p:txBody>
          <a:bodyPr>
            <a:normAutofit lnSpcReduction="10000"/>
          </a:bodyPr>
          <a:lstStyle/>
          <a:p>
            <a:r>
              <a:rPr lang="cs-CZ" dirty="0" err="1"/>
              <a:t>Jules</a:t>
            </a:r>
            <a:r>
              <a:rPr lang="cs-CZ" dirty="0"/>
              <a:t> Verne: „kontinuální gesto uzavírání“: „uzavřít se a usadit, takový je existenční sen dětí i </a:t>
            </a:r>
            <a:r>
              <a:rPr lang="cs-CZ" dirty="0" err="1"/>
              <a:t>Julese</a:t>
            </a:r>
            <a:r>
              <a:rPr lang="cs-CZ" dirty="0"/>
              <a:t> </a:t>
            </a:r>
            <a:r>
              <a:rPr lang="cs-CZ" dirty="0" err="1"/>
              <a:t>Vernea</a:t>
            </a:r>
            <a:r>
              <a:rPr lang="cs-CZ" dirty="0"/>
              <a:t>“</a:t>
            </a:r>
          </a:p>
          <a:p>
            <a:r>
              <a:rPr lang="cs-CZ" dirty="0"/>
              <a:t>„Verne byl maniak plnosti: bez ustání ukončoval a zaplňoval svět, neustále ho zakulacoval jako vejce (…) svět je ukončený, plný spočitatelných věcí, které lze poskládat vedle sebe“</a:t>
            </a:r>
          </a:p>
          <a:p>
            <a:r>
              <a:rPr lang="cs-CZ" dirty="0"/>
              <a:t>„Verne se nijak nesnažil rozšířit svět podle modelu romantických úniků nebo mystických rovin nekonečna: ustavičně se jej snažil </a:t>
            </a:r>
            <a:r>
              <a:rPr lang="cs-CZ" b="1" dirty="0"/>
              <a:t>smrštit, zalidnit, zredukovat na známý a uzavřený prostor</a:t>
            </a:r>
            <a:r>
              <a:rPr lang="cs-CZ" dirty="0"/>
              <a:t>, který by člověk poté mohl pohodlně obývat“</a:t>
            </a:r>
          </a:p>
          <a:p>
            <a:endParaRPr lang="cs-CZ" dirty="0"/>
          </a:p>
          <a:p>
            <a:r>
              <a:rPr lang="cs-CZ" dirty="0"/>
              <a:t>Sto padesát let starý princi bestselleru, který v české kotlině dosud spolehlivě funguje (mohou za to geny prarodičů, kteří od 2. poloviny 50. let četli </a:t>
            </a:r>
            <a:r>
              <a:rPr lang="cs-CZ" dirty="0" err="1"/>
              <a:t>Verneova</a:t>
            </a:r>
            <a:r>
              <a:rPr lang="cs-CZ" dirty="0"/>
              <a:t> díla jako jedno z mála projevů zážitkové literatury, k nimž měli přístup?)</a:t>
            </a:r>
          </a:p>
          <a:p>
            <a:endParaRPr lang="cs-CZ" dirty="0"/>
          </a:p>
        </p:txBody>
      </p:sp>
    </p:spTree>
    <p:extLst>
      <p:ext uri="{BB962C8B-B14F-4D97-AF65-F5344CB8AC3E}">
        <p14:creationId xmlns:p14="http://schemas.microsoft.com/office/powerpoint/2010/main" val="4075613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56060" y="44625"/>
            <a:ext cx="7429499" cy="1127440"/>
          </a:xfrm>
        </p:spPr>
        <p:txBody>
          <a:bodyPr>
            <a:normAutofit/>
          </a:bodyPr>
          <a:lstStyle/>
          <a:p>
            <a:r>
              <a:rPr lang="cs-CZ" dirty="0"/>
              <a:t>Anatomie současného českého bestselleru</a:t>
            </a:r>
          </a:p>
        </p:txBody>
      </p:sp>
      <p:sp>
        <p:nvSpPr>
          <p:cNvPr id="3" name="Zástupný symbol pro obsah 2"/>
          <p:cNvSpPr>
            <a:spLocks noGrp="1"/>
          </p:cNvSpPr>
          <p:nvPr>
            <p:ph idx="1"/>
          </p:nvPr>
        </p:nvSpPr>
        <p:spPr>
          <a:xfrm>
            <a:off x="408709" y="692696"/>
            <a:ext cx="8347364" cy="3956875"/>
          </a:xfrm>
        </p:spPr>
        <p:txBody>
          <a:bodyPr>
            <a:normAutofit/>
          </a:bodyPr>
          <a:lstStyle/>
          <a:p>
            <a:r>
              <a:rPr lang="cs-CZ" dirty="0"/>
              <a:t>Patrik Hartl (nar. 1976)</a:t>
            </a:r>
          </a:p>
          <a:p>
            <a:r>
              <a:rPr lang="cs-CZ" dirty="0"/>
              <a:t>(</a:t>
            </a:r>
            <a:r>
              <a:rPr lang="cs-CZ" i="1" dirty="0"/>
              <a:t>Malý pražský </a:t>
            </a:r>
            <a:r>
              <a:rPr lang="cs-CZ" i="1" dirty="0" err="1"/>
              <a:t>erotikon</a:t>
            </a:r>
            <a:r>
              <a:rPr lang="cs-CZ" dirty="0"/>
              <a:t>, 2014; </a:t>
            </a:r>
            <a:r>
              <a:rPr lang="cs-CZ" i="1" dirty="0"/>
              <a:t>Okamžiky štěstí</a:t>
            </a:r>
            <a:r>
              <a:rPr lang="cs-CZ" dirty="0"/>
              <a:t>, 2016; </a:t>
            </a:r>
            <a:r>
              <a:rPr lang="cs-CZ" i="1" dirty="0"/>
              <a:t>Nejlepší víkend </a:t>
            </a:r>
            <a:r>
              <a:rPr lang="cs-CZ" dirty="0"/>
              <a:t>(2018):</a:t>
            </a:r>
          </a:p>
          <a:p>
            <a:r>
              <a:rPr lang="cs-CZ" sz="1350" dirty="0"/>
              <a:t>„Na Babě stojí nad strání s výhledem na Prahu dvě sousedící řadovky, ve kterých bydlí rodiny, jejichž členové prožívají pod povrchem zdánlivě všedních dní nečekaně osudové milostné příběhy.</a:t>
            </a:r>
          </a:p>
          <a:p>
            <a:r>
              <a:rPr lang="cs-CZ" sz="1350" dirty="0"/>
              <a:t>Honza cítí pokušení, ale protože si nechce komplikovat život, snaží se mu odolat. Marta, přestože je vdaná, občas neodolá, a Zbyněk se ani odolávat nepokouší. Táňa miluje tajně, Petra má zábrany, Tomáš je až příliš velký romantik, Cyril trochu zvrhlík a Adéla se miluje častěji, než všichni předchozí dohromady, aby se necítila sama.“</a:t>
            </a:r>
          </a:p>
        </p:txBody>
      </p:sp>
      <p:pic>
        <p:nvPicPr>
          <p:cNvPr id="4" name="Obrázek 3"/>
          <p:cNvPicPr>
            <a:picLocks noChangeAspect="1"/>
          </p:cNvPicPr>
          <p:nvPr/>
        </p:nvPicPr>
        <p:blipFill>
          <a:blip r:embed="rId2"/>
          <a:stretch>
            <a:fillRect/>
          </a:stretch>
        </p:blipFill>
        <p:spPr>
          <a:xfrm>
            <a:off x="3204122" y="4649570"/>
            <a:ext cx="1364456" cy="1878806"/>
          </a:xfrm>
          <a:prstGeom prst="rect">
            <a:avLst/>
          </a:prstGeom>
        </p:spPr>
      </p:pic>
      <p:pic>
        <p:nvPicPr>
          <p:cNvPr id="5" name="Obrázek 4"/>
          <p:cNvPicPr>
            <a:picLocks noChangeAspect="1"/>
          </p:cNvPicPr>
          <p:nvPr/>
        </p:nvPicPr>
        <p:blipFill>
          <a:blip r:embed="rId3"/>
          <a:stretch>
            <a:fillRect/>
          </a:stretch>
        </p:blipFill>
        <p:spPr>
          <a:xfrm>
            <a:off x="4801797" y="4869160"/>
            <a:ext cx="2352725" cy="1600199"/>
          </a:xfrm>
          <a:prstGeom prst="rect">
            <a:avLst/>
          </a:prstGeom>
        </p:spPr>
      </p:pic>
      <p:pic>
        <p:nvPicPr>
          <p:cNvPr id="6" name="Obrázek 5"/>
          <p:cNvPicPr>
            <a:picLocks noChangeAspect="1"/>
          </p:cNvPicPr>
          <p:nvPr/>
        </p:nvPicPr>
        <p:blipFill>
          <a:blip r:embed="rId4"/>
          <a:stretch>
            <a:fillRect/>
          </a:stretch>
        </p:blipFill>
        <p:spPr>
          <a:xfrm>
            <a:off x="7419318" y="4649570"/>
            <a:ext cx="1371600" cy="1871663"/>
          </a:xfrm>
          <a:prstGeom prst="rect">
            <a:avLst/>
          </a:prstGeom>
        </p:spPr>
      </p:pic>
      <p:pic>
        <p:nvPicPr>
          <p:cNvPr id="7" name="Obrázek 6"/>
          <p:cNvPicPr>
            <a:picLocks noChangeAspect="1"/>
          </p:cNvPicPr>
          <p:nvPr/>
        </p:nvPicPr>
        <p:blipFill>
          <a:blip r:embed="rId5"/>
          <a:stretch>
            <a:fillRect/>
          </a:stretch>
        </p:blipFill>
        <p:spPr>
          <a:xfrm>
            <a:off x="175490" y="4869160"/>
            <a:ext cx="2729106" cy="1439626"/>
          </a:xfrm>
          <a:prstGeom prst="rect">
            <a:avLst/>
          </a:prstGeom>
        </p:spPr>
      </p:pic>
    </p:spTree>
    <p:extLst>
      <p:ext uri="{BB962C8B-B14F-4D97-AF65-F5344CB8AC3E}">
        <p14:creationId xmlns:p14="http://schemas.microsoft.com/office/powerpoint/2010/main" val="2007591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56060" y="44625"/>
            <a:ext cx="7429499" cy="1579476"/>
          </a:xfrm>
        </p:spPr>
        <p:txBody>
          <a:bodyPr>
            <a:normAutofit/>
          </a:bodyPr>
          <a:lstStyle/>
          <a:p>
            <a:r>
              <a:rPr lang="cs-CZ" dirty="0"/>
              <a:t>Anatomie současného českého bestselleru II</a:t>
            </a:r>
          </a:p>
        </p:txBody>
      </p:sp>
      <p:sp>
        <p:nvSpPr>
          <p:cNvPr id="3" name="Zástupný symbol pro obsah 2"/>
          <p:cNvSpPr>
            <a:spLocks noGrp="1"/>
          </p:cNvSpPr>
          <p:nvPr>
            <p:ph idx="1"/>
          </p:nvPr>
        </p:nvSpPr>
        <p:spPr>
          <a:xfrm>
            <a:off x="162099" y="692697"/>
            <a:ext cx="8722128" cy="3240359"/>
          </a:xfrm>
        </p:spPr>
        <p:txBody>
          <a:bodyPr>
            <a:normAutofit/>
          </a:bodyPr>
          <a:lstStyle/>
          <a:p>
            <a:r>
              <a:rPr lang="cs-CZ" dirty="0"/>
              <a:t>Radka Třeštíková (nar. 1981)</a:t>
            </a:r>
          </a:p>
          <a:p>
            <a:r>
              <a:rPr lang="cs-CZ" i="1" dirty="0"/>
              <a:t>Dobře mi tak </a:t>
            </a:r>
            <a:r>
              <a:rPr lang="cs-CZ" dirty="0"/>
              <a:t>(2014); </a:t>
            </a:r>
            <a:r>
              <a:rPr lang="cs-CZ" i="1" dirty="0"/>
              <a:t>To prší moře</a:t>
            </a:r>
            <a:r>
              <a:rPr lang="cs-CZ" dirty="0"/>
              <a:t> (2015); </a:t>
            </a:r>
            <a:r>
              <a:rPr lang="cs-CZ" i="1" dirty="0"/>
              <a:t>Bábovky</a:t>
            </a:r>
            <a:r>
              <a:rPr lang="cs-CZ" dirty="0"/>
              <a:t> (2016); </a:t>
            </a:r>
            <a:r>
              <a:rPr lang="cs-CZ" i="1" dirty="0"/>
              <a:t>Osm</a:t>
            </a:r>
            <a:r>
              <a:rPr lang="cs-CZ" dirty="0"/>
              <a:t> (2017); </a:t>
            </a:r>
            <a:r>
              <a:rPr lang="cs-CZ" i="1" dirty="0"/>
              <a:t>Veselí</a:t>
            </a:r>
            <a:r>
              <a:rPr lang="cs-CZ" dirty="0"/>
              <a:t> (2018)</a:t>
            </a:r>
          </a:p>
          <a:p>
            <a:r>
              <a:rPr lang="cs-CZ" sz="1050" dirty="0"/>
              <a:t>„Dvanáct žen, dvanáct osudů propojených v jednom románu. Napadlo vás někdy, co řeší milenka ženatého muže a jaká je ve skutečnosti ta příšerná manželka, o které jí on vypráví? Nebo proč má sestra manželky tak špatný vztah se svojí dcerou? Jak se vlastně cítí ta patnáctiletá holka, na kterou si rodiče nikdy neudělají čas? A kam se vlastně poděly ty peníze? Kdo je vzal, kdo je ztratil, kdo je utratil, kdo je našel a kdo je bude muset vrátit? Nechte se strhnout upřímnou zpovědí hlavních hrdinek, kde nechybí ironie, humor, bolest, napětí, nenávist ani láska. Kde se emotivní příběhy vzájemně prolínají, jeden vede ke druhému, k celé řadě zajímavých rozuzlení a potom nerušeně pokračují dál, někdy šťastně, někdy ne, takový už je život.</a:t>
            </a:r>
          </a:p>
        </p:txBody>
      </p:sp>
      <p:pic>
        <p:nvPicPr>
          <p:cNvPr id="4" name="Obrázek 3"/>
          <p:cNvPicPr>
            <a:picLocks noChangeAspect="1"/>
          </p:cNvPicPr>
          <p:nvPr/>
        </p:nvPicPr>
        <p:blipFill>
          <a:blip r:embed="rId2"/>
          <a:stretch>
            <a:fillRect/>
          </a:stretch>
        </p:blipFill>
        <p:spPr>
          <a:xfrm>
            <a:off x="240863" y="4797152"/>
            <a:ext cx="1321594" cy="1943100"/>
          </a:xfrm>
          <a:prstGeom prst="rect">
            <a:avLst/>
          </a:prstGeom>
        </p:spPr>
      </p:pic>
      <p:pic>
        <p:nvPicPr>
          <p:cNvPr id="5" name="Obrázek 4"/>
          <p:cNvPicPr>
            <a:picLocks noChangeAspect="1"/>
          </p:cNvPicPr>
          <p:nvPr/>
        </p:nvPicPr>
        <p:blipFill>
          <a:blip r:embed="rId3"/>
          <a:stretch>
            <a:fillRect/>
          </a:stretch>
        </p:blipFill>
        <p:spPr>
          <a:xfrm>
            <a:off x="1985437" y="4653136"/>
            <a:ext cx="1300163" cy="1978819"/>
          </a:xfrm>
          <a:prstGeom prst="rect">
            <a:avLst/>
          </a:prstGeom>
        </p:spPr>
      </p:pic>
      <p:pic>
        <p:nvPicPr>
          <p:cNvPr id="6" name="Obrázek 5"/>
          <p:cNvPicPr>
            <a:picLocks noChangeAspect="1"/>
          </p:cNvPicPr>
          <p:nvPr/>
        </p:nvPicPr>
        <p:blipFill>
          <a:blip r:embed="rId4"/>
          <a:stretch>
            <a:fillRect/>
          </a:stretch>
        </p:blipFill>
        <p:spPr>
          <a:xfrm>
            <a:off x="4197127" y="4689871"/>
            <a:ext cx="1264444" cy="2035969"/>
          </a:xfrm>
          <a:prstGeom prst="rect">
            <a:avLst/>
          </a:prstGeom>
        </p:spPr>
      </p:pic>
      <p:pic>
        <p:nvPicPr>
          <p:cNvPr id="7" name="Obrázek 6"/>
          <p:cNvPicPr>
            <a:picLocks noChangeAspect="1"/>
          </p:cNvPicPr>
          <p:nvPr/>
        </p:nvPicPr>
        <p:blipFill>
          <a:blip r:embed="rId5"/>
          <a:stretch>
            <a:fillRect/>
          </a:stretch>
        </p:blipFill>
        <p:spPr>
          <a:xfrm>
            <a:off x="6860412" y="4624560"/>
            <a:ext cx="1264444" cy="2035969"/>
          </a:xfrm>
          <a:prstGeom prst="rect">
            <a:avLst/>
          </a:prstGeom>
        </p:spPr>
      </p:pic>
    </p:spTree>
    <p:extLst>
      <p:ext uri="{BB962C8B-B14F-4D97-AF65-F5344CB8AC3E}">
        <p14:creationId xmlns:p14="http://schemas.microsoft.com/office/powerpoint/2010/main" val="13989729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90F08744-9D7B-4693-B8D6-2A5210AE9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p:nvSpPr>
          <p:cNvPr id="10" name="Ovál 32">
            <a:extLst>
              <a:ext uri="{FF2B5EF4-FFF2-40B4-BE49-F238E27FC236}">
                <a16:creationId xmlns:a16="http://schemas.microsoft.com/office/drawing/2014/main" id="{5B2E630F-F386-44FA-B1A1-C10A9BF43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36127">
            <a:off x="222204" y="1626938"/>
            <a:ext cx="5473934" cy="3816366"/>
          </a:xfrm>
          <a:custGeom>
            <a:avLst/>
            <a:gdLst>
              <a:gd name="connsiteX0" fmla="*/ 0 w 6428838"/>
              <a:gd name="connsiteY0" fmla="*/ 2579031 h 5158062"/>
              <a:gd name="connsiteX1" fmla="*/ 3214419 w 6428838"/>
              <a:gd name="connsiteY1" fmla="*/ 0 h 5158062"/>
              <a:gd name="connsiteX2" fmla="*/ 6428838 w 6428838"/>
              <a:gd name="connsiteY2" fmla="*/ 2579031 h 5158062"/>
              <a:gd name="connsiteX3" fmla="*/ 3214419 w 6428838"/>
              <a:gd name="connsiteY3" fmla="*/ 5158062 h 5158062"/>
              <a:gd name="connsiteX4" fmla="*/ 0 w 6428838"/>
              <a:gd name="connsiteY4" fmla="*/ 2579031 h 5158062"/>
              <a:gd name="connsiteX0" fmla="*/ 3321 w 6432159"/>
              <a:gd name="connsiteY0" fmla="*/ 2647125 h 5226156"/>
              <a:gd name="connsiteX1" fmla="*/ 2789723 w 6432159"/>
              <a:gd name="connsiteY1" fmla="*/ 0 h 5226156"/>
              <a:gd name="connsiteX2" fmla="*/ 6432159 w 6432159"/>
              <a:gd name="connsiteY2" fmla="*/ 2647125 h 5226156"/>
              <a:gd name="connsiteX3" fmla="*/ 3217740 w 6432159"/>
              <a:gd name="connsiteY3" fmla="*/ 5226156 h 5226156"/>
              <a:gd name="connsiteX4" fmla="*/ 3321 w 6432159"/>
              <a:gd name="connsiteY4" fmla="*/ 2647125 h 5226156"/>
              <a:gd name="connsiteX0" fmla="*/ 1953 w 6566979"/>
              <a:gd name="connsiteY0" fmla="*/ 2695803 h 5226224"/>
              <a:gd name="connsiteX1" fmla="*/ 2924543 w 6566979"/>
              <a:gd name="connsiteY1" fmla="*/ 39 h 5226224"/>
              <a:gd name="connsiteX2" fmla="*/ 6566979 w 6566979"/>
              <a:gd name="connsiteY2" fmla="*/ 2647164 h 5226224"/>
              <a:gd name="connsiteX3" fmla="*/ 3352560 w 6566979"/>
              <a:gd name="connsiteY3" fmla="*/ 5226195 h 5226224"/>
              <a:gd name="connsiteX4" fmla="*/ 1953 w 6566979"/>
              <a:gd name="connsiteY4" fmla="*/ 2695803 h 5226224"/>
              <a:gd name="connsiteX0" fmla="*/ 8982 w 6574008"/>
              <a:gd name="connsiteY0" fmla="*/ 2695803 h 5226313"/>
              <a:gd name="connsiteX1" fmla="*/ 2931572 w 6574008"/>
              <a:gd name="connsiteY1" fmla="*/ 39 h 5226313"/>
              <a:gd name="connsiteX2" fmla="*/ 6574008 w 6574008"/>
              <a:gd name="connsiteY2" fmla="*/ 2647164 h 5226313"/>
              <a:gd name="connsiteX3" fmla="*/ 3359589 w 6574008"/>
              <a:gd name="connsiteY3" fmla="*/ 5226195 h 5226313"/>
              <a:gd name="connsiteX4" fmla="*/ 8982 w 6574008"/>
              <a:gd name="connsiteY4" fmla="*/ 2695803 h 5226313"/>
              <a:gd name="connsiteX0" fmla="*/ 11929 w 6576955"/>
              <a:gd name="connsiteY0" fmla="*/ 2695953 h 5226463"/>
              <a:gd name="connsiteX1" fmla="*/ 2934519 w 6576955"/>
              <a:gd name="connsiteY1" fmla="*/ 189 h 5226463"/>
              <a:gd name="connsiteX2" fmla="*/ 6576955 w 6576955"/>
              <a:gd name="connsiteY2" fmla="*/ 2647314 h 5226463"/>
              <a:gd name="connsiteX3" fmla="*/ 3362536 w 6576955"/>
              <a:gd name="connsiteY3" fmla="*/ 5226345 h 5226463"/>
              <a:gd name="connsiteX4" fmla="*/ 11929 w 6576955"/>
              <a:gd name="connsiteY4" fmla="*/ 2695953 h 5226463"/>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47356"/>
              <a:gd name="connsiteX1" fmla="*/ 2931852 w 6963394"/>
              <a:gd name="connsiteY1" fmla="*/ 10033 h 5247356"/>
              <a:gd name="connsiteX2" fmla="*/ 6963394 w 6963394"/>
              <a:gd name="connsiteY2" fmla="*/ 3318639 h 5247356"/>
              <a:gd name="connsiteX3" fmla="*/ 3359869 w 6963394"/>
              <a:gd name="connsiteY3" fmla="*/ 5236189 h 5247356"/>
              <a:gd name="connsiteX4" fmla="*/ 9262 w 6963394"/>
              <a:gd name="connsiteY4" fmla="*/ 2705797 h 5247356"/>
              <a:gd name="connsiteX0" fmla="*/ 9262 w 6963394"/>
              <a:gd name="connsiteY0" fmla="*/ 2705797 h 5292159"/>
              <a:gd name="connsiteX1" fmla="*/ 2931852 w 6963394"/>
              <a:gd name="connsiteY1" fmla="*/ 10033 h 5292159"/>
              <a:gd name="connsiteX2" fmla="*/ 6963394 w 6963394"/>
              <a:gd name="connsiteY2" fmla="*/ 3318639 h 5292159"/>
              <a:gd name="connsiteX3" fmla="*/ 3359869 w 6963394"/>
              <a:gd name="connsiteY3" fmla="*/ 5236189 h 5292159"/>
              <a:gd name="connsiteX4" fmla="*/ 9262 w 6963394"/>
              <a:gd name="connsiteY4" fmla="*/ 2705797 h 5292159"/>
              <a:gd name="connsiteX0" fmla="*/ 9262 w 6963394"/>
              <a:gd name="connsiteY0" fmla="*/ 2705797 h 5259961"/>
              <a:gd name="connsiteX1" fmla="*/ 2931852 w 6963394"/>
              <a:gd name="connsiteY1" fmla="*/ 10033 h 5259961"/>
              <a:gd name="connsiteX2" fmla="*/ 6963394 w 6963394"/>
              <a:gd name="connsiteY2" fmla="*/ 3318639 h 5259961"/>
              <a:gd name="connsiteX3" fmla="*/ 3359869 w 6963394"/>
              <a:gd name="connsiteY3" fmla="*/ 5236189 h 5259961"/>
              <a:gd name="connsiteX4" fmla="*/ 9262 w 6963394"/>
              <a:gd name="connsiteY4" fmla="*/ 2705797 h 5259961"/>
              <a:gd name="connsiteX0" fmla="*/ 9557 w 7352795"/>
              <a:gd name="connsiteY0" fmla="*/ 2707501 h 5252013"/>
              <a:gd name="connsiteX1" fmla="*/ 2932147 w 7352795"/>
              <a:gd name="connsiteY1" fmla="*/ 11737 h 5252013"/>
              <a:gd name="connsiteX2" fmla="*/ 7352795 w 7352795"/>
              <a:gd name="connsiteY2" fmla="*/ 3378709 h 5252013"/>
              <a:gd name="connsiteX3" fmla="*/ 3360164 w 7352795"/>
              <a:gd name="connsiteY3" fmla="*/ 5237893 h 5252013"/>
              <a:gd name="connsiteX4" fmla="*/ 9557 w 7352795"/>
              <a:gd name="connsiteY4" fmla="*/ 2707501 h 5252013"/>
              <a:gd name="connsiteX0" fmla="*/ 8078 w 7789061"/>
              <a:gd name="connsiteY0" fmla="*/ 2744796 h 5249051"/>
              <a:gd name="connsiteX1" fmla="*/ 3368413 w 7789061"/>
              <a:gd name="connsiteY1" fmla="*/ 10121 h 5249051"/>
              <a:gd name="connsiteX2" fmla="*/ 7789061 w 7789061"/>
              <a:gd name="connsiteY2" fmla="*/ 3377093 h 5249051"/>
              <a:gd name="connsiteX3" fmla="*/ 3796430 w 7789061"/>
              <a:gd name="connsiteY3" fmla="*/ 5236277 h 5249051"/>
              <a:gd name="connsiteX4" fmla="*/ 8078 w 7789061"/>
              <a:gd name="connsiteY4" fmla="*/ 2744796 h 5249051"/>
              <a:gd name="connsiteX0" fmla="*/ 8078 w 7789061"/>
              <a:gd name="connsiteY0" fmla="*/ 2744796 h 5271741"/>
              <a:gd name="connsiteX1" fmla="*/ 3368413 w 7789061"/>
              <a:gd name="connsiteY1" fmla="*/ 10121 h 5271741"/>
              <a:gd name="connsiteX2" fmla="*/ 7789061 w 7789061"/>
              <a:gd name="connsiteY2" fmla="*/ 3377093 h 5271741"/>
              <a:gd name="connsiteX3" fmla="*/ 3796430 w 7789061"/>
              <a:gd name="connsiteY3" fmla="*/ 5236277 h 5271741"/>
              <a:gd name="connsiteX4" fmla="*/ 8078 w 7789061"/>
              <a:gd name="connsiteY4" fmla="*/ 2744796 h 5271741"/>
              <a:gd name="connsiteX0" fmla="*/ 1055 w 7782038"/>
              <a:gd name="connsiteY0" fmla="*/ 2738806 h 5438018"/>
              <a:gd name="connsiteX1" fmla="*/ 3361390 w 7782038"/>
              <a:gd name="connsiteY1" fmla="*/ 4131 h 5438018"/>
              <a:gd name="connsiteX2" fmla="*/ 7782038 w 7782038"/>
              <a:gd name="connsiteY2" fmla="*/ 3371103 h 5438018"/>
              <a:gd name="connsiteX3" fmla="*/ 3692130 w 7782038"/>
              <a:gd name="connsiteY3" fmla="*/ 5415113 h 5438018"/>
              <a:gd name="connsiteX4" fmla="*/ 1055 w 7782038"/>
              <a:gd name="connsiteY4" fmla="*/ 2738806 h 5438018"/>
              <a:gd name="connsiteX0" fmla="*/ 28883 w 7809866"/>
              <a:gd name="connsiteY0" fmla="*/ 2742147 h 5441359"/>
              <a:gd name="connsiteX1" fmla="*/ 3389218 w 7809866"/>
              <a:gd name="connsiteY1" fmla="*/ 7472 h 5441359"/>
              <a:gd name="connsiteX2" fmla="*/ 7809866 w 7809866"/>
              <a:gd name="connsiteY2" fmla="*/ 3374444 h 5441359"/>
              <a:gd name="connsiteX3" fmla="*/ 3719958 w 7809866"/>
              <a:gd name="connsiteY3" fmla="*/ 5418454 h 5441359"/>
              <a:gd name="connsiteX4" fmla="*/ 28883 w 7809866"/>
              <a:gd name="connsiteY4" fmla="*/ 2742147 h 5441359"/>
              <a:gd name="connsiteX0" fmla="*/ 36549 w 7817532"/>
              <a:gd name="connsiteY0" fmla="*/ 2751085 h 5450297"/>
              <a:gd name="connsiteX1" fmla="*/ 3396884 w 7817532"/>
              <a:gd name="connsiteY1" fmla="*/ 16410 h 5450297"/>
              <a:gd name="connsiteX2" fmla="*/ 7817532 w 7817532"/>
              <a:gd name="connsiteY2" fmla="*/ 3383382 h 5450297"/>
              <a:gd name="connsiteX3" fmla="*/ 3727624 w 7817532"/>
              <a:gd name="connsiteY3" fmla="*/ 5427392 h 5450297"/>
              <a:gd name="connsiteX4" fmla="*/ 36549 w 7817532"/>
              <a:gd name="connsiteY4" fmla="*/ 2751085 h 5450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7532" h="5450297">
                <a:moveTo>
                  <a:pt x="36549" y="2751085"/>
                </a:moveTo>
                <a:cubicBezTo>
                  <a:pt x="-281221" y="925127"/>
                  <a:pt x="1526121" y="-147339"/>
                  <a:pt x="3396884" y="16410"/>
                </a:cubicBezTo>
                <a:cubicBezTo>
                  <a:pt x="5267647" y="180159"/>
                  <a:pt x="7817532" y="1453184"/>
                  <a:pt x="7817532" y="3383382"/>
                </a:cubicBezTo>
                <a:cubicBezTo>
                  <a:pt x="7700800" y="5342763"/>
                  <a:pt x="5024455" y="5532775"/>
                  <a:pt x="3727624" y="5427392"/>
                </a:cubicBezTo>
                <a:cubicBezTo>
                  <a:pt x="2430794" y="5322009"/>
                  <a:pt x="354319" y="4577043"/>
                  <a:pt x="36549" y="275108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cs-CZ" sz="1350" dirty="0">
              <a:solidFill>
                <a:prstClr val="white"/>
              </a:solidFill>
              <a:latin typeface="Rockwell" panose="02060603020205020403"/>
            </a:endParaRPr>
          </a:p>
        </p:txBody>
      </p:sp>
      <p:sp useBgFill="1">
        <p:nvSpPr>
          <p:cNvPr id="12" name="Volný tvar: Obrazec 11">
            <a:extLst>
              <a:ext uri="{FF2B5EF4-FFF2-40B4-BE49-F238E27FC236}">
                <a16:creationId xmlns:a16="http://schemas.microsoft.com/office/drawing/2014/main" id="{73567C09-8B4D-49A6-A711-C44C5807D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2665906" y="392570"/>
            <a:ext cx="6762524" cy="6025401"/>
          </a:xfrm>
          <a:custGeom>
            <a:avLst/>
            <a:gdLst>
              <a:gd name="connsiteX0" fmla="*/ 6078066 w 9016699"/>
              <a:gd name="connsiteY0" fmla="*/ 782055 h 8033868"/>
              <a:gd name="connsiteX1" fmla="*/ 8705208 w 9016699"/>
              <a:gd name="connsiteY1" fmla="*/ 3409197 h 8033868"/>
              <a:gd name="connsiteX2" fmla="*/ 8793057 w 9016699"/>
              <a:gd name="connsiteY2" fmla="*/ 3617452 h 8033868"/>
              <a:gd name="connsiteX3" fmla="*/ 9016699 w 9016699"/>
              <a:gd name="connsiteY3" fmla="*/ 4793120 h 8033868"/>
              <a:gd name="connsiteX4" fmla="*/ 8960084 w 9016699"/>
              <a:gd name="connsiteY4" fmla="*/ 5272709 h 8033868"/>
              <a:gd name="connsiteX5" fmla="*/ 8920563 w 9016699"/>
              <a:gd name="connsiteY5" fmla="*/ 5444162 h 8033868"/>
              <a:gd name="connsiteX6" fmla="*/ 6620466 w 9016699"/>
              <a:gd name="connsiteY6" fmla="*/ 7744259 h 8033868"/>
              <a:gd name="connsiteX7" fmla="*/ 6480006 w 9016699"/>
              <a:gd name="connsiteY7" fmla="*/ 7795347 h 8033868"/>
              <a:gd name="connsiteX8" fmla="*/ 4389696 w 9016699"/>
              <a:gd name="connsiteY8" fmla="*/ 7987178 h 8033868"/>
              <a:gd name="connsiteX9" fmla="*/ 3086984 w 9016699"/>
              <a:gd name="connsiteY9" fmla="*/ 7466023 h 8033868"/>
              <a:gd name="connsiteX10" fmla="*/ 3024300 w 9016699"/>
              <a:gd name="connsiteY10" fmla="*/ 7426965 h 8033868"/>
              <a:gd name="connsiteX11" fmla="*/ 519567 w 9016699"/>
              <a:gd name="connsiteY11" fmla="*/ 4922232 h 8033868"/>
              <a:gd name="connsiteX12" fmla="*/ 419495 w 9016699"/>
              <a:gd name="connsiteY12" fmla="*/ 4733719 h 8033868"/>
              <a:gd name="connsiteX13" fmla="*/ 3514 w 9016699"/>
              <a:gd name="connsiteY13" fmla="*/ 3245168 h 8033868"/>
              <a:gd name="connsiteX14" fmla="*/ 4193329 w 9016699"/>
              <a:gd name="connsiteY14" fmla="*/ 36108 h 8033868"/>
              <a:gd name="connsiteX15" fmla="*/ 5977677 w 9016699"/>
              <a:gd name="connsiteY15" fmla="*/ 722908 h 80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16699" h="8033868">
                <a:moveTo>
                  <a:pt x="6078066" y="782055"/>
                </a:moveTo>
                <a:lnTo>
                  <a:pt x="8705208" y="3409197"/>
                </a:lnTo>
                <a:lnTo>
                  <a:pt x="8793057" y="3617452"/>
                </a:lnTo>
                <a:cubicBezTo>
                  <a:pt x="8935615" y="3988374"/>
                  <a:pt x="9016699" y="4381324"/>
                  <a:pt x="9016699" y="4793120"/>
                </a:cubicBezTo>
                <a:cubicBezTo>
                  <a:pt x="9008675" y="4960329"/>
                  <a:pt x="8989449" y="5120121"/>
                  <a:pt x="8960084" y="5272709"/>
                </a:cubicBezTo>
                <a:lnTo>
                  <a:pt x="8920563" y="5444162"/>
                </a:lnTo>
                <a:lnTo>
                  <a:pt x="6620466" y="7744259"/>
                </a:lnTo>
                <a:lnTo>
                  <a:pt x="6480006" y="7795347"/>
                </a:lnTo>
                <a:cubicBezTo>
                  <a:pt x="5726471" y="8035167"/>
                  <a:pt x="4953020" y="8083925"/>
                  <a:pt x="4389696" y="7987178"/>
                </a:cubicBezTo>
                <a:cubicBezTo>
                  <a:pt x="4014146" y="7922680"/>
                  <a:pt x="3559510" y="7740111"/>
                  <a:pt x="3086984" y="7466023"/>
                </a:cubicBezTo>
                <a:lnTo>
                  <a:pt x="3024300" y="7426965"/>
                </a:lnTo>
                <a:lnTo>
                  <a:pt x="519567" y="4922232"/>
                </a:lnTo>
                <a:lnTo>
                  <a:pt x="419495" y="4733719"/>
                </a:lnTo>
                <a:cubicBezTo>
                  <a:pt x="181303" y="4258474"/>
                  <a:pt x="28977" y="3756361"/>
                  <a:pt x="3514" y="3245168"/>
                </a:cubicBezTo>
                <a:cubicBezTo>
                  <a:pt x="-112889" y="908287"/>
                  <a:pt x="2691131" y="-221884"/>
                  <a:pt x="4193329" y="36108"/>
                </a:cubicBezTo>
                <a:cubicBezTo>
                  <a:pt x="4662766" y="116730"/>
                  <a:pt x="5309837" y="354143"/>
                  <a:pt x="5977677" y="72290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342900">
              <a:defRPr/>
            </a:pPr>
            <a:endParaRPr lang="cs-CZ" sz="1350" dirty="0">
              <a:solidFill>
                <a:prstClr val="white"/>
              </a:solidFill>
              <a:latin typeface="Rockwell" panose="02060603020205020403"/>
            </a:endParaRPr>
          </a:p>
        </p:txBody>
      </p:sp>
      <p:sp>
        <p:nvSpPr>
          <p:cNvPr id="2" name="Nadpis 1">
            <a:extLst>
              <a:ext uri="{FF2B5EF4-FFF2-40B4-BE49-F238E27FC236}">
                <a16:creationId xmlns:a16="http://schemas.microsoft.com/office/drawing/2014/main" id="{83CC07D1-29E1-4AA8-B207-C6F2C032646E}"/>
              </a:ext>
            </a:extLst>
          </p:cNvPr>
          <p:cNvSpPr>
            <a:spLocks noGrp="1"/>
          </p:cNvSpPr>
          <p:nvPr>
            <p:ph type="title"/>
          </p:nvPr>
        </p:nvSpPr>
        <p:spPr>
          <a:xfrm>
            <a:off x="605790" y="2619694"/>
            <a:ext cx="1831421" cy="1842332"/>
          </a:xfrm>
        </p:spPr>
        <p:txBody>
          <a:bodyPr rtlCol="0">
            <a:normAutofit fontScale="90000"/>
          </a:bodyPr>
          <a:lstStyle/>
          <a:p>
            <a:pPr algn="l"/>
            <a:r>
              <a:rPr lang="cs-CZ" sz="2400" dirty="0"/>
              <a:t>Obecné principy aneb anatomické rysy českého bestselleru</a:t>
            </a:r>
          </a:p>
        </p:txBody>
      </p:sp>
      <p:sp>
        <p:nvSpPr>
          <p:cNvPr id="3" name="Zástupný symbol pro obsah 2">
            <a:extLst>
              <a:ext uri="{FF2B5EF4-FFF2-40B4-BE49-F238E27FC236}">
                <a16:creationId xmlns:a16="http://schemas.microsoft.com/office/drawing/2014/main" id="{48D2DA24-C5D0-44B5-9011-43E7FEA59CC9}"/>
              </a:ext>
            </a:extLst>
          </p:cNvPr>
          <p:cNvSpPr>
            <a:spLocks noGrp="1"/>
          </p:cNvSpPr>
          <p:nvPr>
            <p:ph idx="1"/>
          </p:nvPr>
        </p:nvSpPr>
        <p:spPr>
          <a:xfrm>
            <a:off x="3634740" y="1738094"/>
            <a:ext cx="5425322" cy="3429221"/>
          </a:xfrm>
        </p:spPr>
        <p:txBody>
          <a:bodyPr rtlCol="0">
            <a:normAutofit fontScale="92500" lnSpcReduction="10000"/>
          </a:bodyPr>
          <a:lstStyle/>
          <a:p>
            <a:pPr rtl="0"/>
            <a:r>
              <a:rPr lang="cs-CZ" b="1" dirty="0"/>
              <a:t>Princip zdvojené perspektivy (centrální postava x čtenář):</a:t>
            </a:r>
          </a:p>
          <a:p>
            <a:pPr rtl="0"/>
            <a:r>
              <a:rPr lang="cs-CZ" dirty="0"/>
              <a:t>Centrální postava = člověk v osobní krizi (jako čtenáři jsme na tom lépe, a proto s ním sympatizujeme, ale máme větší možnosti)</a:t>
            </a:r>
          </a:p>
          <a:p>
            <a:pPr rtl="0"/>
            <a:r>
              <a:rPr lang="cs-CZ" dirty="0"/>
              <a:t>Centrální postava je zanořená v minulosti (uvnitř dějin) x čtenář je „na konci“ dějin, ví, co a jak se tehdy odehrávalo a jak to pak dopadlo</a:t>
            </a:r>
          </a:p>
          <a:p>
            <a:pPr rtl="0"/>
            <a:r>
              <a:rPr lang="cs-CZ" dirty="0"/>
              <a:t>Centrální postava najde klíč ke svému osudu/problému ve velkých dějinách (dochované deníky, archivy, vzpomínky pamětníků-tehdejších aktérů) – roztroušené fragmenty a indicie do sebe začnou dokonale zapadat</a:t>
            </a:r>
          </a:p>
          <a:p>
            <a:pPr rtl="0"/>
            <a:r>
              <a:rPr lang="cs-CZ" dirty="0"/>
              <a:t>V průběhu vyprávění příběhu se pozadí velkých dějin a mikro-dějin fikční postavy začne přibližovat, propojovat a osvětlovat navzájem</a:t>
            </a:r>
          </a:p>
          <a:p>
            <a:pPr rtl="0"/>
            <a:r>
              <a:rPr lang="cs-CZ" dirty="0"/>
              <a:t>Konec příběhu: Pocit, že už všemu rozumím, že vše do sebe krásně zapadlo (katarze), že teď už rozumím velkým dějinám lépe, více a </a:t>
            </a:r>
            <a:r>
              <a:rPr lang="cs-CZ" dirty="0" err="1"/>
              <a:t>personalizovaně</a:t>
            </a:r>
            <a:r>
              <a:rPr lang="cs-CZ" dirty="0"/>
              <a:t> (skrze postavu i svůj prožitek četby)</a:t>
            </a:r>
          </a:p>
          <a:p>
            <a:pPr rtl="0"/>
            <a:endParaRPr lang="cs-CZ" dirty="0"/>
          </a:p>
        </p:txBody>
      </p:sp>
      <p:pic>
        <p:nvPicPr>
          <p:cNvPr id="5" name="Obrázek 4">
            <a:extLst>
              <a:ext uri="{FF2B5EF4-FFF2-40B4-BE49-F238E27FC236}">
                <a16:creationId xmlns:a16="http://schemas.microsoft.com/office/drawing/2014/main" id="{2E53F628-234D-C045-E5BF-23494FF09127}"/>
              </a:ext>
            </a:extLst>
          </p:cNvPr>
          <p:cNvPicPr>
            <a:picLocks noChangeAspect="1"/>
          </p:cNvPicPr>
          <p:nvPr/>
        </p:nvPicPr>
        <p:blipFill>
          <a:blip r:embed="rId3"/>
          <a:stretch>
            <a:fillRect/>
          </a:stretch>
        </p:blipFill>
        <p:spPr>
          <a:xfrm>
            <a:off x="1933871" y="857251"/>
            <a:ext cx="1371600" cy="1878806"/>
          </a:xfrm>
          <a:prstGeom prst="rect">
            <a:avLst/>
          </a:prstGeom>
        </p:spPr>
      </p:pic>
      <p:pic>
        <p:nvPicPr>
          <p:cNvPr id="6" name="Obrázek 5">
            <a:extLst>
              <a:ext uri="{FF2B5EF4-FFF2-40B4-BE49-F238E27FC236}">
                <a16:creationId xmlns:a16="http://schemas.microsoft.com/office/drawing/2014/main" id="{1530CB13-F7F6-D1A5-8F83-1DF7F6502E2E}"/>
              </a:ext>
            </a:extLst>
          </p:cNvPr>
          <p:cNvPicPr>
            <a:picLocks noChangeAspect="1"/>
          </p:cNvPicPr>
          <p:nvPr/>
        </p:nvPicPr>
        <p:blipFill>
          <a:blip r:embed="rId4"/>
          <a:stretch>
            <a:fillRect/>
          </a:stretch>
        </p:blipFill>
        <p:spPr>
          <a:xfrm>
            <a:off x="145813" y="4709250"/>
            <a:ext cx="1793081" cy="1079571"/>
          </a:xfrm>
          <a:prstGeom prst="rect">
            <a:avLst/>
          </a:prstGeom>
        </p:spPr>
      </p:pic>
      <p:pic>
        <p:nvPicPr>
          <p:cNvPr id="7" name="Obrázek 6">
            <a:extLst>
              <a:ext uri="{FF2B5EF4-FFF2-40B4-BE49-F238E27FC236}">
                <a16:creationId xmlns:a16="http://schemas.microsoft.com/office/drawing/2014/main" id="{D95B33CC-9B92-202F-DA0A-565F9F450159}"/>
              </a:ext>
            </a:extLst>
          </p:cNvPr>
          <p:cNvPicPr>
            <a:picLocks noChangeAspect="1"/>
          </p:cNvPicPr>
          <p:nvPr/>
        </p:nvPicPr>
        <p:blipFill>
          <a:blip r:embed="rId5"/>
          <a:stretch>
            <a:fillRect/>
          </a:stretch>
        </p:blipFill>
        <p:spPr>
          <a:xfrm>
            <a:off x="2036616" y="4709250"/>
            <a:ext cx="1619286" cy="1208237"/>
          </a:xfrm>
          <a:prstGeom prst="rect">
            <a:avLst/>
          </a:prstGeom>
        </p:spPr>
      </p:pic>
    </p:spTree>
    <p:extLst>
      <p:ext uri="{BB962C8B-B14F-4D97-AF65-F5344CB8AC3E}">
        <p14:creationId xmlns:p14="http://schemas.microsoft.com/office/powerpoint/2010/main" val="226750526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Nejisté odhady počtu výtisků:</a:t>
            </a:r>
          </a:p>
        </p:txBody>
      </p:sp>
      <p:pic>
        <p:nvPicPr>
          <p:cNvPr id="5" name="Zástupný symbol pro obsah 4"/>
          <p:cNvPicPr>
            <a:picLocks noGrp="1" noChangeAspect="1"/>
          </p:cNvPicPr>
          <p:nvPr>
            <p:ph idx="1"/>
          </p:nvPr>
        </p:nvPicPr>
        <p:blipFill>
          <a:blip r:embed="rId2"/>
          <a:stretch>
            <a:fillRect/>
          </a:stretch>
        </p:blipFill>
        <p:spPr>
          <a:xfrm>
            <a:off x="7518067" y="3028052"/>
            <a:ext cx="1569317" cy="2510909"/>
          </a:xfrm>
          <a:prstGeom prst="rect">
            <a:avLst/>
          </a:prstGeom>
        </p:spPr>
      </p:pic>
      <p:sp>
        <p:nvSpPr>
          <p:cNvPr id="4" name="Zástupný symbol pro text 3"/>
          <p:cNvSpPr>
            <a:spLocks noGrp="1"/>
          </p:cNvSpPr>
          <p:nvPr>
            <p:ph type="body" sz="half" idx="2"/>
          </p:nvPr>
        </p:nvSpPr>
        <p:spPr/>
        <p:txBody>
          <a:bodyPr/>
          <a:lstStyle/>
          <a:p>
            <a:r>
              <a:rPr lang="cs-CZ" dirty="0"/>
              <a:t>Miroslav Švandrlík: </a:t>
            </a:r>
            <a:r>
              <a:rPr lang="cs-CZ" i="1" dirty="0"/>
              <a:t>Černí baroni</a:t>
            </a:r>
            <a:r>
              <a:rPr lang="cs-CZ" dirty="0"/>
              <a:t>: 750 000 výtisků během let 1990-91</a:t>
            </a:r>
          </a:p>
          <a:p>
            <a:r>
              <a:rPr lang="cs-CZ" dirty="0" err="1"/>
              <a:t>Colleen</a:t>
            </a:r>
            <a:r>
              <a:rPr lang="cs-CZ" dirty="0"/>
              <a:t> </a:t>
            </a:r>
            <a:r>
              <a:rPr lang="cs-CZ" dirty="0" err="1"/>
              <a:t>McCullough</a:t>
            </a:r>
            <a:r>
              <a:rPr lang="cs-CZ" dirty="0"/>
              <a:t>: </a:t>
            </a:r>
            <a:r>
              <a:rPr lang="cs-CZ" i="1" dirty="0"/>
              <a:t>Ptáci v trní</a:t>
            </a:r>
            <a:r>
              <a:rPr lang="cs-CZ" dirty="0"/>
              <a:t>: 170 000 výtisků za pouhý rok (1993)</a:t>
            </a:r>
          </a:p>
          <a:p>
            <a:r>
              <a:rPr lang="cs-CZ" dirty="0"/>
              <a:t>Tolkien: </a:t>
            </a:r>
            <a:r>
              <a:rPr lang="cs-CZ" i="1" dirty="0"/>
              <a:t>Pán prstenů: </a:t>
            </a:r>
            <a:r>
              <a:rPr lang="cs-CZ" dirty="0"/>
              <a:t>80 000 v průběhu 10 let (pak nárůst díky filmovým verzím)</a:t>
            </a:r>
          </a:p>
          <a:p>
            <a:r>
              <a:rPr lang="cs-CZ" dirty="0"/>
              <a:t>Ivan Klíma: </a:t>
            </a:r>
            <a:r>
              <a:rPr lang="cs-CZ" i="1" dirty="0"/>
              <a:t>Láska a smetí</a:t>
            </a:r>
            <a:r>
              <a:rPr lang="cs-CZ" dirty="0"/>
              <a:t>: vydáno v nákladu 100 000 výtisků (značná část neprodejná za původní cenu)</a:t>
            </a:r>
          </a:p>
          <a:p>
            <a:endParaRPr lang="cs-CZ" dirty="0"/>
          </a:p>
          <a:p>
            <a:r>
              <a:rPr lang="cs-CZ" dirty="0"/>
              <a:t>1996: Nástup „fenoménu“ Levné knihy</a:t>
            </a:r>
          </a:p>
        </p:txBody>
      </p:sp>
      <p:pic>
        <p:nvPicPr>
          <p:cNvPr id="6" name="Obrázek 5"/>
          <p:cNvPicPr>
            <a:picLocks noChangeAspect="1"/>
          </p:cNvPicPr>
          <p:nvPr/>
        </p:nvPicPr>
        <p:blipFill>
          <a:blip r:embed="rId3"/>
          <a:stretch>
            <a:fillRect/>
          </a:stretch>
        </p:blipFill>
        <p:spPr>
          <a:xfrm>
            <a:off x="4310390" y="315246"/>
            <a:ext cx="1720988" cy="2423639"/>
          </a:xfrm>
          <a:prstGeom prst="rect">
            <a:avLst/>
          </a:prstGeom>
        </p:spPr>
      </p:pic>
      <p:pic>
        <p:nvPicPr>
          <p:cNvPr id="7" name="Obrázek 6"/>
          <p:cNvPicPr>
            <a:picLocks noChangeAspect="1"/>
          </p:cNvPicPr>
          <p:nvPr/>
        </p:nvPicPr>
        <p:blipFill>
          <a:blip r:embed="rId4"/>
          <a:stretch>
            <a:fillRect/>
          </a:stretch>
        </p:blipFill>
        <p:spPr>
          <a:xfrm>
            <a:off x="6876256" y="273050"/>
            <a:ext cx="1492136" cy="1809305"/>
          </a:xfrm>
          <a:prstGeom prst="rect">
            <a:avLst/>
          </a:prstGeom>
        </p:spPr>
      </p:pic>
      <p:pic>
        <p:nvPicPr>
          <p:cNvPr id="3" name="Obrázek 2"/>
          <p:cNvPicPr>
            <a:picLocks noChangeAspect="1"/>
          </p:cNvPicPr>
          <p:nvPr/>
        </p:nvPicPr>
        <p:blipFill>
          <a:blip r:embed="rId5"/>
          <a:stretch>
            <a:fillRect/>
          </a:stretch>
        </p:blipFill>
        <p:spPr>
          <a:xfrm>
            <a:off x="4045385" y="3611025"/>
            <a:ext cx="2946083" cy="1906484"/>
          </a:xfrm>
          <a:prstGeom prst="rect">
            <a:avLst/>
          </a:prstGeom>
        </p:spPr>
      </p:pic>
      <p:pic>
        <p:nvPicPr>
          <p:cNvPr id="8" name="Obrázek 7">
            <a:extLst>
              <a:ext uri="{FF2B5EF4-FFF2-40B4-BE49-F238E27FC236}">
                <a16:creationId xmlns:a16="http://schemas.microsoft.com/office/drawing/2014/main" id="{4B50D404-9C2D-4B80-B9B8-88553F0DE73C}"/>
              </a:ext>
            </a:extLst>
          </p:cNvPr>
          <p:cNvPicPr>
            <a:picLocks noChangeAspect="1"/>
          </p:cNvPicPr>
          <p:nvPr/>
        </p:nvPicPr>
        <p:blipFill>
          <a:blip r:embed="rId6"/>
          <a:stretch>
            <a:fillRect/>
          </a:stretch>
        </p:blipFill>
        <p:spPr>
          <a:xfrm>
            <a:off x="404711" y="4352393"/>
            <a:ext cx="3467868" cy="2388975"/>
          </a:xfrm>
          <a:prstGeom prst="rect">
            <a:avLst/>
          </a:prstGeom>
        </p:spPr>
      </p:pic>
    </p:spTree>
    <p:extLst>
      <p:ext uri="{BB962C8B-B14F-4D97-AF65-F5344CB8AC3E}">
        <p14:creationId xmlns:p14="http://schemas.microsoft.com/office/powerpoint/2010/main" val="461680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3B23FF-6D8D-7B7B-61FA-DCA8124BACB0}"/>
              </a:ext>
            </a:extLst>
          </p:cNvPr>
          <p:cNvSpPr>
            <a:spLocks noGrp="1"/>
          </p:cNvSpPr>
          <p:nvPr>
            <p:ph type="title"/>
          </p:nvPr>
        </p:nvSpPr>
        <p:spPr/>
        <p:txBody>
          <a:bodyPr>
            <a:normAutofit fontScale="90000"/>
          </a:bodyPr>
          <a:lstStyle/>
          <a:p>
            <a:r>
              <a:rPr lang="cs-CZ" dirty="0"/>
              <a:t>Typický způsob bestsellerové četby – promítání vlastních zážitků</a:t>
            </a:r>
          </a:p>
        </p:txBody>
      </p:sp>
      <p:pic>
        <p:nvPicPr>
          <p:cNvPr id="5" name="Zástupný obsah 4" descr="Na Jiřího Hájíčka stáli frontu, podepisoval se skoro hodinu&#10;Zdroj: https://ceskobudejovicky.denik.cz/">
            <a:extLst>
              <a:ext uri="{FF2B5EF4-FFF2-40B4-BE49-F238E27FC236}">
                <a16:creationId xmlns:a16="http://schemas.microsoft.com/office/drawing/2014/main" id="{B23F7E2A-AEE4-EA73-067E-A33559A6F551}"/>
              </a:ext>
            </a:extLst>
          </p:cNvPr>
          <p:cNvPicPr>
            <a:picLocks noGrp="1" noChangeAspect="1"/>
          </p:cNvPicPr>
          <p:nvPr>
            <p:ph idx="1"/>
          </p:nvPr>
        </p:nvPicPr>
        <p:blipFill>
          <a:blip r:embed="rId2"/>
          <a:stretch>
            <a:fillRect/>
          </a:stretch>
        </p:blipFill>
        <p:spPr>
          <a:xfrm>
            <a:off x="3858220" y="1970484"/>
            <a:ext cx="4672013" cy="2914650"/>
          </a:xfrm>
        </p:spPr>
      </p:pic>
    </p:spTree>
    <p:extLst>
      <p:ext uri="{BB962C8B-B14F-4D97-AF65-F5344CB8AC3E}">
        <p14:creationId xmlns:p14="http://schemas.microsoft.com/office/powerpoint/2010/main" val="22326299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2E33C0-D75F-1BFD-D25F-81B13C207366}"/>
              </a:ext>
            </a:extLst>
          </p:cNvPr>
          <p:cNvSpPr>
            <a:spLocks noGrp="1"/>
          </p:cNvSpPr>
          <p:nvPr>
            <p:ph type="title"/>
          </p:nvPr>
        </p:nvSpPr>
        <p:spPr/>
        <p:txBody>
          <a:bodyPr/>
          <a:lstStyle/>
          <a:p>
            <a:r>
              <a:rPr lang="cs-CZ" dirty="0"/>
              <a:t>Základní omezení pro překlady</a:t>
            </a:r>
          </a:p>
        </p:txBody>
      </p:sp>
      <p:sp>
        <p:nvSpPr>
          <p:cNvPr id="3" name="Zástupný obsah 2">
            <a:extLst>
              <a:ext uri="{FF2B5EF4-FFF2-40B4-BE49-F238E27FC236}">
                <a16:creationId xmlns:a16="http://schemas.microsoft.com/office/drawing/2014/main" id="{7A465694-FD11-6BAE-7717-E3DA52F78E34}"/>
              </a:ext>
            </a:extLst>
          </p:cNvPr>
          <p:cNvSpPr>
            <a:spLocks noGrp="1"/>
          </p:cNvSpPr>
          <p:nvPr>
            <p:ph idx="1"/>
          </p:nvPr>
        </p:nvSpPr>
        <p:spPr/>
        <p:txBody>
          <a:bodyPr/>
          <a:lstStyle/>
          <a:p>
            <a:r>
              <a:rPr lang="cs-CZ" dirty="0"/>
              <a:t>Současné české bestsellery jsou zacílené na místního čtenáře (princip využít vlnu zájmu a rychle prodat co nejvíc výtisků).</a:t>
            </a:r>
          </a:p>
          <a:p>
            <a:r>
              <a:rPr lang="cs-CZ" dirty="0"/>
              <a:t>Vyžadují znalost reálií, ochotu cestovat do míst, kde se odehrávají, projektovat si do nich vlastní zážitky a vzpomínky.</a:t>
            </a:r>
          </a:p>
          <a:p>
            <a:r>
              <a:rPr lang="cs-CZ" dirty="0"/>
              <a:t>Proto snad mohou fungovat v zahraničních kontextech blízkých, které se o nás zajímají dopodrobna A patřičné reálie tedy čtenáři znají či tuší). Nemohou však fungovat v kontextu, kde toto povědomí chybí (vzdálenější kultury). Chybí jim univerzálnost, obecnost, existenciální dimenze, modelová konstruovanost obecně lidských situací. </a:t>
            </a:r>
          </a:p>
        </p:txBody>
      </p:sp>
    </p:spTree>
    <p:extLst>
      <p:ext uri="{BB962C8B-B14F-4D97-AF65-F5344CB8AC3E}">
        <p14:creationId xmlns:p14="http://schemas.microsoft.com/office/powerpoint/2010/main" val="3031765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75EB28-0CC0-045E-5BEE-B6B9C4B638B6}"/>
              </a:ext>
            </a:extLst>
          </p:cNvPr>
          <p:cNvSpPr>
            <a:spLocks noGrp="1"/>
          </p:cNvSpPr>
          <p:nvPr>
            <p:ph type="title"/>
          </p:nvPr>
        </p:nvSpPr>
        <p:spPr>
          <a:xfrm>
            <a:off x="666474" y="2813982"/>
            <a:ext cx="2624234" cy="1648043"/>
          </a:xfrm>
        </p:spPr>
        <p:txBody>
          <a:bodyPr>
            <a:normAutofit/>
          </a:bodyPr>
          <a:lstStyle/>
          <a:p>
            <a:r>
              <a:rPr lang="cs-CZ" dirty="0"/>
              <a:t>Mísení „vysokého“ a „nízkého“</a:t>
            </a:r>
          </a:p>
        </p:txBody>
      </p:sp>
      <p:pic>
        <p:nvPicPr>
          <p:cNvPr id="11" name="Obrázek 10">
            <a:extLst>
              <a:ext uri="{FF2B5EF4-FFF2-40B4-BE49-F238E27FC236}">
                <a16:creationId xmlns:a16="http://schemas.microsoft.com/office/drawing/2014/main" id="{ECAA0033-E903-D6B4-C108-BF10B8A62B98}"/>
              </a:ext>
            </a:extLst>
          </p:cNvPr>
          <p:cNvPicPr>
            <a:picLocks noChangeAspect="1"/>
          </p:cNvPicPr>
          <p:nvPr/>
        </p:nvPicPr>
        <p:blipFill>
          <a:blip r:embed="rId2"/>
          <a:stretch>
            <a:fillRect/>
          </a:stretch>
        </p:blipFill>
        <p:spPr>
          <a:xfrm>
            <a:off x="4972803" y="4526148"/>
            <a:ext cx="1293019" cy="1993106"/>
          </a:xfrm>
          <a:prstGeom prst="rect">
            <a:avLst/>
          </a:prstGeom>
        </p:spPr>
      </p:pic>
      <p:pic>
        <p:nvPicPr>
          <p:cNvPr id="3" name="Obrázek 2">
            <a:extLst>
              <a:ext uri="{FF2B5EF4-FFF2-40B4-BE49-F238E27FC236}">
                <a16:creationId xmlns:a16="http://schemas.microsoft.com/office/drawing/2014/main" id="{AADB4E94-3838-32AC-FC08-CFB32EEFC415}"/>
              </a:ext>
            </a:extLst>
          </p:cNvPr>
          <p:cNvPicPr>
            <a:picLocks noChangeAspect="1"/>
          </p:cNvPicPr>
          <p:nvPr/>
        </p:nvPicPr>
        <p:blipFill>
          <a:blip r:embed="rId3"/>
          <a:stretch>
            <a:fillRect/>
          </a:stretch>
        </p:blipFill>
        <p:spPr>
          <a:xfrm>
            <a:off x="3345075" y="218248"/>
            <a:ext cx="1426588" cy="2030144"/>
          </a:xfrm>
          <a:prstGeom prst="rect">
            <a:avLst/>
          </a:prstGeom>
        </p:spPr>
      </p:pic>
      <p:pic>
        <p:nvPicPr>
          <p:cNvPr id="12" name="Obrázek 11">
            <a:extLst>
              <a:ext uri="{FF2B5EF4-FFF2-40B4-BE49-F238E27FC236}">
                <a16:creationId xmlns:a16="http://schemas.microsoft.com/office/drawing/2014/main" id="{3E22DD6E-ECC1-D12E-7BB4-26B2B3B925F4}"/>
              </a:ext>
            </a:extLst>
          </p:cNvPr>
          <p:cNvPicPr>
            <a:picLocks noChangeAspect="1"/>
          </p:cNvPicPr>
          <p:nvPr/>
        </p:nvPicPr>
        <p:blipFill>
          <a:blip r:embed="rId4"/>
          <a:stretch>
            <a:fillRect/>
          </a:stretch>
        </p:blipFill>
        <p:spPr>
          <a:xfrm>
            <a:off x="7705068" y="188470"/>
            <a:ext cx="1384332" cy="1992266"/>
          </a:xfrm>
          <a:prstGeom prst="rect">
            <a:avLst/>
          </a:prstGeom>
        </p:spPr>
      </p:pic>
      <p:pic>
        <p:nvPicPr>
          <p:cNvPr id="13" name="Obrázek 12">
            <a:extLst>
              <a:ext uri="{FF2B5EF4-FFF2-40B4-BE49-F238E27FC236}">
                <a16:creationId xmlns:a16="http://schemas.microsoft.com/office/drawing/2014/main" id="{7C75C43A-7E4A-4139-C288-F212CC109057}"/>
              </a:ext>
            </a:extLst>
          </p:cNvPr>
          <p:cNvPicPr>
            <a:picLocks noChangeAspect="1"/>
          </p:cNvPicPr>
          <p:nvPr/>
        </p:nvPicPr>
        <p:blipFill>
          <a:blip r:embed="rId5"/>
          <a:stretch>
            <a:fillRect/>
          </a:stretch>
        </p:blipFill>
        <p:spPr>
          <a:xfrm>
            <a:off x="4826576" y="218248"/>
            <a:ext cx="1384333" cy="1973411"/>
          </a:xfrm>
          <a:prstGeom prst="rect">
            <a:avLst/>
          </a:prstGeom>
        </p:spPr>
      </p:pic>
      <p:pic>
        <p:nvPicPr>
          <p:cNvPr id="14" name="Obrázek 13">
            <a:extLst>
              <a:ext uri="{FF2B5EF4-FFF2-40B4-BE49-F238E27FC236}">
                <a16:creationId xmlns:a16="http://schemas.microsoft.com/office/drawing/2014/main" id="{AD910753-8F4E-69B8-5EAD-27A16A3EF75A}"/>
              </a:ext>
            </a:extLst>
          </p:cNvPr>
          <p:cNvPicPr>
            <a:picLocks noChangeAspect="1"/>
          </p:cNvPicPr>
          <p:nvPr/>
        </p:nvPicPr>
        <p:blipFill>
          <a:blip r:embed="rId6"/>
          <a:stretch>
            <a:fillRect/>
          </a:stretch>
        </p:blipFill>
        <p:spPr>
          <a:xfrm>
            <a:off x="6265822" y="210581"/>
            <a:ext cx="1384334" cy="1955647"/>
          </a:xfrm>
          <a:prstGeom prst="rect">
            <a:avLst/>
          </a:prstGeom>
        </p:spPr>
      </p:pic>
      <p:pic>
        <p:nvPicPr>
          <p:cNvPr id="17" name="Zástupný obsah 16">
            <a:extLst>
              <a:ext uri="{FF2B5EF4-FFF2-40B4-BE49-F238E27FC236}">
                <a16:creationId xmlns:a16="http://schemas.microsoft.com/office/drawing/2014/main" id="{AADECED5-E891-95CD-3228-245800AB7B35}"/>
              </a:ext>
            </a:extLst>
          </p:cNvPr>
          <p:cNvPicPr>
            <a:picLocks noGrp="1" noChangeAspect="1"/>
          </p:cNvPicPr>
          <p:nvPr>
            <p:ph idx="1"/>
          </p:nvPr>
        </p:nvPicPr>
        <p:blipFill>
          <a:blip r:embed="rId7"/>
          <a:stretch>
            <a:fillRect/>
          </a:stretch>
        </p:blipFill>
        <p:spPr>
          <a:xfrm>
            <a:off x="4848779" y="2322878"/>
            <a:ext cx="1310754" cy="1975275"/>
          </a:xfrm>
          <a:prstGeom prst="rect">
            <a:avLst/>
          </a:prstGeom>
        </p:spPr>
      </p:pic>
      <p:pic>
        <p:nvPicPr>
          <p:cNvPr id="18" name="Obrázek 17">
            <a:extLst>
              <a:ext uri="{FF2B5EF4-FFF2-40B4-BE49-F238E27FC236}">
                <a16:creationId xmlns:a16="http://schemas.microsoft.com/office/drawing/2014/main" id="{E58768B4-89B9-0141-975F-30A64A64CEF5}"/>
              </a:ext>
            </a:extLst>
          </p:cNvPr>
          <p:cNvPicPr>
            <a:picLocks noChangeAspect="1"/>
          </p:cNvPicPr>
          <p:nvPr/>
        </p:nvPicPr>
        <p:blipFill>
          <a:blip r:embed="rId8"/>
          <a:stretch>
            <a:fillRect/>
          </a:stretch>
        </p:blipFill>
        <p:spPr>
          <a:xfrm>
            <a:off x="3428438" y="2322878"/>
            <a:ext cx="1298561" cy="1975275"/>
          </a:xfrm>
          <a:prstGeom prst="rect">
            <a:avLst/>
          </a:prstGeom>
        </p:spPr>
      </p:pic>
      <p:pic>
        <p:nvPicPr>
          <p:cNvPr id="19" name="Obrázek 18">
            <a:extLst>
              <a:ext uri="{FF2B5EF4-FFF2-40B4-BE49-F238E27FC236}">
                <a16:creationId xmlns:a16="http://schemas.microsoft.com/office/drawing/2014/main" id="{0A33C313-D9F6-8C1A-829F-274A9582DAFF}"/>
              </a:ext>
            </a:extLst>
          </p:cNvPr>
          <p:cNvPicPr>
            <a:picLocks noChangeAspect="1"/>
          </p:cNvPicPr>
          <p:nvPr/>
        </p:nvPicPr>
        <p:blipFill>
          <a:blip r:embed="rId9"/>
          <a:stretch>
            <a:fillRect/>
          </a:stretch>
        </p:blipFill>
        <p:spPr>
          <a:xfrm>
            <a:off x="3498985" y="4495136"/>
            <a:ext cx="1292464" cy="1981372"/>
          </a:xfrm>
          <a:prstGeom prst="rect">
            <a:avLst/>
          </a:prstGeom>
        </p:spPr>
      </p:pic>
    </p:spTree>
    <p:extLst>
      <p:ext uri="{BB962C8B-B14F-4D97-AF65-F5344CB8AC3E}">
        <p14:creationId xmlns:p14="http://schemas.microsoft.com/office/powerpoint/2010/main" val="1366232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Otevírání se světu</a:t>
            </a:r>
          </a:p>
        </p:txBody>
      </p:sp>
      <p:sp>
        <p:nvSpPr>
          <p:cNvPr id="3" name="Zástupný symbol pro obsah 2"/>
          <p:cNvSpPr>
            <a:spLocks noGrp="1"/>
          </p:cNvSpPr>
          <p:nvPr>
            <p:ph sz="half" idx="1"/>
          </p:nvPr>
        </p:nvSpPr>
        <p:spPr>
          <a:xfrm>
            <a:off x="1515056" y="4124578"/>
            <a:ext cx="7449431" cy="2328497"/>
          </a:xfrm>
        </p:spPr>
        <p:txBody>
          <a:bodyPr>
            <a:normAutofit/>
          </a:bodyPr>
          <a:lstStyle/>
          <a:p>
            <a:r>
              <a:rPr lang="cs-CZ" dirty="0"/>
              <a:t>Marek Šindelka: </a:t>
            </a:r>
            <a:r>
              <a:rPr lang="cs-CZ" i="1" dirty="0"/>
              <a:t>Únava materiálu </a:t>
            </a:r>
            <a:r>
              <a:rPr lang="cs-CZ" dirty="0"/>
              <a:t>(Odeon, 2016)</a:t>
            </a:r>
          </a:p>
          <a:p>
            <a:r>
              <a:rPr lang="cs-CZ" dirty="0"/>
              <a:t>Michal Kašpárek: </a:t>
            </a:r>
            <a:r>
              <a:rPr lang="cs-CZ" i="1" dirty="0"/>
              <a:t>Hry bez hranic </a:t>
            </a:r>
            <a:r>
              <a:rPr lang="cs-CZ" dirty="0"/>
              <a:t>(Listen 2018)</a:t>
            </a:r>
          </a:p>
          <a:p>
            <a:r>
              <a:rPr lang="cs-CZ" dirty="0"/>
              <a:t>Patrik Ouředník: Konec světa se prý nekonal (</a:t>
            </a:r>
            <a:r>
              <a:rPr lang="cs-CZ" dirty="0" err="1"/>
              <a:t>Torst</a:t>
            </a:r>
            <a:r>
              <a:rPr lang="cs-CZ" dirty="0"/>
              <a:t>, 2018; překlad z francouzštiny)</a:t>
            </a:r>
          </a:p>
          <a:p>
            <a:r>
              <a:rPr lang="cs-CZ" dirty="0"/>
              <a:t>Radka </a:t>
            </a:r>
            <a:r>
              <a:rPr lang="cs-CZ" dirty="0" err="1"/>
              <a:t>Denemarková</a:t>
            </a:r>
            <a:r>
              <a:rPr lang="cs-CZ" dirty="0"/>
              <a:t>: </a:t>
            </a:r>
            <a:r>
              <a:rPr lang="cs-CZ" i="1" dirty="0"/>
              <a:t>Hodiny z olova </a:t>
            </a:r>
            <a:r>
              <a:rPr lang="cs-CZ" dirty="0"/>
              <a:t>(Host, 2018)</a:t>
            </a:r>
          </a:p>
          <a:p>
            <a:r>
              <a:rPr lang="cs-CZ" dirty="0"/>
              <a:t>Markéta Pilátová: S Baťou v džungli (2017)</a:t>
            </a:r>
          </a:p>
          <a:p>
            <a:r>
              <a:rPr lang="cs-CZ" dirty="0"/>
              <a:t>Anna </a:t>
            </a:r>
            <a:r>
              <a:rPr lang="cs-CZ" dirty="0" err="1"/>
              <a:t>Cima</a:t>
            </a:r>
            <a:r>
              <a:rPr lang="cs-CZ" dirty="0"/>
              <a:t>: </a:t>
            </a:r>
            <a:r>
              <a:rPr lang="cs-CZ" i="1" dirty="0"/>
              <a:t>Probudím se na Šibuji </a:t>
            </a:r>
            <a:r>
              <a:rPr lang="cs-CZ" dirty="0"/>
              <a:t>(Paseka, 2018)</a:t>
            </a:r>
          </a:p>
        </p:txBody>
      </p:sp>
      <p:pic>
        <p:nvPicPr>
          <p:cNvPr id="5" name="Zástupný symbol pro obsah 4"/>
          <p:cNvPicPr>
            <a:picLocks noGrp="1" noChangeAspect="1"/>
          </p:cNvPicPr>
          <p:nvPr>
            <p:ph sz="half" idx="2"/>
          </p:nvPr>
        </p:nvPicPr>
        <p:blipFill>
          <a:blip r:embed="rId2"/>
          <a:stretch>
            <a:fillRect/>
          </a:stretch>
        </p:blipFill>
        <p:spPr>
          <a:xfrm>
            <a:off x="7870031" y="2045477"/>
            <a:ext cx="1214438" cy="2114550"/>
          </a:xfrm>
          <a:prstGeom prst="rect">
            <a:avLst/>
          </a:prstGeom>
        </p:spPr>
      </p:pic>
      <p:pic>
        <p:nvPicPr>
          <p:cNvPr id="6" name="Obrázek 5"/>
          <p:cNvPicPr>
            <a:picLocks noChangeAspect="1"/>
          </p:cNvPicPr>
          <p:nvPr/>
        </p:nvPicPr>
        <p:blipFill>
          <a:blip r:embed="rId3"/>
          <a:stretch>
            <a:fillRect/>
          </a:stretch>
        </p:blipFill>
        <p:spPr>
          <a:xfrm>
            <a:off x="3591001" y="215952"/>
            <a:ext cx="1280271" cy="2030144"/>
          </a:xfrm>
          <a:prstGeom prst="rect">
            <a:avLst/>
          </a:prstGeom>
        </p:spPr>
      </p:pic>
      <p:pic>
        <p:nvPicPr>
          <p:cNvPr id="7" name="Obrázek 6"/>
          <p:cNvPicPr>
            <a:picLocks noChangeAspect="1"/>
          </p:cNvPicPr>
          <p:nvPr/>
        </p:nvPicPr>
        <p:blipFill>
          <a:blip r:embed="rId4"/>
          <a:stretch>
            <a:fillRect/>
          </a:stretch>
        </p:blipFill>
        <p:spPr>
          <a:xfrm>
            <a:off x="4987304" y="496712"/>
            <a:ext cx="1348857" cy="1723793"/>
          </a:xfrm>
          <a:prstGeom prst="rect">
            <a:avLst/>
          </a:prstGeom>
        </p:spPr>
      </p:pic>
      <p:pic>
        <p:nvPicPr>
          <p:cNvPr id="8" name="Obrázek 7"/>
          <p:cNvPicPr>
            <a:picLocks noChangeAspect="1"/>
          </p:cNvPicPr>
          <p:nvPr/>
        </p:nvPicPr>
        <p:blipFill>
          <a:blip r:embed="rId5"/>
          <a:stretch>
            <a:fillRect/>
          </a:stretch>
        </p:blipFill>
        <p:spPr>
          <a:xfrm>
            <a:off x="6588224" y="112630"/>
            <a:ext cx="1220830" cy="2107875"/>
          </a:xfrm>
          <a:prstGeom prst="rect">
            <a:avLst/>
          </a:prstGeom>
        </p:spPr>
      </p:pic>
      <p:pic>
        <p:nvPicPr>
          <p:cNvPr id="9" name="Obrázek 8"/>
          <p:cNvPicPr>
            <a:picLocks noChangeAspect="1"/>
          </p:cNvPicPr>
          <p:nvPr/>
        </p:nvPicPr>
        <p:blipFill>
          <a:blip r:embed="rId6"/>
          <a:stretch>
            <a:fillRect/>
          </a:stretch>
        </p:blipFill>
        <p:spPr>
          <a:xfrm>
            <a:off x="5508104" y="2266796"/>
            <a:ext cx="1207112" cy="1801524"/>
          </a:xfrm>
          <a:prstGeom prst="rect">
            <a:avLst/>
          </a:prstGeom>
        </p:spPr>
      </p:pic>
      <p:pic>
        <p:nvPicPr>
          <p:cNvPr id="10" name="Obrázek 9"/>
          <p:cNvPicPr>
            <a:picLocks noChangeAspect="1"/>
          </p:cNvPicPr>
          <p:nvPr/>
        </p:nvPicPr>
        <p:blipFill>
          <a:blip r:embed="rId7"/>
          <a:stretch>
            <a:fillRect/>
          </a:stretch>
        </p:blipFill>
        <p:spPr>
          <a:xfrm>
            <a:off x="6626324" y="2455653"/>
            <a:ext cx="1220830" cy="1668925"/>
          </a:xfrm>
          <a:prstGeom prst="rect">
            <a:avLst/>
          </a:prstGeom>
        </p:spPr>
      </p:pic>
    </p:spTree>
    <p:extLst>
      <p:ext uri="{BB962C8B-B14F-4D97-AF65-F5344CB8AC3E}">
        <p14:creationId xmlns:p14="http://schemas.microsoft.com/office/powerpoint/2010/main" val="9028745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BF469-E1A6-92FC-E025-2F35E50A3D72}"/>
              </a:ext>
            </a:extLst>
          </p:cNvPr>
          <p:cNvSpPr>
            <a:spLocks noGrp="1"/>
          </p:cNvSpPr>
          <p:nvPr>
            <p:ph type="title"/>
          </p:nvPr>
        </p:nvSpPr>
        <p:spPr/>
        <p:txBody>
          <a:bodyPr/>
          <a:lstStyle/>
          <a:p>
            <a:r>
              <a:rPr lang="cs-CZ" dirty="0"/>
              <a:t>Společenská témata</a:t>
            </a:r>
          </a:p>
        </p:txBody>
      </p:sp>
      <p:pic>
        <p:nvPicPr>
          <p:cNvPr id="4" name="Zástupný obsah 3">
            <a:extLst>
              <a:ext uri="{FF2B5EF4-FFF2-40B4-BE49-F238E27FC236}">
                <a16:creationId xmlns:a16="http://schemas.microsoft.com/office/drawing/2014/main" id="{FBB61468-97C1-4AED-7E67-715AD124B6C0}"/>
              </a:ext>
            </a:extLst>
          </p:cNvPr>
          <p:cNvPicPr>
            <a:picLocks noGrp="1" noChangeAspect="1"/>
          </p:cNvPicPr>
          <p:nvPr>
            <p:ph idx="1"/>
          </p:nvPr>
        </p:nvPicPr>
        <p:blipFill>
          <a:blip r:embed="rId2"/>
          <a:stretch>
            <a:fillRect/>
          </a:stretch>
        </p:blipFill>
        <p:spPr>
          <a:xfrm>
            <a:off x="3059832" y="116632"/>
            <a:ext cx="1274174" cy="2072820"/>
          </a:xfrm>
          <a:prstGeom prst="rect">
            <a:avLst/>
          </a:prstGeom>
        </p:spPr>
      </p:pic>
      <p:pic>
        <p:nvPicPr>
          <p:cNvPr id="5" name="Obrázek 4">
            <a:extLst>
              <a:ext uri="{FF2B5EF4-FFF2-40B4-BE49-F238E27FC236}">
                <a16:creationId xmlns:a16="http://schemas.microsoft.com/office/drawing/2014/main" id="{9CF8FB4A-2B85-99DF-C4B2-C3C23A7465D4}"/>
              </a:ext>
            </a:extLst>
          </p:cNvPr>
          <p:cNvPicPr>
            <a:picLocks noChangeAspect="1"/>
          </p:cNvPicPr>
          <p:nvPr/>
        </p:nvPicPr>
        <p:blipFill>
          <a:blip r:embed="rId3"/>
          <a:stretch>
            <a:fillRect/>
          </a:stretch>
        </p:blipFill>
        <p:spPr>
          <a:xfrm>
            <a:off x="4499992" y="116632"/>
            <a:ext cx="1438781" cy="2298391"/>
          </a:xfrm>
          <a:prstGeom prst="rect">
            <a:avLst/>
          </a:prstGeom>
        </p:spPr>
      </p:pic>
      <p:pic>
        <p:nvPicPr>
          <p:cNvPr id="6" name="Obrázek 5">
            <a:extLst>
              <a:ext uri="{FF2B5EF4-FFF2-40B4-BE49-F238E27FC236}">
                <a16:creationId xmlns:a16="http://schemas.microsoft.com/office/drawing/2014/main" id="{C8F139E5-1B6A-77CB-345D-948F5C447B39}"/>
              </a:ext>
            </a:extLst>
          </p:cNvPr>
          <p:cNvPicPr>
            <a:picLocks noChangeAspect="1"/>
          </p:cNvPicPr>
          <p:nvPr/>
        </p:nvPicPr>
        <p:blipFill>
          <a:blip r:embed="rId4"/>
          <a:stretch>
            <a:fillRect/>
          </a:stretch>
        </p:blipFill>
        <p:spPr>
          <a:xfrm>
            <a:off x="6085393" y="278189"/>
            <a:ext cx="1292464" cy="1975275"/>
          </a:xfrm>
          <a:prstGeom prst="rect">
            <a:avLst/>
          </a:prstGeom>
        </p:spPr>
      </p:pic>
      <p:pic>
        <p:nvPicPr>
          <p:cNvPr id="7" name="Obrázek 6">
            <a:extLst>
              <a:ext uri="{FF2B5EF4-FFF2-40B4-BE49-F238E27FC236}">
                <a16:creationId xmlns:a16="http://schemas.microsoft.com/office/drawing/2014/main" id="{BFFD9F04-EF05-3331-D6A1-368866EDBEEA}"/>
              </a:ext>
            </a:extLst>
          </p:cNvPr>
          <p:cNvPicPr>
            <a:picLocks noChangeAspect="1"/>
          </p:cNvPicPr>
          <p:nvPr/>
        </p:nvPicPr>
        <p:blipFill>
          <a:blip r:embed="rId5"/>
          <a:stretch>
            <a:fillRect/>
          </a:stretch>
        </p:blipFill>
        <p:spPr>
          <a:xfrm>
            <a:off x="7523218" y="278189"/>
            <a:ext cx="1292464" cy="1987468"/>
          </a:xfrm>
          <a:prstGeom prst="rect">
            <a:avLst/>
          </a:prstGeom>
        </p:spPr>
      </p:pic>
      <p:pic>
        <p:nvPicPr>
          <p:cNvPr id="8" name="Obrázek 7">
            <a:extLst>
              <a:ext uri="{FF2B5EF4-FFF2-40B4-BE49-F238E27FC236}">
                <a16:creationId xmlns:a16="http://schemas.microsoft.com/office/drawing/2014/main" id="{704F4FE4-9896-BA0D-9DEC-088B3A2F303D}"/>
              </a:ext>
            </a:extLst>
          </p:cNvPr>
          <p:cNvPicPr>
            <a:picLocks noChangeAspect="1"/>
          </p:cNvPicPr>
          <p:nvPr/>
        </p:nvPicPr>
        <p:blipFill>
          <a:blip r:embed="rId6"/>
          <a:stretch>
            <a:fillRect/>
          </a:stretch>
        </p:blipFill>
        <p:spPr>
          <a:xfrm>
            <a:off x="3419872" y="2474893"/>
            <a:ext cx="1353429" cy="1908213"/>
          </a:xfrm>
          <a:prstGeom prst="rect">
            <a:avLst/>
          </a:prstGeom>
        </p:spPr>
      </p:pic>
      <p:pic>
        <p:nvPicPr>
          <p:cNvPr id="9" name="Obrázek 8">
            <a:extLst>
              <a:ext uri="{FF2B5EF4-FFF2-40B4-BE49-F238E27FC236}">
                <a16:creationId xmlns:a16="http://schemas.microsoft.com/office/drawing/2014/main" id="{DF998B76-D456-1BE1-2940-B28ED42D4864}"/>
              </a:ext>
            </a:extLst>
          </p:cNvPr>
          <p:cNvPicPr>
            <a:picLocks noChangeAspect="1"/>
          </p:cNvPicPr>
          <p:nvPr/>
        </p:nvPicPr>
        <p:blipFill>
          <a:blip r:embed="rId7"/>
          <a:stretch>
            <a:fillRect/>
          </a:stretch>
        </p:blipFill>
        <p:spPr>
          <a:xfrm>
            <a:off x="6432924" y="4806367"/>
            <a:ext cx="1353429" cy="1908213"/>
          </a:xfrm>
          <a:prstGeom prst="rect">
            <a:avLst/>
          </a:prstGeom>
        </p:spPr>
      </p:pic>
      <p:pic>
        <p:nvPicPr>
          <p:cNvPr id="10" name="Obrázek 9">
            <a:extLst>
              <a:ext uri="{FF2B5EF4-FFF2-40B4-BE49-F238E27FC236}">
                <a16:creationId xmlns:a16="http://schemas.microsoft.com/office/drawing/2014/main" id="{A44D9D98-7638-69E1-433C-6E954D7F3886}"/>
              </a:ext>
            </a:extLst>
          </p:cNvPr>
          <p:cNvPicPr>
            <a:picLocks noChangeAspect="1"/>
          </p:cNvPicPr>
          <p:nvPr/>
        </p:nvPicPr>
        <p:blipFill>
          <a:blip r:embed="rId8"/>
          <a:stretch>
            <a:fillRect/>
          </a:stretch>
        </p:blipFill>
        <p:spPr>
          <a:xfrm>
            <a:off x="3319993" y="4581128"/>
            <a:ext cx="1453308" cy="2234804"/>
          </a:xfrm>
          <a:prstGeom prst="rect">
            <a:avLst/>
          </a:prstGeom>
        </p:spPr>
      </p:pic>
      <p:pic>
        <p:nvPicPr>
          <p:cNvPr id="11" name="Obrázek 10">
            <a:extLst>
              <a:ext uri="{FF2B5EF4-FFF2-40B4-BE49-F238E27FC236}">
                <a16:creationId xmlns:a16="http://schemas.microsoft.com/office/drawing/2014/main" id="{9817B0AC-2D10-023D-8E04-105A4F67801D}"/>
              </a:ext>
            </a:extLst>
          </p:cNvPr>
          <p:cNvPicPr>
            <a:picLocks noChangeAspect="1"/>
          </p:cNvPicPr>
          <p:nvPr/>
        </p:nvPicPr>
        <p:blipFill>
          <a:blip r:embed="rId9"/>
          <a:stretch>
            <a:fillRect/>
          </a:stretch>
        </p:blipFill>
        <p:spPr>
          <a:xfrm>
            <a:off x="4907271" y="4604537"/>
            <a:ext cx="1305037" cy="2055980"/>
          </a:xfrm>
          <a:prstGeom prst="rect">
            <a:avLst/>
          </a:prstGeom>
        </p:spPr>
      </p:pic>
      <p:pic>
        <p:nvPicPr>
          <p:cNvPr id="12" name="Obrázek 11">
            <a:extLst>
              <a:ext uri="{FF2B5EF4-FFF2-40B4-BE49-F238E27FC236}">
                <a16:creationId xmlns:a16="http://schemas.microsoft.com/office/drawing/2014/main" id="{9411F25C-7D68-0DA1-3A85-69923D4BF3A4}"/>
              </a:ext>
            </a:extLst>
          </p:cNvPr>
          <p:cNvPicPr>
            <a:picLocks noChangeAspect="1"/>
          </p:cNvPicPr>
          <p:nvPr/>
        </p:nvPicPr>
        <p:blipFill>
          <a:blip r:embed="rId10"/>
          <a:stretch>
            <a:fillRect/>
          </a:stretch>
        </p:blipFill>
        <p:spPr>
          <a:xfrm>
            <a:off x="4920382" y="2334359"/>
            <a:ext cx="1425896" cy="2270178"/>
          </a:xfrm>
          <a:prstGeom prst="rect">
            <a:avLst/>
          </a:prstGeom>
        </p:spPr>
      </p:pic>
      <p:pic>
        <p:nvPicPr>
          <p:cNvPr id="13" name="Obrázek 12">
            <a:extLst>
              <a:ext uri="{FF2B5EF4-FFF2-40B4-BE49-F238E27FC236}">
                <a16:creationId xmlns:a16="http://schemas.microsoft.com/office/drawing/2014/main" id="{8AE651C0-3257-FE22-B114-FB06A308D343}"/>
              </a:ext>
            </a:extLst>
          </p:cNvPr>
          <p:cNvPicPr>
            <a:picLocks noChangeAspect="1"/>
          </p:cNvPicPr>
          <p:nvPr/>
        </p:nvPicPr>
        <p:blipFill>
          <a:blip r:embed="rId11"/>
          <a:stretch>
            <a:fillRect/>
          </a:stretch>
        </p:blipFill>
        <p:spPr>
          <a:xfrm>
            <a:off x="6389152" y="2485974"/>
            <a:ext cx="1441000" cy="2270178"/>
          </a:xfrm>
          <a:prstGeom prst="rect">
            <a:avLst/>
          </a:prstGeom>
        </p:spPr>
      </p:pic>
      <p:pic>
        <p:nvPicPr>
          <p:cNvPr id="14" name="Obrázek 13">
            <a:extLst>
              <a:ext uri="{FF2B5EF4-FFF2-40B4-BE49-F238E27FC236}">
                <a16:creationId xmlns:a16="http://schemas.microsoft.com/office/drawing/2014/main" id="{6878F549-9E9D-11F0-D696-5443744B7825}"/>
              </a:ext>
            </a:extLst>
          </p:cNvPr>
          <p:cNvPicPr>
            <a:picLocks noChangeAspect="1"/>
          </p:cNvPicPr>
          <p:nvPr/>
        </p:nvPicPr>
        <p:blipFill>
          <a:blip r:embed="rId12"/>
          <a:stretch>
            <a:fillRect/>
          </a:stretch>
        </p:blipFill>
        <p:spPr>
          <a:xfrm>
            <a:off x="7884522" y="2687595"/>
            <a:ext cx="1305038" cy="2055981"/>
          </a:xfrm>
          <a:prstGeom prst="rect">
            <a:avLst/>
          </a:prstGeom>
        </p:spPr>
      </p:pic>
      <p:pic>
        <p:nvPicPr>
          <p:cNvPr id="15" name="Obrázek 14">
            <a:extLst>
              <a:ext uri="{FF2B5EF4-FFF2-40B4-BE49-F238E27FC236}">
                <a16:creationId xmlns:a16="http://schemas.microsoft.com/office/drawing/2014/main" id="{4A9A674B-C111-384E-7E00-8F268584517D}"/>
              </a:ext>
            </a:extLst>
          </p:cNvPr>
          <p:cNvPicPr>
            <a:picLocks noChangeAspect="1"/>
          </p:cNvPicPr>
          <p:nvPr/>
        </p:nvPicPr>
        <p:blipFill>
          <a:blip r:embed="rId13"/>
          <a:stretch>
            <a:fillRect/>
          </a:stretch>
        </p:blipFill>
        <p:spPr>
          <a:xfrm>
            <a:off x="7884522" y="4753990"/>
            <a:ext cx="1210640" cy="2067292"/>
          </a:xfrm>
          <a:prstGeom prst="rect">
            <a:avLst/>
          </a:prstGeom>
        </p:spPr>
      </p:pic>
    </p:spTree>
    <p:extLst>
      <p:ext uri="{BB962C8B-B14F-4D97-AF65-F5344CB8AC3E}">
        <p14:creationId xmlns:p14="http://schemas.microsoft.com/office/powerpoint/2010/main" val="3080932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629841" y="941225"/>
            <a:ext cx="2949178" cy="384888"/>
          </a:xfrm>
        </p:spPr>
        <p:txBody>
          <a:bodyPr>
            <a:normAutofit fontScale="90000"/>
          </a:bodyPr>
          <a:lstStyle/>
          <a:p>
            <a:r>
              <a:rPr lang="cs-CZ" dirty="0"/>
              <a:t>Kolaps distribuční sítě</a:t>
            </a:r>
          </a:p>
        </p:txBody>
      </p:sp>
      <p:pic>
        <p:nvPicPr>
          <p:cNvPr id="7" name="Zástupný symbol pro obrázek 6"/>
          <p:cNvPicPr>
            <a:picLocks noGrp="1" noChangeAspect="1"/>
          </p:cNvPicPr>
          <p:nvPr>
            <p:ph type="pic" idx="1"/>
          </p:nvPr>
        </p:nvPicPr>
        <p:blipFill>
          <a:blip r:embed="rId2"/>
          <a:srcRect t="20420" b="20420"/>
          <a:stretch>
            <a:fillRect/>
          </a:stretch>
        </p:blipFill>
        <p:spPr>
          <a:xfrm>
            <a:off x="4932040" y="3650379"/>
            <a:ext cx="4062290" cy="3207621"/>
          </a:xfrm>
          <a:prstGeom prst="rect">
            <a:avLst/>
          </a:prstGeom>
        </p:spPr>
      </p:pic>
      <p:sp>
        <p:nvSpPr>
          <p:cNvPr id="6" name="Zástupný symbol pro text 5"/>
          <p:cNvSpPr>
            <a:spLocks noGrp="1"/>
          </p:cNvSpPr>
          <p:nvPr>
            <p:ph type="body" sz="half" idx="2"/>
          </p:nvPr>
        </p:nvSpPr>
        <p:spPr>
          <a:xfrm>
            <a:off x="629841" y="1836964"/>
            <a:ext cx="2949178" cy="4107802"/>
          </a:xfrm>
        </p:spPr>
        <p:txBody>
          <a:bodyPr>
            <a:normAutofit/>
          </a:bodyPr>
          <a:lstStyle/>
          <a:p>
            <a:r>
              <a:rPr lang="cs-CZ" sz="1500" dirty="0"/>
              <a:t>1993: Privatizace jediného velkoobchodního distributora „Knižní velkoobchod“ (privatizoval si jej místopředseda vlády Miroslav Macek), z něhož je vyveden cenný majetek a firma se stává prázdnou schránkou</a:t>
            </a:r>
          </a:p>
          <a:p>
            <a:r>
              <a:rPr lang="cs-CZ" sz="1500" dirty="0"/>
              <a:t>Noví distributoři vznikají až po r. 1995 (Kosmas v r. 1997)</a:t>
            </a:r>
          </a:p>
          <a:p>
            <a:endParaRPr lang="cs-CZ" sz="1500" dirty="0"/>
          </a:p>
          <a:p>
            <a:r>
              <a:rPr lang="cs-CZ" sz="1500" dirty="0"/>
              <a:t>1990-96: Éra privatizace: Knihkupectví mizí z městských center a jsou nahrazována pizzeriemi, kasiny atp.</a:t>
            </a:r>
          </a:p>
          <a:p>
            <a:endParaRPr lang="cs-CZ" sz="1500" dirty="0"/>
          </a:p>
          <a:p>
            <a:endParaRPr lang="cs-CZ" dirty="0"/>
          </a:p>
        </p:txBody>
      </p:sp>
      <p:pic>
        <p:nvPicPr>
          <p:cNvPr id="9" name="Obrázek 8"/>
          <p:cNvPicPr>
            <a:picLocks noChangeAspect="1"/>
          </p:cNvPicPr>
          <p:nvPr/>
        </p:nvPicPr>
        <p:blipFill>
          <a:blip r:embed="rId3"/>
          <a:stretch>
            <a:fillRect/>
          </a:stretch>
        </p:blipFill>
        <p:spPr>
          <a:xfrm>
            <a:off x="2960841" y="4941168"/>
            <a:ext cx="1369523" cy="1752989"/>
          </a:xfrm>
          <a:prstGeom prst="rect">
            <a:avLst/>
          </a:prstGeom>
        </p:spPr>
      </p:pic>
      <p:pic>
        <p:nvPicPr>
          <p:cNvPr id="2" name="Obrázek 1">
            <a:extLst>
              <a:ext uri="{FF2B5EF4-FFF2-40B4-BE49-F238E27FC236}">
                <a16:creationId xmlns:a16="http://schemas.microsoft.com/office/drawing/2014/main" id="{DE86DF95-1C0C-4907-B237-2C46156495C2}"/>
              </a:ext>
            </a:extLst>
          </p:cNvPr>
          <p:cNvPicPr>
            <a:picLocks noChangeAspect="1"/>
          </p:cNvPicPr>
          <p:nvPr/>
        </p:nvPicPr>
        <p:blipFill>
          <a:blip r:embed="rId4"/>
          <a:stretch>
            <a:fillRect/>
          </a:stretch>
        </p:blipFill>
        <p:spPr>
          <a:xfrm>
            <a:off x="4604701" y="366078"/>
            <a:ext cx="3909458" cy="3062922"/>
          </a:xfrm>
          <a:prstGeom prst="rect">
            <a:avLst/>
          </a:prstGeom>
        </p:spPr>
      </p:pic>
    </p:spTree>
    <p:extLst>
      <p:ext uri="{BB962C8B-B14F-4D97-AF65-F5344CB8AC3E}">
        <p14:creationId xmlns:p14="http://schemas.microsoft.com/office/powerpoint/2010/main" val="57489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857251"/>
            <a:ext cx="7886700" cy="440871"/>
          </a:xfrm>
        </p:spPr>
        <p:txBody>
          <a:bodyPr>
            <a:normAutofit fontScale="90000"/>
          </a:bodyPr>
          <a:lstStyle/>
          <a:p>
            <a:r>
              <a:rPr lang="cs-CZ" sz="2700" dirty="0"/>
              <a:t>Růst a diverzifikace knižního trhu (II)</a:t>
            </a:r>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3096408135"/>
              </p:ext>
            </p:extLst>
          </p:nvPr>
        </p:nvGraphicFramePr>
        <p:xfrm>
          <a:off x="628650" y="1375099"/>
          <a:ext cx="7886700" cy="45416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39383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857251"/>
            <a:ext cx="7886700" cy="650810"/>
          </a:xfrm>
        </p:spPr>
        <p:txBody>
          <a:bodyPr>
            <a:normAutofit/>
          </a:bodyPr>
          <a:lstStyle/>
          <a:p>
            <a:r>
              <a:rPr lang="cs-CZ" sz="2700" dirty="0"/>
              <a:t>Růst a diverzifikace knižního trhu (III)</a:t>
            </a:r>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1968807185"/>
              </p:ext>
            </p:extLst>
          </p:nvPr>
        </p:nvGraphicFramePr>
        <p:xfrm>
          <a:off x="628650" y="1438081"/>
          <a:ext cx="7886700" cy="45626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9363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857250"/>
            <a:ext cx="7886700" cy="573833"/>
          </a:xfrm>
        </p:spPr>
        <p:txBody>
          <a:bodyPr>
            <a:normAutofit/>
          </a:bodyPr>
          <a:lstStyle/>
          <a:p>
            <a:r>
              <a:rPr lang="cs-CZ" sz="2700" dirty="0"/>
              <a:t>Růst a diverzifikace knižního trhu (IV)</a:t>
            </a:r>
          </a:p>
        </p:txBody>
      </p:sp>
      <p:graphicFrame>
        <p:nvGraphicFramePr>
          <p:cNvPr id="6" name="Zástupný symbol pro obsah 5"/>
          <p:cNvGraphicFramePr>
            <a:graphicFrameLocks noGrp="1"/>
          </p:cNvGraphicFramePr>
          <p:nvPr>
            <p:ph idx="1"/>
            <p:extLst>
              <p:ext uri="{D42A27DB-BD31-4B8C-83A1-F6EECF244321}">
                <p14:modId xmlns:p14="http://schemas.microsoft.com/office/powerpoint/2010/main" val="1448580394"/>
              </p:ext>
            </p:extLst>
          </p:nvPr>
        </p:nvGraphicFramePr>
        <p:xfrm>
          <a:off x="628650" y="1431083"/>
          <a:ext cx="7886700" cy="45136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75287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1990-1995</a:t>
            </a:r>
          </a:p>
        </p:txBody>
      </p:sp>
      <p:sp>
        <p:nvSpPr>
          <p:cNvPr id="3" name="Zástupný symbol pro obsah 2"/>
          <p:cNvSpPr>
            <a:spLocks noGrp="1"/>
          </p:cNvSpPr>
          <p:nvPr>
            <p:ph idx="1"/>
          </p:nvPr>
        </p:nvSpPr>
        <p:spPr/>
        <p:txBody>
          <a:bodyPr>
            <a:normAutofit fontScale="85000" lnSpcReduction="10000"/>
          </a:bodyPr>
          <a:lstStyle/>
          <a:p>
            <a:r>
              <a:rPr lang="cs-CZ" sz="2800" dirty="0"/>
              <a:t>Václav Havel: Do různých stran (1990); Hry (1990); Hry (1992)</a:t>
            </a:r>
          </a:p>
          <a:p>
            <a:r>
              <a:rPr lang="cs-CZ" sz="2800" dirty="0"/>
              <a:t>Josef Škvorecký: Tankový prapor (1990); Mirákl (1991); Příběh inženýra lidských duší (1992)</a:t>
            </a:r>
          </a:p>
          <a:p>
            <a:r>
              <a:rPr lang="cs-CZ" sz="2800" dirty="0"/>
              <a:t>Milan Kundera: Nesmrtelnost (1993)</a:t>
            </a:r>
          </a:p>
          <a:p>
            <a:r>
              <a:rPr lang="cs-CZ" sz="2800" dirty="0"/>
              <a:t>Bohumil Hrabal: Listopadový uragan (1990); Ponorné říčky (1991)</a:t>
            </a:r>
          </a:p>
          <a:p>
            <a:r>
              <a:rPr lang="cs-CZ" sz="2800" dirty="0"/>
              <a:t>Jan Hanč: Události (1948, 1991, 1995)</a:t>
            </a:r>
          </a:p>
          <a:p>
            <a:r>
              <a:rPr lang="cs-CZ" sz="2800" dirty="0"/>
              <a:t>Ludvík Vaculík: Český snář (1990); Jak se dělá chlapec (1993)</a:t>
            </a:r>
          </a:p>
          <a:p>
            <a:r>
              <a:rPr lang="cs-CZ" sz="2800" dirty="0"/>
              <a:t>Josef Jedlička: Krev není voda (1991)</a:t>
            </a:r>
          </a:p>
          <a:p>
            <a:r>
              <a:rPr lang="cs-CZ" sz="2800" dirty="0"/>
              <a:t>Jan Zábrana: Celý život (1 a 2, 1992)</a:t>
            </a:r>
          </a:p>
          <a:p>
            <a:r>
              <a:rPr lang="cs-CZ" sz="2800" dirty="0"/>
              <a:t>Ivan Diviš: Teorie spolehlivosti (1994)</a:t>
            </a:r>
          </a:p>
        </p:txBody>
      </p:sp>
    </p:spTree>
    <p:extLst>
      <p:ext uri="{BB962C8B-B14F-4D97-AF65-F5344CB8AC3E}">
        <p14:creationId xmlns:p14="http://schemas.microsoft.com/office/powerpoint/2010/main" val="70379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580">
                                          <p:stCondLst>
                                            <p:cond delay="0"/>
                                          </p:stCondLst>
                                        </p:cTn>
                                        <p:tgtEl>
                                          <p:spTgt spid="3">
                                            <p:txEl>
                                              <p:pRg st="8" end="8"/>
                                            </p:txEl>
                                          </p:spTgt>
                                        </p:tgtEl>
                                      </p:cBhvr>
                                    </p:animEffect>
                                    <p:anim calcmode="lin" valueType="num">
                                      <p:cBhvr>
                                        <p:cTn id="15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8" end="8"/>
                                            </p:txEl>
                                          </p:spTgt>
                                        </p:tgtEl>
                                      </p:cBhvr>
                                      <p:to x="100000" y="60000"/>
                                    </p:animScale>
                                    <p:animScale>
                                      <p:cBhvr>
                                        <p:cTn id="158" dur="166" decel="50000">
                                          <p:stCondLst>
                                            <p:cond delay="676"/>
                                          </p:stCondLst>
                                        </p:cTn>
                                        <p:tgtEl>
                                          <p:spTgt spid="3">
                                            <p:txEl>
                                              <p:pRg st="8" end="8"/>
                                            </p:txEl>
                                          </p:spTgt>
                                        </p:tgtEl>
                                      </p:cBhvr>
                                      <p:to x="100000" y="100000"/>
                                    </p:animScale>
                                    <p:animScale>
                                      <p:cBhvr>
                                        <p:cTn id="159" dur="26">
                                          <p:stCondLst>
                                            <p:cond delay="1312"/>
                                          </p:stCondLst>
                                        </p:cTn>
                                        <p:tgtEl>
                                          <p:spTgt spid="3">
                                            <p:txEl>
                                              <p:pRg st="8" end="8"/>
                                            </p:txEl>
                                          </p:spTgt>
                                        </p:tgtEl>
                                      </p:cBhvr>
                                      <p:to x="100000" y="80000"/>
                                    </p:animScale>
                                    <p:animScale>
                                      <p:cBhvr>
                                        <p:cTn id="160" dur="166" decel="50000">
                                          <p:stCondLst>
                                            <p:cond delay="1338"/>
                                          </p:stCondLst>
                                        </p:cTn>
                                        <p:tgtEl>
                                          <p:spTgt spid="3">
                                            <p:txEl>
                                              <p:pRg st="8" end="8"/>
                                            </p:txEl>
                                          </p:spTgt>
                                        </p:tgtEl>
                                      </p:cBhvr>
                                      <p:to x="100000" y="100000"/>
                                    </p:animScale>
                                    <p:animScale>
                                      <p:cBhvr>
                                        <p:cTn id="161" dur="26">
                                          <p:stCondLst>
                                            <p:cond delay="1642"/>
                                          </p:stCondLst>
                                        </p:cTn>
                                        <p:tgtEl>
                                          <p:spTgt spid="3">
                                            <p:txEl>
                                              <p:pRg st="8" end="8"/>
                                            </p:txEl>
                                          </p:spTgt>
                                        </p:tgtEl>
                                      </p:cBhvr>
                                      <p:to x="100000" y="90000"/>
                                    </p:animScale>
                                    <p:animScale>
                                      <p:cBhvr>
                                        <p:cTn id="162" dur="166" decel="50000">
                                          <p:stCondLst>
                                            <p:cond delay="1668"/>
                                          </p:stCondLst>
                                        </p:cTn>
                                        <p:tgtEl>
                                          <p:spTgt spid="3">
                                            <p:txEl>
                                              <p:pRg st="8" end="8"/>
                                            </p:txEl>
                                          </p:spTgt>
                                        </p:tgtEl>
                                      </p:cBhvr>
                                      <p:to x="100000" y="100000"/>
                                    </p:animScale>
                                    <p:animScale>
                                      <p:cBhvr>
                                        <p:cTn id="163" dur="26">
                                          <p:stCondLst>
                                            <p:cond delay="1808"/>
                                          </p:stCondLst>
                                        </p:cTn>
                                        <p:tgtEl>
                                          <p:spTgt spid="3">
                                            <p:txEl>
                                              <p:pRg st="8" end="8"/>
                                            </p:txEl>
                                          </p:spTgt>
                                        </p:tgtEl>
                                      </p:cBhvr>
                                      <p:to x="100000" y="95000"/>
                                    </p:animScale>
                                    <p:animScale>
                                      <p:cBhvr>
                                        <p:cTn id="164"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Office_36804469_TF23154475.potx" id="{8158BF2A-ECB8-4EA4-AF7D-4C53B00338B0}" vid="{FDB5693F-E667-429D-B35F-789D0FDAED4D}"/>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529</TotalTime>
  <Words>3909</Words>
  <Application>Microsoft Office PowerPoint</Application>
  <PresentationFormat>Předvádění na obrazovce (4:3)</PresentationFormat>
  <Paragraphs>313</Paragraphs>
  <Slides>44</Slides>
  <Notes>17</Notes>
  <HiddenSlides>0</HiddenSlides>
  <MMClips>0</MMClips>
  <ScaleCrop>false</ScaleCrop>
  <HeadingPairs>
    <vt:vector size="6" baseType="variant">
      <vt:variant>
        <vt:lpstr>Použitá písma</vt:lpstr>
      </vt:variant>
      <vt:variant>
        <vt:i4>6</vt:i4>
      </vt:variant>
      <vt:variant>
        <vt:lpstr>Motiv</vt:lpstr>
      </vt:variant>
      <vt:variant>
        <vt:i4>2</vt:i4>
      </vt:variant>
      <vt:variant>
        <vt:lpstr>Nadpisy snímků</vt:lpstr>
      </vt:variant>
      <vt:variant>
        <vt:i4>44</vt:i4>
      </vt:variant>
    </vt:vector>
  </HeadingPairs>
  <TitlesOfParts>
    <vt:vector size="52" baseType="lpstr">
      <vt:lpstr>Aptos</vt:lpstr>
      <vt:lpstr>Arial</vt:lpstr>
      <vt:lpstr>Calibri</vt:lpstr>
      <vt:lpstr>Calibri Light</vt:lpstr>
      <vt:lpstr>Rockwell</vt:lpstr>
      <vt:lpstr>Wingdings</vt:lpstr>
      <vt:lpstr>Motiv systému Office</vt:lpstr>
      <vt:lpstr>Atlas</vt:lpstr>
      <vt:lpstr>Česká literatura 1990-2025</vt:lpstr>
      <vt:lpstr>Růst a diverzifikace knižního trhu</vt:lpstr>
      <vt:lpstr>Nakladatelství: Přesun od ekonomiky symbolických (ideologických) hodnot k ekonomii založené na finančním zisku</vt:lpstr>
      <vt:lpstr>Nejisté odhady počtu výtisků:</vt:lpstr>
      <vt:lpstr>Kolaps distribuční sítě</vt:lpstr>
      <vt:lpstr>Růst a diverzifikace knižního trhu (II)</vt:lpstr>
      <vt:lpstr>Růst a diverzifikace knižního trhu (III)</vt:lpstr>
      <vt:lpstr>Růst a diverzifikace knižního trhu (IV)</vt:lpstr>
      <vt:lpstr>1990-1995</vt:lpstr>
      <vt:lpstr>1990-1995 pokračování</vt:lpstr>
      <vt:lpstr>1996-2000</vt:lpstr>
      <vt:lpstr>2001-2005</vt:lpstr>
      <vt:lpstr>2006-2010</vt:lpstr>
      <vt:lpstr>2011-2015</vt:lpstr>
      <vt:lpstr>2011-2015 pokračování</vt:lpstr>
      <vt:lpstr>Desetiletí českého bestselleru (2012 – 2022) O oblibě knih, v nichž vše do sebe krásně zapadne</vt:lpstr>
      <vt:lpstr>1990 – 2012 </vt:lpstr>
      <vt:lpstr>1990 – 2012 </vt:lpstr>
      <vt:lpstr>1990 – 2012 </vt:lpstr>
      <vt:lpstr>Noví bestselleristé po roce 2010 </vt:lpstr>
      <vt:lpstr>Nový typ autorského obrazu</vt:lpstr>
      <vt:lpstr>2012</vt:lpstr>
      <vt:lpstr>2017</vt:lpstr>
      <vt:lpstr>Nové podoby a role propagace knih – od cca 2014</vt:lpstr>
      <vt:lpstr>Ale i nová využití starých žánrů a médií</vt:lpstr>
      <vt:lpstr>Pořad Česká vlna v galerii DOX (2019); číslo časopisu Host 2020, č. 2</vt:lpstr>
      <vt:lpstr>Soudobý stav</vt:lpstr>
      <vt:lpstr>Základní princip bestsellerů: obecně známý velký dějinný  příběh na pozadí,  k němu jedinečný individuální  příběh situovaný do popředí</vt:lpstr>
      <vt:lpstr>Historické pozadí</vt:lpstr>
      <vt:lpstr>Mikro-dějiny fikční postavy  v popředí příběhu</vt:lpstr>
      <vt:lpstr>Historické pozadí</vt:lpstr>
      <vt:lpstr>Historické pozadí</vt:lpstr>
      <vt:lpstr>Historické pozadí</vt:lpstr>
      <vt:lpstr>Historické pozadí</vt:lpstr>
      <vt:lpstr>Historické pozadí</vt:lpstr>
      <vt:lpstr>Roland Barthes: Nautilus a Opilý koráb (Mytologie, 1957)</vt:lpstr>
      <vt:lpstr>Anatomie současného českého bestselleru</vt:lpstr>
      <vt:lpstr>Anatomie současného českého bestselleru II</vt:lpstr>
      <vt:lpstr>Obecné principy aneb anatomické rysy českého bestselleru</vt:lpstr>
      <vt:lpstr>Typický způsob bestsellerové četby – promítání vlastních zážitků</vt:lpstr>
      <vt:lpstr>Základní omezení pro překlady</vt:lpstr>
      <vt:lpstr>Mísení „vysokého“ a „nízkého“</vt:lpstr>
      <vt:lpstr>Otevírání se světu</vt:lpstr>
      <vt:lpstr>Společenská témata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Česká literatura 1990-2013</dc:title>
  <dc:creator>pc</dc:creator>
  <cp:lastModifiedBy>Bílek, Petr</cp:lastModifiedBy>
  <cp:revision>38</cp:revision>
  <dcterms:created xsi:type="dcterms:W3CDTF">2014-01-02T14:02:35Z</dcterms:created>
  <dcterms:modified xsi:type="dcterms:W3CDTF">2025-12-08T14:25:49Z</dcterms:modified>
</cp:coreProperties>
</file>