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6"/>
  </p:notesMasterIdLst>
  <p:sldIdLst>
    <p:sldId id="256" r:id="rId2"/>
    <p:sldId id="307" r:id="rId3"/>
    <p:sldId id="309" r:id="rId4"/>
    <p:sldId id="310" r:id="rId5"/>
    <p:sldId id="338" r:id="rId6"/>
    <p:sldId id="339" r:id="rId7"/>
    <p:sldId id="311" r:id="rId8"/>
    <p:sldId id="312" r:id="rId9"/>
    <p:sldId id="313" r:id="rId10"/>
    <p:sldId id="314" r:id="rId11"/>
    <p:sldId id="315" r:id="rId12"/>
    <p:sldId id="316" r:id="rId13"/>
    <p:sldId id="317" r:id="rId14"/>
    <p:sldId id="318" r:id="rId15"/>
    <p:sldId id="319" r:id="rId16"/>
    <p:sldId id="320" r:id="rId17"/>
    <p:sldId id="321" r:id="rId18"/>
    <p:sldId id="322" r:id="rId19"/>
    <p:sldId id="323" r:id="rId20"/>
    <p:sldId id="324" r:id="rId21"/>
    <p:sldId id="325" r:id="rId22"/>
    <p:sldId id="326" r:id="rId23"/>
    <p:sldId id="328" r:id="rId24"/>
    <p:sldId id="329" r:id="rId25"/>
    <p:sldId id="327" r:id="rId26"/>
    <p:sldId id="308" r:id="rId27"/>
    <p:sldId id="330" r:id="rId28"/>
    <p:sldId id="331" r:id="rId29"/>
    <p:sldId id="332" r:id="rId30"/>
    <p:sldId id="333" r:id="rId31"/>
    <p:sldId id="334" r:id="rId32"/>
    <p:sldId id="335" r:id="rId33"/>
    <p:sldId id="336" r:id="rId34"/>
    <p:sldId id="337" r:id="rId35"/>
  </p:sldIdLst>
  <p:sldSz cx="10080625" cy="7559675"/>
  <p:notesSz cx="7559675" cy="10691813"/>
  <p:defaultTextStyle>
    <a:defPPr>
      <a:defRPr lang="en-GB"/>
    </a:defPPr>
    <a:lvl1pPr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1pPr>
    <a:lvl2pPr marL="742950" indent="-28575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2pPr>
    <a:lvl3pPr marL="1143000" indent="-22860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3pPr>
    <a:lvl4pPr marL="1600200" indent="-22860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4pPr>
    <a:lvl5pPr marL="2057400" indent="-228600" algn="l" defTabSz="449263" rtl="0" eaLnBrk="0" fontAlgn="base" hangingPunct="0">
      <a:spcBef>
        <a:spcPct val="0"/>
      </a:spcBef>
      <a:spcAft>
        <a:spcPct val="0"/>
      </a:spcAft>
      <a:defRPr kern="1200">
        <a:solidFill>
          <a:schemeClr val="bg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bg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90"/>
  </p:normalViewPr>
  <p:slideViewPr>
    <p:cSldViewPr>
      <p:cViewPr varScale="1">
        <p:scale>
          <a:sx n="101" d="100"/>
          <a:sy n="101" d="100"/>
        </p:scale>
        <p:origin x="1664" y="19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AutoShape 1">
            <a:extLst>
              <a:ext uri="{FF2B5EF4-FFF2-40B4-BE49-F238E27FC236}">
                <a16:creationId xmlns:a16="http://schemas.microsoft.com/office/drawing/2014/main" id="{41BC4F62-31D3-D4C4-E92C-E46541F4C6FA}"/>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39" name="AutoShape 2">
            <a:extLst>
              <a:ext uri="{FF2B5EF4-FFF2-40B4-BE49-F238E27FC236}">
                <a16:creationId xmlns:a16="http://schemas.microsoft.com/office/drawing/2014/main" id="{383514D8-1103-98D8-D7E3-906DD229B849}"/>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0" name="AutoShape 3">
            <a:extLst>
              <a:ext uri="{FF2B5EF4-FFF2-40B4-BE49-F238E27FC236}">
                <a16:creationId xmlns:a16="http://schemas.microsoft.com/office/drawing/2014/main" id="{5353187D-F634-8636-3679-AE4ECF06D38C}"/>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1" name="AutoShape 4">
            <a:extLst>
              <a:ext uri="{FF2B5EF4-FFF2-40B4-BE49-F238E27FC236}">
                <a16:creationId xmlns:a16="http://schemas.microsoft.com/office/drawing/2014/main" id="{EDFF448C-A1E1-3938-3477-B358B22974E9}"/>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2" name="AutoShape 5">
            <a:extLst>
              <a:ext uri="{FF2B5EF4-FFF2-40B4-BE49-F238E27FC236}">
                <a16:creationId xmlns:a16="http://schemas.microsoft.com/office/drawing/2014/main" id="{69369014-DF2F-DABE-6F67-4F16BD3C48DF}"/>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3" name="AutoShape 6">
            <a:extLst>
              <a:ext uri="{FF2B5EF4-FFF2-40B4-BE49-F238E27FC236}">
                <a16:creationId xmlns:a16="http://schemas.microsoft.com/office/drawing/2014/main" id="{47EE600D-6198-01DB-B3FA-E37286F1FAD6}"/>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4" name="AutoShape 7">
            <a:extLst>
              <a:ext uri="{FF2B5EF4-FFF2-40B4-BE49-F238E27FC236}">
                <a16:creationId xmlns:a16="http://schemas.microsoft.com/office/drawing/2014/main" id="{9B854917-79C9-3504-95E0-F2CE6C893027}"/>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5" name="AutoShape 8">
            <a:extLst>
              <a:ext uri="{FF2B5EF4-FFF2-40B4-BE49-F238E27FC236}">
                <a16:creationId xmlns:a16="http://schemas.microsoft.com/office/drawing/2014/main" id="{24BB1A1F-2248-4D51-814F-CAD70B603153}"/>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6" name="AutoShape 9">
            <a:extLst>
              <a:ext uri="{FF2B5EF4-FFF2-40B4-BE49-F238E27FC236}">
                <a16:creationId xmlns:a16="http://schemas.microsoft.com/office/drawing/2014/main" id="{FDB9A961-A960-C2FC-7B39-FE9CFF97A912}"/>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7" name="AutoShape 10">
            <a:extLst>
              <a:ext uri="{FF2B5EF4-FFF2-40B4-BE49-F238E27FC236}">
                <a16:creationId xmlns:a16="http://schemas.microsoft.com/office/drawing/2014/main" id="{442E5885-1928-AE2B-8C08-7CCA4D345D10}"/>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8" name="AutoShape 11">
            <a:extLst>
              <a:ext uri="{FF2B5EF4-FFF2-40B4-BE49-F238E27FC236}">
                <a16:creationId xmlns:a16="http://schemas.microsoft.com/office/drawing/2014/main" id="{DD02BB13-3FAF-1F67-F0AF-CE6D86E69C8A}"/>
              </a:ext>
            </a:extLst>
          </p:cNvPr>
          <p:cNvSpPr>
            <a:spLocks noChangeArrowheads="1"/>
          </p:cNvSpPr>
          <p:nvPr/>
        </p:nvSpPr>
        <p:spPr bwMode="auto">
          <a:xfrm>
            <a:off x="0" y="0"/>
            <a:ext cx="7559675" cy="106918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a:lnSpc>
                <a:spcPct val="93000"/>
              </a:lnSpc>
              <a:buClr>
                <a:srgbClr val="000000"/>
              </a:buClr>
              <a:buSzPct val="100000"/>
              <a:buFont typeface="Times New Roman" panose="02020603050405020304" pitchFamily="18" charset="0"/>
              <a:buNone/>
            </a:pPr>
            <a:endParaRPr lang="de-DE" altLang="de-CZ"/>
          </a:p>
        </p:txBody>
      </p:sp>
      <p:sp>
        <p:nvSpPr>
          <p:cNvPr id="14349" name="Rectangle 12">
            <a:extLst>
              <a:ext uri="{FF2B5EF4-FFF2-40B4-BE49-F238E27FC236}">
                <a16:creationId xmlns:a16="http://schemas.microsoft.com/office/drawing/2014/main" id="{2B3F84ED-C5CC-8994-FD09-051A9C7CA755}"/>
              </a:ext>
            </a:extLst>
          </p:cNvPr>
          <p:cNvSpPr>
            <a:spLocks noGrp="1" noRot="1" noChangeAspect="1" noChangeArrowheads="1"/>
          </p:cNvSpPr>
          <p:nvPr>
            <p:ph type="sldImg"/>
          </p:nvPr>
        </p:nvSpPr>
        <p:spPr bwMode="auto">
          <a:xfrm>
            <a:off x="1106488" y="812800"/>
            <a:ext cx="5326062" cy="3989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061" name="Rectangle 13">
            <a:extLst>
              <a:ext uri="{FF2B5EF4-FFF2-40B4-BE49-F238E27FC236}">
                <a16:creationId xmlns:a16="http://schemas.microsoft.com/office/drawing/2014/main" id="{06E741CC-D40A-0E53-EDD2-B39FF7D6E0D1}"/>
              </a:ext>
            </a:extLst>
          </p:cNvPr>
          <p:cNvSpPr>
            <a:spLocks noGrp="1" noChangeArrowheads="1"/>
          </p:cNvSpPr>
          <p:nvPr>
            <p:ph type="body"/>
          </p:nvPr>
        </p:nvSpPr>
        <p:spPr bwMode="auto">
          <a:xfrm>
            <a:off x="755650" y="5078413"/>
            <a:ext cx="6029325" cy="4792662"/>
          </a:xfrm>
          <a:prstGeom prst="rect">
            <a:avLst/>
          </a:prstGeom>
          <a:noFill/>
          <a:ln>
            <a:noFill/>
          </a:ln>
          <a:effectLst/>
        </p:spPr>
        <p:txBody>
          <a:bodyPr vert="horz" wrap="square" lIns="0" tIns="0" rIns="0" bIns="0" numCol="1" anchor="t" anchorCtr="0" compatLnSpc="1">
            <a:prstTxWarp prst="textNoShape">
              <a:avLst/>
            </a:prstTxWarp>
          </a:bodyPr>
          <a:lstStyle/>
          <a:p>
            <a:pPr lvl="0"/>
            <a:endParaRPr lang="de-DE" noProof="0"/>
          </a:p>
        </p:txBody>
      </p:sp>
      <p:sp>
        <p:nvSpPr>
          <p:cNvPr id="2062" name="Rectangle 14">
            <a:extLst>
              <a:ext uri="{FF2B5EF4-FFF2-40B4-BE49-F238E27FC236}">
                <a16:creationId xmlns:a16="http://schemas.microsoft.com/office/drawing/2014/main" id="{18278965-5D64-27EE-55A3-79A747565F07}"/>
              </a:ext>
            </a:extLst>
          </p:cNvPr>
          <p:cNvSpPr>
            <a:spLocks noGrp="1" noChangeArrowheads="1"/>
          </p:cNvSpPr>
          <p:nvPr>
            <p:ph type="hdr"/>
          </p:nvPr>
        </p:nvSpPr>
        <p:spPr bwMode="auto">
          <a:xfrm>
            <a:off x="0" y="0"/>
            <a:ext cx="3262313" cy="515938"/>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charset="0"/>
                <a:ea typeface="ＭＳ Ｐゴシック" charset="0"/>
                <a:cs typeface="Arial Unicode MS" charset="0"/>
              </a:defRPr>
            </a:lvl1pPr>
          </a:lstStyle>
          <a:p>
            <a:pPr>
              <a:defRPr/>
            </a:pPr>
            <a:endParaRPr lang="de-CH"/>
          </a:p>
        </p:txBody>
      </p:sp>
      <p:sp>
        <p:nvSpPr>
          <p:cNvPr id="2063" name="Rectangle 15">
            <a:extLst>
              <a:ext uri="{FF2B5EF4-FFF2-40B4-BE49-F238E27FC236}">
                <a16:creationId xmlns:a16="http://schemas.microsoft.com/office/drawing/2014/main" id="{E934EEA2-0950-590D-8A6E-2C9052D5EEBB}"/>
              </a:ext>
            </a:extLst>
          </p:cNvPr>
          <p:cNvSpPr>
            <a:spLocks noGrp="1" noChangeArrowheads="1"/>
          </p:cNvSpPr>
          <p:nvPr>
            <p:ph type="dt"/>
          </p:nvPr>
        </p:nvSpPr>
        <p:spPr bwMode="auto">
          <a:xfrm>
            <a:off x="4278313" y="0"/>
            <a:ext cx="3262312" cy="515938"/>
          </a:xfrm>
          <a:prstGeom prst="rect">
            <a:avLst/>
          </a:prstGeom>
          <a:noFill/>
          <a:ln>
            <a:noFill/>
          </a:ln>
          <a:effectLst/>
        </p:spPr>
        <p:txBody>
          <a:bodyPr vert="horz" wrap="square" lIns="0" tIns="0" rIns="0" bIns="0" numCol="1" anchor="t" anchorCtr="0" compatLnSpc="1">
            <a:prstTxWarp prst="textNoShape">
              <a:avLst/>
            </a:prstTxWarp>
          </a:bodyPr>
          <a:lstStyle>
            <a:lvl1pPr algn="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charset="0"/>
                <a:ea typeface="ＭＳ Ｐゴシック" charset="0"/>
                <a:cs typeface="Arial Unicode MS" charset="0"/>
              </a:defRPr>
            </a:lvl1pPr>
          </a:lstStyle>
          <a:p>
            <a:pPr>
              <a:defRPr/>
            </a:pPr>
            <a:endParaRPr lang="de-CH"/>
          </a:p>
        </p:txBody>
      </p:sp>
      <p:sp>
        <p:nvSpPr>
          <p:cNvPr id="2064" name="Rectangle 16">
            <a:extLst>
              <a:ext uri="{FF2B5EF4-FFF2-40B4-BE49-F238E27FC236}">
                <a16:creationId xmlns:a16="http://schemas.microsoft.com/office/drawing/2014/main" id="{E271B369-20C9-594B-4524-0AA5D0A6128A}"/>
              </a:ext>
            </a:extLst>
          </p:cNvPr>
          <p:cNvSpPr>
            <a:spLocks noGrp="1" noChangeArrowheads="1"/>
          </p:cNvSpPr>
          <p:nvPr>
            <p:ph type="ftr"/>
          </p:nvPr>
        </p:nvSpPr>
        <p:spPr bwMode="auto">
          <a:xfrm>
            <a:off x="0" y="10155238"/>
            <a:ext cx="3262313" cy="515937"/>
          </a:xfrm>
          <a:prstGeom prst="rect">
            <a:avLst/>
          </a:prstGeom>
          <a:noFill/>
          <a:ln>
            <a:noFill/>
          </a:ln>
          <a:effectLst/>
        </p:spPr>
        <p:txBody>
          <a:bodyPr vert="horz" wrap="square" lIns="0" tIns="0" rIns="0" bIns="0" numCol="1" anchor="b"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charset="0"/>
                <a:ea typeface="ＭＳ Ｐゴシック" charset="0"/>
                <a:cs typeface="Arial Unicode MS" charset="0"/>
              </a:defRPr>
            </a:lvl1pPr>
          </a:lstStyle>
          <a:p>
            <a:pPr>
              <a:defRPr/>
            </a:pPr>
            <a:endParaRPr lang="de-CH"/>
          </a:p>
        </p:txBody>
      </p:sp>
      <p:sp>
        <p:nvSpPr>
          <p:cNvPr id="2065" name="Rectangle 17">
            <a:extLst>
              <a:ext uri="{FF2B5EF4-FFF2-40B4-BE49-F238E27FC236}">
                <a16:creationId xmlns:a16="http://schemas.microsoft.com/office/drawing/2014/main" id="{C8C7DA35-CFE3-D372-DDE2-213B88C434FF}"/>
              </a:ext>
            </a:extLst>
          </p:cNvPr>
          <p:cNvSpPr>
            <a:spLocks noGrp="1" noChangeArrowheads="1"/>
          </p:cNvSpPr>
          <p:nvPr>
            <p:ph type="sldNum"/>
          </p:nvPr>
        </p:nvSpPr>
        <p:spPr bwMode="auto">
          <a:xfrm>
            <a:off x="4278313" y="10155238"/>
            <a:ext cx="3262312" cy="515937"/>
          </a:xfrm>
          <a:prstGeom prst="rect">
            <a:avLst/>
          </a:prstGeom>
          <a:noFill/>
          <a:ln>
            <a:noFill/>
          </a:ln>
          <a:effectLst/>
        </p:spPr>
        <p:txBody>
          <a:bodyPr vert="horz" wrap="square" lIns="0" tIns="0" rIns="0" bIns="0" numCol="1" anchor="b" anchorCtr="0" compatLnSpc="1">
            <a:prstTxWarp prst="textNoShape">
              <a:avLst/>
            </a:prstTxWarp>
          </a:bodyPr>
          <a:lstStyle>
            <a:lvl1pPr algn="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anose="02020603050405020304" pitchFamily="18" charset="0"/>
              </a:defRPr>
            </a:lvl1pPr>
          </a:lstStyle>
          <a:p>
            <a:pPr>
              <a:defRPr/>
            </a:pPr>
            <a:fld id="{CB88EEE0-A439-E34B-A8D7-DDE1C8B215EB}" type="slidenum">
              <a:rPr lang="de-CH" altLang="de-CZ"/>
              <a:pPr>
                <a:defRPr/>
              </a:pPr>
              <a:t>‹Nr.›</a:t>
            </a:fld>
            <a:endParaRPr lang="de-CH" altLang="de-CZ"/>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17">
            <a:extLst>
              <a:ext uri="{FF2B5EF4-FFF2-40B4-BE49-F238E27FC236}">
                <a16:creationId xmlns:a16="http://schemas.microsoft.com/office/drawing/2014/main" id="{0083C50A-9762-9F53-864D-DF07BA5849A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ct val="0"/>
              </a:spcBef>
              <a:buClrTx/>
              <a:buFontTx/>
              <a:buNone/>
            </a:pPr>
            <a:fld id="{040F642F-70B7-CC47-A7CB-898A9F1C65A4}" type="slidenum">
              <a:rPr lang="de-CH" altLang="de-CZ" sz="1400" smtClean="0">
                <a:ea typeface="Arial Unicode MS" panose="020B0604020202020204" pitchFamily="34" charset="-128"/>
                <a:cs typeface="Arial Unicode MS" panose="020B0604020202020204" pitchFamily="34" charset="-128"/>
              </a:rPr>
              <a:pPr>
                <a:spcBef>
                  <a:spcPct val="0"/>
                </a:spcBef>
                <a:buClrTx/>
                <a:buFontTx/>
                <a:buNone/>
              </a:pPr>
              <a:t>1</a:t>
            </a:fld>
            <a:endParaRPr lang="de-CH" altLang="de-CZ" sz="1400">
              <a:ea typeface="Arial Unicode MS" panose="020B0604020202020204" pitchFamily="34" charset="-128"/>
              <a:cs typeface="Arial Unicode MS" panose="020B0604020202020204" pitchFamily="34" charset="-128"/>
            </a:endParaRPr>
          </a:p>
        </p:txBody>
      </p:sp>
      <p:sp>
        <p:nvSpPr>
          <p:cNvPr id="16387" name="Text Box 1">
            <a:extLst>
              <a:ext uri="{FF2B5EF4-FFF2-40B4-BE49-F238E27FC236}">
                <a16:creationId xmlns:a16="http://schemas.microsoft.com/office/drawing/2014/main" id="{22F4CFBE-CBB7-646C-79C8-B5351135A86A}"/>
              </a:ext>
            </a:extLst>
          </p:cNvPr>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p:spPr>
      </p:sp>
      <p:sp>
        <p:nvSpPr>
          <p:cNvPr id="26626" name="Text Box 2">
            <a:extLst>
              <a:ext uri="{FF2B5EF4-FFF2-40B4-BE49-F238E27FC236}">
                <a16:creationId xmlns:a16="http://schemas.microsoft.com/office/drawing/2014/main" id="{CCEEE4AB-51CA-0ED5-4E63-0B32F44CF4CC}"/>
              </a:ext>
            </a:extLst>
          </p:cNvPr>
          <p:cNvSpPr>
            <a:spLocks noGrp="1" noChangeArrowheads="1"/>
          </p:cNvSpPr>
          <p:nvPr>
            <p:ph type="body" idx="1"/>
          </p:nvPr>
        </p:nvSpPr>
        <p:spPr>
          <a:xfrm>
            <a:off x="755650" y="5078413"/>
            <a:ext cx="6048375" cy="4811712"/>
          </a:xfrm>
        </p:spPr>
        <p:txBody>
          <a:bodyPr wrap="none" anchor="ctr"/>
          <a:lstStyle/>
          <a:p>
            <a:pPr>
              <a:buFont typeface="Times New Roman" charset="0"/>
              <a:buNone/>
              <a:defRPr/>
            </a:pPr>
            <a:endParaRPr lang="de-DE">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755650" y="2347913"/>
            <a:ext cx="8569325" cy="1620837"/>
          </a:xfrm>
        </p:spPr>
        <p:txBody>
          <a:bodyPr/>
          <a:lstStyle/>
          <a:p>
            <a:r>
              <a:rPr lang="cs-CZ"/>
              <a:t>Mastertitelformat bearbeiten</a:t>
            </a:r>
            <a:endParaRPr lang="de-DE"/>
          </a:p>
        </p:txBody>
      </p:sp>
      <p:sp>
        <p:nvSpPr>
          <p:cNvPr id="3" name="Untertitel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Master-Untertitelformat bearbeiten</a:t>
            </a:r>
            <a:endParaRPr lang="de-DE"/>
          </a:p>
        </p:txBody>
      </p:sp>
      <p:sp>
        <p:nvSpPr>
          <p:cNvPr id="4" name="Rectangle 3">
            <a:extLst>
              <a:ext uri="{FF2B5EF4-FFF2-40B4-BE49-F238E27FC236}">
                <a16:creationId xmlns:a16="http://schemas.microsoft.com/office/drawing/2014/main" id="{55AF1135-2C4F-6105-AD13-86563BA4310D}"/>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CA954BC7-F542-136B-B33C-92066F7FC5A5}"/>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84A92D50-D2B8-27B2-8B5E-CE2B30DC9CDF}"/>
              </a:ext>
            </a:extLst>
          </p:cNvPr>
          <p:cNvSpPr>
            <a:spLocks noGrp="1" noChangeArrowheads="1"/>
          </p:cNvSpPr>
          <p:nvPr>
            <p:ph type="sldNum" idx="12"/>
          </p:nvPr>
        </p:nvSpPr>
        <p:spPr>
          <a:ln/>
        </p:spPr>
        <p:txBody>
          <a:bodyPr/>
          <a:lstStyle>
            <a:lvl1pPr>
              <a:defRPr/>
            </a:lvl1pPr>
          </a:lstStyle>
          <a:p>
            <a:pPr>
              <a:defRPr/>
            </a:pPr>
            <a:fld id="{64708C7C-5427-E644-8043-85F941C2F4ED}" type="slidenum">
              <a:rPr lang="de-CH" altLang="de-CZ"/>
              <a:pPr>
                <a:defRPr/>
              </a:pPr>
              <a:t>‹Nr.›</a:t>
            </a:fld>
            <a:endParaRPr lang="de-CH" altLang="de-CZ"/>
          </a:p>
        </p:txBody>
      </p:sp>
    </p:spTree>
    <p:extLst>
      <p:ext uri="{BB962C8B-B14F-4D97-AF65-F5344CB8AC3E}">
        <p14:creationId xmlns:p14="http://schemas.microsoft.com/office/powerpoint/2010/main" val="3671994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a:t>Mastertitelformat bearbeiten</a:t>
            </a:r>
            <a:endParaRPr lang="de-DE"/>
          </a:p>
        </p:txBody>
      </p:sp>
      <p:sp>
        <p:nvSpPr>
          <p:cNvPr id="3" name="Vertikaler Textplatzhalter 2"/>
          <p:cNvSpPr>
            <a:spLocks noGrp="1"/>
          </p:cNvSpPr>
          <p:nvPr>
            <p:ph type="body" orient="vert" idx="1"/>
          </p:nvPr>
        </p:nvSpPr>
        <p:spPr/>
        <p:txBody>
          <a:bodyPr vert="eaVert"/>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Rectangle 3">
            <a:extLst>
              <a:ext uri="{FF2B5EF4-FFF2-40B4-BE49-F238E27FC236}">
                <a16:creationId xmlns:a16="http://schemas.microsoft.com/office/drawing/2014/main" id="{199CC859-6A99-9B9A-819A-610C2533C9DD}"/>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5B134E5B-7CEF-3B5D-1A3A-74BA98E50A04}"/>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744710E4-2827-62AB-8D12-0B5C4D3DA80C}"/>
              </a:ext>
            </a:extLst>
          </p:cNvPr>
          <p:cNvSpPr>
            <a:spLocks noGrp="1" noChangeArrowheads="1"/>
          </p:cNvSpPr>
          <p:nvPr>
            <p:ph type="sldNum" idx="12"/>
          </p:nvPr>
        </p:nvSpPr>
        <p:spPr>
          <a:ln/>
        </p:spPr>
        <p:txBody>
          <a:bodyPr/>
          <a:lstStyle>
            <a:lvl1pPr>
              <a:defRPr/>
            </a:lvl1pPr>
          </a:lstStyle>
          <a:p>
            <a:pPr>
              <a:defRPr/>
            </a:pPr>
            <a:fld id="{9B201935-1D3D-0C41-BBF5-FE209347CDBE}" type="slidenum">
              <a:rPr lang="de-CH" altLang="de-CZ"/>
              <a:pPr>
                <a:defRPr/>
              </a:pPr>
              <a:t>‹Nr.›</a:t>
            </a:fld>
            <a:endParaRPr lang="de-CH" altLang="de-CZ"/>
          </a:p>
        </p:txBody>
      </p:sp>
    </p:spTree>
    <p:extLst>
      <p:ext uri="{BB962C8B-B14F-4D97-AF65-F5344CB8AC3E}">
        <p14:creationId xmlns:p14="http://schemas.microsoft.com/office/powerpoint/2010/main" val="1902349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292975" y="300038"/>
            <a:ext cx="2262188" cy="6438900"/>
          </a:xfrm>
        </p:spPr>
        <p:txBody>
          <a:bodyPr vert="eaVert"/>
          <a:lstStyle/>
          <a:p>
            <a:r>
              <a:rPr lang="cs-CZ"/>
              <a:t>Mastertitelformat bearbeiten</a:t>
            </a:r>
            <a:endParaRPr lang="de-DE"/>
          </a:p>
        </p:txBody>
      </p:sp>
      <p:sp>
        <p:nvSpPr>
          <p:cNvPr id="3" name="Vertikaler Textplatzhalter 2"/>
          <p:cNvSpPr>
            <a:spLocks noGrp="1"/>
          </p:cNvSpPr>
          <p:nvPr>
            <p:ph type="body" orient="vert" idx="1"/>
          </p:nvPr>
        </p:nvSpPr>
        <p:spPr>
          <a:xfrm>
            <a:off x="503238" y="300038"/>
            <a:ext cx="6637337" cy="6438900"/>
          </a:xfrm>
        </p:spPr>
        <p:txBody>
          <a:bodyPr vert="eaVert"/>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Rectangle 3">
            <a:extLst>
              <a:ext uri="{FF2B5EF4-FFF2-40B4-BE49-F238E27FC236}">
                <a16:creationId xmlns:a16="http://schemas.microsoft.com/office/drawing/2014/main" id="{9997AFA9-4802-B75B-E0FD-4E77F6B4AAE4}"/>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15BB89C1-5866-F324-71B0-6558C1D21F70}"/>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8A8216B9-80FB-2D73-47F5-D86A6A7482E3}"/>
              </a:ext>
            </a:extLst>
          </p:cNvPr>
          <p:cNvSpPr>
            <a:spLocks noGrp="1" noChangeArrowheads="1"/>
          </p:cNvSpPr>
          <p:nvPr>
            <p:ph type="sldNum" idx="12"/>
          </p:nvPr>
        </p:nvSpPr>
        <p:spPr>
          <a:ln/>
        </p:spPr>
        <p:txBody>
          <a:bodyPr/>
          <a:lstStyle>
            <a:lvl1pPr>
              <a:defRPr/>
            </a:lvl1pPr>
          </a:lstStyle>
          <a:p>
            <a:pPr>
              <a:defRPr/>
            </a:pPr>
            <a:fld id="{1C79E234-FD6C-1340-B098-F90B713B42E8}" type="slidenum">
              <a:rPr lang="de-CH" altLang="de-CZ"/>
              <a:pPr>
                <a:defRPr/>
              </a:pPr>
              <a:t>‹Nr.›</a:t>
            </a:fld>
            <a:endParaRPr lang="de-CH" altLang="de-CZ"/>
          </a:p>
        </p:txBody>
      </p:sp>
    </p:spTree>
    <p:extLst>
      <p:ext uri="{BB962C8B-B14F-4D97-AF65-F5344CB8AC3E}">
        <p14:creationId xmlns:p14="http://schemas.microsoft.com/office/powerpoint/2010/main" val="7255969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503238" y="300038"/>
            <a:ext cx="9051925" cy="1244600"/>
          </a:xfrm>
        </p:spPr>
        <p:txBody>
          <a:bodyPr/>
          <a:lstStyle/>
          <a:p>
            <a:r>
              <a:rPr lang="cs-CZ"/>
              <a:t>Mastertitelformat bearbeiten</a:t>
            </a:r>
            <a:endParaRPr lang="de-DE"/>
          </a:p>
        </p:txBody>
      </p:sp>
      <p:sp>
        <p:nvSpPr>
          <p:cNvPr id="3" name="Rectangle 3">
            <a:extLst>
              <a:ext uri="{FF2B5EF4-FFF2-40B4-BE49-F238E27FC236}">
                <a16:creationId xmlns:a16="http://schemas.microsoft.com/office/drawing/2014/main" id="{77141B7F-53F3-40FC-1A25-0862C3FCA789}"/>
              </a:ext>
            </a:extLst>
          </p:cNvPr>
          <p:cNvSpPr>
            <a:spLocks noGrp="1" noChangeArrowheads="1"/>
          </p:cNvSpPr>
          <p:nvPr>
            <p:ph type="dt" idx="10"/>
          </p:nvPr>
        </p:nvSpPr>
        <p:spPr>
          <a:ln/>
        </p:spPr>
        <p:txBody>
          <a:bodyPr/>
          <a:lstStyle>
            <a:lvl1pPr>
              <a:defRPr/>
            </a:lvl1pPr>
          </a:lstStyle>
          <a:p>
            <a:pPr>
              <a:defRPr/>
            </a:pPr>
            <a:endParaRPr lang="de-CH"/>
          </a:p>
        </p:txBody>
      </p:sp>
      <p:sp>
        <p:nvSpPr>
          <p:cNvPr id="4" name="Rectangle 4">
            <a:extLst>
              <a:ext uri="{FF2B5EF4-FFF2-40B4-BE49-F238E27FC236}">
                <a16:creationId xmlns:a16="http://schemas.microsoft.com/office/drawing/2014/main" id="{26151A36-CB90-97BD-BCCF-D177797FA44D}"/>
              </a:ext>
            </a:extLst>
          </p:cNvPr>
          <p:cNvSpPr>
            <a:spLocks noGrp="1" noChangeArrowheads="1"/>
          </p:cNvSpPr>
          <p:nvPr>
            <p:ph type="ftr" idx="11"/>
          </p:nvPr>
        </p:nvSpPr>
        <p:spPr>
          <a:ln/>
        </p:spPr>
        <p:txBody>
          <a:bodyPr/>
          <a:lstStyle>
            <a:lvl1pPr>
              <a:defRPr/>
            </a:lvl1pPr>
          </a:lstStyle>
          <a:p>
            <a:pPr>
              <a:defRPr/>
            </a:pPr>
            <a:endParaRPr lang="de-CH"/>
          </a:p>
        </p:txBody>
      </p:sp>
      <p:sp>
        <p:nvSpPr>
          <p:cNvPr id="5" name="Rectangle 5">
            <a:extLst>
              <a:ext uri="{FF2B5EF4-FFF2-40B4-BE49-F238E27FC236}">
                <a16:creationId xmlns:a16="http://schemas.microsoft.com/office/drawing/2014/main" id="{DDA334B2-F362-1DFF-3C15-9190C05195C3}"/>
              </a:ext>
            </a:extLst>
          </p:cNvPr>
          <p:cNvSpPr>
            <a:spLocks noGrp="1" noChangeArrowheads="1"/>
          </p:cNvSpPr>
          <p:nvPr>
            <p:ph type="sldNum" idx="12"/>
          </p:nvPr>
        </p:nvSpPr>
        <p:spPr>
          <a:ln/>
        </p:spPr>
        <p:txBody>
          <a:bodyPr/>
          <a:lstStyle>
            <a:lvl1pPr>
              <a:defRPr/>
            </a:lvl1pPr>
          </a:lstStyle>
          <a:p>
            <a:pPr>
              <a:defRPr/>
            </a:pPr>
            <a:fld id="{5389C786-DAFE-584C-A53E-72EDB95FF511}" type="slidenum">
              <a:rPr lang="de-CH" altLang="de-CZ"/>
              <a:pPr>
                <a:defRPr/>
              </a:pPr>
              <a:t>‹Nr.›</a:t>
            </a:fld>
            <a:endParaRPr lang="de-CH" altLang="de-CZ"/>
          </a:p>
        </p:txBody>
      </p:sp>
    </p:spTree>
    <p:extLst>
      <p:ext uri="{BB962C8B-B14F-4D97-AF65-F5344CB8AC3E}">
        <p14:creationId xmlns:p14="http://schemas.microsoft.com/office/powerpoint/2010/main" val="2120635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a:t>Mastertitelformat bearbeiten</a:t>
            </a:r>
            <a:endParaRPr lang="de-DE"/>
          </a:p>
        </p:txBody>
      </p:sp>
      <p:sp>
        <p:nvSpPr>
          <p:cNvPr id="3" name="Inhaltsplatzhalter 2"/>
          <p:cNvSpPr>
            <a:spLocks noGrp="1"/>
          </p:cNvSpPr>
          <p:nvPr>
            <p:ph idx="1"/>
          </p:nvPr>
        </p:nvSpPr>
        <p:spPr/>
        <p:txBody>
          <a:body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Rectangle 3">
            <a:extLst>
              <a:ext uri="{FF2B5EF4-FFF2-40B4-BE49-F238E27FC236}">
                <a16:creationId xmlns:a16="http://schemas.microsoft.com/office/drawing/2014/main" id="{959872EC-27DD-82DB-23AB-4ACC8ABB358A}"/>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B39430D5-90B4-38EA-7D17-97E881EBE399}"/>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4BEBEB99-8A85-70DD-7BBD-4CC58CFC453D}"/>
              </a:ext>
            </a:extLst>
          </p:cNvPr>
          <p:cNvSpPr>
            <a:spLocks noGrp="1" noChangeArrowheads="1"/>
          </p:cNvSpPr>
          <p:nvPr>
            <p:ph type="sldNum" idx="12"/>
          </p:nvPr>
        </p:nvSpPr>
        <p:spPr>
          <a:ln/>
        </p:spPr>
        <p:txBody>
          <a:bodyPr/>
          <a:lstStyle>
            <a:lvl1pPr>
              <a:defRPr/>
            </a:lvl1pPr>
          </a:lstStyle>
          <a:p>
            <a:pPr>
              <a:defRPr/>
            </a:pPr>
            <a:fld id="{36C1B89A-5245-5F41-A389-C97DE5AC3DF0}" type="slidenum">
              <a:rPr lang="de-CH" altLang="de-CZ"/>
              <a:pPr>
                <a:defRPr/>
              </a:pPr>
              <a:t>‹Nr.›</a:t>
            </a:fld>
            <a:endParaRPr lang="de-CH" altLang="de-CZ"/>
          </a:p>
        </p:txBody>
      </p:sp>
    </p:spTree>
    <p:extLst>
      <p:ext uri="{BB962C8B-B14F-4D97-AF65-F5344CB8AC3E}">
        <p14:creationId xmlns:p14="http://schemas.microsoft.com/office/powerpoint/2010/main" val="958924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96925" y="4857750"/>
            <a:ext cx="8567738" cy="1501775"/>
          </a:xfrm>
        </p:spPr>
        <p:txBody>
          <a:bodyPr anchor="t"/>
          <a:lstStyle>
            <a:lvl1pPr algn="l">
              <a:defRPr sz="4000" b="1" cap="all"/>
            </a:lvl1pPr>
          </a:lstStyle>
          <a:p>
            <a:r>
              <a:rPr lang="cs-CZ"/>
              <a:t>Mastertitelformat bearbeiten</a:t>
            </a:r>
            <a:endParaRPr lang="de-DE"/>
          </a:p>
        </p:txBody>
      </p:sp>
      <p:sp>
        <p:nvSpPr>
          <p:cNvPr id="3" name="Textplatzhalt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Mastertextformat bearbeiten</a:t>
            </a:r>
          </a:p>
        </p:txBody>
      </p:sp>
      <p:sp>
        <p:nvSpPr>
          <p:cNvPr id="4" name="Rectangle 3">
            <a:extLst>
              <a:ext uri="{FF2B5EF4-FFF2-40B4-BE49-F238E27FC236}">
                <a16:creationId xmlns:a16="http://schemas.microsoft.com/office/drawing/2014/main" id="{DB015D3D-2B91-804D-CC8F-4BC1827293EB}"/>
              </a:ext>
            </a:extLst>
          </p:cNvPr>
          <p:cNvSpPr>
            <a:spLocks noGrp="1" noChangeArrowheads="1"/>
          </p:cNvSpPr>
          <p:nvPr>
            <p:ph type="dt" idx="10"/>
          </p:nvPr>
        </p:nvSpPr>
        <p:spPr>
          <a:ln/>
        </p:spPr>
        <p:txBody>
          <a:bodyPr/>
          <a:lstStyle>
            <a:lvl1pPr>
              <a:defRPr/>
            </a:lvl1pPr>
          </a:lstStyle>
          <a:p>
            <a:pPr>
              <a:defRPr/>
            </a:pPr>
            <a:endParaRPr lang="de-CH"/>
          </a:p>
        </p:txBody>
      </p:sp>
      <p:sp>
        <p:nvSpPr>
          <p:cNvPr id="5" name="Rectangle 4">
            <a:extLst>
              <a:ext uri="{FF2B5EF4-FFF2-40B4-BE49-F238E27FC236}">
                <a16:creationId xmlns:a16="http://schemas.microsoft.com/office/drawing/2014/main" id="{BB9A109D-1E42-721A-D3CE-2916E065A959}"/>
              </a:ext>
            </a:extLst>
          </p:cNvPr>
          <p:cNvSpPr>
            <a:spLocks noGrp="1" noChangeArrowheads="1"/>
          </p:cNvSpPr>
          <p:nvPr>
            <p:ph type="ftr" idx="11"/>
          </p:nvPr>
        </p:nvSpPr>
        <p:spPr>
          <a:ln/>
        </p:spPr>
        <p:txBody>
          <a:bodyPr/>
          <a:lstStyle>
            <a:lvl1pPr>
              <a:defRPr/>
            </a:lvl1pPr>
          </a:lstStyle>
          <a:p>
            <a:pPr>
              <a:defRPr/>
            </a:pPr>
            <a:endParaRPr lang="de-CH"/>
          </a:p>
        </p:txBody>
      </p:sp>
      <p:sp>
        <p:nvSpPr>
          <p:cNvPr id="6" name="Rectangle 5">
            <a:extLst>
              <a:ext uri="{FF2B5EF4-FFF2-40B4-BE49-F238E27FC236}">
                <a16:creationId xmlns:a16="http://schemas.microsoft.com/office/drawing/2014/main" id="{133CD913-9718-67AB-D980-5D25541C727B}"/>
              </a:ext>
            </a:extLst>
          </p:cNvPr>
          <p:cNvSpPr>
            <a:spLocks noGrp="1" noChangeArrowheads="1"/>
          </p:cNvSpPr>
          <p:nvPr>
            <p:ph type="sldNum" idx="12"/>
          </p:nvPr>
        </p:nvSpPr>
        <p:spPr>
          <a:ln/>
        </p:spPr>
        <p:txBody>
          <a:bodyPr/>
          <a:lstStyle>
            <a:lvl1pPr>
              <a:defRPr/>
            </a:lvl1pPr>
          </a:lstStyle>
          <a:p>
            <a:pPr>
              <a:defRPr/>
            </a:pPr>
            <a:fld id="{4AD89F97-3EA3-BA4C-885D-DE1780BA73F0}" type="slidenum">
              <a:rPr lang="de-CH" altLang="de-CZ"/>
              <a:pPr>
                <a:defRPr/>
              </a:pPr>
              <a:t>‹Nr.›</a:t>
            </a:fld>
            <a:endParaRPr lang="de-CH" altLang="de-CZ"/>
          </a:p>
        </p:txBody>
      </p:sp>
    </p:spTree>
    <p:extLst>
      <p:ext uri="{BB962C8B-B14F-4D97-AF65-F5344CB8AC3E}">
        <p14:creationId xmlns:p14="http://schemas.microsoft.com/office/powerpoint/2010/main" val="1063262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a:t>Mastertitelformat bearbeiten</a:t>
            </a:r>
            <a:endParaRPr lang="de-DE"/>
          </a:p>
        </p:txBody>
      </p:sp>
      <p:sp>
        <p:nvSpPr>
          <p:cNvPr id="3" name="Inhaltsplatzhalter 2"/>
          <p:cNvSpPr>
            <a:spLocks noGrp="1"/>
          </p:cNvSpPr>
          <p:nvPr>
            <p:ph sz="half" idx="1"/>
          </p:nvPr>
        </p:nvSpPr>
        <p:spPr>
          <a:xfrm>
            <a:off x="503238" y="1768475"/>
            <a:ext cx="4449762" cy="497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Inhaltsplatzhalter 3"/>
          <p:cNvSpPr>
            <a:spLocks noGrp="1"/>
          </p:cNvSpPr>
          <p:nvPr>
            <p:ph sz="half" idx="2"/>
          </p:nvPr>
        </p:nvSpPr>
        <p:spPr>
          <a:xfrm>
            <a:off x="5105400" y="1768475"/>
            <a:ext cx="4449763" cy="497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5" name="Rectangle 3">
            <a:extLst>
              <a:ext uri="{FF2B5EF4-FFF2-40B4-BE49-F238E27FC236}">
                <a16:creationId xmlns:a16="http://schemas.microsoft.com/office/drawing/2014/main" id="{B4975D83-EF10-B2BD-D073-C6979958A88A}"/>
              </a:ext>
            </a:extLst>
          </p:cNvPr>
          <p:cNvSpPr>
            <a:spLocks noGrp="1" noChangeArrowheads="1"/>
          </p:cNvSpPr>
          <p:nvPr>
            <p:ph type="dt" idx="10"/>
          </p:nvPr>
        </p:nvSpPr>
        <p:spPr>
          <a:ln/>
        </p:spPr>
        <p:txBody>
          <a:bodyPr/>
          <a:lstStyle>
            <a:lvl1pPr>
              <a:defRPr/>
            </a:lvl1pPr>
          </a:lstStyle>
          <a:p>
            <a:pPr>
              <a:defRPr/>
            </a:pPr>
            <a:endParaRPr lang="de-CH"/>
          </a:p>
        </p:txBody>
      </p:sp>
      <p:sp>
        <p:nvSpPr>
          <p:cNvPr id="6" name="Rectangle 4">
            <a:extLst>
              <a:ext uri="{FF2B5EF4-FFF2-40B4-BE49-F238E27FC236}">
                <a16:creationId xmlns:a16="http://schemas.microsoft.com/office/drawing/2014/main" id="{671C470D-C5FE-D6AF-127A-BE0E9B03612B}"/>
              </a:ext>
            </a:extLst>
          </p:cNvPr>
          <p:cNvSpPr>
            <a:spLocks noGrp="1" noChangeArrowheads="1"/>
          </p:cNvSpPr>
          <p:nvPr>
            <p:ph type="ftr" idx="11"/>
          </p:nvPr>
        </p:nvSpPr>
        <p:spPr>
          <a:ln/>
        </p:spPr>
        <p:txBody>
          <a:bodyPr/>
          <a:lstStyle>
            <a:lvl1pPr>
              <a:defRPr/>
            </a:lvl1pPr>
          </a:lstStyle>
          <a:p>
            <a:pPr>
              <a:defRPr/>
            </a:pPr>
            <a:endParaRPr lang="de-CH"/>
          </a:p>
        </p:txBody>
      </p:sp>
      <p:sp>
        <p:nvSpPr>
          <p:cNvPr id="7" name="Rectangle 5">
            <a:extLst>
              <a:ext uri="{FF2B5EF4-FFF2-40B4-BE49-F238E27FC236}">
                <a16:creationId xmlns:a16="http://schemas.microsoft.com/office/drawing/2014/main" id="{184B712D-D8A1-19BB-C661-849E516FB9FC}"/>
              </a:ext>
            </a:extLst>
          </p:cNvPr>
          <p:cNvSpPr>
            <a:spLocks noGrp="1" noChangeArrowheads="1"/>
          </p:cNvSpPr>
          <p:nvPr>
            <p:ph type="sldNum" idx="12"/>
          </p:nvPr>
        </p:nvSpPr>
        <p:spPr>
          <a:ln/>
        </p:spPr>
        <p:txBody>
          <a:bodyPr/>
          <a:lstStyle>
            <a:lvl1pPr>
              <a:defRPr/>
            </a:lvl1pPr>
          </a:lstStyle>
          <a:p>
            <a:pPr>
              <a:defRPr/>
            </a:pPr>
            <a:fld id="{8C232B19-45CB-5E49-93A9-4BD1438F279C}" type="slidenum">
              <a:rPr lang="de-CH" altLang="de-CZ"/>
              <a:pPr>
                <a:defRPr/>
              </a:pPr>
              <a:t>‹Nr.›</a:t>
            </a:fld>
            <a:endParaRPr lang="de-CH" altLang="de-CZ"/>
          </a:p>
        </p:txBody>
      </p:sp>
    </p:spTree>
    <p:extLst>
      <p:ext uri="{BB962C8B-B14F-4D97-AF65-F5344CB8AC3E}">
        <p14:creationId xmlns:p14="http://schemas.microsoft.com/office/powerpoint/2010/main" val="3645695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504825" y="303213"/>
            <a:ext cx="9072563" cy="1258887"/>
          </a:xfrm>
        </p:spPr>
        <p:txBody>
          <a:bodyPr/>
          <a:lstStyle>
            <a:lvl1pPr>
              <a:defRPr/>
            </a:lvl1pPr>
          </a:lstStyle>
          <a:p>
            <a:r>
              <a:rPr lang="cs-CZ"/>
              <a:t>Mastertitelformat bearbeiten</a:t>
            </a:r>
            <a:endParaRPr lang="de-DE"/>
          </a:p>
        </p:txBody>
      </p:sp>
      <p:sp>
        <p:nvSpPr>
          <p:cNvPr id="3" name="Textplatzhalt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Mastertextformat bearbeiten</a:t>
            </a:r>
          </a:p>
        </p:txBody>
      </p:sp>
      <p:sp>
        <p:nvSpPr>
          <p:cNvPr id="4" name="Inhaltsplatzhalt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5" name="Textplatzhalt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Mastertextformat bearbeiten</a:t>
            </a:r>
          </a:p>
        </p:txBody>
      </p:sp>
      <p:sp>
        <p:nvSpPr>
          <p:cNvPr id="6" name="Inhaltsplatzhalt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7" name="Rectangle 3">
            <a:extLst>
              <a:ext uri="{FF2B5EF4-FFF2-40B4-BE49-F238E27FC236}">
                <a16:creationId xmlns:a16="http://schemas.microsoft.com/office/drawing/2014/main" id="{37B99025-803F-94F4-47E9-D40BBDBD1142}"/>
              </a:ext>
            </a:extLst>
          </p:cNvPr>
          <p:cNvSpPr>
            <a:spLocks noGrp="1" noChangeArrowheads="1"/>
          </p:cNvSpPr>
          <p:nvPr>
            <p:ph type="dt" idx="10"/>
          </p:nvPr>
        </p:nvSpPr>
        <p:spPr>
          <a:ln/>
        </p:spPr>
        <p:txBody>
          <a:bodyPr/>
          <a:lstStyle>
            <a:lvl1pPr>
              <a:defRPr/>
            </a:lvl1pPr>
          </a:lstStyle>
          <a:p>
            <a:pPr>
              <a:defRPr/>
            </a:pPr>
            <a:endParaRPr lang="de-CH"/>
          </a:p>
        </p:txBody>
      </p:sp>
      <p:sp>
        <p:nvSpPr>
          <p:cNvPr id="8" name="Rectangle 4">
            <a:extLst>
              <a:ext uri="{FF2B5EF4-FFF2-40B4-BE49-F238E27FC236}">
                <a16:creationId xmlns:a16="http://schemas.microsoft.com/office/drawing/2014/main" id="{46D72605-BAE2-5C81-4D7C-188747460D47}"/>
              </a:ext>
            </a:extLst>
          </p:cNvPr>
          <p:cNvSpPr>
            <a:spLocks noGrp="1" noChangeArrowheads="1"/>
          </p:cNvSpPr>
          <p:nvPr>
            <p:ph type="ftr" idx="11"/>
          </p:nvPr>
        </p:nvSpPr>
        <p:spPr>
          <a:ln/>
        </p:spPr>
        <p:txBody>
          <a:bodyPr/>
          <a:lstStyle>
            <a:lvl1pPr>
              <a:defRPr/>
            </a:lvl1pPr>
          </a:lstStyle>
          <a:p>
            <a:pPr>
              <a:defRPr/>
            </a:pPr>
            <a:endParaRPr lang="de-CH"/>
          </a:p>
        </p:txBody>
      </p:sp>
      <p:sp>
        <p:nvSpPr>
          <p:cNvPr id="9" name="Rectangle 5">
            <a:extLst>
              <a:ext uri="{FF2B5EF4-FFF2-40B4-BE49-F238E27FC236}">
                <a16:creationId xmlns:a16="http://schemas.microsoft.com/office/drawing/2014/main" id="{F426655D-F400-A8F6-4A62-49F6AD2CF662}"/>
              </a:ext>
            </a:extLst>
          </p:cNvPr>
          <p:cNvSpPr>
            <a:spLocks noGrp="1" noChangeArrowheads="1"/>
          </p:cNvSpPr>
          <p:nvPr>
            <p:ph type="sldNum" idx="12"/>
          </p:nvPr>
        </p:nvSpPr>
        <p:spPr>
          <a:ln/>
        </p:spPr>
        <p:txBody>
          <a:bodyPr/>
          <a:lstStyle>
            <a:lvl1pPr>
              <a:defRPr/>
            </a:lvl1pPr>
          </a:lstStyle>
          <a:p>
            <a:pPr>
              <a:defRPr/>
            </a:pPr>
            <a:fld id="{03D38D5F-2E08-C842-9C1B-18E4AEE77417}" type="slidenum">
              <a:rPr lang="de-CH" altLang="de-CZ"/>
              <a:pPr>
                <a:defRPr/>
              </a:pPr>
              <a:t>‹Nr.›</a:t>
            </a:fld>
            <a:endParaRPr lang="de-CH" altLang="de-CZ"/>
          </a:p>
        </p:txBody>
      </p:sp>
    </p:spTree>
    <p:extLst>
      <p:ext uri="{BB962C8B-B14F-4D97-AF65-F5344CB8AC3E}">
        <p14:creationId xmlns:p14="http://schemas.microsoft.com/office/powerpoint/2010/main" val="4019652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cs-CZ"/>
              <a:t>Mastertitelformat bearbeiten</a:t>
            </a:r>
            <a:endParaRPr lang="de-DE"/>
          </a:p>
        </p:txBody>
      </p:sp>
      <p:sp>
        <p:nvSpPr>
          <p:cNvPr id="3" name="Rectangle 3">
            <a:extLst>
              <a:ext uri="{FF2B5EF4-FFF2-40B4-BE49-F238E27FC236}">
                <a16:creationId xmlns:a16="http://schemas.microsoft.com/office/drawing/2014/main" id="{F7B00EFB-4E96-B1FC-DDFF-C0A6B175707E}"/>
              </a:ext>
            </a:extLst>
          </p:cNvPr>
          <p:cNvSpPr>
            <a:spLocks noGrp="1" noChangeArrowheads="1"/>
          </p:cNvSpPr>
          <p:nvPr>
            <p:ph type="dt" idx="10"/>
          </p:nvPr>
        </p:nvSpPr>
        <p:spPr>
          <a:ln/>
        </p:spPr>
        <p:txBody>
          <a:bodyPr/>
          <a:lstStyle>
            <a:lvl1pPr>
              <a:defRPr/>
            </a:lvl1pPr>
          </a:lstStyle>
          <a:p>
            <a:pPr>
              <a:defRPr/>
            </a:pPr>
            <a:endParaRPr lang="de-CH"/>
          </a:p>
        </p:txBody>
      </p:sp>
      <p:sp>
        <p:nvSpPr>
          <p:cNvPr id="4" name="Rectangle 4">
            <a:extLst>
              <a:ext uri="{FF2B5EF4-FFF2-40B4-BE49-F238E27FC236}">
                <a16:creationId xmlns:a16="http://schemas.microsoft.com/office/drawing/2014/main" id="{E90FDD62-5CF2-89B9-0F0F-96044EDF2E52}"/>
              </a:ext>
            </a:extLst>
          </p:cNvPr>
          <p:cNvSpPr>
            <a:spLocks noGrp="1" noChangeArrowheads="1"/>
          </p:cNvSpPr>
          <p:nvPr>
            <p:ph type="ftr" idx="11"/>
          </p:nvPr>
        </p:nvSpPr>
        <p:spPr>
          <a:ln/>
        </p:spPr>
        <p:txBody>
          <a:bodyPr/>
          <a:lstStyle>
            <a:lvl1pPr>
              <a:defRPr/>
            </a:lvl1pPr>
          </a:lstStyle>
          <a:p>
            <a:pPr>
              <a:defRPr/>
            </a:pPr>
            <a:endParaRPr lang="de-CH"/>
          </a:p>
        </p:txBody>
      </p:sp>
      <p:sp>
        <p:nvSpPr>
          <p:cNvPr id="5" name="Rectangle 5">
            <a:extLst>
              <a:ext uri="{FF2B5EF4-FFF2-40B4-BE49-F238E27FC236}">
                <a16:creationId xmlns:a16="http://schemas.microsoft.com/office/drawing/2014/main" id="{C60E89FD-F844-1FD9-4F63-EB82D1F9E310}"/>
              </a:ext>
            </a:extLst>
          </p:cNvPr>
          <p:cNvSpPr>
            <a:spLocks noGrp="1" noChangeArrowheads="1"/>
          </p:cNvSpPr>
          <p:nvPr>
            <p:ph type="sldNum" idx="12"/>
          </p:nvPr>
        </p:nvSpPr>
        <p:spPr>
          <a:ln/>
        </p:spPr>
        <p:txBody>
          <a:bodyPr/>
          <a:lstStyle>
            <a:lvl1pPr>
              <a:defRPr/>
            </a:lvl1pPr>
          </a:lstStyle>
          <a:p>
            <a:pPr>
              <a:defRPr/>
            </a:pPr>
            <a:fld id="{3217386B-AA96-4F4A-8611-3116F22C990A}" type="slidenum">
              <a:rPr lang="de-CH" altLang="de-CZ"/>
              <a:pPr>
                <a:defRPr/>
              </a:pPr>
              <a:t>‹Nr.›</a:t>
            </a:fld>
            <a:endParaRPr lang="de-CH" altLang="de-CZ"/>
          </a:p>
        </p:txBody>
      </p:sp>
    </p:spTree>
    <p:extLst>
      <p:ext uri="{BB962C8B-B14F-4D97-AF65-F5344CB8AC3E}">
        <p14:creationId xmlns:p14="http://schemas.microsoft.com/office/powerpoint/2010/main" val="3081698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5B957F8E-0D17-2B78-156A-E317C9A6699D}"/>
              </a:ext>
            </a:extLst>
          </p:cNvPr>
          <p:cNvSpPr>
            <a:spLocks noGrp="1" noChangeArrowheads="1"/>
          </p:cNvSpPr>
          <p:nvPr>
            <p:ph type="dt" idx="10"/>
          </p:nvPr>
        </p:nvSpPr>
        <p:spPr>
          <a:ln/>
        </p:spPr>
        <p:txBody>
          <a:bodyPr/>
          <a:lstStyle>
            <a:lvl1pPr>
              <a:defRPr/>
            </a:lvl1pPr>
          </a:lstStyle>
          <a:p>
            <a:pPr>
              <a:defRPr/>
            </a:pPr>
            <a:endParaRPr lang="de-CH"/>
          </a:p>
        </p:txBody>
      </p:sp>
      <p:sp>
        <p:nvSpPr>
          <p:cNvPr id="3" name="Rectangle 4">
            <a:extLst>
              <a:ext uri="{FF2B5EF4-FFF2-40B4-BE49-F238E27FC236}">
                <a16:creationId xmlns:a16="http://schemas.microsoft.com/office/drawing/2014/main" id="{6B9EDE82-426C-D7B9-D373-70CBD7C7DDCD}"/>
              </a:ext>
            </a:extLst>
          </p:cNvPr>
          <p:cNvSpPr>
            <a:spLocks noGrp="1" noChangeArrowheads="1"/>
          </p:cNvSpPr>
          <p:nvPr>
            <p:ph type="ftr" idx="11"/>
          </p:nvPr>
        </p:nvSpPr>
        <p:spPr>
          <a:ln/>
        </p:spPr>
        <p:txBody>
          <a:bodyPr/>
          <a:lstStyle>
            <a:lvl1pPr>
              <a:defRPr/>
            </a:lvl1pPr>
          </a:lstStyle>
          <a:p>
            <a:pPr>
              <a:defRPr/>
            </a:pPr>
            <a:endParaRPr lang="de-CH"/>
          </a:p>
        </p:txBody>
      </p:sp>
      <p:sp>
        <p:nvSpPr>
          <p:cNvPr id="4" name="Rectangle 5">
            <a:extLst>
              <a:ext uri="{FF2B5EF4-FFF2-40B4-BE49-F238E27FC236}">
                <a16:creationId xmlns:a16="http://schemas.microsoft.com/office/drawing/2014/main" id="{47A30FE7-F1AB-6133-4A5A-20CACDA06378}"/>
              </a:ext>
            </a:extLst>
          </p:cNvPr>
          <p:cNvSpPr>
            <a:spLocks noGrp="1" noChangeArrowheads="1"/>
          </p:cNvSpPr>
          <p:nvPr>
            <p:ph type="sldNum" idx="12"/>
          </p:nvPr>
        </p:nvSpPr>
        <p:spPr>
          <a:ln/>
        </p:spPr>
        <p:txBody>
          <a:bodyPr/>
          <a:lstStyle>
            <a:lvl1pPr>
              <a:defRPr/>
            </a:lvl1pPr>
          </a:lstStyle>
          <a:p>
            <a:pPr>
              <a:defRPr/>
            </a:pPr>
            <a:fld id="{D66A3E40-DCBC-A74C-A40A-FEA1EC3737F5}" type="slidenum">
              <a:rPr lang="de-CH" altLang="de-CZ"/>
              <a:pPr>
                <a:defRPr/>
              </a:pPr>
              <a:t>‹Nr.›</a:t>
            </a:fld>
            <a:endParaRPr lang="de-CH" altLang="de-CZ"/>
          </a:p>
        </p:txBody>
      </p:sp>
    </p:spTree>
    <p:extLst>
      <p:ext uri="{BB962C8B-B14F-4D97-AF65-F5344CB8AC3E}">
        <p14:creationId xmlns:p14="http://schemas.microsoft.com/office/powerpoint/2010/main" val="675197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504825" y="301625"/>
            <a:ext cx="3316288" cy="1279525"/>
          </a:xfrm>
        </p:spPr>
        <p:txBody>
          <a:bodyPr anchor="b"/>
          <a:lstStyle>
            <a:lvl1pPr algn="l">
              <a:defRPr sz="2000" b="1"/>
            </a:lvl1pPr>
          </a:lstStyle>
          <a:p>
            <a:r>
              <a:rPr lang="cs-CZ"/>
              <a:t>Mastertitelformat bearbeiten</a:t>
            </a:r>
            <a:endParaRPr lang="de-DE"/>
          </a:p>
        </p:txBody>
      </p:sp>
      <p:sp>
        <p:nvSpPr>
          <p:cNvPr id="3" name="Inhaltsplatzhalt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Mastertextformat bearbeiten</a:t>
            </a:r>
          </a:p>
          <a:p>
            <a:pPr lvl="1"/>
            <a:r>
              <a:rPr lang="cs-CZ"/>
              <a:t>Zweite Ebene</a:t>
            </a:r>
          </a:p>
          <a:p>
            <a:pPr lvl="2"/>
            <a:r>
              <a:rPr lang="cs-CZ"/>
              <a:t>Dritte Ebene</a:t>
            </a:r>
          </a:p>
          <a:p>
            <a:pPr lvl="3"/>
            <a:r>
              <a:rPr lang="cs-CZ"/>
              <a:t>Vierte Ebene</a:t>
            </a:r>
          </a:p>
          <a:p>
            <a:pPr lvl="4"/>
            <a:r>
              <a:rPr lang="cs-CZ"/>
              <a:t>Fünfte Ebene</a:t>
            </a:r>
            <a:endParaRPr lang="de-DE"/>
          </a:p>
        </p:txBody>
      </p:sp>
      <p:sp>
        <p:nvSpPr>
          <p:cNvPr id="4" name="Textplatzhalt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Mastertextformat bearbeiten</a:t>
            </a:r>
          </a:p>
        </p:txBody>
      </p:sp>
      <p:sp>
        <p:nvSpPr>
          <p:cNvPr id="5" name="Rectangle 3">
            <a:extLst>
              <a:ext uri="{FF2B5EF4-FFF2-40B4-BE49-F238E27FC236}">
                <a16:creationId xmlns:a16="http://schemas.microsoft.com/office/drawing/2014/main" id="{C07F90FE-32AB-FE4B-8EAC-A3002DA8F9D2}"/>
              </a:ext>
            </a:extLst>
          </p:cNvPr>
          <p:cNvSpPr>
            <a:spLocks noGrp="1" noChangeArrowheads="1"/>
          </p:cNvSpPr>
          <p:nvPr>
            <p:ph type="dt" idx="10"/>
          </p:nvPr>
        </p:nvSpPr>
        <p:spPr>
          <a:ln/>
        </p:spPr>
        <p:txBody>
          <a:bodyPr/>
          <a:lstStyle>
            <a:lvl1pPr>
              <a:defRPr/>
            </a:lvl1pPr>
          </a:lstStyle>
          <a:p>
            <a:pPr>
              <a:defRPr/>
            </a:pPr>
            <a:endParaRPr lang="de-CH"/>
          </a:p>
        </p:txBody>
      </p:sp>
      <p:sp>
        <p:nvSpPr>
          <p:cNvPr id="6" name="Rectangle 4">
            <a:extLst>
              <a:ext uri="{FF2B5EF4-FFF2-40B4-BE49-F238E27FC236}">
                <a16:creationId xmlns:a16="http://schemas.microsoft.com/office/drawing/2014/main" id="{9EF16E4C-DC0D-BE9D-3093-2BE433447F4B}"/>
              </a:ext>
            </a:extLst>
          </p:cNvPr>
          <p:cNvSpPr>
            <a:spLocks noGrp="1" noChangeArrowheads="1"/>
          </p:cNvSpPr>
          <p:nvPr>
            <p:ph type="ftr" idx="11"/>
          </p:nvPr>
        </p:nvSpPr>
        <p:spPr>
          <a:ln/>
        </p:spPr>
        <p:txBody>
          <a:bodyPr/>
          <a:lstStyle>
            <a:lvl1pPr>
              <a:defRPr/>
            </a:lvl1pPr>
          </a:lstStyle>
          <a:p>
            <a:pPr>
              <a:defRPr/>
            </a:pPr>
            <a:endParaRPr lang="de-CH"/>
          </a:p>
        </p:txBody>
      </p:sp>
      <p:sp>
        <p:nvSpPr>
          <p:cNvPr id="7" name="Rectangle 5">
            <a:extLst>
              <a:ext uri="{FF2B5EF4-FFF2-40B4-BE49-F238E27FC236}">
                <a16:creationId xmlns:a16="http://schemas.microsoft.com/office/drawing/2014/main" id="{18467835-6514-AAE2-8B35-274C344606BE}"/>
              </a:ext>
            </a:extLst>
          </p:cNvPr>
          <p:cNvSpPr>
            <a:spLocks noGrp="1" noChangeArrowheads="1"/>
          </p:cNvSpPr>
          <p:nvPr>
            <p:ph type="sldNum" idx="12"/>
          </p:nvPr>
        </p:nvSpPr>
        <p:spPr>
          <a:ln/>
        </p:spPr>
        <p:txBody>
          <a:bodyPr/>
          <a:lstStyle>
            <a:lvl1pPr>
              <a:defRPr/>
            </a:lvl1pPr>
          </a:lstStyle>
          <a:p>
            <a:pPr>
              <a:defRPr/>
            </a:pPr>
            <a:fld id="{A05CF595-0AA2-E041-B562-80A221247BF3}" type="slidenum">
              <a:rPr lang="de-CH" altLang="de-CZ"/>
              <a:pPr>
                <a:defRPr/>
              </a:pPr>
              <a:t>‹Nr.›</a:t>
            </a:fld>
            <a:endParaRPr lang="de-CH" altLang="de-CZ"/>
          </a:p>
        </p:txBody>
      </p:sp>
    </p:spTree>
    <p:extLst>
      <p:ext uri="{BB962C8B-B14F-4D97-AF65-F5344CB8AC3E}">
        <p14:creationId xmlns:p14="http://schemas.microsoft.com/office/powerpoint/2010/main" val="499419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976438" y="5291138"/>
            <a:ext cx="6048375" cy="625475"/>
          </a:xfrm>
        </p:spPr>
        <p:txBody>
          <a:bodyPr anchor="b"/>
          <a:lstStyle>
            <a:lvl1pPr algn="l">
              <a:defRPr sz="2000" b="1"/>
            </a:lvl1pPr>
          </a:lstStyle>
          <a:p>
            <a:r>
              <a:rPr lang="cs-CZ"/>
              <a:t>Mastertitelformat bearbeiten</a:t>
            </a:r>
            <a:endParaRPr lang="de-DE"/>
          </a:p>
        </p:txBody>
      </p:sp>
      <p:sp>
        <p:nvSpPr>
          <p:cNvPr id="3" name="Bildplatzhalt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Mastertextformat bearbeiten</a:t>
            </a:r>
          </a:p>
        </p:txBody>
      </p:sp>
      <p:sp>
        <p:nvSpPr>
          <p:cNvPr id="5" name="Rectangle 3">
            <a:extLst>
              <a:ext uri="{FF2B5EF4-FFF2-40B4-BE49-F238E27FC236}">
                <a16:creationId xmlns:a16="http://schemas.microsoft.com/office/drawing/2014/main" id="{07034B84-71F0-6A8D-AC11-EC02AF0B4DBD}"/>
              </a:ext>
            </a:extLst>
          </p:cNvPr>
          <p:cNvSpPr>
            <a:spLocks noGrp="1" noChangeArrowheads="1"/>
          </p:cNvSpPr>
          <p:nvPr>
            <p:ph type="dt" idx="10"/>
          </p:nvPr>
        </p:nvSpPr>
        <p:spPr>
          <a:ln/>
        </p:spPr>
        <p:txBody>
          <a:bodyPr/>
          <a:lstStyle>
            <a:lvl1pPr>
              <a:defRPr/>
            </a:lvl1pPr>
          </a:lstStyle>
          <a:p>
            <a:pPr>
              <a:defRPr/>
            </a:pPr>
            <a:endParaRPr lang="de-CH"/>
          </a:p>
        </p:txBody>
      </p:sp>
      <p:sp>
        <p:nvSpPr>
          <p:cNvPr id="6" name="Rectangle 4">
            <a:extLst>
              <a:ext uri="{FF2B5EF4-FFF2-40B4-BE49-F238E27FC236}">
                <a16:creationId xmlns:a16="http://schemas.microsoft.com/office/drawing/2014/main" id="{74852A96-8DC1-E59B-E3FA-171CEEBE3788}"/>
              </a:ext>
            </a:extLst>
          </p:cNvPr>
          <p:cNvSpPr>
            <a:spLocks noGrp="1" noChangeArrowheads="1"/>
          </p:cNvSpPr>
          <p:nvPr>
            <p:ph type="ftr" idx="11"/>
          </p:nvPr>
        </p:nvSpPr>
        <p:spPr>
          <a:ln/>
        </p:spPr>
        <p:txBody>
          <a:bodyPr/>
          <a:lstStyle>
            <a:lvl1pPr>
              <a:defRPr/>
            </a:lvl1pPr>
          </a:lstStyle>
          <a:p>
            <a:pPr>
              <a:defRPr/>
            </a:pPr>
            <a:endParaRPr lang="de-CH"/>
          </a:p>
        </p:txBody>
      </p:sp>
      <p:sp>
        <p:nvSpPr>
          <p:cNvPr id="7" name="Rectangle 5">
            <a:extLst>
              <a:ext uri="{FF2B5EF4-FFF2-40B4-BE49-F238E27FC236}">
                <a16:creationId xmlns:a16="http://schemas.microsoft.com/office/drawing/2014/main" id="{EA8C7871-1150-F497-B604-ECE025FCCCEF}"/>
              </a:ext>
            </a:extLst>
          </p:cNvPr>
          <p:cNvSpPr>
            <a:spLocks noGrp="1" noChangeArrowheads="1"/>
          </p:cNvSpPr>
          <p:nvPr>
            <p:ph type="sldNum" idx="12"/>
          </p:nvPr>
        </p:nvSpPr>
        <p:spPr>
          <a:ln/>
        </p:spPr>
        <p:txBody>
          <a:bodyPr/>
          <a:lstStyle>
            <a:lvl1pPr>
              <a:defRPr/>
            </a:lvl1pPr>
          </a:lstStyle>
          <a:p>
            <a:pPr>
              <a:defRPr/>
            </a:pPr>
            <a:fld id="{E55961AE-A3C9-034D-9257-4285A7768AC6}" type="slidenum">
              <a:rPr lang="de-CH" altLang="de-CZ"/>
              <a:pPr>
                <a:defRPr/>
              </a:pPr>
              <a:t>‹Nr.›</a:t>
            </a:fld>
            <a:endParaRPr lang="de-CH" altLang="de-CZ"/>
          </a:p>
        </p:txBody>
      </p:sp>
    </p:spTree>
    <p:extLst>
      <p:ext uri="{BB962C8B-B14F-4D97-AF65-F5344CB8AC3E}">
        <p14:creationId xmlns:p14="http://schemas.microsoft.com/office/powerpoint/2010/main" val="4001615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3DC3B163-B905-9E15-1147-69E63830D254}"/>
              </a:ext>
            </a:extLst>
          </p:cNvPr>
          <p:cNvSpPr>
            <a:spLocks noGrp="1" noChangeArrowheads="1"/>
          </p:cNvSpPr>
          <p:nvPr>
            <p:ph type="title"/>
          </p:nvPr>
        </p:nvSpPr>
        <p:spPr bwMode="auto">
          <a:xfrm>
            <a:off x="503238" y="300038"/>
            <a:ext cx="9051925"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GB" altLang="de-CZ"/>
              <a:t>Klicken Sie, um das Format des Titeltextes zu bearbeiten</a:t>
            </a:r>
          </a:p>
        </p:txBody>
      </p:sp>
      <p:sp>
        <p:nvSpPr>
          <p:cNvPr id="1027" name="Rectangle 2">
            <a:extLst>
              <a:ext uri="{FF2B5EF4-FFF2-40B4-BE49-F238E27FC236}">
                <a16:creationId xmlns:a16="http://schemas.microsoft.com/office/drawing/2014/main" id="{495AA6F0-E1F0-7623-2781-3DCCF680341C}"/>
              </a:ext>
            </a:extLst>
          </p:cNvPr>
          <p:cNvSpPr>
            <a:spLocks noGrp="1" noChangeArrowheads="1"/>
          </p:cNvSpPr>
          <p:nvPr>
            <p:ph type="body" idx="1"/>
          </p:nvPr>
        </p:nvSpPr>
        <p:spPr bwMode="auto">
          <a:xfrm>
            <a:off x="503238" y="1768475"/>
            <a:ext cx="9051925" cy="497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28080" rIns="0" bIns="0" numCol="1" anchor="t" anchorCtr="0" compatLnSpc="1">
            <a:prstTxWarp prst="textNoShape">
              <a:avLst/>
            </a:prstTxWarp>
          </a:bodyPr>
          <a:lstStyle/>
          <a:p>
            <a:pPr lvl="0"/>
            <a:r>
              <a:rPr lang="en-GB" altLang="de-CZ"/>
              <a:t>Klicken Sie, um die Formate des Gliederungstextes zu bearbeiten</a:t>
            </a:r>
          </a:p>
          <a:p>
            <a:pPr lvl="1"/>
            <a:r>
              <a:rPr lang="en-GB" altLang="de-CZ"/>
              <a:t>Zweite Gliederungsebene</a:t>
            </a:r>
          </a:p>
          <a:p>
            <a:pPr lvl="2"/>
            <a:r>
              <a:rPr lang="en-GB" altLang="de-CZ"/>
              <a:t>Dritte Gliederungsebene</a:t>
            </a:r>
          </a:p>
          <a:p>
            <a:pPr lvl="3"/>
            <a:r>
              <a:rPr lang="en-GB" altLang="de-CZ"/>
              <a:t>Vierte Gliederungsebene</a:t>
            </a:r>
          </a:p>
          <a:p>
            <a:pPr lvl="4"/>
            <a:r>
              <a:rPr lang="en-GB" altLang="de-CZ"/>
              <a:t>Fünfte Gliederungsebene</a:t>
            </a:r>
          </a:p>
          <a:p>
            <a:pPr lvl="4"/>
            <a:r>
              <a:rPr lang="en-GB" altLang="de-CZ"/>
              <a:t>Sechste Gliederungsebene</a:t>
            </a:r>
          </a:p>
          <a:p>
            <a:pPr lvl="4"/>
            <a:r>
              <a:rPr lang="en-GB" altLang="de-CZ"/>
              <a:t>Siebente Gliederungsebene</a:t>
            </a:r>
          </a:p>
          <a:p>
            <a:pPr lvl="4"/>
            <a:r>
              <a:rPr lang="en-GB" altLang="de-CZ"/>
              <a:t>Achte Gliederungsebene</a:t>
            </a:r>
          </a:p>
          <a:p>
            <a:pPr lvl="4"/>
            <a:r>
              <a:rPr lang="en-GB" altLang="de-CZ"/>
              <a:t>Neunte Gliederungsebene</a:t>
            </a:r>
          </a:p>
        </p:txBody>
      </p:sp>
      <p:sp>
        <p:nvSpPr>
          <p:cNvPr id="2" name="Rectangle 3">
            <a:extLst>
              <a:ext uri="{FF2B5EF4-FFF2-40B4-BE49-F238E27FC236}">
                <a16:creationId xmlns:a16="http://schemas.microsoft.com/office/drawing/2014/main" id="{7FEEB0BD-A379-93FE-457A-93B6D21581EC}"/>
              </a:ext>
            </a:extLst>
          </p:cNvPr>
          <p:cNvSpPr>
            <a:spLocks noGrp="1" noChangeArrowheads="1"/>
          </p:cNvSpPr>
          <p:nvPr>
            <p:ph type="dt"/>
          </p:nvPr>
        </p:nvSpPr>
        <p:spPr bwMode="auto">
          <a:xfrm>
            <a:off x="503238" y="6886575"/>
            <a:ext cx="2328862" cy="501650"/>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ＭＳ Ｐゴシック" charset="0"/>
                <a:cs typeface="Arial Unicode MS" charset="0"/>
              </a:defRPr>
            </a:lvl1pPr>
          </a:lstStyle>
          <a:p>
            <a:pPr>
              <a:defRPr/>
            </a:pPr>
            <a:endParaRPr lang="de-CH"/>
          </a:p>
        </p:txBody>
      </p:sp>
      <p:sp>
        <p:nvSpPr>
          <p:cNvPr id="1028" name="Rectangle 4">
            <a:extLst>
              <a:ext uri="{FF2B5EF4-FFF2-40B4-BE49-F238E27FC236}">
                <a16:creationId xmlns:a16="http://schemas.microsoft.com/office/drawing/2014/main" id="{EC59E9FC-C054-58DF-C7AE-D34D8C4C5E83}"/>
              </a:ext>
            </a:extLst>
          </p:cNvPr>
          <p:cNvSpPr>
            <a:spLocks noGrp="1" noChangeArrowheads="1"/>
          </p:cNvSpPr>
          <p:nvPr>
            <p:ph type="ftr"/>
          </p:nvPr>
        </p:nvSpPr>
        <p:spPr bwMode="auto">
          <a:xfrm>
            <a:off x="3448050" y="6886575"/>
            <a:ext cx="3176588" cy="501650"/>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ＭＳ Ｐゴシック" charset="0"/>
                <a:cs typeface="Arial Unicode MS" charset="0"/>
              </a:defRPr>
            </a:lvl1pPr>
          </a:lstStyle>
          <a:p>
            <a:pPr>
              <a:defRPr/>
            </a:pPr>
            <a:endParaRPr lang="de-CH"/>
          </a:p>
        </p:txBody>
      </p:sp>
      <p:sp>
        <p:nvSpPr>
          <p:cNvPr id="1029" name="Rectangle 5">
            <a:extLst>
              <a:ext uri="{FF2B5EF4-FFF2-40B4-BE49-F238E27FC236}">
                <a16:creationId xmlns:a16="http://schemas.microsoft.com/office/drawing/2014/main" id="{4D571223-8F47-D2A8-69E7-CB7326DEE631}"/>
              </a:ext>
            </a:extLst>
          </p:cNvPr>
          <p:cNvSpPr>
            <a:spLocks noGrp="1" noChangeArrowheads="1"/>
          </p:cNvSpPr>
          <p:nvPr>
            <p:ph type="sldNum"/>
          </p:nvPr>
        </p:nvSpPr>
        <p:spPr bwMode="auto">
          <a:xfrm>
            <a:off x="7227888" y="6886575"/>
            <a:ext cx="2328862" cy="501650"/>
          </a:xfrm>
          <a:prstGeom prst="rect">
            <a:avLst/>
          </a:prstGeom>
          <a:noFill/>
          <a:ln>
            <a:noFill/>
          </a:ln>
          <a:effectLst/>
        </p:spPr>
        <p:txBody>
          <a:bodyPr vert="horz" wrap="square" lIns="0" tIns="0" rIns="0" bIns="0" numCol="1" anchor="t" anchorCtr="0" compatLnSpc="1">
            <a:prstTxWarp prst="textNoShape">
              <a:avLst/>
            </a:prstTxWarp>
          </a:bodyPr>
          <a:lstStyle>
            <a:lvl1pPr eaLnBrk="1">
              <a:lnSpc>
                <a:spcPct val="93000"/>
              </a:lnSpc>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fld id="{6E8FA15B-7979-2A4C-A5BE-B5CEEE2391F0}" type="slidenum">
              <a:rPr lang="de-CH" altLang="de-CZ"/>
              <a:pPr>
                <a:defRPr/>
              </a:pPr>
              <a:t>‹Nr.›</a:t>
            </a:fld>
            <a:endParaRPr lang="de-CH" altLang="de-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mj-lt"/>
          <a:ea typeface="+mj-ea"/>
          <a:cs typeface="+mj-cs"/>
        </a:defRPr>
      </a:lvl1pPr>
      <a:lvl2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Unicode MS" charset="0"/>
        </a:defRPr>
      </a:lvl2pPr>
      <a:lvl3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Unicode MS" charset="0"/>
        </a:defRPr>
      </a:lvl3pPr>
      <a:lvl4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Unicode MS" charset="0"/>
        </a:defRPr>
      </a:lvl4pPr>
      <a:lvl5pPr algn="ctr" defTabSz="449263" rtl="0" eaLnBrk="0" fontAlgn="base" hangingPunct="0">
        <a:lnSpc>
          <a:spcPct val="93000"/>
        </a:lnSpc>
        <a:spcBef>
          <a:spcPct val="0"/>
        </a:spcBef>
        <a:spcAft>
          <a:spcPct val="0"/>
        </a:spcAft>
        <a:buClr>
          <a:srgbClr val="000000"/>
        </a:buClr>
        <a:buSzPct val="100000"/>
        <a:buFont typeface="Times New Roman" panose="02020603050405020304" pitchFamily="18" charset="0"/>
        <a:defRPr sz="4400">
          <a:solidFill>
            <a:srgbClr val="000000"/>
          </a:solidFill>
          <a:latin typeface="Arial" charset="0"/>
          <a:ea typeface="ＭＳ Ｐゴシック" charset="0"/>
          <a:cs typeface="Arial Unicode MS" charset="0"/>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Arial Unicode MS" charset="0"/>
        </a:defRPr>
      </a:lvl9pPr>
    </p:titleStyle>
    <p:bodyStyle>
      <a:lvl1pPr marL="342900" indent="-342900" algn="l" defTabSz="449263" rtl="0" eaLnBrk="0" fontAlgn="base" hangingPunct="0">
        <a:lnSpc>
          <a:spcPct val="93000"/>
        </a:lnSpc>
        <a:spcBef>
          <a:spcPct val="0"/>
        </a:spcBef>
        <a:spcAft>
          <a:spcPts val="1425"/>
        </a:spcAft>
        <a:buClr>
          <a:srgbClr val="000000"/>
        </a:buClr>
        <a:buSzPct val="100000"/>
        <a:buFont typeface="Times New Roman" panose="02020603050405020304" pitchFamily="18" charset="0"/>
        <a:defRPr sz="3200">
          <a:solidFill>
            <a:srgbClr val="000000"/>
          </a:solidFill>
          <a:latin typeface="+mn-lt"/>
          <a:ea typeface="+mn-ea"/>
          <a:cs typeface="+mn-cs"/>
        </a:defRPr>
      </a:lvl1pPr>
      <a:lvl2pPr marL="742950" indent="-285750" algn="l" defTabSz="449263" rtl="0" eaLnBrk="0" fontAlgn="base" hangingPunct="0">
        <a:lnSpc>
          <a:spcPct val="93000"/>
        </a:lnSpc>
        <a:spcBef>
          <a:spcPct val="0"/>
        </a:spcBef>
        <a:spcAft>
          <a:spcPts val="1138"/>
        </a:spcAft>
        <a:buClr>
          <a:srgbClr val="000000"/>
        </a:buClr>
        <a:buSzPct val="100000"/>
        <a:buFont typeface="Times New Roman" panose="02020603050405020304" pitchFamily="18" charset="0"/>
        <a:defRPr sz="2800">
          <a:solidFill>
            <a:srgbClr val="000000"/>
          </a:solidFill>
          <a:latin typeface="+mn-lt"/>
          <a:ea typeface="+mn-ea"/>
          <a:cs typeface="+mn-cs"/>
        </a:defRPr>
      </a:lvl2pPr>
      <a:lvl3pPr marL="1143000" indent="-228600" algn="l" defTabSz="449263" rtl="0" eaLnBrk="0" fontAlgn="base" hangingPunct="0">
        <a:lnSpc>
          <a:spcPct val="93000"/>
        </a:lnSpc>
        <a:spcBef>
          <a:spcPct val="0"/>
        </a:spcBef>
        <a:spcAft>
          <a:spcPts val="850"/>
        </a:spcAft>
        <a:buClr>
          <a:srgbClr val="000000"/>
        </a:buClr>
        <a:buSzPct val="100000"/>
        <a:buFont typeface="Times New Roman" panose="02020603050405020304" pitchFamily="18" charset="0"/>
        <a:defRPr sz="2400">
          <a:solidFill>
            <a:srgbClr val="000000"/>
          </a:solidFill>
          <a:latin typeface="+mn-lt"/>
          <a:ea typeface="+mn-ea"/>
          <a:cs typeface="+mn-cs"/>
        </a:defRPr>
      </a:lvl3pPr>
      <a:lvl4pPr marL="1600200" indent="-228600" algn="l" defTabSz="449263" rtl="0" eaLnBrk="0" fontAlgn="base" hangingPunct="0">
        <a:lnSpc>
          <a:spcPct val="93000"/>
        </a:lnSpc>
        <a:spcBef>
          <a:spcPct val="0"/>
        </a:spcBef>
        <a:spcAft>
          <a:spcPts val="575"/>
        </a:spcAft>
        <a:buClr>
          <a:srgbClr val="000000"/>
        </a:buClr>
        <a:buSzPct val="100000"/>
        <a:buFont typeface="Times New Roman" panose="02020603050405020304" pitchFamily="18" charset="0"/>
        <a:defRPr sz="2000">
          <a:solidFill>
            <a:srgbClr val="000000"/>
          </a:solidFill>
          <a:latin typeface="+mn-lt"/>
          <a:ea typeface="+mn-ea"/>
          <a:cs typeface="+mn-cs"/>
        </a:defRPr>
      </a:lvl4pPr>
      <a:lvl5pPr marL="2057400" indent="-228600" algn="l" defTabSz="449263" rtl="0" eaLnBrk="0" fontAlgn="base" hangingPunct="0">
        <a:lnSpc>
          <a:spcPct val="93000"/>
        </a:lnSpc>
        <a:spcBef>
          <a:spcPct val="0"/>
        </a:spcBef>
        <a:spcAft>
          <a:spcPts val="288"/>
        </a:spcAft>
        <a:buClr>
          <a:srgbClr val="000000"/>
        </a:buClr>
        <a:buSzPct val="100000"/>
        <a:buFont typeface="Times New Roman" panose="02020603050405020304" pitchFamily="18" charset="0"/>
        <a:defRPr sz="2000">
          <a:solidFill>
            <a:srgbClr val="000000"/>
          </a:solidFill>
          <a:latin typeface="+mn-lt"/>
          <a:ea typeface="+mn-ea"/>
          <a:cs typeface="+mn-cs"/>
        </a:defRPr>
      </a:lvl5pPr>
      <a:lvl6pPr marL="25146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1">
            <a:extLst>
              <a:ext uri="{FF2B5EF4-FFF2-40B4-BE49-F238E27FC236}">
                <a16:creationId xmlns:a16="http://schemas.microsoft.com/office/drawing/2014/main" id="{BAA4D949-656C-3AE9-DB34-1C87B93981CB}"/>
              </a:ext>
            </a:extLst>
          </p:cNvPr>
          <p:cNvSpPr>
            <a:spLocks noGrp="1" noChangeArrowheads="1"/>
          </p:cNvSpPr>
          <p:nvPr>
            <p:ph type="title"/>
          </p:nvPr>
        </p:nvSpPr>
        <p:spPr>
          <a:xfrm>
            <a:off x="503238" y="744538"/>
            <a:ext cx="9070975" cy="1285875"/>
          </a:xfrm>
        </p:spPr>
        <p:txBody>
          <a:bodyPr tIns="38880"/>
          <a:lstStyle/>
          <a:p>
            <a:pPr eaLnBrk="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de-CZ">
                <a:latin typeface="Times New Roman" panose="02020603050405020304" pitchFamily="18" charset="0"/>
              </a:rPr>
              <a:t>Lexikologie a slovotvorba ruštiny</a:t>
            </a:r>
          </a:p>
        </p:txBody>
      </p:sp>
      <p:sp>
        <p:nvSpPr>
          <p:cNvPr id="15363" name="Rectangle 2">
            <a:extLst>
              <a:ext uri="{FF2B5EF4-FFF2-40B4-BE49-F238E27FC236}">
                <a16:creationId xmlns:a16="http://schemas.microsoft.com/office/drawing/2014/main" id="{CD08B3B0-B3E2-CA1B-8F03-F2E4CA987B96}"/>
              </a:ext>
            </a:extLst>
          </p:cNvPr>
          <p:cNvSpPr>
            <a:spLocks noGrp="1" noChangeArrowheads="1"/>
          </p:cNvSpPr>
          <p:nvPr>
            <p:ph type="subTitle" idx="4294967295"/>
          </p:nvPr>
        </p:nvSpPr>
        <p:spPr>
          <a:xfrm>
            <a:off x="503238" y="1768475"/>
            <a:ext cx="9070975" cy="4989513"/>
          </a:xfrm>
        </p:spPr>
        <p:txBody>
          <a:bodyPr anchor="ctr"/>
          <a:lstStyle/>
          <a:p>
            <a:pPr marL="0" indent="0" algn="ctr" eaLnBrk="1">
              <a:spcAft>
                <a:spcPct val="0"/>
              </a:spcAft>
              <a:buClrTx/>
              <a:buFontTx/>
              <a:buNone/>
              <a:tabLst>
                <a:tab pos="0" algn="l"/>
                <a:tab pos="104775" algn="l"/>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8686800" algn="l"/>
              </a:tabLst>
            </a:pPr>
            <a:r>
              <a:rPr lang="de-CH" altLang="de-CZ">
                <a:latin typeface="Times New Roman" panose="02020603050405020304" pitchFamily="18" charset="0"/>
              </a:rPr>
              <a:t>Markus Giger</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Inhaltsplatzhalter 2">
            <a:extLst>
              <a:ext uri="{FF2B5EF4-FFF2-40B4-BE49-F238E27FC236}">
                <a16:creationId xmlns:a16="http://schemas.microsoft.com/office/drawing/2014/main" id="{9CAFEDC8-4A78-4D3C-FA39-11CAD8A436E2}"/>
              </a:ext>
            </a:extLst>
          </p:cNvPr>
          <p:cNvSpPr>
            <a:spLocks noGrp="1" noChangeArrowheads="1"/>
          </p:cNvSpPr>
          <p:nvPr>
            <p:ph idx="1"/>
          </p:nvPr>
        </p:nvSpPr>
        <p:spPr>
          <a:xfrm>
            <a:off x="287338" y="323850"/>
            <a:ext cx="9432925" cy="6911975"/>
          </a:xfrm>
        </p:spPr>
        <p:txBody>
          <a:bodyPr/>
          <a:lstStyle/>
          <a:p>
            <a:pPr marL="457200" indent="-457200">
              <a:buFont typeface="Arial" panose="020B0604020202020204" pitchFamily="34" charset="0"/>
              <a:buChar char="•"/>
            </a:pPr>
            <a:r>
              <a:rPr lang="ru-RU" altLang="de-CZ" sz="2800">
                <a:latin typeface="Times New Roman" panose="02020603050405020304" pitchFamily="18" charset="0"/>
              </a:rPr>
              <a:t>г) </a:t>
            </a:r>
            <a:r>
              <a:rPr lang="ru-RU" altLang="de-CZ" sz="2800" i="1">
                <a:latin typeface="Times New Roman" panose="02020603050405020304" pitchFamily="18" charset="0"/>
              </a:rPr>
              <a:t>полу</a:t>
            </a:r>
            <a:r>
              <a:rPr lang="ru-RU" altLang="de-CZ" sz="2800">
                <a:latin typeface="Times New Roman" panose="02020603050405020304" pitchFamily="18" charset="0"/>
              </a:rPr>
              <a:t>- (</a:t>
            </a:r>
            <a:r>
              <a:rPr lang="ru-RU" altLang="de-CZ" sz="2800" i="1">
                <a:latin typeface="Times New Roman" panose="02020603050405020304" pitchFamily="18" charset="0"/>
              </a:rPr>
              <a:t>пол</a:t>
            </a:r>
            <a:r>
              <a:rPr lang="ru-RU" altLang="de-CZ" sz="2800">
                <a:latin typeface="Times New Roman" panose="02020603050405020304" pitchFamily="18" charset="0"/>
              </a:rPr>
              <a:t>- - усеченная основа слова </a:t>
            </a:r>
            <a:r>
              <a:rPr lang="ru-RU" altLang="de-CZ" sz="2800" i="1">
                <a:latin typeface="Times New Roman" panose="02020603050405020304" pitchFamily="18" charset="0"/>
              </a:rPr>
              <a:t>половина</a:t>
            </a:r>
            <a:r>
              <a:rPr lang="ru-RU" altLang="de-CZ" sz="2800">
                <a:latin typeface="Times New Roman" panose="02020603050405020304" pitchFamily="18" charset="0"/>
              </a:rPr>
              <a:t> - и интерфикс -</a:t>
            </a:r>
            <a:r>
              <a:rPr lang="ru-RU" altLang="de-CZ" sz="2800" i="1">
                <a:latin typeface="Times New Roman" panose="02020603050405020304" pitchFamily="18" charset="0"/>
              </a:rPr>
              <a:t>у</a:t>
            </a:r>
            <a:r>
              <a:rPr lang="ru-RU" altLang="de-CZ" sz="2800">
                <a:latin typeface="Times New Roman" panose="02020603050405020304" pitchFamily="18" charset="0"/>
              </a:rPr>
              <a:t>-): </a:t>
            </a:r>
            <a:r>
              <a:rPr lang="ru-RU" altLang="de-CZ" sz="2800" i="1">
                <a:latin typeface="Times New Roman" panose="02020603050405020304" pitchFamily="18" charset="0"/>
              </a:rPr>
              <a:t>полукруг</a:t>
            </a:r>
            <a:r>
              <a:rPr lang="ru-RU" altLang="de-CZ" sz="2800">
                <a:latin typeface="Times New Roman" panose="02020603050405020304" pitchFamily="18" charset="0"/>
              </a:rPr>
              <a:t>, </a:t>
            </a:r>
            <a:r>
              <a:rPr lang="ru-RU" altLang="de-CZ" sz="2800" i="1">
                <a:latin typeface="Times New Roman" panose="02020603050405020304" pitchFamily="18" charset="0"/>
              </a:rPr>
              <a:t>полуостров</a:t>
            </a:r>
            <a:r>
              <a:rPr lang="ru-RU" altLang="de-CZ" sz="2800">
                <a:latin typeface="Times New Roman" panose="02020603050405020304" pitchFamily="18" charset="0"/>
              </a:rPr>
              <a:t>, </a:t>
            </a:r>
            <a:r>
              <a:rPr lang="ru-RU" altLang="de-CZ" sz="2800" i="1">
                <a:latin typeface="Times New Roman" panose="02020603050405020304" pitchFamily="18" charset="0"/>
              </a:rPr>
              <a:t>полусон</a:t>
            </a:r>
            <a:r>
              <a:rPr lang="ru-RU" altLang="de-CZ" sz="2800">
                <a:latin typeface="Times New Roman" panose="02020603050405020304" pitchFamily="18" charset="0"/>
              </a:rPr>
              <a:t>; д) </a:t>
            </a:r>
            <a:r>
              <a:rPr lang="ru-RU" altLang="de-CZ" sz="2800" i="1">
                <a:latin typeface="Times New Roman" panose="02020603050405020304" pitchFamily="18" charset="0"/>
              </a:rPr>
              <a:t>место</a:t>
            </a:r>
            <a:r>
              <a:rPr lang="ru-RU" altLang="de-CZ" sz="2800">
                <a:latin typeface="Times New Roman" panose="02020603050405020304" pitchFamily="18" charset="0"/>
              </a:rPr>
              <a:t>- (корень существительного </a:t>
            </a:r>
            <a:r>
              <a:rPr lang="ru-RU" altLang="de-CZ" sz="2800" i="1">
                <a:latin typeface="Times New Roman" panose="02020603050405020304" pitchFamily="18" charset="0"/>
              </a:rPr>
              <a:t>место</a:t>
            </a:r>
            <a:r>
              <a:rPr lang="ru-RU" altLang="de-CZ" sz="2800">
                <a:latin typeface="Times New Roman" panose="02020603050405020304" pitchFamily="18" charset="0"/>
              </a:rPr>
              <a:t> и интерфикс -</a:t>
            </a:r>
            <a:r>
              <a:rPr lang="ru-RU" altLang="de-CZ" sz="2800" i="1">
                <a:latin typeface="Times New Roman" panose="02020603050405020304" pitchFamily="18" charset="0"/>
              </a:rPr>
              <a:t>о</a:t>
            </a:r>
            <a:r>
              <a:rPr lang="ru-RU" altLang="de-CZ" sz="2800">
                <a:latin typeface="Times New Roman" panose="02020603050405020304" pitchFamily="18" charset="0"/>
              </a:rPr>
              <a:t>-), сочетающийся с отглагольными существительными - названиями состояний: </a:t>
            </a:r>
            <a:r>
              <a:rPr lang="ru-RU" altLang="de-CZ" sz="2800" i="1">
                <a:latin typeface="Times New Roman" panose="02020603050405020304" pitchFamily="18" charset="0"/>
              </a:rPr>
              <a:t>местожительство</a:t>
            </a:r>
            <a:r>
              <a:rPr lang="de-CH" altLang="de-CZ" sz="2800" i="1">
                <a:latin typeface="Times New Roman" panose="02020603050405020304" pitchFamily="18" charset="0"/>
              </a:rPr>
              <a:t> </a:t>
            </a:r>
            <a:r>
              <a:rPr lang="ru-RU" altLang="de-CZ" sz="2800">
                <a:latin typeface="Times New Roman" panose="02020603050405020304" pitchFamily="18" charset="0"/>
              </a:rPr>
              <a:t>,</a:t>
            </a:r>
            <a:r>
              <a:rPr lang="cs-CZ" altLang="de-CZ" sz="2800">
                <a:latin typeface="Times New Roman" panose="02020603050405020304" pitchFamily="18" charset="0"/>
              </a:rPr>
              <a:t>bydliště</a:t>
            </a:r>
            <a:r>
              <a:rPr lang="ru-RU" altLang="de-DE" sz="2800">
                <a:latin typeface="Times New Roman" panose="02020603050405020304" pitchFamily="18" charset="0"/>
              </a:rPr>
              <a:t>‘</a:t>
            </a:r>
            <a:r>
              <a:rPr lang="de-CH" altLang="ja-JP" sz="2800">
                <a:latin typeface="Times New Roman" panose="02020603050405020304" pitchFamily="18" charset="0"/>
              </a:rPr>
              <a:t>,</a:t>
            </a:r>
            <a:r>
              <a:rPr lang="ru-RU" altLang="ja-JP" sz="2800">
                <a:latin typeface="Times New Roman" panose="02020603050405020304" pitchFamily="18" charset="0"/>
              </a:rPr>
              <a:t> </a:t>
            </a:r>
            <a:r>
              <a:rPr lang="ru-RU" altLang="ja-JP" sz="2800" i="1">
                <a:latin typeface="Times New Roman" panose="02020603050405020304" pitchFamily="18" charset="0"/>
              </a:rPr>
              <a:t>местопребывание</a:t>
            </a:r>
            <a:r>
              <a:rPr lang="cs-CZ" altLang="ja-JP" sz="2800" i="1">
                <a:latin typeface="Times New Roman" panose="02020603050405020304" pitchFamily="18" charset="0"/>
              </a:rPr>
              <a:t> </a:t>
            </a:r>
            <a:r>
              <a:rPr lang="cs-CZ" altLang="ja-JP" sz="2800">
                <a:latin typeface="Times New Roman" panose="02020603050405020304" pitchFamily="18" charset="0"/>
              </a:rPr>
              <a:t>,sídlo, místo pobytu</a:t>
            </a:r>
            <a:r>
              <a:rPr lang="ru-RU" altLang="de-DE" sz="2800">
                <a:latin typeface="Times New Roman" panose="02020603050405020304" pitchFamily="18" charset="0"/>
              </a:rPr>
              <a:t>‘</a:t>
            </a:r>
            <a:r>
              <a:rPr lang="ru-RU" altLang="ja-JP" sz="2800">
                <a:latin typeface="Times New Roman" panose="02020603050405020304" pitchFamily="18" charset="0"/>
              </a:rPr>
              <a:t>; е) </a:t>
            </a:r>
            <a:r>
              <a:rPr lang="ru-RU" altLang="ja-JP" sz="2800" i="1">
                <a:latin typeface="Times New Roman" panose="02020603050405020304" pitchFamily="18" charset="0"/>
              </a:rPr>
              <a:t>чудо</a:t>
            </a:r>
            <a:r>
              <a:rPr lang="ru-RU" altLang="ja-JP" sz="2800">
                <a:latin typeface="Times New Roman" panose="02020603050405020304" pitchFamily="18" charset="0"/>
              </a:rPr>
              <a:t>- и </a:t>
            </a:r>
            <a:r>
              <a:rPr lang="ru-RU" altLang="ja-JP" sz="2800" i="1">
                <a:latin typeface="Times New Roman" panose="02020603050405020304" pitchFamily="18" charset="0"/>
              </a:rPr>
              <a:t>царь</a:t>
            </a:r>
            <a:r>
              <a:rPr lang="ru-RU" altLang="ja-JP" sz="2800">
                <a:latin typeface="Times New Roman" panose="02020603050405020304" pitchFamily="18" charset="0"/>
              </a:rPr>
              <a:t>- в образованиях, содержащих высшую оценку предмета, явления, названного опорным компонентом: </a:t>
            </a:r>
            <a:r>
              <a:rPr lang="ru-RU" altLang="ja-JP" sz="2800" i="1">
                <a:latin typeface="Times New Roman" panose="02020603050405020304" pitchFamily="18" charset="0"/>
              </a:rPr>
              <a:t>чудо</a:t>
            </a:r>
            <a:r>
              <a:rPr lang="ru-RU" altLang="ja-JP" sz="2800">
                <a:latin typeface="Times New Roman" panose="02020603050405020304" pitchFamily="18" charset="0"/>
              </a:rPr>
              <a:t>-</a:t>
            </a:r>
            <a:r>
              <a:rPr lang="ru-RU" altLang="ja-JP" sz="2800" i="1">
                <a:latin typeface="Times New Roman" panose="02020603050405020304" pitchFamily="18" charset="0"/>
              </a:rPr>
              <a:t>богатырь</a:t>
            </a:r>
            <a:r>
              <a:rPr lang="cs-CZ" altLang="ja-JP" sz="2800" i="1">
                <a:latin typeface="Times New Roman" panose="02020603050405020304" pitchFamily="18" charset="0"/>
              </a:rPr>
              <a:t> </a:t>
            </a:r>
            <a:r>
              <a:rPr lang="ru-RU" altLang="ja-JP" sz="2800">
                <a:latin typeface="Times New Roman" panose="02020603050405020304" pitchFamily="18" charset="0"/>
              </a:rPr>
              <a:t>,</a:t>
            </a:r>
            <a:r>
              <a:rPr lang="cs-CZ" altLang="ja-JP" sz="2800">
                <a:latin typeface="Times New Roman" panose="02020603050405020304" pitchFamily="18" charset="0"/>
              </a:rPr>
              <a:t>bajný bohatyr</a:t>
            </a:r>
            <a:r>
              <a:rPr lang="ru-RU" altLang="de-DE" sz="2800">
                <a:latin typeface="Times New Roman" panose="02020603050405020304" pitchFamily="18" charset="0"/>
              </a:rPr>
              <a:t>‘</a:t>
            </a:r>
            <a:r>
              <a:rPr lang="cs-CZ" altLang="ja-JP" sz="2800">
                <a:latin typeface="Times New Roman" panose="02020603050405020304" pitchFamily="18" charset="0"/>
              </a:rPr>
              <a:t>,</a:t>
            </a:r>
            <a:r>
              <a:rPr lang="ru-RU" altLang="ja-JP" sz="2800">
                <a:latin typeface="Times New Roman" panose="02020603050405020304" pitchFamily="18" charset="0"/>
              </a:rPr>
              <a:t> </a:t>
            </a:r>
            <a:r>
              <a:rPr lang="de-DE" altLang="ja-JP" sz="2800" i="1">
                <a:latin typeface="Times New Roman" panose="02020603050405020304" pitchFamily="18" charset="0"/>
              </a:rPr>
              <a:t>чудо</a:t>
            </a:r>
            <a:r>
              <a:rPr lang="de-DE" altLang="ja-JP" sz="2800">
                <a:latin typeface="Times New Roman" panose="02020603050405020304" pitchFamily="18" charset="0"/>
              </a:rPr>
              <a:t>-</a:t>
            </a:r>
            <a:r>
              <a:rPr lang="de-DE" altLang="ja-JP" sz="2800" i="1">
                <a:latin typeface="Times New Roman" panose="02020603050405020304" pitchFamily="18" charset="0"/>
              </a:rPr>
              <a:t>печка </a:t>
            </a:r>
            <a:r>
              <a:rPr lang="de-DE" altLang="ja-JP" sz="2800">
                <a:latin typeface="Times New Roman" panose="02020603050405020304" pitchFamily="18" charset="0"/>
              </a:rPr>
              <a:t>,</a:t>
            </a:r>
            <a:r>
              <a:rPr lang="cs-CZ" altLang="ja-JP" sz="2800">
                <a:latin typeface="Times New Roman" panose="02020603050405020304" pitchFamily="18" charset="0"/>
              </a:rPr>
              <a:t>remoska (úsporná elektrická trouba)</a:t>
            </a:r>
            <a:r>
              <a:rPr lang="ru-RU" altLang="de-DE" sz="2800">
                <a:latin typeface="Times New Roman" panose="02020603050405020304" pitchFamily="18" charset="0"/>
              </a:rPr>
              <a:t>‘</a:t>
            </a:r>
            <a:r>
              <a:rPr lang="cs-CZ" altLang="ja-JP" sz="2800">
                <a:latin typeface="Times New Roman" panose="02020603050405020304" pitchFamily="18" charset="0"/>
              </a:rPr>
              <a:t>, </a:t>
            </a:r>
            <a:r>
              <a:rPr lang="ru-RU" altLang="ja-JP" sz="2800" i="1">
                <a:latin typeface="Times New Roman" panose="02020603050405020304" pitchFamily="18" charset="0"/>
              </a:rPr>
              <a:t>чудо</a:t>
            </a:r>
            <a:r>
              <a:rPr lang="ru-RU" altLang="ja-JP" sz="2800">
                <a:latin typeface="Times New Roman" panose="02020603050405020304" pitchFamily="18" charset="0"/>
              </a:rPr>
              <a:t>-</a:t>
            </a:r>
            <a:r>
              <a:rPr lang="ru-RU" altLang="ja-JP" sz="2800" i="1">
                <a:latin typeface="Times New Roman" panose="02020603050405020304" pitchFamily="18" charset="0"/>
              </a:rPr>
              <a:t>машина</a:t>
            </a:r>
            <a:r>
              <a:rPr lang="ru-RU" altLang="ja-JP" sz="2800">
                <a:latin typeface="Times New Roman" panose="02020603050405020304" pitchFamily="18" charset="0"/>
              </a:rPr>
              <a:t>, </a:t>
            </a:r>
            <a:r>
              <a:rPr lang="ru-RU" altLang="ja-JP" sz="2800" i="1">
                <a:latin typeface="Times New Roman" panose="02020603050405020304" pitchFamily="18" charset="0"/>
              </a:rPr>
              <a:t>чудо</a:t>
            </a:r>
            <a:r>
              <a:rPr lang="ru-RU" altLang="ja-JP" sz="2800">
                <a:latin typeface="Times New Roman" panose="02020603050405020304" pitchFamily="18" charset="0"/>
              </a:rPr>
              <a:t>-</a:t>
            </a:r>
            <a:r>
              <a:rPr lang="ru-RU" altLang="ja-JP" sz="2800" i="1">
                <a:latin typeface="Times New Roman" panose="02020603050405020304" pitchFamily="18" charset="0"/>
              </a:rPr>
              <a:t>ягода</a:t>
            </a:r>
            <a:r>
              <a:rPr lang="ru-RU" altLang="ja-JP" sz="2800">
                <a:latin typeface="Times New Roman" panose="02020603050405020304" pitchFamily="18" charset="0"/>
              </a:rPr>
              <a:t>; </a:t>
            </a:r>
            <a:r>
              <a:rPr lang="ru-RU" altLang="ja-JP" sz="2800" i="1">
                <a:latin typeface="Times New Roman" panose="02020603050405020304" pitchFamily="18" charset="0"/>
              </a:rPr>
              <a:t>царь</a:t>
            </a:r>
            <a:r>
              <a:rPr lang="ru-RU" altLang="ja-JP" sz="2800">
                <a:latin typeface="Times New Roman" panose="02020603050405020304" pitchFamily="18" charset="0"/>
              </a:rPr>
              <a:t>-</a:t>
            </a:r>
            <a:r>
              <a:rPr lang="ru-RU" altLang="ja-JP" sz="2800" i="1">
                <a:latin typeface="Times New Roman" panose="02020603050405020304" pitchFamily="18" charset="0"/>
              </a:rPr>
              <a:t>колокол</a:t>
            </a:r>
            <a:r>
              <a:rPr lang="ru-RU" altLang="ja-JP" sz="2800">
                <a:latin typeface="Times New Roman" panose="02020603050405020304" pitchFamily="18" charset="0"/>
              </a:rPr>
              <a:t>, </a:t>
            </a:r>
            <a:r>
              <a:rPr lang="ru-RU" altLang="ja-JP" sz="2800" i="1">
                <a:latin typeface="Times New Roman" panose="02020603050405020304" pitchFamily="18" charset="0"/>
              </a:rPr>
              <a:t>царь</a:t>
            </a:r>
            <a:r>
              <a:rPr lang="ru-RU" altLang="ja-JP" sz="2800">
                <a:latin typeface="Times New Roman" panose="02020603050405020304" pitchFamily="18" charset="0"/>
              </a:rPr>
              <a:t>-</a:t>
            </a:r>
            <a:r>
              <a:rPr lang="ru-RU" altLang="ja-JP" sz="2800" i="1">
                <a:latin typeface="Times New Roman" panose="02020603050405020304" pitchFamily="18" charset="0"/>
              </a:rPr>
              <a:t>пушка</a:t>
            </a:r>
            <a:r>
              <a:rPr lang="ru-RU" altLang="ja-JP" sz="2800">
                <a:latin typeface="Times New Roman" panose="02020603050405020304" pitchFamily="18" charset="0"/>
              </a:rPr>
              <a:t>, окказ.: </a:t>
            </a:r>
            <a:r>
              <a:rPr lang="ru-RU" altLang="ja-JP" sz="2800" i="1">
                <a:latin typeface="Times New Roman" panose="02020603050405020304" pitchFamily="18" charset="0"/>
              </a:rPr>
              <a:t>царь</a:t>
            </a:r>
            <a:r>
              <a:rPr lang="ru-RU" altLang="ja-JP" sz="2800">
                <a:latin typeface="Times New Roman" panose="02020603050405020304" pitchFamily="18" charset="0"/>
              </a:rPr>
              <a:t>-</a:t>
            </a:r>
            <a:r>
              <a:rPr lang="ru-RU" altLang="ja-JP" sz="2800" i="1">
                <a:latin typeface="Times New Roman" panose="02020603050405020304" pitchFamily="18" charset="0"/>
              </a:rPr>
              <a:t>яблоко</a:t>
            </a:r>
            <a:r>
              <a:rPr lang="ru-RU" altLang="ja-JP" sz="2800">
                <a:latin typeface="Times New Roman" panose="02020603050405020304" pitchFamily="18" charset="0"/>
              </a:rPr>
              <a:t> (Боков</a:t>
            </a:r>
            <a:r>
              <a:rPr lang="de-CH" altLang="ja-JP" sz="2800">
                <a:latin typeface="Times New Roman" panose="02020603050405020304" pitchFamily="18" charset="0"/>
              </a:rPr>
              <a:t>; patrně druh </a:t>
            </a:r>
            <a:r>
              <a:rPr lang="de-CH" altLang="ja-JP" sz="2800" i="1">
                <a:latin typeface="Times New Roman" panose="02020603050405020304" pitchFamily="18" charset="0"/>
              </a:rPr>
              <a:t>King Apple</a:t>
            </a:r>
            <a:r>
              <a:rPr lang="ru-RU" altLang="ja-JP" sz="2800">
                <a:latin typeface="Times New Roman" panose="02020603050405020304" pitchFamily="18" charset="0"/>
              </a:rPr>
              <a:t>), </a:t>
            </a:r>
            <a:r>
              <a:rPr lang="ru-RU" altLang="ja-JP" sz="2800" i="1">
                <a:latin typeface="Times New Roman" panose="02020603050405020304" pitchFamily="18" charset="0"/>
              </a:rPr>
              <a:t>царь</a:t>
            </a:r>
            <a:r>
              <a:rPr lang="ru-RU" altLang="ja-JP" sz="2800">
                <a:latin typeface="Times New Roman" panose="02020603050405020304" pitchFamily="18" charset="0"/>
              </a:rPr>
              <a:t>-</a:t>
            </a:r>
            <a:r>
              <a:rPr lang="ru-RU" altLang="ja-JP" sz="2800" i="1">
                <a:latin typeface="Times New Roman" panose="02020603050405020304" pitchFamily="18" charset="0"/>
              </a:rPr>
              <a:t>турбина</a:t>
            </a:r>
            <a:r>
              <a:rPr lang="ru-RU" altLang="ja-JP" sz="2800">
                <a:latin typeface="Times New Roman" panose="02020603050405020304" pitchFamily="18" charset="0"/>
              </a:rPr>
              <a:t> (газ.</a:t>
            </a:r>
            <a:r>
              <a:rPr lang="cs-CZ" altLang="ja-JP" sz="2800">
                <a:latin typeface="Times New Roman" panose="02020603050405020304" pitchFamily="18" charset="0"/>
              </a:rPr>
              <a:t>: </a:t>
            </a:r>
            <a:r>
              <a:rPr lang="ru-RU" altLang="ja-JP" sz="2800">
                <a:latin typeface="Times New Roman" panose="02020603050405020304" pitchFamily="18" charset="0"/>
              </a:rPr>
              <a:t>«Царь-турбина... Она не знает себе равных по мощности в мировом турбостроении, «Известия», 28.XI.1964»); ж) </a:t>
            </a:r>
            <a:r>
              <a:rPr lang="ru-RU" altLang="ja-JP" sz="2800" i="1">
                <a:latin typeface="Times New Roman" panose="02020603050405020304" pitchFamily="18" charset="0"/>
              </a:rPr>
              <a:t>горе</a:t>
            </a:r>
            <a:r>
              <a:rPr lang="ru-RU" altLang="ja-JP" sz="2800">
                <a:latin typeface="Times New Roman" panose="02020603050405020304" pitchFamily="18" charset="0"/>
              </a:rPr>
              <a:t>- в образованиях, содержащих отрицательную оценку предмета (чаще лица), названного опорным компонентом: </a:t>
            </a:r>
            <a:r>
              <a:rPr lang="ru-RU" altLang="ja-JP" sz="2800" i="1">
                <a:latin typeface="Times New Roman" panose="02020603050405020304" pitchFamily="18" charset="0"/>
              </a:rPr>
              <a:t>горе</a:t>
            </a:r>
            <a:r>
              <a:rPr lang="ru-RU" altLang="ja-JP" sz="2800">
                <a:latin typeface="Times New Roman" panose="02020603050405020304" pitchFamily="18" charset="0"/>
              </a:rPr>
              <a:t>-</a:t>
            </a:r>
            <a:r>
              <a:rPr lang="ru-RU" altLang="ja-JP" sz="2800" i="1">
                <a:latin typeface="Times New Roman" panose="02020603050405020304" pitchFamily="18" charset="0"/>
              </a:rPr>
              <a:t>охотник</a:t>
            </a:r>
            <a:r>
              <a:rPr lang="ru-RU" altLang="ja-JP" sz="2800">
                <a:latin typeface="Times New Roman" panose="02020603050405020304" pitchFamily="18" charset="0"/>
              </a:rPr>
              <a:t>, </a:t>
            </a:r>
            <a:r>
              <a:rPr lang="ru-RU" altLang="ja-JP" sz="2800" i="1">
                <a:latin typeface="Times New Roman" panose="02020603050405020304" pitchFamily="18" charset="0"/>
              </a:rPr>
              <a:t>горе</a:t>
            </a:r>
            <a:r>
              <a:rPr lang="ru-RU" altLang="ja-JP" sz="2800">
                <a:latin typeface="Times New Roman" panose="02020603050405020304" pitchFamily="18" charset="0"/>
              </a:rPr>
              <a:t>-</a:t>
            </a:r>
            <a:r>
              <a:rPr lang="ru-RU" altLang="ja-JP" sz="2800" i="1">
                <a:latin typeface="Times New Roman" panose="02020603050405020304" pitchFamily="18" charset="0"/>
              </a:rPr>
              <a:t>руководитель</a:t>
            </a:r>
            <a:r>
              <a:rPr lang="ru-RU" altLang="ja-JP" sz="2800">
                <a:latin typeface="Times New Roman" panose="02020603050405020304" pitchFamily="18" charset="0"/>
              </a:rPr>
              <a:t>, </a:t>
            </a:r>
            <a:r>
              <a:rPr lang="ru-RU" altLang="ja-JP" sz="2800" i="1">
                <a:latin typeface="Times New Roman" panose="02020603050405020304" pitchFamily="18" charset="0"/>
              </a:rPr>
              <a:t>горе</a:t>
            </a:r>
            <a:r>
              <a:rPr lang="ru-RU" altLang="ja-JP" sz="2800">
                <a:latin typeface="Times New Roman" panose="02020603050405020304" pitchFamily="18" charset="0"/>
              </a:rPr>
              <a:t>-</a:t>
            </a:r>
            <a:r>
              <a:rPr lang="ru-RU" altLang="ja-JP" sz="2800" i="1">
                <a:latin typeface="Times New Roman" panose="02020603050405020304" pitchFamily="18" charset="0"/>
              </a:rPr>
              <a:t>ученик</a:t>
            </a:r>
            <a:r>
              <a:rPr lang="ru-RU" altLang="ja-JP" sz="2800">
                <a:latin typeface="Times New Roman" panose="02020603050405020304" pitchFamily="18" charset="0"/>
              </a:rPr>
              <a:t>.»</a:t>
            </a:r>
            <a:endParaRPr lang="de-DE" altLang="ja-JP" sz="2800">
              <a:latin typeface="Times New Roman" panose="02020603050405020304" pitchFamily="18" charset="0"/>
            </a:endParaRPr>
          </a:p>
          <a:p>
            <a:pPr marL="457200" indent="-457200">
              <a:buFont typeface="Arial" panose="020B0604020202020204" pitchFamily="34" charset="0"/>
              <a:buChar char="•"/>
            </a:pPr>
            <a:endParaRPr lang="de-DE" altLang="de-CZ" sz="2800">
              <a:latin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Bild 3">
            <a:extLst>
              <a:ext uri="{FF2B5EF4-FFF2-40B4-BE49-F238E27FC236}">
                <a16:creationId xmlns:a16="http://schemas.microsoft.com/office/drawing/2014/main" id="{83598889-A8FD-2E20-8886-D368609C7F2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7700" y="395288"/>
            <a:ext cx="88900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6" name="Textfeld 4">
            <a:extLst>
              <a:ext uri="{FF2B5EF4-FFF2-40B4-BE49-F238E27FC236}">
                <a16:creationId xmlns:a16="http://schemas.microsoft.com/office/drawing/2014/main" id="{95C66A85-3FB2-0D00-50B7-3E88BB104F20}"/>
              </a:ext>
            </a:extLst>
          </p:cNvPr>
          <p:cNvSpPr txBox="1">
            <a:spLocks noChangeArrowheads="1"/>
          </p:cNvSpPr>
          <p:nvPr/>
        </p:nvSpPr>
        <p:spPr bwMode="auto">
          <a:xfrm>
            <a:off x="4248150" y="6372225"/>
            <a:ext cx="2084388"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a:lnSpc>
                <a:spcPct val="93000"/>
              </a:lnSpc>
              <a:buClr>
                <a:srgbClr val="000000"/>
              </a:buClr>
              <a:buSzPct val="100000"/>
              <a:buFont typeface="Times New Roman" panose="02020603050405020304" pitchFamily="18" charset="0"/>
              <a:buNone/>
            </a:pPr>
            <a:r>
              <a:rPr lang="ru-RU" altLang="de-CZ" sz="2400">
                <a:solidFill>
                  <a:srgbClr val="000000"/>
                </a:solidFill>
              </a:rPr>
              <a:t>чудо</a:t>
            </a:r>
            <a:r>
              <a:rPr lang="cs-CZ" altLang="de-CZ" sz="2400">
                <a:solidFill>
                  <a:srgbClr val="000000"/>
                </a:solidFill>
              </a:rPr>
              <a:t>-</a:t>
            </a:r>
            <a:r>
              <a:rPr lang="ru-RU" altLang="de-CZ" sz="2400">
                <a:solidFill>
                  <a:srgbClr val="000000"/>
                </a:solidFill>
              </a:rPr>
              <a:t>машина</a:t>
            </a:r>
            <a:endParaRPr lang="de-DE" altLang="de-CZ" sz="2400">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Bild 3">
            <a:extLst>
              <a:ext uri="{FF2B5EF4-FFF2-40B4-BE49-F238E27FC236}">
                <a16:creationId xmlns:a16="http://schemas.microsoft.com/office/drawing/2014/main" id="{0F6B7A0C-6DDD-3370-7FDE-A543C704C20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41600" y="2349500"/>
            <a:ext cx="47752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Inhaltsplatzhalter 2">
            <a:extLst>
              <a:ext uri="{FF2B5EF4-FFF2-40B4-BE49-F238E27FC236}">
                <a16:creationId xmlns:a16="http://schemas.microsoft.com/office/drawing/2014/main" id="{3D237600-E708-CFC5-2AF5-9676EB806017}"/>
              </a:ext>
            </a:extLst>
          </p:cNvPr>
          <p:cNvSpPr>
            <a:spLocks noGrp="1" noChangeArrowheads="1"/>
          </p:cNvSpPr>
          <p:nvPr>
            <p:ph idx="1"/>
          </p:nvPr>
        </p:nvSpPr>
        <p:spPr>
          <a:xfrm>
            <a:off x="287338" y="395288"/>
            <a:ext cx="9432925" cy="6840537"/>
          </a:xfrm>
        </p:spPr>
        <p:txBody>
          <a:bodyPr/>
          <a:lstStyle/>
          <a:p>
            <a:pPr marL="457200" indent="-457200">
              <a:lnSpc>
                <a:spcPct val="100000"/>
              </a:lnSpc>
              <a:buFont typeface="Arial" panose="020B0604020202020204" pitchFamily="34" charset="0"/>
              <a:buChar char="•"/>
            </a:pPr>
            <a:r>
              <a:rPr lang="ru-RU" altLang="de-CZ" sz="2800">
                <a:latin typeface="Times New Roman" panose="02020603050405020304" pitchFamily="18" charset="0"/>
              </a:rPr>
              <a:t>«Высокочастотны сложения с первыми компонентами - основами несклоняемых существительных </a:t>
            </a:r>
            <a:r>
              <a:rPr lang="ru-RU" altLang="de-CZ" sz="2800" i="1">
                <a:latin typeface="Times New Roman" panose="02020603050405020304" pitchFamily="18" charset="0"/>
              </a:rPr>
              <a:t>кино</a:t>
            </a:r>
            <a:r>
              <a:rPr lang="ru-RU" altLang="de-CZ" sz="2800">
                <a:latin typeface="Times New Roman" panose="02020603050405020304" pitchFamily="18" charset="0"/>
              </a:rPr>
              <a:t>- (относящийся к кино, кинематографии) и </a:t>
            </a:r>
            <a:r>
              <a:rPr lang="ru-RU" altLang="de-CZ" sz="2800" i="1">
                <a:latin typeface="Times New Roman" panose="02020603050405020304" pitchFamily="18" charset="0"/>
              </a:rPr>
              <a:t>радио</a:t>
            </a:r>
            <a:r>
              <a:rPr lang="ru-RU" altLang="de-CZ" sz="2800">
                <a:latin typeface="Times New Roman" panose="02020603050405020304" pitchFamily="18" charset="0"/>
              </a:rPr>
              <a:t>1- (относящийся к радио, радиовещанию): </a:t>
            </a:r>
            <a:r>
              <a:rPr lang="ru-RU" altLang="de-CZ" sz="2800" i="1">
                <a:latin typeface="Times New Roman" panose="02020603050405020304" pitchFamily="18" charset="0"/>
              </a:rPr>
              <a:t>киноартист</a:t>
            </a:r>
            <a:r>
              <a:rPr lang="ru-RU" altLang="de-CZ" sz="2800">
                <a:latin typeface="Times New Roman" panose="02020603050405020304" pitchFamily="18" charset="0"/>
              </a:rPr>
              <a:t>, </a:t>
            </a:r>
            <a:r>
              <a:rPr lang="ru-RU" altLang="de-CZ" sz="2800" i="1">
                <a:latin typeface="Times New Roman" panose="02020603050405020304" pitchFamily="18" charset="0"/>
              </a:rPr>
              <a:t>кинокартина</a:t>
            </a:r>
            <a:r>
              <a:rPr lang="ru-RU" altLang="de-CZ" sz="2800">
                <a:latin typeface="Times New Roman" panose="02020603050405020304" pitchFamily="18" charset="0"/>
              </a:rPr>
              <a:t>, </a:t>
            </a:r>
            <a:r>
              <a:rPr lang="ru-RU" altLang="de-CZ" sz="2800" i="1">
                <a:latin typeface="Times New Roman" panose="02020603050405020304" pitchFamily="18" charset="0"/>
              </a:rPr>
              <a:t>киномеханик</a:t>
            </a:r>
            <a:r>
              <a:rPr lang="ru-RU" altLang="de-CZ" sz="2800">
                <a:latin typeface="Times New Roman" panose="02020603050405020304" pitchFamily="18" charset="0"/>
              </a:rPr>
              <a:t>; </a:t>
            </a:r>
            <a:r>
              <a:rPr lang="ru-RU" altLang="de-CZ" sz="2800" i="1">
                <a:latin typeface="Times New Roman" panose="02020603050405020304" pitchFamily="18" charset="0"/>
              </a:rPr>
              <a:t>радиосвязь</a:t>
            </a:r>
            <a:r>
              <a:rPr lang="ru-RU" altLang="de-CZ" sz="2800">
                <a:latin typeface="Times New Roman" panose="02020603050405020304" pitchFamily="18" charset="0"/>
              </a:rPr>
              <a:t>, </a:t>
            </a:r>
            <a:r>
              <a:rPr lang="ru-RU" altLang="de-CZ" sz="2800" i="1">
                <a:latin typeface="Times New Roman" panose="02020603050405020304" pitchFamily="18" charset="0"/>
              </a:rPr>
              <a:t>радиолюбитель</a:t>
            </a:r>
            <a:r>
              <a:rPr lang="ru-RU" altLang="de-CZ" sz="2800">
                <a:latin typeface="Times New Roman" panose="02020603050405020304" pitchFamily="18" charset="0"/>
              </a:rPr>
              <a:t>, </a:t>
            </a:r>
            <a:r>
              <a:rPr lang="ru-RU" altLang="de-CZ" sz="2800" i="1">
                <a:latin typeface="Times New Roman" panose="02020603050405020304" pitchFamily="18" charset="0"/>
              </a:rPr>
              <a:t>радиотехника</a:t>
            </a:r>
            <a:r>
              <a:rPr lang="ru-RU" altLang="de-CZ" sz="2800">
                <a:latin typeface="Times New Roman" panose="02020603050405020304" pitchFamily="18" charset="0"/>
              </a:rPr>
              <a:t>»</a:t>
            </a:r>
          </a:p>
          <a:p>
            <a:pPr marL="457200" indent="-457200">
              <a:lnSpc>
                <a:spcPct val="100000"/>
              </a:lnSpc>
              <a:buFont typeface="Arial" panose="020B0604020202020204" pitchFamily="34" charset="0"/>
              <a:buChar char="•"/>
            </a:pPr>
            <a:r>
              <a:rPr lang="de-DE" altLang="de-CZ" sz="2800">
                <a:latin typeface="Times New Roman" panose="02020603050405020304" pitchFamily="18" charset="0"/>
              </a:rPr>
              <a:t>§552 </a:t>
            </a:r>
            <a:r>
              <a:rPr lang="ru-RU" altLang="de-CZ" sz="2800">
                <a:latin typeface="Times New Roman" panose="02020603050405020304" pitchFamily="18" charset="0"/>
              </a:rPr>
              <a:t>«Обособлены в грамматическом отношении сложные существительные с опорным компонентом - существительным в род. п. и первым компонентом </a:t>
            </a:r>
            <a:r>
              <a:rPr lang="ru-RU" altLang="de-CZ" sz="2800" i="1">
                <a:latin typeface="Times New Roman" panose="02020603050405020304" pitchFamily="18" charset="0"/>
              </a:rPr>
              <a:t>пол</a:t>
            </a:r>
            <a:r>
              <a:rPr lang="ru-RU" altLang="de-CZ" sz="2800">
                <a:latin typeface="Times New Roman" panose="02020603050405020304" pitchFamily="18" charset="0"/>
              </a:rPr>
              <a:t>- (усеченное </a:t>
            </a:r>
            <a:r>
              <a:rPr lang="ru-RU" altLang="de-CZ" sz="2800" i="1">
                <a:latin typeface="Times New Roman" panose="02020603050405020304" pitchFamily="18" charset="0"/>
              </a:rPr>
              <a:t>половина</a:t>
            </a:r>
            <a:r>
              <a:rPr lang="ru-RU" altLang="de-CZ" sz="2800">
                <a:latin typeface="Times New Roman" panose="02020603050405020304" pitchFamily="18" charset="0"/>
              </a:rPr>
              <a:t>), имеющие то же значение, что и у сложений с компонентом </a:t>
            </a:r>
            <a:r>
              <a:rPr lang="ru-RU" altLang="de-CZ" sz="2800" i="1">
                <a:latin typeface="Times New Roman" panose="02020603050405020304" pitchFamily="18" charset="0"/>
              </a:rPr>
              <a:t>полу</a:t>
            </a:r>
            <a:r>
              <a:rPr lang="ru-RU" altLang="de-CZ" sz="2800">
                <a:latin typeface="Times New Roman" panose="02020603050405020304" pitchFamily="18" charset="0"/>
              </a:rPr>
              <a:t>-: </a:t>
            </a:r>
            <a:r>
              <a:rPr lang="ru-RU" altLang="de-CZ" sz="2800" i="1">
                <a:latin typeface="Times New Roman" panose="02020603050405020304" pitchFamily="18" charset="0"/>
              </a:rPr>
              <a:t>полкомнаты</a:t>
            </a:r>
            <a:r>
              <a:rPr lang="ru-RU" altLang="de-CZ" sz="2800">
                <a:latin typeface="Times New Roman" panose="02020603050405020304" pitchFamily="18" charset="0"/>
              </a:rPr>
              <a:t>, </a:t>
            </a:r>
            <a:r>
              <a:rPr lang="ru-RU" altLang="de-CZ" sz="2800" i="1">
                <a:latin typeface="Times New Roman" panose="02020603050405020304" pitchFamily="18" charset="0"/>
              </a:rPr>
              <a:t>полпроцента</a:t>
            </a:r>
            <a:r>
              <a:rPr lang="ru-RU" altLang="de-CZ" sz="2800">
                <a:latin typeface="Times New Roman" panose="02020603050405020304" pitchFamily="18" charset="0"/>
              </a:rPr>
              <a:t>, </a:t>
            </a:r>
            <a:r>
              <a:rPr lang="ru-RU" altLang="de-CZ" sz="2800" i="1">
                <a:latin typeface="Times New Roman" panose="02020603050405020304" pitchFamily="18" charset="0"/>
              </a:rPr>
              <a:t>полведра</a:t>
            </a:r>
            <a:r>
              <a:rPr lang="ru-RU" altLang="de-CZ" sz="2800">
                <a:latin typeface="Times New Roman" panose="02020603050405020304" pitchFamily="18" charset="0"/>
              </a:rPr>
              <a:t>, </a:t>
            </a:r>
            <a:r>
              <a:rPr lang="ru-RU" altLang="de-CZ" sz="2800" i="1">
                <a:latin typeface="Times New Roman" panose="02020603050405020304" pitchFamily="18" charset="0"/>
              </a:rPr>
              <a:t>полчаса</a:t>
            </a:r>
            <a:r>
              <a:rPr lang="ru-RU" altLang="de-CZ" sz="2800">
                <a:latin typeface="Times New Roman" panose="02020603050405020304" pitchFamily="18" charset="0"/>
              </a:rPr>
              <a:t>, </a:t>
            </a:r>
            <a:r>
              <a:rPr lang="ru-RU" altLang="de-CZ" sz="2800" i="1">
                <a:latin typeface="Times New Roman" panose="02020603050405020304" pitchFamily="18" charset="0"/>
              </a:rPr>
              <a:t>пол</a:t>
            </a:r>
            <a:r>
              <a:rPr lang="ru-RU" altLang="de-CZ" sz="2800">
                <a:latin typeface="Times New Roman" panose="02020603050405020304" pitchFamily="18" charset="0"/>
              </a:rPr>
              <a:t>-</a:t>
            </a:r>
            <a:r>
              <a:rPr lang="ru-RU" altLang="de-CZ" sz="2800" i="1">
                <a:latin typeface="Times New Roman" panose="02020603050405020304" pitchFamily="18" charset="0"/>
              </a:rPr>
              <a:t>очка</a:t>
            </a:r>
            <a:r>
              <a:rPr lang="ru-RU" altLang="de-CZ" sz="2800">
                <a:latin typeface="Times New Roman" panose="02020603050405020304" pitchFamily="18" charset="0"/>
              </a:rPr>
              <a:t>, </a:t>
            </a:r>
            <a:r>
              <a:rPr lang="ru-RU" altLang="de-CZ" sz="2800" i="1">
                <a:latin typeface="Times New Roman" panose="02020603050405020304" pitchFamily="18" charset="0"/>
              </a:rPr>
              <a:t>пол</a:t>
            </a:r>
            <a:r>
              <a:rPr lang="ru-RU" altLang="de-CZ" sz="2800">
                <a:latin typeface="Times New Roman" panose="02020603050405020304" pitchFamily="18" charset="0"/>
              </a:rPr>
              <a:t>-</a:t>
            </a:r>
            <a:r>
              <a:rPr lang="ru-RU" altLang="de-CZ" sz="2800" i="1">
                <a:latin typeface="Times New Roman" panose="02020603050405020304" pitchFamily="18" charset="0"/>
              </a:rPr>
              <a:t>Москвы</a:t>
            </a:r>
            <a:r>
              <a:rPr lang="ru-RU" altLang="de-CZ" sz="2800">
                <a:latin typeface="Times New Roman" panose="02020603050405020304" pitchFamily="18" charset="0"/>
              </a:rPr>
              <a:t>, </a:t>
            </a:r>
            <a:r>
              <a:rPr lang="ru-RU" altLang="de-CZ" sz="2800" i="1">
                <a:latin typeface="Times New Roman" panose="02020603050405020304" pitchFamily="18" charset="0"/>
              </a:rPr>
              <a:t>полмира</a:t>
            </a:r>
            <a:r>
              <a:rPr lang="ru-RU" altLang="de-CZ" sz="2800">
                <a:latin typeface="Times New Roman" panose="02020603050405020304" pitchFamily="18" charset="0"/>
              </a:rPr>
              <a:t>, </a:t>
            </a:r>
            <a:r>
              <a:rPr lang="ru-RU" altLang="de-CZ" sz="2800" i="1">
                <a:latin typeface="Times New Roman" panose="02020603050405020304" pitchFamily="18" charset="0"/>
              </a:rPr>
              <a:t>полбеды</a:t>
            </a:r>
            <a:r>
              <a:rPr lang="ru-RU" altLang="de-CZ" sz="2800">
                <a:latin typeface="Times New Roman" panose="02020603050405020304" pitchFamily="18" charset="0"/>
              </a:rPr>
              <a:t>, </a:t>
            </a:r>
            <a:r>
              <a:rPr lang="ru-RU" altLang="de-CZ" sz="2800" i="1">
                <a:latin typeface="Times New Roman" panose="02020603050405020304" pitchFamily="18" charset="0"/>
              </a:rPr>
              <a:t>полсуток</a:t>
            </a:r>
            <a:r>
              <a:rPr lang="ru-RU" altLang="de-CZ" sz="2800">
                <a:latin typeface="Times New Roman" panose="02020603050405020304" pitchFamily="18" charset="0"/>
              </a:rPr>
              <a:t>. Во всех формах, кроме исходной, первый компонент может заменяться на </a:t>
            </a:r>
            <a:r>
              <a:rPr lang="ru-RU" altLang="de-CZ" sz="2800" i="1">
                <a:latin typeface="Times New Roman" panose="02020603050405020304" pitchFamily="18" charset="0"/>
              </a:rPr>
              <a:t>полу</a:t>
            </a:r>
            <a:r>
              <a:rPr lang="ru-RU" altLang="de-CZ" sz="2800">
                <a:latin typeface="Times New Roman" panose="02020603050405020304" pitchFamily="18" charset="0"/>
              </a:rPr>
              <a:t>-». </a:t>
            </a:r>
            <a:endParaRPr lang="de-DE" altLang="de-CZ" sz="2800">
              <a:latin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Inhaltsplatzhalter 2">
            <a:extLst>
              <a:ext uri="{FF2B5EF4-FFF2-40B4-BE49-F238E27FC236}">
                <a16:creationId xmlns:a16="http://schemas.microsoft.com/office/drawing/2014/main" id="{D69B2C13-982C-E2DA-E724-D4F50B37E20C}"/>
              </a:ext>
            </a:extLst>
          </p:cNvPr>
          <p:cNvSpPr>
            <a:spLocks noGrp="1" noChangeArrowheads="1"/>
          </p:cNvSpPr>
          <p:nvPr>
            <p:ph idx="1"/>
          </p:nvPr>
        </p:nvSpPr>
        <p:spPr>
          <a:xfrm>
            <a:off x="360363" y="395288"/>
            <a:ext cx="9288462" cy="6913562"/>
          </a:xfrm>
        </p:spPr>
        <p:txBody>
          <a:bodyPr/>
          <a:lstStyle/>
          <a:p>
            <a:pPr marL="457200" indent="-457200">
              <a:buFont typeface="Arial" panose="020B0604020202020204" pitchFamily="34" charset="0"/>
              <a:buChar char="•"/>
            </a:pPr>
            <a:r>
              <a:rPr lang="cs-CZ" altLang="de-CZ" sz="2800">
                <a:latin typeface="Times New Roman" panose="02020603050405020304" pitchFamily="18" charset="0"/>
              </a:rPr>
              <a:t>Příklady: </a:t>
            </a:r>
            <a:r>
              <a:rPr lang="ru-RU" altLang="de-CZ" sz="2800" i="1">
                <a:latin typeface="Times New Roman" panose="02020603050405020304" pitchFamily="18" charset="0"/>
              </a:rPr>
              <a:t>Я тогда пошла от них с ребенком в общежитие, дали </a:t>
            </a:r>
            <a:r>
              <a:rPr lang="ru-RU" altLang="de-CZ" sz="2800" i="1" u="sng">
                <a:latin typeface="Times New Roman" panose="02020603050405020304" pitchFamily="18" charset="0"/>
              </a:rPr>
              <a:t>полкомнаты</a:t>
            </a:r>
            <a:r>
              <a:rPr lang="ru-RU" altLang="de-CZ" sz="2800" i="1">
                <a:latin typeface="Times New Roman" panose="02020603050405020304" pitchFamily="18" charset="0"/>
              </a:rPr>
              <a:t> </a:t>
            </a:r>
            <a:r>
              <a:rPr lang="ru-RU" altLang="de-CZ" sz="2800">
                <a:latin typeface="Times New Roman" panose="02020603050405020304" pitchFamily="18" charset="0"/>
              </a:rPr>
              <a:t>(Петрушевская), </a:t>
            </a:r>
            <a:r>
              <a:rPr lang="ru-RU" altLang="de-CZ" sz="2800" i="1">
                <a:latin typeface="Times New Roman" panose="02020603050405020304" pitchFamily="18" charset="0"/>
              </a:rPr>
              <a:t>Занимает </a:t>
            </a:r>
            <a:r>
              <a:rPr lang="ru-RU" altLang="de-CZ" sz="2800" i="1" u="sng">
                <a:latin typeface="Times New Roman" panose="02020603050405020304" pitchFamily="18" charset="0"/>
              </a:rPr>
              <a:t>полкомнаты</a:t>
            </a:r>
            <a:r>
              <a:rPr lang="ru-RU" altLang="de-CZ" sz="2800" i="1">
                <a:latin typeface="Times New Roman" panose="02020603050405020304" pitchFamily="18" charset="0"/>
              </a:rPr>
              <a:t>, страшно мешает жить, но духу не хватает продать </a:t>
            </a:r>
            <a:r>
              <a:rPr lang="ru-RU" altLang="de-CZ" sz="2800">
                <a:latin typeface="Times New Roman" panose="02020603050405020304" pitchFamily="18" charset="0"/>
              </a:rPr>
              <a:t>[кровать] (Рубина), </a:t>
            </a:r>
            <a:r>
              <a:rPr lang="ru-RU" altLang="de-CZ" sz="2800" i="1">
                <a:latin typeface="Times New Roman" panose="02020603050405020304" pitchFamily="18" charset="0"/>
              </a:rPr>
              <a:t>(…), а когда очнулась </a:t>
            </a:r>
            <a:r>
              <a:rPr lang="ru-RU" altLang="de-CZ" sz="2800">
                <a:latin typeface="Times New Roman" panose="02020603050405020304" pitchFamily="18" charset="0"/>
              </a:rPr>
              <a:t>[старуха], </a:t>
            </a:r>
            <a:r>
              <a:rPr lang="ru-RU" altLang="de-CZ" sz="2800" i="1" u="sng">
                <a:latin typeface="Times New Roman" panose="02020603050405020304" pitchFamily="18" charset="0"/>
              </a:rPr>
              <a:t>полкомнаты</a:t>
            </a:r>
            <a:r>
              <a:rPr lang="ru-RU" altLang="de-CZ" sz="2800" i="1">
                <a:latin typeface="Times New Roman" panose="02020603050405020304" pitchFamily="18" charset="0"/>
              </a:rPr>
              <a:t> было залито солнцем </a:t>
            </a:r>
            <a:r>
              <a:rPr lang="ru-RU" altLang="de-CZ" sz="2800">
                <a:latin typeface="Times New Roman" panose="02020603050405020304" pitchFamily="18" charset="0"/>
              </a:rPr>
              <a:t>(Распутин), </a:t>
            </a:r>
            <a:r>
              <a:rPr lang="ru-RU" altLang="de-CZ" sz="2800" i="1">
                <a:latin typeface="Times New Roman" panose="02020603050405020304" pitchFamily="18" charset="0"/>
              </a:rPr>
              <a:t>Изготовление происходит тут же (…), занимая не редко более </a:t>
            </a:r>
            <a:r>
              <a:rPr lang="ru-RU" altLang="de-CZ" sz="2800" i="1" u="sng">
                <a:latin typeface="Times New Roman" panose="02020603050405020304" pitchFamily="18" charset="0"/>
              </a:rPr>
              <a:t>полкомнаты</a:t>
            </a:r>
            <a:r>
              <a:rPr lang="ru-RU" altLang="de-CZ" sz="2800" i="1">
                <a:latin typeface="Times New Roman" panose="02020603050405020304" pitchFamily="18" charset="0"/>
              </a:rPr>
              <a:t>, (…)</a:t>
            </a:r>
            <a:r>
              <a:rPr lang="ru-RU" altLang="de-CZ" sz="2800">
                <a:latin typeface="Times New Roman" panose="02020603050405020304" pitchFamily="18" charset="0"/>
              </a:rPr>
              <a:t> (Спешнев) </a:t>
            </a:r>
            <a:endParaRPr lang="de-DE" altLang="de-CZ" sz="2800">
              <a:latin typeface="Times New Roman" panose="02020603050405020304" pitchFamily="18" charset="0"/>
            </a:endParaRPr>
          </a:p>
          <a:p>
            <a:pPr marL="457200" indent="-457200">
              <a:buFont typeface="Arial" panose="020B0604020202020204" pitchFamily="34" charset="0"/>
              <a:buChar char="•"/>
            </a:pPr>
            <a:r>
              <a:rPr lang="de-DE" altLang="de-CZ" sz="2800">
                <a:latin typeface="Times New Roman" panose="02020603050405020304" pitchFamily="18" charset="0"/>
              </a:rPr>
              <a:t>§553</a:t>
            </a:r>
            <a:r>
              <a:rPr lang="ru-RU" altLang="de-CZ" sz="2800">
                <a:latin typeface="Times New Roman" panose="02020603050405020304" pitchFamily="18" charset="0"/>
              </a:rPr>
              <a:t> «Обособленную группу составляют сложения с опорным компонентом - существительным и предшествующей частью, омонимичной форме повелит. накл. глагола; они называют предмет (одушевл. или неодушевл.), характеризующийся таким действием, которое связано с предметом, названным опорным компонентом: </a:t>
            </a:r>
            <a:r>
              <a:rPr lang="ru-RU" altLang="de-CZ" sz="2800" i="1">
                <a:latin typeface="Times New Roman" panose="02020603050405020304" pitchFamily="18" charset="0"/>
              </a:rPr>
              <a:t>сорвиголова </a:t>
            </a:r>
            <a:r>
              <a:rPr lang="ru-RU" altLang="de-CZ" sz="2800">
                <a:latin typeface="Times New Roman" panose="02020603050405020304" pitchFamily="18" charset="0"/>
              </a:rPr>
              <a:t>разг. ,очень смелый, отчаянный человек</a:t>
            </a:r>
            <a:r>
              <a:rPr lang="ru-RU" altLang="de-DE" sz="2800">
                <a:latin typeface="Times New Roman" panose="02020603050405020304" pitchFamily="18" charset="0"/>
              </a:rPr>
              <a:t>‘</a:t>
            </a:r>
            <a:r>
              <a:rPr lang="ru-RU" altLang="de-CZ" sz="2800">
                <a:latin typeface="Times New Roman" panose="02020603050405020304" pitchFamily="18" charset="0"/>
              </a:rPr>
              <a:t> (Ефремова), </a:t>
            </a:r>
            <a:r>
              <a:rPr lang="ru-RU" altLang="de-CZ" sz="2800" i="1">
                <a:latin typeface="Times New Roman" panose="02020603050405020304" pitchFamily="18" charset="0"/>
              </a:rPr>
              <a:t>скопидом</a:t>
            </a:r>
            <a:r>
              <a:rPr lang="ru-RU" altLang="de-CZ" sz="2800">
                <a:latin typeface="Times New Roman" panose="02020603050405020304" pitchFamily="18" charset="0"/>
              </a:rPr>
              <a:t> (разг.) ,человек, бережливый до скупости</a:t>
            </a:r>
            <a:r>
              <a:rPr lang="ru-RU" altLang="de-DE" sz="2800">
                <a:latin typeface="Times New Roman" panose="02020603050405020304" pitchFamily="18" charset="0"/>
              </a:rPr>
              <a:t>‘</a:t>
            </a:r>
            <a:r>
              <a:rPr lang="ru-RU" altLang="de-CZ" sz="2800">
                <a:latin typeface="Times New Roman" panose="02020603050405020304" pitchFamily="18" charset="0"/>
              </a:rPr>
              <a:t> (Ожегов),</a:t>
            </a:r>
            <a:endParaRPr lang="de-DE" altLang="de-CZ" sz="2800">
              <a:latin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Inhaltsplatzhalter 2">
            <a:extLst>
              <a:ext uri="{FF2B5EF4-FFF2-40B4-BE49-F238E27FC236}">
                <a16:creationId xmlns:a16="http://schemas.microsoft.com/office/drawing/2014/main" id="{72D1E88B-6D21-A2D9-34E3-DC61659B88B8}"/>
              </a:ext>
            </a:extLst>
          </p:cNvPr>
          <p:cNvSpPr>
            <a:spLocks noGrp="1" noChangeArrowheads="1"/>
          </p:cNvSpPr>
          <p:nvPr>
            <p:ph idx="1"/>
          </p:nvPr>
        </p:nvSpPr>
        <p:spPr>
          <a:xfrm>
            <a:off x="431800" y="539750"/>
            <a:ext cx="9288463" cy="6696075"/>
          </a:xfrm>
        </p:spPr>
        <p:txBody>
          <a:bodyPr/>
          <a:lstStyle/>
          <a:p>
            <a:pPr marL="457200" indent="-457200">
              <a:buFont typeface="Arial" panose="020B0604020202020204" pitchFamily="34" charset="0"/>
              <a:buChar char="•"/>
            </a:pPr>
            <a:r>
              <a:rPr lang="ru-RU" altLang="de-CZ" sz="2800" i="1">
                <a:latin typeface="Times New Roman" panose="02020603050405020304" pitchFamily="18" charset="0"/>
              </a:rPr>
              <a:t>держиморда </a:t>
            </a:r>
            <a:r>
              <a:rPr lang="ru-RU" altLang="de-CZ" sz="2800">
                <a:latin typeface="Times New Roman" panose="02020603050405020304" pitchFamily="18" charset="0"/>
              </a:rPr>
              <a:t>,тупой исполнитель грубой власти [по имени полицейского действующего лица комедии Н. В. Гоголя «Ревизор»]</a:t>
            </a:r>
            <a:r>
              <a:rPr lang="ru-RU" altLang="de-DE" sz="2800">
                <a:latin typeface="Times New Roman" panose="02020603050405020304" pitchFamily="18" charset="0"/>
              </a:rPr>
              <a:t>‘</a:t>
            </a:r>
            <a:r>
              <a:rPr lang="ru-RU" altLang="de-CZ" sz="2800">
                <a:latin typeface="Times New Roman" panose="02020603050405020304" pitchFamily="18" charset="0"/>
              </a:rPr>
              <a:t> (Ожегов), </a:t>
            </a:r>
            <a:r>
              <a:rPr lang="ru-RU" altLang="de-CZ" sz="2800" i="1">
                <a:latin typeface="Times New Roman" panose="02020603050405020304" pitchFamily="18" charset="0"/>
              </a:rPr>
              <a:t>вырвиглаз</a:t>
            </a:r>
            <a:r>
              <a:rPr lang="ru-RU" altLang="de-CZ" sz="2800">
                <a:latin typeface="Times New Roman" panose="02020603050405020304" pitchFamily="18" charset="0"/>
              </a:rPr>
              <a:t> (о кричащем цвете, крепком табаке, о чем-н. кислом); </a:t>
            </a:r>
            <a:r>
              <a:rPr lang="ru-RU" altLang="de-CZ" sz="2800" i="1">
                <a:latin typeface="Times New Roman" panose="02020603050405020304" pitchFamily="18" charset="0"/>
              </a:rPr>
              <a:t>держидерево </a:t>
            </a:r>
            <a:r>
              <a:rPr lang="ru-RU" altLang="de-CZ" sz="2800">
                <a:latin typeface="Times New Roman" panose="02020603050405020304" pitchFamily="18" charset="0"/>
              </a:rPr>
              <a:t>,</a:t>
            </a:r>
            <a:r>
              <a:rPr lang="cs-CZ" altLang="de-CZ" sz="2800">
                <a:latin typeface="Times New Roman" panose="02020603050405020304" pitchFamily="18" charset="0"/>
              </a:rPr>
              <a:t>trnovec Kristův</a:t>
            </a:r>
            <a:r>
              <a:rPr lang="ru-RU" altLang="de-DE" sz="2800">
                <a:latin typeface="Times New Roman" panose="02020603050405020304" pitchFamily="18" charset="0"/>
              </a:rPr>
              <a:t>‘</a:t>
            </a:r>
            <a:r>
              <a:rPr lang="ru-RU" altLang="de-CZ" sz="2800">
                <a:latin typeface="Times New Roman" panose="02020603050405020304" pitchFamily="18" charset="0"/>
              </a:rPr>
              <a:t> </a:t>
            </a:r>
            <a:r>
              <a:rPr lang="cs-CZ" altLang="de-CZ" sz="2800">
                <a:latin typeface="Times New Roman" panose="02020603050405020304" pitchFamily="18" charset="0"/>
              </a:rPr>
              <a:t>(keř), </a:t>
            </a:r>
            <a:r>
              <a:rPr lang="ru-RU" altLang="de-CZ" sz="2800" i="1">
                <a:latin typeface="Times New Roman" panose="02020603050405020304" pitchFamily="18" charset="0"/>
              </a:rPr>
              <a:t>горицвет</a:t>
            </a:r>
            <a:r>
              <a:rPr lang="ru-RU" altLang="de-CZ" sz="2800">
                <a:latin typeface="Times New Roman" panose="02020603050405020304" pitchFamily="18" charset="0"/>
              </a:rPr>
              <a:t> </a:t>
            </a:r>
            <a:r>
              <a:rPr lang="cs-CZ" altLang="de-CZ" sz="2800">
                <a:latin typeface="Times New Roman" panose="02020603050405020304" pitchFamily="18" charset="0"/>
              </a:rPr>
              <a:t>,hlaváček jarní</a:t>
            </a:r>
            <a:r>
              <a:rPr lang="ru-RU" altLang="de-DE" sz="2800">
                <a:latin typeface="Times New Roman" panose="02020603050405020304" pitchFamily="18" charset="0"/>
              </a:rPr>
              <a:t>‘</a:t>
            </a:r>
            <a:r>
              <a:rPr lang="cs-CZ" altLang="ja-JP" sz="2800">
                <a:latin typeface="Times New Roman" panose="02020603050405020304" pitchFamily="18" charset="0"/>
              </a:rPr>
              <a:t> </a:t>
            </a:r>
            <a:r>
              <a:rPr lang="ru-RU" altLang="ja-JP" sz="2800">
                <a:latin typeface="Times New Roman" panose="02020603050405020304" pitchFamily="18" charset="0"/>
              </a:rPr>
              <a:t>(</a:t>
            </a:r>
            <a:r>
              <a:rPr lang="cs-CZ" altLang="ja-JP" sz="2800">
                <a:latin typeface="Times New Roman" panose="02020603050405020304" pitchFamily="18" charset="0"/>
              </a:rPr>
              <a:t>květina</a:t>
            </a:r>
            <a:r>
              <a:rPr lang="ru-RU" altLang="ja-JP" sz="2800">
                <a:latin typeface="Times New Roman" panose="02020603050405020304" pitchFamily="18" charset="0"/>
              </a:rPr>
              <a:t>), </a:t>
            </a:r>
            <a:r>
              <a:rPr lang="ru-RU" altLang="ja-JP" sz="2800" i="1">
                <a:latin typeface="Times New Roman" panose="02020603050405020304" pitchFamily="18" charset="0"/>
              </a:rPr>
              <a:t>вертиголовка</a:t>
            </a:r>
            <a:r>
              <a:rPr lang="cs-CZ" altLang="ja-JP" sz="2800" i="1">
                <a:latin typeface="Times New Roman" panose="02020603050405020304" pitchFamily="18" charset="0"/>
              </a:rPr>
              <a:t> </a:t>
            </a:r>
            <a:r>
              <a:rPr lang="ru-RU" altLang="ja-JP" sz="2800">
                <a:latin typeface="Times New Roman" panose="02020603050405020304" pitchFamily="18" charset="0"/>
              </a:rPr>
              <a:t>,</a:t>
            </a:r>
            <a:r>
              <a:rPr lang="cs-CZ" altLang="ja-JP" sz="2800">
                <a:latin typeface="Times New Roman" panose="02020603050405020304" pitchFamily="18" charset="0"/>
              </a:rPr>
              <a:t>krutihlav obecný</a:t>
            </a:r>
            <a:r>
              <a:rPr lang="ru-RU" altLang="de-DE" sz="2800">
                <a:latin typeface="Times New Roman" panose="02020603050405020304" pitchFamily="18" charset="0"/>
              </a:rPr>
              <a:t>‘</a:t>
            </a:r>
            <a:r>
              <a:rPr lang="cs-CZ" altLang="ja-JP" sz="2800">
                <a:latin typeface="Times New Roman" panose="02020603050405020304" pitchFamily="18" charset="0"/>
              </a:rPr>
              <a:t> (pták, běžněji rusky </a:t>
            </a:r>
            <a:r>
              <a:rPr lang="ru-RU" altLang="ja-JP" sz="2800" i="1">
                <a:latin typeface="Times New Roman" panose="02020603050405020304" pitchFamily="18" charset="0"/>
              </a:rPr>
              <a:t>вертишейка</a:t>
            </a:r>
            <a:r>
              <a:rPr lang="cs-CZ" altLang="ja-JP" sz="2800">
                <a:latin typeface="Times New Roman" panose="02020603050405020304" pitchFamily="18" charset="0"/>
              </a:rPr>
              <a:t>)</a:t>
            </a:r>
            <a:r>
              <a:rPr lang="ru-RU" altLang="ja-JP" sz="2800">
                <a:latin typeface="Times New Roman" panose="02020603050405020304" pitchFamily="18" charset="0"/>
              </a:rPr>
              <a:t>; сюда же названия населенных пунктов (</a:t>
            </a:r>
            <a:r>
              <a:rPr lang="ru-RU" altLang="ja-JP" sz="2800" i="1">
                <a:latin typeface="Times New Roman" panose="02020603050405020304" pitchFamily="18" charset="0"/>
              </a:rPr>
              <a:t>Гуляй</a:t>
            </a:r>
            <a:r>
              <a:rPr lang="ru-RU" altLang="ja-JP" sz="2800">
                <a:latin typeface="Times New Roman" panose="02020603050405020304" pitchFamily="18" charset="0"/>
              </a:rPr>
              <a:t>-</a:t>
            </a:r>
            <a:r>
              <a:rPr lang="ru-RU" altLang="ja-JP" sz="2800" i="1">
                <a:latin typeface="Times New Roman" panose="02020603050405020304" pitchFamily="18" charset="0"/>
              </a:rPr>
              <a:t>поле</a:t>
            </a:r>
            <a:r>
              <a:rPr lang="ru-RU" altLang="ja-JP" sz="2800">
                <a:latin typeface="Times New Roman" panose="02020603050405020304" pitchFamily="18" charset="0"/>
              </a:rPr>
              <a:t>), прозвища и фамилии (</a:t>
            </a:r>
            <a:r>
              <a:rPr lang="ru-RU" altLang="ja-JP" sz="2800" i="1">
                <a:latin typeface="Times New Roman" panose="02020603050405020304" pitchFamily="18" charset="0"/>
              </a:rPr>
              <a:t>Неразлейвода</a:t>
            </a:r>
            <a:r>
              <a:rPr lang="ru-RU" altLang="ja-JP" sz="2800">
                <a:latin typeface="Times New Roman" panose="02020603050405020304" pitchFamily="18" charset="0"/>
              </a:rPr>
              <a:t>, </a:t>
            </a:r>
            <a:r>
              <a:rPr lang="ru-RU" altLang="ja-JP" sz="2800" i="1">
                <a:latin typeface="Times New Roman" panose="02020603050405020304" pitchFamily="18" charset="0"/>
              </a:rPr>
              <a:t>Разбейлоб</a:t>
            </a:r>
            <a:r>
              <a:rPr lang="ru-RU" altLang="ja-JP" sz="2800">
                <a:latin typeface="Times New Roman" panose="02020603050405020304" pitchFamily="18" charset="0"/>
              </a:rPr>
              <a:t>). Образования такой структуры шире представлены в диалектах.»</a:t>
            </a:r>
          </a:p>
          <a:p>
            <a:pPr marL="457200" indent="-457200">
              <a:buFont typeface="Arial" panose="020B0604020202020204" pitchFamily="34" charset="0"/>
              <a:buChar char="•"/>
            </a:pPr>
            <a:r>
              <a:rPr lang="de-DE" altLang="de-CZ" sz="2800">
                <a:latin typeface="Times New Roman" panose="02020603050405020304" pitchFamily="18" charset="0"/>
              </a:rPr>
              <a:t>§554 </a:t>
            </a:r>
            <a:r>
              <a:rPr lang="ru-RU" altLang="de-CZ" sz="2800">
                <a:latin typeface="Times New Roman" panose="02020603050405020304" pitchFamily="18" charset="0"/>
              </a:rPr>
              <a:t>«Среди сложений, преимущественно с подчинительным отношением основ, значительное место занимают образования, характерные главным образом для научно-технической терминологии, с первым компонентом - усеченной основой и со связанным первым компонентом:</a:t>
            </a:r>
            <a:endParaRPr lang="de-DE" altLang="de-CZ" sz="2800">
              <a:latin typeface="Times New Roman" panose="02020603050405020304" pitchFamily="18" charset="0"/>
            </a:endParaRPr>
          </a:p>
          <a:p>
            <a:pPr marL="457200" indent="-457200">
              <a:buFont typeface="Arial" panose="020B0604020202020204" pitchFamily="34" charset="0"/>
              <a:buChar char="•"/>
            </a:pPr>
            <a:endParaRPr lang="de-DE" altLang="de-CZ" sz="2800">
              <a:latin typeface="Times New Roman" panose="02020603050405020304" pitchFamily="18" charset="0"/>
            </a:endParaRPr>
          </a:p>
          <a:p>
            <a:pPr marL="457200" indent="-457200">
              <a:buFont typeface="Arial" panose="020B0604020202020204" pitchFamily="34" charset="0"/>
              <a:buChar char="•"/>
            </a:pPr>
            <a:endParaRPr lang="de-DE" altLang="de-CZ" sz="2800">
              <a:latin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Inhaltsplatzhalter 2">
            <a:extLst>
              <a:ext uri="{FF2B5EF4-FFF2-40B4-BE49-F238E27FC236}">
                <a16:creationId xmlns:a16="http://schemas.microsoft.com/office/drawing/2014/main" id="{640BFE3D-1DFA-5EF9-793E-9E002B414CED}"/>
              </a:ext>
            </a:extLst>
          </p:cNvPr>
          <p:cNvSpPr>
            <a:spLocks noGrp="1" noChangeArrowheads="1"/>
          </p:cNvSpPr>
          <p:nvPr>
            <p:ph idx="1"/>
          </p:nvPr>
        </p:nvSpPr>
        <p:spPr>
          <a:xfrm>
            <a:off x="360363" y="466725"/>
            <a:ext cx="9432925" cy="6769100"/>
          </a:xfrm>
        </p:spPr>
        <p:txBody>
          <a:bodyPr/>
          <a:lstStyle/>
          <a:p>
            <a:pPr marL="457200" indent="-457200">
              <a:buFont typeface="Arial" panose="020B0604020202020204" pitchFamily="34" charset="0"/>
              <a:buChar char="•"/>
            </a:pPr>
            <a:r>
              <a:rPr lang="ru-RU" altLang="de-CZ" sz="2800" i="1">
                <a:latin typeface="Times New Roman" panose="02020603050405020304" pitchFamily="18" charset="0"/>
              </a:rPr>
              <a:t>авиа</a:t>
            </a:r>
            <a:r>
              <a:rPr lang="ru-RU" altLang="de-CZ" sz="2800">
                <a:latin typeface="Times New Roman" panose="02020603050405020304" pitchFamily="18" charset="0"/>
              </a:rPr>
              <a:t>- (усеченная основа слов </a:t>
            </a:r>
            <a:r>
              <a:rPr lang="ru-RU" altLang="de-CZ" sz="2800" i="1">
                <a:latin typeface="Times New Roman" panose="02020603050405020304" pitchFamily="18" charset="0"/>
              </a:rPr>
              <a:t>авиация</a:t>
            </a:r>
            <a:r>
              <a:rPr lang="ru-RU" altLang="de-CZ" sz="2800">
                <a:latin typeface="Times New Roman" panose="02020603050405020304" pitchFamily="18" charset="0"/>
              </a:rPr>
              <a:t>, </a:t>
            </a:r>
            <a:r>
              <a:rPr lang="ru-RU" altLang="de-CZ" sz="2800" i="1">
                <a:latin typeface="Times New Roman" panose="02020603050405020304" pitchFamily="18" charset="0"/>
              </a:rPr>
              <a:t>авиационный</a:t>
            </a:r>
            <a:r>
              <a:rPr lang="ru-RU" altLang="de-CZ" sz="2800">
                <a:latin typeface="Times New Roman" panose="02020603050405020304" pitchFamily="18" charset="0"/>
              </a:rPr>
              <a:t>): </a:t>
            </a:r>
            <a:r>
              <a:rPr lang="ru-RU" altLang="de-CZ" sz="2800" i="1">
                <a:latin typeface="Times New Roman" panose="02020603050405020304" pitchFamily="18" charset="0"/>
              </a:rPr>
              <a:t>авиабомба</a:t>
            </a:r>
            <a:r>
              <a:rPr lang="ru-RU" altLang="de-CZ" sz="2800">
                <a:latin typeface="Times New Roman" panose="02020603050405020304" pitchFamily="18" charset="0"/>
              </a:rPr>
              <a:t>, </a:t>
            </a:r>
            <a:r>
              <a:rPr lang="ru-RU" altLang="de-CZ" sz="2800" i="1">
                <a:latin typeface="Times New Roman" panose="02020603050405020304" pitchFamily="18" charset="0"/>
              </a:rPr>
              <a:t>авиалиния</a:t>
            </a:r>
            <a:r>
              <a:rPr lang="ru-RU" altLang="de-CZ" sz="2800">
                <a:latin typeface="Times New Roman" panose="02020603050405020304" pitchFamily="18" charset="0"/>
              </a:rPr>
              <a:t>, </a:t>
            </a:r>
            <a:r>
              <a:rPr lang="ru-RU" altLang="de-CZ" sz="2800" i="1">
                <a:latin typeface="Times New Roman" panose="02020603050405020304" pitchFamily="18" charset="0"/>
              </a:rPr>
              <a:t>авиабилет</a:t>
            </a:r>
            <a:r>
              <a:rPr lang="ru-RU" altLang="de-CZ" sz="2800">
                <a:latin typeface="Times New Roman" panose="02020603050405020304" pitchFamily="18" charset="0"/>
              </a:rPr>
              <a:t>; </a:t>
            </a:r>
            <a:r>
              <a:rPr lang="ru-RU" altLang="de-CZ" sz="2800" i="1">
                <a:latin typeface="Times New Roman" panose="02020603050405020304" pitchFamily="18" charset="0"/>
              </a:rPr>
              <a:t>aвmо</a:t>
            </a:r>
            <a:r>
              <a:rPr lang="ru-RU" altLang="de-CZ" sz="2800">
                <a:latin typeface="Times New Roman" panose="02020603050405020304" pitchFamily="18" charset="0"/>
              </a:rPr>
              <a:t>1- (</a:t>
            </a:r>
            <a:r>
              <a:rPr lang="ru-RU" altLang="de-CZ" sz="2800" i="1">
                <a:latin typeface="Times New Roman" panose="02020603050405020304" pitchFamily="18" charset="0"/>
              </a:rPr>
              <a:t>автомобиль</a:t>
            </a:r>
            <a:r>
              <a:rPr lang="ru-RU" altLang="de-CZ" sz="2800">
                <a:latin typeface="Times New Roman" panose="02020603050405020304" pitchFamily="18" charset="0"/>
              </a:rPr>
              <a:t>, </a:t>
            </a:r>
            <a:r>
              <a:rPr lang="ru-RU" altLang="de-CZ" sz="2800" i="1">
                <a:latin typeface="Times New Roman" panose="02020603050405020304" pitchFamily="18" charset="0"/>
              </a:rPr>
              <a:t>автомобильный</a:t>
            </a:r>
            <a:r>
              <a:rPr lang="ru-RU" altLang="de-CZ" sz="2800">
                <a:latin typeface="Times New Roman" panose="02020603050405020304" pitchFamily="18" charset="0"/>
              </a:rPr>
              <a:t>; </a:t>
            </a:r>
            <a:r>
              <a:rPr lang="ru-RU" altLang="de-CZ" sz="2800" i="1">
                <a:latin typeface="Times New Roman" panose="02020603050405020304" pitchFamily="18" charset="0"/>
              </a:rPr>
              <a:t>автобус</a:t>
            </a:r>
            <a:r>
              <a:rPr lang="ru-RU" altLang="de-CZ" sz="2800">
                <a:latin typeface="Times New Roman" panose="02020603050405020304" pitchFamily="18" charset="0"/>
              </a:rPr>
              <a:t>, </a:t>
            </a:r>
            <a:r>
              <a:rPr lang="ru-RU" altLang="de-CZ" sz="2800" i="1">
                <a:latin typeface="Times New Roman" panose="02020603050405020304" pitchFamily="18" charset="0"/>
              </a:rPr>
              <a:t>автобусный</a:t>
            </a:r>
            <a:r>
              <a:rPr lang="ru-RU" altLang="de-CZ" sz="2800">
                <a:latin typeface="Times New Roman" panose="02020603050405020304" pitchFamily="18" charset="0"/>
              </a:rPr>
              <a:t>): </a:t>
            </a:r>
            <a:r>
              <a:rPr lang="ru-RU" altLang="de-CZ" sz="2800" i="1">
                <a:latin typeface="Times New Roman" panose="02020603050405020304" pitchFamily="18" charset="0"/>
              </a:rPr>
              <a:t>автотранспорт</a:t>
            </a:r>
            <a:r>
              <a:rPr lang="ru-RU" altLang="de-CZ" sz="2800">
                <a:latin typeface="Times New Roman" panose="02020603050405020304" pitchFamily="18" charset="0"/>
              </a:rPr>
              <a:t>, </a:t>
            </a:r>
            <a:r>
              <a:rPr lang="ru-RU" altLang="de-CZ" sz="2800" i="1">
                <a:latin typeface="Times New Roman" panose="02020603050405020304" pitchFamily="18" charset="0"/>
              </a:rPr>
              <a:t>автовокзал</a:t>
            </a:r>
            <a:r>
              <a:rPr lang="ru-RU" altLang="de-CZ" sz="2800">
                <a:latin typeface="Times New Roman" panose="02020603050405020304" pitchFamily="18" charset="0"/>
              </a:rPr>
              <a:t>; нов.: </a:t>
            </a:r>
            <a:r>
              <a:rPr lang="ru-RU" altLang="de-CZ" sz="2800" i="1">
                <a:latin typeface="Times New Roman" panose="02020603050405020304" pitchFamily="18" charset="0"/>
              </a:rPr>
              <a:t>автолюбитель</a:t>
            </a:r>
            <a:r>
              <a:rPr lang="ru-RU" altLang="de-CZ" sz="2800">
                <a:latin typeface="Times New Roman" panose="02020603050405020304" pitchFamily="18" charset="0"/>
              </a:rPr>
              <a:t>, </a:t>
            </a:r>
            <a:r>
              <a:rPr lang="ru-RU" altLang="de-CZ" sz="2800" i="1">
                <a:latin typeface="Times New Roman" panose="02020603050405020304" pitchFamily="18" charset="0"/>
              </a:rPr>
              <a:t>автотрасса</a:t>
            </a:r>
            <a:r>
              <a:rPr lang="ru-RU" altLang="de-CZ" sz="2800">
                <a:latin typeface="Times New Roman" panose="02020603050405020304" pitchFamily="18" charset="0"/>
              </a:rPr>
              <a:t>; </a:t>
            </a:r>
            <a:r>
              <a:rPr lang="ru-RU" altLang="de-CZ" sz="2800" i="1">
                <a:latin typeface="Times New Roman" panose="02020603050405020304" pitchFamily="18" charset="0"/>
              </a:rPr>
              <a:t>авто</a:t>
            </a:r>
            <a:r>
              <a:rPr lang="ru-RU" altLang="de-CZ" sz="2800">
                <a:latin typeface="Times New Roman" panose="02020603050405020304" pitchFamily="18" charset="0"/>
              </a:rPr>
              <a:t>2- (</a:t>
            </a:r>
            <a:r>
              <a:rPr lang="ru-RU" altLang="de-CZ" sz="2800" i="1">
                <a:latin typeface="Times New Roman" panose="02020603050405020304" pitchFamily="18" charset="0"/>
              </a:rPr>
              <a:t>автоматический</a:t>
            </a:r>
            <a:r>
              <a:rPr lang="ru-RU" altLang="de-CZ" sz="2800">
                <a:latin typeface="Times New Roman" panose="02020603050405020304" pitchFamily="18" charset="0"/>
              </a:rPr>
              <a:t>): </a:t>
            </a:r>
            <a:r>
              <a:rPr lang="ru-RU" altLang="de-CZ" sz="2800" i="1">
                <a:latin typeface="Times New Roman" panose="02020603050405020304" pitchFamily="18" charset="0"/>
              </a:rPr>
              <a:t>автосварка</a:t>
            </a:r>
            <a:r>
              <a:rPr lang="ru-RU" altLang="de-CZ" sz="2800">
                <a:latin typeface="Times New Roman" panose="02020603050405020304" pitchFamily="18" charset="0"/>
              </a:rPr>
              <a:t>, </a:t>
            </a:r>
            <a:r>
              <a:rPr lang="ru-RU" altLang="de-CZ" sz="2800" i="1">
                <a:latin typeface="Times New Roman" panose="02020603050405020304" pitchFamily="18" charset="0"/>
              </a:rPr>
              <a:t>автопогрузчик</a:t>
            </a:r>
            <a:r>
              <a:rPr lang="ru-RU" altLang="de-CZ" sz="2800">
                <a:latin typeface="Times New Roman" panose="02020603050405020304" pitchFamily="18" charset="0"/>
              </a:rPr>
              <a:t>, нов.: </a:t>
            </a:r>
            <a:r>
              <a:rPr lang="ru-RU" altLang="de-CZ" sz="2800" i="1">
                <a:latin typeface="Times New Roman" panose="02020603050405020304" pitchFamily="18" charset="0"/>
              </a:rPr>
              <a:t>автодиспетчер</a:t>
            </a:r>
            <a:r>
              <a:rPr lang="de-CH" altLang="de-CZ" sz="2800">
                <a:latin typeface="Times New Roman" panose="02020603050405020304" pitchFamily="18" charset="0"/>
              </a:rPr>
              <a:t>; </a:t>
            </a:r>
            <a:r>
              <a:rPr lang="de-DE" altLang="de-CZ" sz="2800" i="1">
                <a:latin typeface="Times New Roman" panose="02020603050405020304" pitchFamily="18" charset="0"/>
              </a:rPr>
              <a:t>агло</a:t>
            </a:r>
            <a:r>
              <a:rPr lang="de-DE" altLang="de-CZ" sz="2800">
                <a:latin typeface="Times New Roman" panose="02020603050405020304" pitchFamily="18" charset="0"/>
              </a:rPr>
              <a:t>- (</a:t>
            </a:r>
            <a:r>
              <a:rPr lang="de-DE" altLang="de-CZ" sz="2800" i="1">
                <a:latin typeface="Times New Roman" panose="02020603050405020304" pitchFamily="18" charset="0"/>
              </a:rPr>
              <a:t>агломерация</a:t>
            </a:r>
            <a:r>
              <a:rPr lang="de-DE" altLang="de-CZ" sz="2800">
                <a:latin typeface="Times New Roman" panose="02020603050405020304" pitchFamily="18" charset="0"/>
              </a:rPr>
              <a:t>, </a:t>
            </a:r>
            <a:r>
              <a:rPr lang="de-DE" altLang="de-CZ" sz="2800" i="1">
                <a:latin typeface="Times New Roman" panose="02020603050405020304" pitchFamily="18" charset="0"/>
              </a:rPr>
              <a:t>агломерационный</a:t>
            </a:r>
            <a:r>
              <a:rPr lang="de-DE" altLang="de-CZ" sz="2800">
                <a:latin typeface="Times New Roman" panose="02020603050405020304" pitchFamily="18" charset="0"/>
              </a:rPr>
              <a:t>): </a:t>
            </a:r>
            <a:r>
              <a:rPr lang="de-DE" altLang="de-CZ" sz="2800" i="1">
                <a:latin typeface="Times New Roman" panose="02020603050405020304" pitchFamily="18" charset="0"/>
              </a:rPr>
              <a:t>аглофабрика</a:t>
            </a:r>
            <a:r>
              <a:rPr lang="de-DE" altLang="de-CZ" sz="2800">
                <a:latin typeface="Times New Roman" panose="02020603050405020304" pitchFamily="18" charset="0"/>
              </a:rPr>
              <a:t>; </a:t>
            </a:r>
            <a:r>
              <a:rPr lang="de-DE" altLang="de-CZ" sz="2800" i="1">
                <a:latin typeface="Times New Roman" panose="02020603050405020304" pitchFamily="18" charset="0"/>
              </a:rPr>
              <a:t>агро</a:t>
            </a:r>
            <a:r>
              <a:rPr lang="de-DE" altLang="de-CZ" sz="2800">
                <a:latin typeface="Times New Roman" panose="02020603050405020304" pitchFamily="18" charset="0"/>
              </a:rPr>
              <a:t>- (</a:t>
            </a:r>
            <a:r>
              <a:rPr lang="de-DE" altLang="de-CZ" sz="2800" i="1">
                <a:latin typeface="Times New Roman" panose="02020603050405020304" pitchFamily="18" charset="0"/>
              </a:rPr>
              <a:t>агрономия</a:t>
            </a:r>
            <a:r>
              <a:rPr lang="de-DE" altLang="de-CZ" sz="2800">
                <a:latin typeface="Times New Roman" panose="02020603050405020304" pitchFamily="18" charset="0"/>
              </a:rPr>
              <a:t>, </a:t>
            </a:r>
            <a:r>
              <a:rPr lang="de-DE" altLang="de-CZ" sz="2800" i="1">
                <a:latin typeface="Times New Roman" panose="02020603050405020304" pitchFamily="18" charset="0"/>
              </a:rPr>
              <a:t>агрономический</a:t>
            </a:r>
            <a:r>
              <a:rPr lang="de-DE" altLang="de-CZ" sz="2800">
                <a:latin typeface="Times New Roman" panose="02020603050405020304" pitchFamily="18" charset="0"/>
              </a:rPr>
              <a:t>): </a:t>
            </a:r>
            <a:r>
              <a:rPr lang="de-DE" altLang="de-CZ" sz="2800" i="1">
                <a:latin typeface="Times New Roman" panose="02020603050405020304" pitchFamily="18" charset="0"/>
              </a:rPr>
              <a:t>агротехника</a:t>
            </a:r>
            <a:r>
              <a:rPr lang="de-DE" altLang="de-CZ" sz="2800">
                <a:latin typeface="Times New Roman" panose="02020603050405020304" pitchFamily="18" charset="0"/>
              </a:rPr>
              <a:t>, </a:t>
            </a:r>
            <a:r>
              <a:rPr lang="de-DE" altLang="de-CZ" sz="2800" i="1">
                <a:latin typeface="Times New Roman" panose="02020603050405020304" pitchFamily="18" charset="0"/>
              </a:rPr>
              <a:t>агрохимия</a:t>
            </a:r>
            <a:r>
              <a:rPr lang="de-DE" altLang="de-CZ" sz="2800">
                <a:latin typeface="Times New Roman" panose="02020603050405020304" pitchFamily="18" charset="0"/>
              </a:rPr>
              <a:t>; </a:t>
            </a:r>
            <a:r>
              <a:rPr lang="de-DE" altLang="de-CZ" sz="2800" i="1">
                <a:latin typeface="Times New Roman" panose="02020603050405020304" pitchFamily="18" charset="0"/>
              </a:rPr>
              <a:t>астро</a:t>
            </a:r>
            <a:r>
              <a:rPr lang="de-DE" altLang="de-CZ" sz="2800">
                <a:latin typeface="Times New Roman" panose="02020603050405020304" pitchFamily="18" charset="0"/>
              </a:rPr>
              <a:t>1- (</a:t>
            </a:r>
            <a:r>
              <a:rPr lang="de-DE" altLang="de-CZ" sz="2800" i="1">
                <a:latin typeface="Times New Roman" panose="02020603050405020304" pitchFamily="18" charset="0"/>
              </a:rPr>
              <a:t>астрономия</a:t>
            </a:r>
            <a:r>
              <a:rPr lang="de-DE" altLang="de-CZ" sz="2800">
                <a:latin typeface="Times New Roman" panose="02020603050405020304" pitchFamily="18" charset="0"/>
              </a:rPr>
              <a:t>, </a:t>
            </a:r>
            <a:r>
              <a:rPr lang="de-DE" altLang="de-CZ" sz="2800" i="1">
                <a:latin typeface="Times New Roman" panose="02020603050405020304" pitchFamily="18" charset="0"/>
              </a:rPr>
              <a:t>астрономический</a:t>
            </a:r>
            <a:r>
              <a:rPr lang="de-DE" altLang="de-CZ" sz="2800">
                <a:latin typeface="Times New Roman" panose="02020603050405020304" pitchFamily="18" charset="0"/>
              </a:rPr>
              <a:t>): </a:t>
            </a:r>
            <a:r>
              <a:rPr lang="de-DE" altLang="de-CZ" sz="2800" i="1">
                <a:latin typeface="Times New Roman" panose="02020603050405020304" pitchFamily="18" charset="0"/>
              </a:rPr>
              <a:t>астрофизика</a:t>
            </a:r>
            <a:r>
              <a:rPr lang="de-DE" altLang="de-CZ" sz="2800">
                <a:latin typeface="Times New Roman" panose="02020603050405020304" pitchFamily="18" charset="0"/>
              </a:rPr>
              <a:t>, </a:t>
            </a:r>
            <a:r>
              <a:rPr lang="de-DE" altLang="de-CZ" sz="2800" i="1">
                <a:latin typeface="Times New Roman" panose="02020603050405020304" pitchFamily="18" charset="0"/>
              </a:rPr>
              <a:t>астроботаника</a:t>
            </a:r>
            <a:r>
              <a:rPr lang="de-DE" altLang="de-CZ" sz="2800">
                <a:latin typeface="Times New Roman" panose="02020603050405020304" pitchFamily="18" charset="0"/>
              </a:rPr>
              <a:t>, </a:t>
            </a:r>
            <a:r>
              <a:rPr lang="de-DE" altLang="de-CZ" sz="2800" i="1">
                <a:latin typeface="Times New Roman" panose="02020603050405020304" pitchFamily="18" charset="0"/>
              </a:rPr>
              <a:t>астрогеология</a:t>
            </a:r>
            <a:r>
              <a:rPr lang="de-DE" altLang="de-CZ" sz="2800">
                <a:latin typeface="Times New Roman" panose="02020603050405020304" pitchFamily="18" charset="0"/>
              </a:rPr>
              <a:t>; </a:t>
            </a:r>
            <a:r>
              <a:rPr lang="de-DE" altLang="de-CZ" sz="2800" i="1">
                <a:latin typeface="Times New Roman" panose="02020603050405020304" pitchFamily="18" charset="0"/>
              </a:rPr>
              <a:t>бензо</a:t>
            </a:r>
            <a:r>
              <a:rPr lang="de-DE" altLang="de-CZ" sz="2800">
                <a:latin typeface="Times New Roman" panose="02020603050405020304" pitchFamily="18" charset="0"/>
              </a:rPr>
              <a:t>- (</a:t>
            </a:r>
            <a:r>
              <a:rPr lang="de-DE" altLang="de-CZ" sz="2800" i="1">
                <a:latin typeface="Times New Roman" panose="02020603050405020304" pitchFamily="18" charset="0"/>
              </a:rPr>
              <a:t>бензин</a:t>
            </a:r>
            <a:r>
              <a:rPr lang="de-DE" altLang="de-CZ" sz="2800">
                <a:latin typeface="Times New Roman" panose="02020603050405020304" pitchFamily="18" charset="0"/>
              </a:rPr>
              <a:t>): </a:t>
            </a:r>
            <a:r>
              <a:rPr lang="de-DE" altLang="de-CZ" sz="2800" i="1">
                <a:latin typeface="Times New Roman" panose="02020603050405020304" pitchFamily="18" charset="0"/>
              </a:rPr>
              <a:t>бензохранилище</a:t>
            </a:r>
            <a:r>
              <a:rPr lang="de-DE" altLang="de-CZ" sz="2800">
                <a:latin typeface="Times New Roman" panose="02020603050405020304" pitchFamily="18" charset="0"/>
              </a:rPr>
              <a:t>; </a:t>
            </a:r>
            <a:r>
              <a:rPr lang="de-DE" altLang="de-CZ" sz="2800" i="1">
                <a:latin typeface="Times New Roman" panose="02020603050405020304" pitchFamily="18" charset="0"/>
              </a:rPr>
              <a:t>био</a:t>
            </a:r>
            <a:r>
              <a:rPr lang="de-DE" altLang="de-CZ" sz="2800">
                <a:latin typeface="Times New Roman" panose="02020603050405020304" pitchFamily="18" charset="0"/>
              </a:rPr>
              <a:t>1- (</a:t>
            </a:r>
            <a:r>
              <a:rPr lang="de-DE" altLang="de-CZ" sz="2800" i="1">
                <a:latin typeface="Times New Roman" panose="02020603050405020304" pitchFamily="18" charset="0"/>
              </a:rPr>
              <a:t>биология</a:t>
            </a:r>
            <a:r>
              <a:rPr lang="de-DE" altLang="de-CZ" sz="2800">
                <a:latin typeface="Times New Roman" panose="02020603050405020304" pitchFamily="18" charset="0"/>
              </a:rPr>
              <a:t>, </a:t>
            </a:r>
            <a:r>
              <a:rPr lang="de-DE" altLang="de-CZ" sz="2800" i="1">
                <a:latin typeface="Times New Roman" panose="02020603050405020304" pitchFamily="18" charset="0"/>
              </a:rPr>
              <a:t>биологический</a:t>
            </a:r>
            <a:r>
              <a:rPr lang="de-DE" altLang="de-CZ" sz="2800">
                <a:latin typeface="Times New Roman" panose="02020603050405020304" pitchFamily="18" charset="0"/>
              </a:rPr>
              <a:t>): </a:t>
            </a:r>
            <a:r>
              <a:rPr lang="de-DE" altLang="de-CZ" sz="2800" i="1">
                <a:latin typeface="Times New Roman" panose="02020603050405020304" pitchFamily="18" charset="0"/>
              </a:rPr>
              <a:t>биофизика</a:t>
            </a:r>
            <a:r>
              <a:rPr lang="de-DE" altLang="de-CZ" sz="2800">
                <a:latin typeface="Times New Roman" panose="02020603050405020304" pitchFamily="18" charset="0"/>
              </a:rPr>
              <a:t>, </a:t>
            </a:r>
            <a:r>
              <a:rPr lang="de-DE" altLang="de-CZ" sz="2800" i="1">
                <a:latin typeface="Times New Roman" panose="02020603050405020304" pitchFamily="18" charset="0"/>
              </a:rPr>
              <a:t>биохимия</a:t>
            </a:r>
            <a:r>
              <a:rPr lang="de-DE" altLang="de-CZ" sz="2800">
                <a:latin typeface="Times New Roman" panose="02020603050405020304" pitchFamily="18" charset="0"/>
              </a:rPr>
              <a:t>; </a:t>
            </a:r>
            <a:r>
              <a:rPr lang="de-DE" altLang="de-CZ" sz="2800" i="1">
                <a:latin typeface="Times New Roman" panose="02020603050405020304" pitchFamily="18" charset="0"/>
              </a:rPr>
              <a:t>вело</a:t>
            </a:r>
            <a:r>
              <a:rPr lang="de-DE" altLang="de-CZ" sz="2800">
                <a:latin typeface="Times New Roman" panose="02020603050405020304" pitchFamily="18" charset="0"/>
              </a:rPr>
              <a:t>- (</a:t>
            </a:r>
            <a:r>
              <a:rPr lang="de-DE" altLang="de-CZ" sz="2800" i="1">
                <a:latin typeface="Times New Roman" panose="02020603050405020304" pitchFamily="18" charset="0"/>
              </a:rPr>
              <a:t>велосипед</a:t>
            </a:r>
            <a:r>
              <a:rPr lang="de-DE" altLang="de-CZ" sz="2800">
                <a:latin typeface="Times New Roman" panose="02020603050405020304" pitchFamily="18" charset="0"/>
              </a:rPr>
              <a:t>, </a:t>
            </a:r>
            <a:r>
              <a:rPr lang="de-DE" altLang="de-CZ" sz="2800" i="1">
                <a:latin typeface="Times New Roman" panose="02020603050405020304" pitchFamily="18" charset="0"/>
              </a:rPr>
              <a:t>велосипедный</a:t>
            </a:r>
            <a:r>
              <a:rPr lang="de-DE" altLang="de-CZ" sz="2800">
                <a:latin typeface="Times New Roman" panose="02020603050405020304" pitchFamily="18" charset="0"/>
              </a:rPr>
              <a:t>): </a:t>
            </a:r>
            <a:r>
              <a:rPr lang="de-DE" altLang="de-CZ" sz="2800" i="1">
                <a:latin typeface="Times New Roman" panose="02020603050405020304" pitchFamily="18" charset="0"/>
              </a:rPr>
              <a:t>велокросс</a:t>
            </a:r>
            <a:r>
              <a:rPr lang="de-DE" altLang="de-CZ" sz="2800">
                <a:latin typeface="Times New Roman" panose="02020603050405020304" pitchFamily="18" charset="0"/>
              </a:rPr>
              <a:t>, </a:t>
            </a:r>
            <a:r>
              <a:rPr lang="de-DE" altLang="de-CZ" sz="2800" i="1">
                <a:latin typeface="Times New Roman" panose="02020603050405020304" pitchFamily="18" charset="0"/>
              </a:rPr>
              <a:t>велогонки</a:t>
            </a:r>
            <a:r>
              <a:rPr lang="de-DE" altLang="de-CZ" sz="2800">
                <a:latin typeface="Times New Roman" panose="02020603050405020304" pitchFamily="18" charset="0"/>
              </a:rPr>
              <a:t>; </a:t>
            </a:r>
            <a:r>
              <a:rPr lang="de-DE" altLang="de-CZ" sz="2800" i="1">
                <a:latin typeface="Times New Roman" panose="02020603050405020304" pitchFamily="18" charset="0"/>
              </a:rPr>
              <a:t>вибро</a:t>
            </a:r>
            <a:r>
              <a:rPr lang="de-DE" altLang="de-CZ" sz="2800">
                <a:latin typeface="Times New Roman" panose="02020603050405020304" pitchFamily="18" charset="0"/>
              </a:rPr>
              <a:t>- (</a:t>
            </a:r>
            <a:r>
              <a:rPr lang="de-DE" altLang="de-CZ" sz="2800" i="1">
                <a:latin typeface="Times New Roman" panose="02020603050405020304" pitchFamily="18" charset="0"/>
              </a:rPr>
              <a:t>вибрация</a:t>
            </a:r>
            <a:r>
              <a:rPr lang="de-DE" altLang="de-CZ" sz="2800">
                <a:latin typeface="Times New Roman" panose="02020603050405020304" pitchFamily="18" charset="0"/>
              </a:rPr>
              <a:t>, </a:t>
            </a:r>
            <a:r>
              <a:rPr lang="de-DE" altLang="de-CZ" sz="2800" i="1">
                <a:latin typeface="Times New Roman" panose="02020603050405020304" pitchFamily="18" charset="0"/>
              </a:rPr>
              <a:t>вибрационный</a:t>
            </a:r>
            <a:r>
              <a:rPr lang="de-DE" altLang="de-CZ" sz="2800">
                <a:latin typeface="Times New Roman" panose="02020603050405020304" pitchFamily="18" charset="0"/>
              </a:rPr>
              <a:t>): </a:t>
            </a:r>
            <a:r>
              <a:rPr lang="de-DE" altLang="de-CZ" sz="2800" i="1">
                <a:latin typeface="Times New Roman" panose="02020603050405020304" pitchFamily="18" charset="0"/>
              </a:rPr>
              <a:t>виброплуг</a:t>
            </a:r>
            <a:r>
              <a:rPr lang="de-DE" altLang="de-CZ" sz="2800">
                <a:latin typeface="Times New Roman" panose="02020603050405020304" pitchFamily="18" charset="0"/>
              </a:rPr>
              <a:t>, </a:t>
            </a:r>
            <a:r>
              <a:rPr lang="de-DE" altLang="de-CZ" sz="2800" i="1">
                <a:latin typeface="Times New Roman" panose="02020603050405020304" pitchFamily="18" charset="0"/>
              </a:rPr>
              <a:t>виброгаситель</a:t>
            </a:r>
            <a:r>
              <a:rPr lang="de-DE" altLang="de-CZ" sz="2800">
                <a:latin typeface="Times New Roman" panose="02020603050405020304" pitchFamily="18" charset="0"/>
              </a:rPr>
              <a:t>; </a:t>
            </a:r>
            <a:r>
              <a:rPr lang="de-DE" altLang="de-CZ" sz="2800" i="1">
                <a:latin typeface="Times New Roman" panose="02020603050405020304" pitchFamily="18" charset="0"/>
              </a:rPr>
              <a:t>гальвано</a:t>
            </a:r>
            <a:r>
              <a:rPr lang="de-DE" altLang="de-CZ" sz="2800">
                <a:latin typeface="Times New Roman" panose="02020603050405020304" pitchFamily="18" charset="0"/>
              </a:rPr>
              <a:t>- (</a:t>
            </a:r>
            <a:r>
              <a:rPr lang="de-DE" altLang="de-CZ" sz="2800" i="1">
                <a:latin typeface="Times New Roman" panose="02020603050405020304" pitchFamily="18" charset="0"/>
              </a:rPr>
              <a:t>гальванический</a:t>
            </a:r>
            <a:r>
              <a:rPr lang="de-DE" altLang="de-CZ" sz="2800">
                <a:latin typeface="Times New Roman" panose="02020603050405020304" pitchFamily="18" charset="0"/>
              </a:rPr>
              <a:t>): </a:t>
            </a:r>
            <a:r>
              <a:rPr lang="de-DE" altLang="de-CZ" sz="2800" i="1">
                <a:latin typeface="Times New Roman" panose="02020603050405020304" pitchFamily="18" charset="0"/>
              </a:rPr>
              <a:t>гальванотехника</a:t>
            </a:r>
            <a:r>
              <a:rPr lang="de-DE" altLang="de-CZ" sz="2800">
                <a:latin typeface="Times New Roman" panose="02020603050405020304" pitchFamily="18" charset="0"/>
              </a:rPr>
              <a:t>; </a:t>
            </a:r>
            <a:r>
              <a:rPr lang="de-DE" altLang="de-CZ" sz="2800" i="1">
                <a:latin typeface="Times New Roman" panose="02020603050405020304" pitchFamily="18" charset="0"/>
              </a:rPr>
              <a:t>гермо</a:t>
            </a:r>
            <a:r>
              <a:rPr lang="de-DE" altLang="de-CZ" sz="2800">
                <a:latin typeface="Times New Roman" panose="02020603050405020304" pitchFamily="18" charset="0"/>
              </a:rPr>
              <a:t>- (</a:t>
            </a:r>
            <a:r>
              <a:rPr lang="de-DE" altLang="de-CZ" sz="2800" i="1">
                <a:latin typeface="Times New Roman" panose="02020603050405020304" pitchFamily="18" charset="0"/>
              </a:rPr>
              <a:t>герметический</a:t>
            </a:r>
            <a:r>
              <a:rPr lang="de-DE" altLang="de-CZ" sz="2800">
                <a:latin typeface="Times New Roman" panose="02020603050405020304" pitchFamily="18" charset="0"/>
              </a:rPr>
              <a:t>): </a:t>
            </a:r>
            <a:r>
              <a:rPr lang="de-DE" altLang="de-CZ" sz="2800" i="1">
                <a:latin typeface="Times New Roman" panose="02020603050405020304" pitchFamily="18" charset="0"/>
              </a:rPr>
              <a:t>гермокамера</a:t>
            </a:r>
            <a:r>
              <a:rPr lang="de-DE" altLang="de-CZ" sz="2800">
                <a:latin typeface="Times New Roman" panose="02020603050405020304" pitchFamily="18" charset="0"/>
              </a:rPr>
              <a:t>; </a:t>
            </a:r>
            <a:r>
              <a:rPr lang="de-DE" altLang="de-CZ" sz="2800" i="1">
                <a:latin typeface="Times New Roman" panose="02020603050405020304" pitchFamily="18" charset="0"/>
              </a:rPr>
              <a:t>гигро</a:t>
            </a:r>
            <a:r>
              <a:rPr lang="de-DE" altLang="de-CZ" sz="2800">
                <a:latin typeface="Times New Roman" panose="02020603050405020304" pitchFamily="18" charset="0"/>
              </a:rPr>
              <a:t>- (</a:t>
            </a:r>
            <a:r>
              <a:rPr lang="de-DE" altLang="de-CZ" sz="2800" i="1">
                <a:latin typeface="Times New Roman" panose="02020603050405020304" pitchFamily="18" charset="0"/>
              </a:rPr>
              <a:t>гигроскопический</a:t>
            </a:r>
            <a:r>
              <a:rPr lang="de-DE" altLang="de-CZ" sz="2800">
                <a:latin typeface="Times New Roman" panose="02020603050405020304" pitchFamily="18" charset="0"/>
              </a:rPr>
              <a:t>): </a:t>
            </a:r>
            <a:r>
              <a:rPr lang="de-DE" altLang="de-CZ" sz="2800" i="1">
                <a:latin typeface="Times New Roman" panose="02020603050405020304" pitchFamily="18" charset="0"/>
              </a:rPr>
              <a:t>гигровата</a:t>
            </a:r>
            <a:r>
              <a:rPr lang="de-DE" altLang="de-CZ" sz="2800">
                <a:latin typeface="Times New Roman" panose="02020603050405020304" pitchFamily="18" charset="0"/>
              </a:rPr>
              <a:t> (нов.); </a:t>
            </a:r>
            <a:r>
              <a:rPr lang="de-DE" altLang="de-CZ" sz="2800" i="1">
                <a:latin typeface="Times New Roman" panose="02020603050405020304" pitchFamily="18" charset="0"/>
              </a:rPr>
              <a:t>зоо</a:t>
            </a:r>
            <a:r>
              <a:rPr lang="de-DE" altLang="de-CZ" sz="2800">
                <a:latin typeface="Times New Roman" panose="02020603050405020304" pitchFamily="18" charset="0"/>
              </a:rPr>
              <a:t>- (</a:t>
            </a:r>
            <a:r>
              <a:rPr lang="de-DE" altLang="de-CZ" sz="2800" i="1">
                <a:latin typeface="Times New Roman" panose="02020603050405020304" pitchFamily="18" charset="0"/>
              </a:rPr>
              <a:t>зоология</a:t>
            </a:r>
            <a:r>
              <a:rPr lang="de-DE" altLang="de-CZ" sz="2800">
                <a:latin typeface="Times New Roman" panose="02020603050405020304" pitchFamily="18" charset="0"/>
              </a:rPr>
              <a:t>, </a:t>
            </a:r>
            <a:r>
              <a:rPr lang="de-DE" altLang="de-CZ" sz="2800" i="1">
                <a:latin typeface="Times New Roman" panose="02020603050405020304" pitchFamily="18" charset="0"/>
              </a:rPr>
              <a:t>зоологический</a:t>
            </a:r>
            <a:r>
              <a:rPr lang="de-DE" altLang="de-CZ" sz="2800">
                <a:latin typeface="Times New Roman" panose="02020603050405020304" pitchFamily="18" charset="0"/>
              </a:rPr>
              <a:t>): </a:t>
            </a:r>
            <a:r>
              <a:rPr lang="de-DE" altLang="de-CZ" sz="2800" i="1">
                <a:latin typeface="Times New Roman" panose="02020603050405020304" pitchFamily="18" charset="0"/>
              </a:rPr>
              <a:t>зоопарк</a:t>
            </a:r>
            <a:r>
              <a:rPr lang="de-DE" altLang="de-CZ" sz="2800">
                <a:latin typeface="Times New Roman" panose="02020603050405020304" pitchFamily="18" charset="0"/>
              </a:rPr>
              <a:t>, </a:t>
            </a:r>
            <a:r>
              <a:rPr lang="de-DE" altLang="de-CZ" sz="2800" i="1">
                <a:latin typeface="Times New Roman" panose="02020603050405020304" pitchFamily="18" charset="0"/>
              </a:rPr>
              <a:t>зоогеография</a:t>
            </a:r>
            <a:r>
              <a:rPr lang="de-DE" altLang="de-CZ" sz="2800">
                <a:latin typeface="Times New Roman" panose="02020603050405020304" pitchFamily="18" charset="0"/>
              </a:rPr>
              <a:t>, </a:t>
            </a:r>
            <a:r>
              <a:rPr lang="de-DE" altLang="de-CZ" sz="2800" i="1">
                <a:latin typeface="Times New Roman" panose="02020603050405020304" pitchFamily="18" charset="0"/>
              </a:rPr>
              <a:t>зоомагазин</a:t>
            </a:r>
            <a:r>
              <a:rPr lang="de-DE" altLang="de-CZ" sz="2800">
                <a:latin typeface="Times New Roman" panose="02020603050405020304" pitchFamily="18" charset="0"/>
              </a:rPr>
              <a:t>, </a:t>
            </a:r>
            <a:r>
              <a:rPr lang="de-DE" altLang="de-CZ" sz="2800" i="1">
                <a:latin typeface="Times New Roman" panose="02020603050405020304" pitchFamily="18" charset="0"/>
              </a:rPr>
              <a:t>зоокомбинат</a:t>
            </a:r>
            <a:r>
              <a:rPr lang="de-DE" altLang="de-CZ" sz="2800">
                <a:latin typeface="Times New Roman" panose="02020603050405020304" pitchFamily="18" charset="0"/>
              </a:rPr>
              <a:t> (нов.);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Inhaltsplatzhalter 2">
            <a:extLst>
              <a:ext uri="{FF2B5EF4-FFF2-40B4-BE49-F238E27FC236}">
                <a16:creationId xmlns:a16="http://schemas.microsoft.com/office/drawing/2014/main" id="{2CABA3B3-FA76-33BA-4B17-F21B02FA904C}"/>
              </a:ext>
            </a:extLst>
          </p:cNvPr>
          <p:cNvSpPr>
            <a:spLocks noGrp="1" noChangeArrowheads="1"/>
          </p:cNvSpPr>
          <p:nvPr>
            <p:ph idx="1"/>
          </p:nvPr>
        </p:nvSpPr>
        <p:spPr>
          <a:xfrm>
            <a:off x="360363" y="395288"/>
            <a:ext cx="9359900" cy="6697662"/>
          </a:xfrm>
        </p:spPr>
        <p:txBody>
          <a:bodyPr/>
          <a:lstStyle/>
          <a:p>
            <a:pPr marL="457200" indent="-457200">
              <a:buFont typeface="Arial" panose="020B0604020202020204" pitchFamily="34" charset="0"/>
              <a:buChar char="•"/>
            </a:pPr>
            <a:r>
              <a:rPr lang="de-DE" altLang="de-CZ" sz="2800" i="1">
                <a:latin typeface="Times New Roman" panose="02020603050405020304" pitchFamily="18" charset="0"/>
              </a:rPr>
              <a:t>изо</a:t>
            </a:r>
            <a:r>
              <a:rPr lang="de-DE" altLang="de-CZ" sz="2800">
                <a:latin typeface="Times New Roman" panose="02020603050405020304" pitchFamily="18" charset="0"/>
              </a:rPr>
              <a:t>1- (сочетание </a:t>
            </a:r>
            <a:r>
              <a:rPr lang="de-DE" altLang="de-CZ" sz="2800" i="1">
                <a:latin typeface="Times New Roman" panose="02020603050405020304" pitchFamily="18" charset="0"/>
              </a:rPr>
              <a:t>изобразительное</a:t>
            </a:r>
            <a:r>
              <a:rPr lang="de-DE" altLang="de-CZ" sz="2800">
                <a:latin typeface="Times New Roman" panose="02020603050405020304" pitchFamily="18" charset="0"/>
              </a:rPr>
              <a:t> </a:t>
            </a:r>
            <a:r>
              <a:rPr lang="de-DE" altLang="de-CZ" sz="2800" i="1">
                <a:latin typeface="Times New Roman" panose="02020603050405020304" pitchFamily="18" charset="0"/>
              </a:rPr>
              <a:t>искусство</a:t>
            </a:r>
            <a:r>
              <a:rPr lang="de-DE" altLang="de-CZ" sz="2800">
                <a:latin typeface="Times New Roman" panose="02020603050405020304" pitchFamily="18" charset="0"/>
              </a:rPr>
              <a:t>): </a:t>
            </a:r>
            <a:r>
              <a:rPr lang="de-DE" altLang="de-CZ" sz="2800" i="1">
                <a:latin typeface="Times New Roman" panose="02020603050405020304" pitchFamily="18" charset="0"/>
              </a:rPr>
              <a:t>изопродукция</a:t>
            </a:r>
            <a:r>
              <a:rPr lang="de-DE" altLang="de-CZ" sz="2800">
                <a:latin typeface="Times New Roman" panose="02020603050405020304" pitchFamily="18" charset="0"/>
              </a:rPr>
              <a:t>; </a:t>
            </a:r>
            <a:r>
              <a:rPr lang="de-DE" altLang="de-CZ" sz="2800" i="1">
                <a:latin typeface="Times New Roman" panose="02020603050405020304" pitchFamily="18" charset="0"/>
              </a:rPr>
              <a:t>космо</a:t>
            </a:r>
            <a:r>
              <a:rPr lang="de-DE" altLang="de-CZ" sz="2800">
                <a:latin typeface="Times New Roman" panose="02020603050405020304" pitchFamily="18" charset="0"/>
              </a:rPr>
              <a:t>- (</a:t>
            </a:r>
            <a:r>
              <a:rPr lang="de-DE" altLang="de-CZ" sz="2800" i="1">
                <a:latin typeface="Times New Roman" panose="02020603050405020304" pitchFamily="18" charset="0"/>
              </a:rPr>
              <a:t>космос</a:t>
            </a:r>
            <a:r>
              <a:rPr lang="de-DE" altLang="de-CZ" sz="2800">
                <a:latin typeface="Times New Roman" panose="02020603050405020304" pitchFamily="18" charset="0"/>
              </a:rPr>
              <a:t>, </a:t>
            </a:r>
            <a:r>
              <a:rPr lang="de-DE" altLang="de-CZ" sz="2800" i="1">
                <a:latin typeface="Times New Roman" panose="02020603050405020304" pitchFamily="18" charset="0"/>
              </a:rPr>
              <a:t>космический</a:t>
            </a:r>
            <a:r>
              <a:rPr lang="de-DE" altLang="de-CZ" sz="2800">
                <a:latin typeface="Times New Roman" panose="02020603050405020304" pitchFamily="18" charset="0"/>
              </a:rPr>
              <a:t>): </a:t>
            </a:r>
            <a:r>
              <a:rPr lang="de-DE" altLang="de-CZ" sz="2800" i="1">
                <a:latin typeface="Times New Roman" panose="02020603050405020304" pitchFamily="18" charset="0"/>
              </a:rPr>
              <a:t>космофизика</a:t>
            </a:r>
            <a:r>
              <a:rPr lang="de-DE" altLang="de-CZ" sz="2800">
                <a:latin typeface="Times New Roman" panose="02020603050405020304" pitchFamily="18" charset="0"/>
              </a:rPr>
              <a:t>, </a:t>
            </a:r>
            <a:r>
              <a:rPr lang="de-DE" altLang="de-CZ" sz="2800" i="1">
                <a:latin typeface="Times New Roman" panose="02020603050405020304" pitchFamily="18" charset="0"/>
              </a:rPr>
              <a:t>космопсихолог</a:t>
            </a:r>
            <a:r>
              <a:rPr lang="de-DE" altLang="de-CZ" sz="2800">
                <a:latin typeface="Times New Roman" panose="02020603050405020304" pitchFamily="18" charset="0"/>
              </a:rPr>
              <a:t> (все - нов.); </a:t>
            </a:r>
            <a:r>
              <a:rPr lang="de-DE" altLang="de-CZ" sz="2800" i="1">
                <a:latin typeface="Times New Roman" panose="02020603050405020304" pitchFamily="18" charset="0"/>
              </a:rPr>
              <a:t>метео</a:t>
            </a:r>
            <a:r>
              <a:rPr lang="de-DE" altLang="de-CZ" sz="2800">
                <a:latin typeface="Times New Roman" panose="02020603050405020304" pitchFamily="18" charset="0"/>
              </a:rPr>
              <a:t>- (</a:t>
            </a:r>
            <a:r>
              <a:rPr lang="de-DE" altLang="de-CZ" sz="2800" i="1">
                <a:latin typeface="Times New Roman" panose="02020603050405020304" pitchFamily="18" charset="0"/>
              </a:rPr>
              <a:t>метеорология</a:t>
            </a:r>
            <a:r>
              <a:rPr lang="de-DE" altLang="de-CZ" sz="2800">
                <a:latin typeface="Times New Roman" panose="02020603050405020304" pitchFamily="18" charset="0"/>
              </a:rPr>
              <a:t>, </a:t>
            </a:r>
            <a:r>
              <a:rPr lang="de-DE" altLang="de-CZ" sz="2800" i="1">
                <a:latin typeface="Times New Roman" panose="02020603050405020304" pitchFamily="18" charset="0"/>
              </a:rPr>
              <a:t>метеорологический</a:t>
            </a:r>
            <a:r>
              <a:rPr lang="de-DE" altLang="de-CZ" sz="2800">
                <a:latin typeface="Times New Roman" panose="02020603050405020304" pitchFamily="18" charset="0"/>
              </a:rPr>
              <a:t>): </a:t>
            </a:r>
            <a:r>
              <a:rPr lang="de-DE" altLang="de-CZ" sz="2800" i="1">
                <a:latin typeface="Times New Roman" panose="02020603050405020304" pitchFamily="18" charset="0"/>
              </a:rPr>
              <a:t>метеостанция</a:t>
            </a:r>
            <a:r>
              <a:rPr lang="de-DE" altLang="de-CZ" sz="2800">
                <a:latin typeface="Times New Roman" panose="02020603050405020304" pitchFamily="18" charset="0"/>
              </a:rPr>
              <a:t>, </a:t>
            </a:r>
            <a:r>
              <a:rPr lang="de-DE" altLang="de-CZ" sz="2800" i="1">
                <a:latin typeface="Times New Roman" panose="02020603050405020304" pitchFamily="18" charset="0"/>
              </a:rPr>
              <a:t>метеонаблюдение</a:t>
            </a:r>
            <a:r>
              <a:rPr lang="de-DE" altLang="de-CZ" sz="2800">
                <a:latin typeface="Times New Roman" panose="02020603050405020304" pitchFamily="18" charset="0"/>
              </a:rPr>
              <a:t>; </a:t>
            </a:r>
            <a:r>
              <a:rPr lang="de-DE" altLang="de-CZ" sz="2800" i="1">
                <a:latin typeface="Times New Roman" panose="02020603050405020304" pitchFamily="18" charset="0"/>
              </a:rPr>
              <a:t>мото</a:t>
            </a:r>
            <a:r>
              <a:rPr lang="de-DE" altLang="de-CZ" sz="2800">
                <a:latin typeface="Times New Roman" panose="02020603050405020304" pitchFamily="18" charset="0"/>
              </a:rPr>
              <a:t>1- (</a:t>
            </a:r>
            <a:r>
              <a:rPr lang="de-DE" altLang="de-CZ" sz="2800" i="1">
                <a:latin typeface="Times New Roman" panose="02020603050405020304" pitchFamily="18" charset="0"/>
              </a:rPr>
              <a:t>мотор</a:t>
            </a:r>
            <a:r>
              <a:rPr lang="de-DE" altLang="de-CZ" sz="2800">
                <a:latin typeface="Times New Roman" panose="02020603050405020304" pitchFamily="18" charset="0"/>
              </a:rPr>
              <a:t>, </a:t>
            </a:r>
            <a:r>
              <a:rPr lang="de-DE" altLang="de-CZ" sz="2800" i="1">
                <a:latin typeface="Times New Roman" panose="02020603050405020304" pitchFamily="18" charset="0"/>
              </a:rPr>
              <a:t>моторный</a:t>
            </a:r>
            <a:r>
              <a:rPr lang="de-DE" altLang="de-CZ" sz="2800">
                <a:latin typeface="Times New Roman" panose="02020603050405020304" pitchFamily="18" charset="0"/>
              </a:rPr>
              <a:t>, </a:t>
            </a:r>
            <a:r>
              <a:rPr lang="de-DE" altLang="de-CZ" sz="2800" i="1">
                <a:latin typeface="Times New Roman" panose="02020603050405020304" pitchFamily="18" charset="0"/>
              </a:rPr>
              <a:t>моторизованный</a:t>
            </a:r>
            <a:r>
              <a:rPr lang="de-DE" altLang="de-CZ" sz="2800">
                <a:latin typeface="Times New Roman" panose="02020603050405020304" pitchFamily="18" charset="0"/>
              </a:rPr>
              <a:t>): </a:t>
            </a:r>
            <a:r>
              <a:rPr lang="de-DE" altLang="de-CZ" sz="2800" i="1">
                <a:latin typeface="Times New Roman" panose="02020603050405020304" pitchFamily="18" charset="0"/>
              </a:rPr>
              <a:t>мотолодка</a:t>
            </a:r>
            <a:r>
              <a:rPr lang="de-DE" altLang="de-CZ" sz="2800">
                <a:latin typeface="Times New Roman" panose="02020603050405020304" pitchFamily="18" charset="0"/>
              </a:rPr>
              <a:t>, </a:t>
            </a:r>
            <a:r>
              <a:rPr lang="de-DE" altLang="de-CZ" sz="2800" i="1">
                <a:latin typeface="Times New Roman" panose="02020603050405020304" pitchFamily="18" charset="0"/>
              </a:rPr>
              <a:t>мотопила</a:t>
            </a:r>
            <a:r>
              <a:rPr lang="de-DE" altLang="de-CZ" sz="2800">
                <a:latin typeface="Times New Roman" panose="02020603050405020304" pitchFamily="18" charset="0"/>
              </a:rPr>
              <a:t>; </a:t>
            </a:r>
            <a:r>
              <a:rPr lang="de-DE" altLang="de-CZ" sz="2800" i="1">
                <a:latin typeface="Times New Roman" panose="02020603050405020304" pitchFamily="18" charset="0"/>
              </a:rPr>
              <a:t>мото</a:t>
            </a:r>
            <a:r>
              <a:rPr lang="de-DE" altLang="de-CZ" sz="2800">
                <a:latin typeface="Times New Roman" panose="02020603050405020304" pitchFamily="18" charset="0"/>
              </a:rPr>
              <a:t>-2 (</a:t>
            </a:r>
            <a:r>
              <a:rPr lang="de-DE" altLang="de-CZ" sz="2800" i="1">
                <a:latin typeface="Times New Roman" panose="02020603050405020304" pitchFamily="18" charset="0"/>
              </a:rPr>
              <a:t>мотоцикл</a:t>
            </a:r>
            <a:r>
              <a:rPr lang="de-DE" altLang="de-CZ" sz="2800">
                <a:latin typeface="Times New Roman" panose="02020603050405020304" pitchFamily="18" charset="0"/>
              </a:rPr>
              <a:t>, </a:t>
            </a:r>
            <a:r>
              <a:rPr lang="de-DE" altLang="de-CZ" sz="2800" i="1">
                <a:latin typeface="Times New Roman" panose="02020603050405020304" pitchFamily="18" charset="0"/>
              </a:rPr>
              <a:t>мотоциклетный</a:t>
            </a:r>
            <a:r>
              <a:rPr lang="de-DE" altLang="de-CZ" sz="2800">
                <a:latin typeface="Times New Roman" panose="02020603050405020304" pitchFamily="18" charset="0"/>
              </a:rPr>
              <a:t>): </a:t>
            </a:r>
            <a:r>
              <a:rPr lang="de-DE" altLang="de-CZ" sz="2800" i="1">
                <a:latin typeface="Times New Roman" panose="02020603050405020304" pitchFamily="18" charset="0"/>
              </a:rPr>
              <a:t>мотоспорт</a:t>
            </a:r>
            <a:r>
              <a:rPr lang="de-DE" altLang="de-CZ" sz="2800">
                <a:latin typeface="Times New Roman" panose="02020603050405020304" pitchFamily="18" charset="0"/>
              </a:rPr>
              <a:t>, </a:t>
            </a:r>
            <a:r>
              <a:rPr lang="de-DE" altLang="de-CZ" sz="2800" i="1">
                <a:latin typeface="Times New Roman" panose="02020603050405020304" pitchFamily="18" charset="0"/>
              </a:rPr>
              <a:t>мотопатруль</a:t>
            </a:r>
            <a:r>
              <a:rPr lang="de-DE" altLang="de-CZ" sz="2800">
                <a:latin typeface="Times New Roman" panose="02020603050405020304" pitchFamily="18" charset="0"/>
              </a:rPr>
              <a:t>, нов.: </a:t>
            </a:r>
            <a:r>
              <a:rPr lang="de-DE" altLang="de-CZ" sz="2800" i="1">
                <a:latin typeface="Times New Roman" panose="02020603050405020304" pitchFamily="18" charset="0"/>
              </a:rPr>
              <a:t>мототурист</a:t>
            </a:r>
            <a:r>
              <a:rPr lang="de-DE" altLang="de-CZ" sz="2800">
                <a:latin typeface="Times New Roman" panose="02020603050405020304" pitchFamily="18" charset="0"/>
              </a:rPr>
              <a:t>; </a:t>
            </a:r>
            <a:r>
              <a:rPr lang="de-DE" altLang="de-CZ" sz="2800" i="1">
                <a:latin typeface="Times New Roman" panose="02020603050405020304" pitchFamily="18" charset="0"/>
              </a:rPr>
              <a:t>пневмо</a:t>
            </a:r>
            <a:r>
              <a:rPr lang="de-DE" altLang="de-CZ" sz="2800">
                <a:latin typeface="Times New Roman" panose="02020603050405020304" pitchFamily="18" charset="0"/>
              </a:rPr>
              <a:t>- (</a:t>
            </a:r>
            <a:r>
              <a:rPr lang="de-DE" altLang="de-CZ" sz="2800" i="1">
                <a:latin typeface="Times New Roman" panose="02020603050405020304" pitchFamily="18" charset="0"/>
              </a:rPr>
              <a:t>пневматический</a:t>
            </a:r>
            <a:r>
              <a:rPr lang="de-DE" altLang="de-CZ" sz="2800">
                <a:latin typeface="Times New Roman" panose="02020603050405020304" pitchFamily="18" charset="0"/>
              </a:rPr>
              <a:t>): </a:t>
            </a:r>
            <a:r>
              <a:rPr lang="de-DE" altLang="de-CZ" sz="2800" i="1">
                <a:latin typeface="Times New Roman" panose="02020603050405020304" pitchFamily="18" charset="0"/>
              </a:rPr>
              <a:t>пневмоавтоматика</a:t>
            </a:r>
            <a:r>
              <a:rPr lang="de-DE" altLang="de-CZ" sz="2800">
                <a:latin typeface="Times New Roman" panose="02020603050405020304" pitchFamily="18" charset="0"/>
              </a:rPr>
              <a:t>; </a:t>
            </a:r>
            <a:r>
              <a:rPr lang="de-DE" altLang="de-CZ" sz="2800" i="1">
                <a:latin typeface="Times New Roman" panose="02020603050405020304" pitchFamily="18" charset="0"/>
              </a:rPr>
              <a:t>психо</a:t>
            </a:r>
            <a:r>
              <a:rPr lang="de-DE" altLang="de-CZ" sz="2800">
                <a:latin typeface="Times New Roman" panose="02020603050405020304" pitchFamily="18" charset="0"/>
              </a:rPr>
              <a:t>- (</a:t>
            </a:r>
            <a:r>
              <a:rPr lang="de-DE" altLang="de-CZ" sz="2800" i="1">
                <a:latin typeface="Times New Roman" panose="02020603050405020304" pitchFamily="18" charset="0"/>
              </a:rPr>
              <a:t>психика</a:t>
            </a:r>
            <a:r>
              <a:rPr lang="de-DE" altLang="de-CZ" sz="2800">
                <a:latin typeface="Times New Roman" panose="02020603050405020304" pitchFamily="18" charset="0"/>
              </a:rPr>
              <a:t>, </a:t>
            </a:r>
            <a:r>
              <a:rPr lang="de-DE" altLang="de-CZ" sz="2800" i="1">
                <a:latin typeface="Times New Roman" panose="02020603050405020304" pitchFamily="18" charset="0"/>
              </a:rPr>
              <a:t>психический</a:t>
            </a:r>
            <a:r>
              <a:rPr lang="de-DE" altLang="de-CZ" sz="2800">
                <a:latin typeface="Times New Roman" panose="02020603050405020304" pitchFamily="18" charset="0"/>
              </a:rPr>
              <a:t>): </a:t>
            </a:r>
            <a:r>
              <a:rPr lang="de-DE" altLang="de-CZ" sz="2800" i="1">
                <a:latin typeface="Times New Roman" panose="02020603050405020304" pitchFamily="18" charset="0"/>
              </a:rPr>
              <a:t>психоанализ</a:t>
            </a:r>
            <a:r>
              <a:rPr lang="de-DE" altLang="de-CZ" sz="2800">
                <a:latin typeface="Times New Roman" panose="02020603050405020304" pitchFamily="18" charset="0"/>
              </a:rPr>
              <a:t>, нов.: </a:t>
            </a:r>
            <a:r>
              <a:rPr lang="de-DE" altLang="de-CZ" sz="2800" i="1">
                <a:latin typeface="Times New Roman" panose="02020603050405020304" pitchFamily="18" charset="0"/>
              </a:rPr>
              <a:t>психогигиена</a:t>
            </a:r>
            <a:r>
              <a:rPr lang="de-DE" altLang="de-CZ" sz="2800">
                <a:latin typeface="Times New Roman" panose="02020603050405020304" pitchFamily="18" charset="0"/>
              </a:rPr>
              <a:t>; </a:t>
            </a:r>
            <a:r>
              <a:rPr lang="de-DE" altLang="de-CZ" sz="2800" i="1">
                <a:latin typeface="Times New Roman" panose="02020603050405020304" pitchFamily="18" charset="0"/>
              </a:rPr>
              <a:t>радио</a:t>
            </a:r>
            <a:r>
              <a:rPr lang="de-DE" altLang="de-CZ" sz="2800">
                <a:latin typeface="Times New Roman" panose="02020603050405020304" pitchFamily="18" charset="0"/>
              </a:rPr>
              <a:t>2- (</a:t>
            </a:r>
            <a:r>
              <a:rPr lang="de-DE" altLang="de-CZ" sz="2800" i="1">
                <a:latin typeface="Times New Roman" panose="02020603050405020304" pitchFamily="18" charset="0"/>
              </a:rPr>
              <a:t>радиация</a:t>
            </a:r>
            <a:r>
              <a:rPr lang="de-DE" altLang="de-CZ" sz="2800">
                <a:latin typeface="Times New Roman" panose="02020603050405020304" pitchFamily="18" charset="0"/>
              </a:rPr>
              <a:t>, </a:t>
            </a:r>
            <a:r>
              <a:rPr lang="de-DE" altLang="de-CZ" sz="2800" i="1">
                <a:latin typeface="Times New Roman" panose="02020603050405020304" pitchFamily="18" charset="0"/>
              </a:rPr>
              <a:t>радиационный</a:t>
            </a:r>
            <a:r>
              <a:rPr lang="de-DE" altLang="de-CZ" sz="2800">
                <a:latin typeface="Times New Roman" panose="02020603050405020304" pitchFamily="18" charset="0"/>
              </a:rPr>
              <a:t>, </a:t>
            </a:r>
            <a:r>
              <a:rPr lang="de-DE" altLang="de-CZ" sz="2800" i="1">
                <a:latin typeface="Times New Roman" panose="02020603050405020304" pitchFamily="18" charset="0"/>
              </a:rPr>
              <a:t>радиоактивность</a:t>
            </a:r>
            <a:r>
              <a:rPr lang="de-DE" altLang="de-CZ" sz="2800">
                <a:latin typeface="Times New Roman" panose="02020603050405020304" pitchFamily="18" charset="0"/>
              </a:rPr>
              <a:t>, </a:t>
            </a:r>
            <a:r>
              <a:rPr lang="de-DE" altLang="de-CZ" sz="2800" i="1">
                <a:latin typeface="Times New Roman" panose="02020603050405020304" pitchFamily="18" charset="0"/>
              </a:rPr>
              <a:t>радиоактивный</a:t>
            </a:r>
            <a:r>
              <a:rPr lang="de-DE" altLang="de-CZ" sz="2800">
                <a:latin typeface="Times New Roman" panose="02020603050405020304" pitchFamily="18" charset="0"/>
              </a:rPr>
              <a:t>): </a:t>
            </a:r>
            <a:r>
              <a:rPr lang="de-DE" altLang="de-CZ" sz="2800" i="1">
                <a:latin typeface="Times New Roman" panose="02020603050405020304" pitchFamily="18" charset="0"/>
              </a:rPr>
              <a:t>радиобиология</a:t>
            </a:r>
            <a:r>
              <a:rPr lang="de-DE" altLang="de-CZ" sz="2800">
                <a:latin typeface="Times New Roman" panose="02020603050405020304" pitchFamily="18" charset="0"/>
              </a:rPr>
              <a:t>, </a:t>
            </a:r>
            <a:r>
              <a:rPr lang="de-DE" altLang="de-CZ" sz="2800" i="1">
                <a:latin typeface="Times New Roman" panose="02020603050405020304" pitchFamily="18" charset="0"/>
              </a:rPr>
              <a:t>радиофизика</a:t>
            </a:r>
            <a:r>
              <a:rPr lang="de-DE" altLang="de-CZ" sz="2800">
                <a:latin typeface="Times New Roman" panose="02020603050405020304" pitchFamily="18" charset="0"/>
              </a:rPr>
              <a:t>; </a:t>
            </a:r>
            <a:r>
              <a:rPr lang="de-DE" altLang="de-CZ" sz="2800" i="1">
                <a:latin typeface="Times New Roman" panose="02020603050405020304" pitchFamily="18" charset="0"/>
              </a:rPr>
              <a:t>сейсмо</a:t>
            </a:r>
            <a:r>
              <a:rPr lang="de-DE" altLang="de-CZ" sz="2800">
                <a:latin typeface="Times New Roman" panose="02020603050405020304" pitchFamily="18" charset="0"/>
              </a:rPr>
              <a:t>- (</a:t>
            </a:r>
            <a:r>
              <a:rPr lang="de-DE" altLang="de-CZ" sz="2800" i="1">
                <a:latin typeface="Times New Roman" panose="02020603050405020304" pitchFamily="18" charset="0"/>
              </a:rPr>
              <a:t>сейсмический</a:t>
            </a:r>
            <a:r>
              <a:rPr lang="de-DE" altLang="de-CZ" sz="2800">
                <a:latin typeface="Times New Roman" panose="02020603050405020304" pitchFamily="18" charset="0"/>
              </a:rPr>
              <a:t>): </a:t>
            </a:r>
            <a:r>
              <a:rPr lang="de-DE" altLang="de-CZ" sz="2800" i="1">
                <a:latin typeface="Times New Roman" panose="02020603050405020304" pitchFamily="18" charset="0"/>
              </a:rPr>
              <a:t>сейсмостанция</a:t>
            </a:r>
            <a:r>
              <a:rPr lang="de-DE" altLang="de-CZ" sz="2800">
                <a:latin typeface="Times New Roman" panose="02020603050405020304" pitchFamily="18" charset="0"/>
              </a:rPr>
              <a:t>; </a:t>
            </a:r>
            <a:r>
              <a:rPr lang="de-DE" altLang="de-CZ" sz="2800" i="1">
                <a:latin typeface="Times New Roman" panose="02020603050405020304" pitchFamily="18" charset="0"/>
              </a:rPr>
              <a:t>стерео</a:t>
            </a:r>
            <a:r>
              <a:rPr lang="de-DE" altLang="de-CZ" sz="2800">
                <a:latin typeface="Times New Roman" panose="02020603050405020304" pitchFamily="18" charset="0"/>
              </a:rPr>
              <a:t>- (</a:t>
            </a:r>
            <a:r>
              <a:rPr lang="de-DE" altLang="de-CZ" sz="2800" i="1">
                <a:latin typeface="Times New Roman" panose="02020603050405020304" pitchFamily="18" charset="0"/>
              </a:rPr>
              <a:t>стереоскопический</a:t>
            </a:r>
            <a:r>
              <a:rPr lang="de-DE" altLang="de-CZ" sz="2800">
                <a:latin typeface="Times New Roman" panose="02020603050405020304" pitchFamily="18" charset="0"/>
              </a:rPr>
              <a:t>): </a:t>
            </a:r>
            <a:r>
              <a:rPr lang="de-DE" altLang="de-CZ" sz="2800" i="1">
                <a:latin typeface="Times New Roman" panose="02020603050405020304" pitchFamily="18" charset="0"/>
              </a:rPr>
              <a:t>стереокино</a:t>
            </a:r>
            <a:r>
              <a:rPr lang="de-DE" altLang="de-CZ" sz="2800">
                <a:latin typeface="Times New Roman" panose="02020603050405020304" pitchFamily="18" charset="0"/>
              </a:rPr>
              <a:t>, </a:t>
            </a:r>
            <a:r>
              <a:rPr lang="de-DE" altLang="de-CZ" sz="2800" i="1">
                <a:latin typeface="Times New Roman" panose="02020603050405020304" pitchFamily="18" charset="0"/>
              </a:rPr>
              <a:t>стереоэкран</a:t>
            </a:r>
            <a:r>
              <a:rPr lang="de-DE" altLang="de-CZ" sz="2800">
                <a:latin typeface="Times New Roman" panose="02020603050405020304" pitchFamily="18" charset="0"/>
              </a:rPr>
              <a:t>; </a:t>
            </a:r>
            <a:r>
              <a:rPr lang="de-DE" altLang="de-CZ" sz="2800" i="1">
                <a:latin typeface="Times New Roman" panose="02020603050405020304" pitchFamily="18" charset="0"/>
              </a:rPr>
              <a:t>теле</a:t>
            </a:r>
            <a:r>
              <a:rPr lang="de-DE" altLang="de-CZ" sz="2800">
                <a:latin typeface="Times New Roman" panose="02020603050405020304" pitchFamily="18" charset="0"/>
              </a:rPr>
              <a:t>1- (</a:t>
            </a:r>
            <a:r>
              <a:rPr lang="de-DE" altLang="de-CZ" sz="2800" i="1">
                <a:latin typeface="Times New Roman" panose="02020603050405020304" pitchFamily="18" charset="0"/>
              </a:rPr>
              <a:t>телевидение</a:t>
            </a:r>
            <a:r>
              <a:rPr lang="de-DE" altLang="de-CZ" sz="2800">
                <a:latin typeface="Times New Roman" panose="02020603050405020304" pitchFamily="18" charset="0"/>
              </a:rPr>
              <a:t>, </a:t>
            </a:r>
            <a:r>
              <a:rPr lang="de-DE" altLang="de-CZ" sz="2800" i="1">
                <a:latin typeface="Times New Roman" panose="02020603050405020304" pitchFamily="18" charset="0"/>
              </a:rPr>
              <a:t>телевизионный</a:t>
            </a:r>
            <a:r>
              <a:rPr lang="de-DE" altLang="de-CZ" sz="2800">
                <a:latin typeface="Times New Roman" panose="02020603050405020304" pitchFamily="18" charset="0"/>
              </a:rPr>
              <a:t>): </a:t>
            </a:r>
            <a:r>
              <a:rPr lang="de-DE" altLang="de-CZ" sz="2800" i="1">
                <a:latin typeface="Times New Roman" panose="02020603050405020304" pitchFamily="18" charset="0"/>
              </a:rPr>
              <a:t>телепередача</a:t>
            </a:r>
            <a:r>
              <a:rPr lang="de-DE" altLang="de-CZ" sz="2800">
                <a:latin typeface="Times New Roman" panose="02020603050405020304" pitchFamily="18" charset="0"/>
              </a:rPr>
              <a:t>, </a:t>
            </a:r>
            <a:r>
              <a:rPr lang="de-DE" altLang="de-CZ" sz="2800" i="1">
                <a:latin typeface="Times New Roman" panose="02020603050405020304" pitchFamily="18" charset="0"/>
              </a:rPr>
              <a:t>телерепортаж</a:t>
            </a:r>
            <a:r>
              <a:rPr lang="de-DE" altLang="de-CZ" sz="2800">
                <a:latin typeface="Times New Roman" panose="02020603050405020304" pitchFamily="18" charset="0"/>
              </a:rPr>
              <a:t>; </a:t>
            </a:r>
            <a:r>
              <a:rPr lang="de-DE" altLang="de-CZ" sz="2800" i="1">
                <a:latin typeface="Times New Roman" panose="02020603050405020304" pitchFamily="18" charset="0"/>
              </a:rPr>
              <a:t>термо</a:t>
            </a:r>
            <a:r>
              <a:rPr lang="de-DE" altLang="de-CZ" sz="2800">
                <a:latin typeface="Times New Roman" panose="02020603050405020304" pitchFamily="18" charset="0"/>
              </a:rPr>
              <a:t>- (</a:t>
            </a:r>
            <a:r>
              <a:rPr lang="de-DE" altLang="de-CZ" sz="2800" i="1">
                <a:latin typeface="Times New Roman" panose="02020603050405020304" pitchFamily="18" charset="0"/>
              </a:rPr>
              <a:t>термический</a:t>
            </a:r>
            <a:r>
              <a:rPr lang="de-DE" altLang="de-CZ" sz="2800">
                <a:latin typeface="Times New Roman" panose="02020603050405020304" pitchFamily="18" charset="0"/>
              </a:rPr>
              <a:t>): </a:t>
            </a:r>
            <a:r>
              <a:rPr lang="de-DE" altLang="de-CZ" sz="2800" i="1">
                <a:latin typeface="Times New Roman" panose="02020603050405020304" pitchFamily="18" charset="0"/>
              </a:rPr>
              <a:t>термоизоляция</a:t>
            </a:r>
            <a:r>
              <a:rPr lang="de-DE" altLang="de-CZ" sz="2800">
                <a:latin typeface="Times New Roman" panose="02020603050405020304" pitchFamily="18" charset="0"/>
              </a:rPr>
              <a:t>, </a:t>
            </a:r>
            <a:r>
              <a:rPr lang="de-DE" altLang="de-CZ" sz="2800" i="1">
                <a:latin typeface="Times New Roman" panose="02020603050405020304" pitchFamily="18" charset="0"/>
              </a:rPr>
              <a:t>термокамера</a:t>
            </a:r>
            <a:r>
              <a:rPr lang="de-DE" altLang="de-CZ" sz="2800">
                <a:latin typeface="Times New Roman" panose="02020603050405020304" pitchFamily="18" charset="0"/>
              </a:rPr>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Inhaltsplatzhalter 2">
            <a:extLst>
              <a:ext uri="{FF2B5EF4-FFF2-40B4-BE49-F238E27FC236}">
                <a16:creationId xmlns:a16="http://schemas.microsoft.com/office/drawing/2014/main" id="{9E684CED-E3F2-1529-DF7F-11BF304F383C}"/>
              </a:ext>
            </a:extLst>
          </p:cNvPr>
          <p:cNvSpPr>
            <a:spLocks noGrp="1" noChangeArrowheads="1"/>
          </p:cNvSpPr>
          <p:nvPr>
            <p:ph idx="1"/>
          </p:nvPr>
        </p:nvSpPr>
        <p:spPr>
          <a:xfrm>
            <a:off x="360363" y="323850"/>
            <a:ext cx="9359900" cy="6769100"/>
          </a:xfrm>
        </p:spPr>
        <p:txBody>
          <a:bodyPr/>
          <a:lstStyle/>
          <a:p>
            <a:pPr marL="457200" indent="-457200">
              <a:buFont typeface="Arial" panose="020B0604020202020204" pitchFamily="34" charset="0"/>
              <a:buChar char="•"/>
            </a:pPr>
            <a:r>
              <a:rPr lang="de-DE" altLang="de-CZ" sz="2800">
                <a:latin typeface="Times New Roman" panose="02020603050405020304" pitchFamily="18" charset="0"/>
              </a:rPr>
              <a:t>; </a:t>
            </a:r>
            <a:r>
              <a:rPr lang="de-DE" altLang="de-CZ" sz="2800" i="1">
                <a:latin typeface="Times New Roman" panose="02020603050405020304" pitchFamily="18" charset="0"/>
              </a:rPr>
              <a:t>турбо</a:t>
            </a:r>
            <a:r>
              <a:rPr lang="de-DE" altLang="de-CZ" sz="2800">
                <a:latin typeface="Times New Roman" panose="02020603050405020304" pitchFamily="18" charset="0"/>
              </a:rPr>
              <a:t>- (</a:t>
            </a:r>
            <a:r>
              <a:rPr lang="de-DE" altLang="de-CZ" sz="2800" i="1">
                <a:latin typeface="Times New Roman" panose="02020603050405020304" pitchFamily="18" charset="0"/>
              </a:rPr>
              <a:t>турбина</a:t>
            </a:r>
            <a:r>
              <a:rPr lang="de-DE" altLang="de-CZ" sz="2800">
                <a:latin typeface="Times New Roman" panose="02020603050405020304" pitchFamily="18" charset="0"/>
              </a:rPr>
              <a:t>): </a:t>
            </a:r>
            <a:r>
              <a:rPr lang="de-DE" altLang="de-CZ" sz="2800" i="1">
                <a:latin typeface="Times New Roman" panose="02020603050405020304" pitchFamily="18" charset="0"/>
              </a:rPr>
              <a:t>турбогенератор</a:t>
            </a:r>
            <a:r>
              <a:rPr lang="de-DE" altLang="de-CZ" sz="2800">
                <a:latin typeface="Times New Roman" panose="02020603050405020304" pitchFamily="18" charset="0"/>
              </a:rPr>
              <a:t>, </a:t>
            </a:r>
            <a:r>
              <a:rPr lang="de-DE" altLang="de-CZ" sz="2800" i="1">
                <a:latin typeface="Times New Roman" panose="02020603050405020304" pitchFamily="18" charset="0"/>
              </a:rPr>
              <a:t>турбокомпрессор</a:t>
            </a:r>
            <a:r>
              <a:rPr lang="de-DE" altLang="de-CZ" sz="2800">
                <a:latin typeface="Times New Roman" panose="02020603050405020304" pitchFamily="18" charset="0"/>
              </a:rPr>
              <a:t>; </a:t>
            </a:r>
            <a:r>
              <a:rPr lang="de-DE" altLang="de-CZ" sz="2800" i="1">
                <a:latin typeface="Times New Roman" panose="02020603050405020304" pitchFamily="18" charset="0"/>
              </a:rPr>
              <a:t>физио</a:t>
            </a:r>
            <a:r>
              <a:rPr lang="de-DE" altLang="de-CZ" sz="2800">
                <a:latin typeface="Times New Roman" panose="02020603050405020304" pitchFamily="18" charset="0"/>
              </a:rPr>
              <a:t>- (</a:t>
            </a:r>
            <a:r>
              <a:rPr lang="de-DE" altLang="de-CZ" sz="2800" i="1">
                <a:latin typeface="Times New Roman" panose="02020603050405020304" pitchFamily="18" charset="0"/>
              </a:rPr>
              <a:t>физический</a:t>
            </a:r>
            <a:r>
              <a:rPr lang="de-DE" altLang="de-CZ" sz="2800">
                <a:latin typeface="Times New Roman" panose="02020603050405020304" pitchFamily="18" charset="0"/>
              </a:rPr>
              <a:t>): </a:t>
            </a:r>
            <a:r>
              <a:rPr lang="de-DE" altLang="de-CZ" sz="2800" i="1">
                <a:latin typeface="Times New Roman" panose="02020603050405020304" pitchFamily="18" charset="0"/>
              </a:rPr>
              <a:t>физиотерапия</a:t>
            </a:r>
            <a:r>
              <a:rPr lang="de-DE" altLang="de-CZ" sz="2800">
                <a:latin typeface="Times New Roman" panose="02020603050405020304" pitchFamily="18" charset="0"/>
              </a:rPr>
              <a:t>; </a:t>
            </a:r>
            <a:r>
              <a:rPr lang="de-DE" altLang="de-CZ" sz="2800" i="1">
                <a:latin typeface="Times New Roman" panose="02020603050405020304" pitchFamily="18" charset="0"/>
              </a:rPr>
              <a:t>фото</a:t>
            </a:r>
            <a:r>
              <a:rPr lang="de-DE" altLang="de-CZ" sz="2800">
                <a:latin typeface="Times New Roman" panose="02020603050405020304" pitchFamily="18" charset="0"/>
              </a:rPr>
              <a:t>1- (</a:t>
            </a:r>
            <a:r>
              <a:rPr lang="de-DE" altLang="de-CZ" sz="2800" i="1">
                <a:latin typeface="Times New Roman" panose="02020603050405020304" pitchFamily="18" charset="0"/>
              </a:rPr>
              <a:t>фотография</a:t>
            </a:r>
            <a:r>
              <a:rPr lang="de-DE" altLang="de-CZ" sz="2800">
                <a:latin typeface="Times New Roman" panose="02020603050405020304" pitchFamily="18" charset="0"/>
              </a:rPr>
              <a:t>, </a:t>
            </a:r>
            <a:r>
              <a:rPr lang="de-DE" altLang="de-CZ" sz="2800" i="1">
                <a:latin typeface="Times New Roman" panose="02020603050405020304" pitchFamily="18" charset="0"/>
              </a:rPr>
              <a:t>фотографический</a:t>
            </a:r>
            <a:r>
              <a:rPr lang="de-DE" altLang="de-CZ" sz="2800">
                <a:latin typeface="Times New Roman" panose="02020603050405020304" pitchFamily="18" charset="0"/>
              </a:rPr>
              <a:t>): </a:t>
            </a:r>
            <a:r>
              <a:rPr lang="de-DE" altLang="de-CZ" sz="2800" i="1">
                <a:latin typeface="Times New Roman" panose="02020603050405020304" pitchFamily="18" charset="0"/>
              </a:rPr>
              <a:t>фотоаппарат</a:t>
            </a:r>
            <a:r>
              <a:rPr lang="de-DE" altLang="de-CZ" sz="2800">
                <a:latin typeface="Times New Roman" panose="02020603050405020304" pitchFamily="18" charset="0"/>
              </a:rPr>
              <a:t>, </a:t>
            </a:r>
            <a:r>
              <a:rPr lang="de-DE" altLang="de-CZ" sz="2800" i="1">
                <a:latin typeface="Times New Roman" panose="02020603050405020304" pitchFamily="18" charset="0"/>
              </a:rPr>
              <a:t>фотокопия</a:t>
            </a:r>
            <a:r>
              <a:rPr lang="de-DE" altLang="de-CZ" sz="2800">
                <a:latin typeface="Times New Roman" panose="02020603050405020304" pitchFamily="18" charset="0"/>
              </a:rPr>
              <a:t>, </a:t>
            </a:r>
            <a:r>
              <a:rPr lang="de-DE" altLang="de-CZ" sz="2800" i="1">
                <a:latin typeface="Times New Roman" panose="02020603050405020304" pitchFamily="18" charset="0"/>
              </a:rPr>
              <a:t>фотокорреспондент</a:t>
            </a:r>
            <a:r>
              <a:rPr lang="de-DE" altLang="de-CZ" sz="2800">
                <a:latin typeface="Times New Roman" panose="02020603050405020304" pitchFamily="18" charset="0"/>
              </a:rPr>
              <a:t>; </a:t>
            </a:r>
            <a:r>
              <a:rPr lang="de-DE" altLang="de-CZ" sz="2800" i="1">
                <a:latin typeface="Times New Roman" panose="02020603050405020304" pitchFamily="18" charset="0"/>
              </a:rPr>
              <a:t>эвако</a:t>
            </a:r>
            <a:r>
              <a:rPr lang="de-DE" altLang="de-CZ" sz="2800">
                <a:latin typeface="Times New Roman" panose="02020603050405020304" pitchFamily="18" charset="0"/>
              </a:rPr>
              <a:t>- (</a:t>
            </a:r>
            <a:r>
              <a:rPr lang="de-DE" altLang="de-CZ" sz="2800" i="1">
                <a:latin typeface="Times New Roman" panose="02020603050405020304" pitchFamily="18" charset="0"/>
              </a:rPr>
              <a:t>эвакуация</a:t>
            </a:r>
            <a:r>
              <a:rPr lang="de-DE" altLang="de-CZ" sz="2800">
                <a:latin typeface="Times New Roman" panose="02020603050405020304" pitchFamily="18" charset="0"/>
              </a:rPr>
              <a:t>, </a:t>
            </a:r>
            <a:r>
              <a:rPr lang="de-DE" altLang="de-CZ" sz="2800" i="1">
                <a:latin typeface="Times New Roman" panose="02020603050405020304" pitchFamily="18" charset="0"/>
              </a:rPr>
              <a:t>эвакуационный</a:t>
            </a:r>
            <a:r>
              <a:rPr lang="de-DE" altLang="de-CZ" sz="2800">
                <a:latin typeface="Times New Roman" panose="02020603050405020304" pitchFamily="18" charset="0"/>
              </a:rPr>
              <a:t>, </a:t>
            </a:r>
            <a:r>
              <a:rPr lang="de-DE" altLang="de-CZ" sz="2800" i="1">
                <a:latin typeface="Times New Roman" panose="02020603050405020304" pitchFamily="18" charset="0"/>
              </a:rPr>
              <a:t>эвакуированный</a:t>
            </a:r>
            <a:r>
              <a:rPr lang="de-DE" altLang="de-CZ" sz="2800">
                <a:latin typeface="Times New Roman" panose="02020603050405020304" pitchFamily="18" charset="0"/>
              </a:rPr>
              <a:t>): </a:t>
            </a:r>
            <a:r>
              <a:rPr lang="de-DE" altLang="de-CZ" sz="2800" i="1">
                <a:latin typeface="Times New Roman" panose="02020603050405020304" pitchFamily="18" charset="0"/>
              </a:rPr>
              <a:t>эвакогоспиталь</a:t>
            </a:r>
            <a:r>
              <a:rPr lang="de-DE" altLang="de-CZ" sz="2800">
                <a:latin typeface="Times New Roman" panose="02020603050405020304" pitchFamily="18" charset="0"/>
              </a:rPr>
              <a:t>, </a:t>
            </a:r>
            <a:r>
              <a:rPr lang="de-DE" altLang="de-CZ" sz="2800" i="1">
                <a:latin typeface="Times New Roman" panose="02020603050405020304" pitchFamily="18" charset="0"/>
              </a:rPr>
              <a:t>эвакопункт</a:t>
            </a:r>
            <a:r>
              <a:rPr lang="de-DE" altLang="de-CZ" sz="2800">
                <a:latin typeface="Times New Roman" panose="02020603050405020304" pitchFamily="18" charset="0"/>
              </a:rPr>
              <a:t>; </a:t>
            </a:r>
            <a:r>
              <a:rPr lang="de-DE" altLang="de-CZ" sz="2800" i="1">
                <a:latin typeface="Times New Roman" panose="02020603050405020304" pitchFamily="18" charset="0"/>
              </a:rPr>
              <a:t>электро</a:t>
            </a:r>
            <a:r>
              <a:rPr lang="de-DE" altLang="de-CZ" sz="2800">
                <a:latin typeface="Times New Roman" panose="02020603050405020304" pitchFamily="18" charset="0"/>
              </a:rPr>
              <a:t>- (</a:t>
            </a:r>
            <a:r>
              <a:rPr lang="de-DE" altLang="de-CZ" sz="2800" i="1">
                <a:latin typeface="Times New Roman" panose="02020603050405020304" pitchFamily="18" charset="0"/>
              </a:rPr>
              <a:t>электричество</a:t>
            </a:r>
            <a:r>
              <a:rPr lang="de-DE" altLang="de-CZ" sz="2800">
                <a:latin typeface="Times New Roman" panose="02020603050405020304" pitchFamily="18" charset="0"/>
              </a:rPr>
              <a:t>, </a:t>
            </a:r>
            <a:r>
              <a:rPr lang="de-DE" altLang="de-CZ" sz="2800" i="1">
                <a:latin typeface="Times New Roman" panose="02020603050405020304" pitchFamily="18" charset="0"/>
              </a:rPr>
              <a:t>электрический</a:t>
            </a:r>
            <a:r>
              <a:rPr lang="de-DE" altLang="de-CZ" sz="2800">
                <a:latin typeface="Times New Roman" panose="02020603050405020304" pitchFamily="18" charset="0"/>
              </a:rPr>
              <a:t>): </a:t>
            </a:r>
            <a:r>
              <a:rPr lang="de-DE" altLang="de-CZ" sz="2800" i="1">
                <a:latin typeface="Times New Roman" panose="02020603050405020304" pitchFamily="18" charset="0"/>
              </a:rPr>
              <a:t>электроэнергия</a:t>
            </a:r>
            <a:r>
              <a:rPr lang="de-DE" altLang="de-CZ" sz="2800">
                <a:latin typeface="Times New Roman" panose="02020603050405020304" pitchFamily="18" charset="0"/>
              </a:rPr>
              <a:t>, </a:t>
            </a:r>
            <a:r>
              <a:rPr lang="de-DE" altLang="de-CZ" sz="2800" i="1">
                <a:latin typeface="Times New Roman" panose="02020603050405020304" pitchFamily="18" charset="0"/>
              </a:rPr>
              <a:t>электропередача</a:t>
            </a:r>
            <a:r>
              <a:rPr lang="de-DE" altLang="de-CZ" sz="2800">
                <a:latin typeface="Times New Roman" panose="02020603050405020304" pitchFamily="18" charset="0"/>
              </a:rPr>
              <a:t>, </a:t>
            </a:r>
            <a:r>
              <a:rPr lang="de-DE" altLang="de-CZ" sz="2800" i="1">
                <a:latin typeface="Times New Roman" panose="02020603050405020304" pitchFamily="18" charset="0"/>
              </a:rPr>
              <a:t>электротехника</a:t>
            </a:r>
            <a:r>
              <a:rPr lang="de-DE" altLang="de-CZ" sz="2800">
                <a:latin typeface="Times New Roman" panose="02020603050405020304" pitchFamily="18" charset="0"/>
              </a:rPr>
              <a:t>; </a:t>
            </a:r>
            <a:r>
              <a:rPr lang="de-DE" altLang="de-CZ" sz="2800" i="1">
                <a:latin typeface="Times New Roman" panose="02020603050405020304" pitchFamily="18" charset="0"/>
              </a:rPr>
              <a:t>энерго</a:t>
            </a:r>
            <a:r>
              <a:rPr lang="de-DE" altLang="de-CZ" sz="2800">
                <a:latin typeface="Times New Roman" panose="02020603050405020304" pitchFamily="18" charset="0"/>
              </a:rPr>
              <a:t>- (</a:t>
            </a:r>
            <a:r>
              <a:rPr lang="de-DE" altLang="de-CZ" sz="2800" i="1">
                <a:latin typeface="Times New Roman" panose="02020603050405020304" pitchFamily="18" charset="0"/>
              </a:rPr>
              <a:t>энергия</a:t>
            </a:r>
            <a:r>
              <a:rPr lang="de-DE" altLang="de-CZ" sz="2800">
                <a:latin typeface="Times New Roman" panose="02020603050405020304" pitchFamily="18" charset="0"/>
              </a:rPr>
              <a:t>, </a:t>
            </a:r>
            <a:r>
              <a:rPr lang="de-DE" altLang="de-CZ" sz="2800" i="1">
                <a:latin typeface="Times New Roman" panose="02020603050405020304" pitchFamily="18" charset="0"/>
              </a:rPr>
              <a:t>энергетика</a:t>
            </a:r>
            <a:r>
              <a:rPr lang="de-DE" altLang="de-CZ" sz="2800">
                <a:latin typeface="Times New Roman" panose="02020603050405020304" pitchFamily="18" charset="0"/>
              </a:rPr>
              <a:t>, </a:t>
            </a:r>
            <a:r>
              <a:rPr lang="de-DE" altLang="de-CZ" sz="2800" i="1">
                <a:latin typeface="Times New Roman" panose="02020603050405020304" pitchFamily="18" charset="0"/>
              </a:rPr>
              <a:t>энергетический</a:t>
            </a:r>
            <a:r>
              <a:rPr lang="de-DE" altLang="de-CZ" sz="2800">
                <a:latin typeface="Times New Roman" panose="02020603050405020304" pitchFamily="18" charset="0"/>
              </a:rPr>
              <a:t>): </a:t>
            </a:r>
            <a:r>
              <a:rPr lang="de-DE" altLang="de-CZ" sz="2800" i="1">
                <a:latin typeface="Times New Roman" panose="02020603050405020304" pitchFamily="18" charset="0"/>
              </a:rPr>
              <a:t>энергосистема</a:t>
            </a:r>
            <a:r>
              <a:rPr lang="de-DE" altLang="de-CZ" sz="2800">
                <a:latin typeface="Times New Roman" panose="02020603050405020304" pitchFamily="18" charset="0"/>
              </a:rPr>
              <a:t>, нов.: </a:t>
            </a:r>
            <a:r>
              <a:rPr lang="de-DE" altLang="de-CZ" sz="2800" i="1">
                <a:latin typeface="Times New Roman" panose="02020603050405020304" pitchFamily="18" charset="0"/>
              </a:rPr>
              <a:t>энергогигант</a:t>
            </a:r>
            <a:r>
              <a:rPr lang="ru-RU" altLang="de-CZ" sz="2800">
                <a:latin typeface="Times New Roman" panose="02020603050405020304" pitchFamily="18" charset="0"/>
              </a:rPr>
              <a:t>»</a:t>
            </a:r>
            <a:r>
              <a:rPr lang="ru-RU" altLang="de-CZ" sz="2800" i="1">
                <a:latin typeface="Times New Roman" panose="02020603050405020304" pitchFamily="18" charset="0"/>
              </a:rPr>
              <a:t> </a:t>
            </a:r>
            <a:endParaRPr lang="de-DE" altLang="de-CZ" sz="2800">
              <a:latin typeface="Times New Roman" panose="02020603050405020304" pitchFamily="18" charset="0"/>
            </a:endParaRPr>
          </a:p>
          <a:p>
            <a:pPr marL="457200" indent="-457200">
              <a:buFont typeface="Arial" panose="020B0604020202020204" pitchFamily="34" charset="0"/>
              <a:buChar char="•"/>
            </a:pPr>
            <a:r>
              <a:rPr lang="de-DE" altLang="de-CZ" sz="2800">
                <a:latin typeface="Times New Roman" panose="02020603050405020304" pitchFamily="18" charset="0"/>
              </a:rPr>
              <a:t>§556 </a:t>
            </a:r>
            <a:r>
              <a:rPr lang="ru-RU" altLang="de-CZ" sz="2800">
                <a:latin typeface="Times New Roman" panose="02020603050405020304" pitchFamily="18" charset="0"/>
              </a:rPr>
              <a:t>«Особое место среди сложных существительных занимают сложения со связанными опорными (последними) компонентами преимущественно интернационального характера. Такие компоненты используются только как связанные корни в сложениях данной структуры, либо также в сложениях иной структуры (иногда как первый компонент) или в</a:t>
            </a:r>
            <a:endParaRPr lang="de-DE" altLang="de-CZ" sz="2800">
              <a:latin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Inhaltsplatzhalter 2">
            <a:extLst>
              <a:ext uri="{FF2B5EF4-FFF2-40B4-BE49-F238E27FC236}">
                <a16:creationId xmlns:a16="http://schemas.microsoft.com/office/drawing/2014/main" id="{C49F1614-FDF4-0A1C-12E8-C9F636C18B89}"/>
              </a:ext>
            </a:extLst>
          </p:cNvPr>
          <p:cNvSpPr>
            <a:spLocks noGrp="1" noChangeArrowheads="1"/>
          </p:cNvSpPr>
          <p:nvPr>
            <p:ph idx="1"/>
          </p:nvPr>
        </p:nvSpPr>
        <p:spPr>
          <a:xfrm>
            <a:off x="287338" y="395288"/>
            <a:ext cx="9505950" cy="6769100"/>
          </a:xfrm>
        </p:spPr>
        <p:txBody>
          <a:bodyPr/>
          <a:lstStyle/>
          <a:p>
            <a:pPr marL="457200" indent="-457200">
              <a:buFont typeface="Arial" panose="020B0604020202020204" pitchFamily="34" charset="0"/>
              <a:buChar char="•"/>
            </a:pPr>
            <a:r>
              <a:rPr lang="ru-RU" altLang="de-CZ" sz="2800">
                <a:latin typeface="Times New Roman" panose="02020603050405020304" pitchFamily="18" charset="0"/>
              </a:rPr>
              <a:t>суффиксальных образованиях. Сложения со связанными опорными компонентами составляют продуктивные типы, использующиеся главным образом в сфере научно-технической терминологии.»</a:t>
            </a:r>
          </a:p>
          <a:p>
            <a:pPr marL="457200" indent="-457200">
              <a:buFont typeface="Arial" panose="020B0604020202020204" pitchFamily="34" charset="0"/>
              <a:buChar char="•"/>
            </a:pPr>
            <a:r>
              <a:rPr lang="de-DE" altLang="de-CZ" sz="2800">
                <a:latin typeface="Times New Roman" panose="02020603050405020304" pitchFamily="18" charset="0"/>
              </a:rPr>
              <a:t>Наиболее употребительны типы со следующими опорными компонентами: -</a:t>
            </a:r>
            <a:r>
              <a:rPr lang="de-DE" altLang="de-CZ" sz="2800" i="1">
                <a:latin typeface="Times New Roman" panose="02020603050405020304" pitchFamily="18" charset="0"/>
              </a:rPr>
              <a:t>лог</a:t>
            </a:r>
            <a:r>
              <a:rPr lang="de-DE" altLang="de-CZ" sz="2800">
                <a:latin typeface="Times New Roman" panose="02020603050405020304" pitchFamily="18" charset="0"/>
              </a:rPr>
              <a:t> в названиях лиц по профессиональному занятию, связанному с определенной отраслью знания: </a:t>
            </a:r>
            <a:r>
              <a:rPr lang="de-DE" altLang="de-CZ" sz="2800" i="1">
                <a:latin typeface="Times New Roman" panose="02020603050405020304" pitchFamily="18" charset="0"/>
              </a:rPr>
              <a:t>текстолог</a:t>
            </a:r>
            <a:r>
              <a:rPr lang="de-DE" altLang="de-CZ" sz="2800">
                <a:latin typeface="Times New Roman" panose="02020603050405020304" pitchFamily="18" charset="0"/>
              </a:rPr>
              <a:t>, </a:t>
            </a:r>
            <a:r>
              <a:rPr lang="de-DE" altLang="de-CZ" sz="2800" i="1">
                <a:latin typeface="Times New Roman" panose="02020603050405020304" pitchFamily="18" charset="0"/>
              </a:rPr>
              <a:t>психолог</a:t>
            </a:r>
            <a:r>
              <a:rPr lang="de-DE" altLang="de-CZ" sz="2800">
                <a:latin typeface="Times New Roman" panose="02020603050405020304" pitchFamily="18" charset="0"/>
              </a:rPr>
              <a:t>, </a:t>
            </a:r>
            <a:r>
              <a:rPr lang="de-DE" altLang="de-CZ" sz="2800" i="1">
                <a:latin typeface="Times New Roman" panose="02020603050405020304" pitchFamily="18" charset="0"/>
              </a:rPr>
              <a:t>египтолог</a:t>
            </a:r>
            <a:r>
              <a:rPr lang="de-DE" altLang="de-CZ" sz="2800">
                <a:latin typeface="Times New Roman" panose="02020603050405020304" pitchFamily="18" charset="0"/>
              </a:rPr>
              <a:t>, </a:t>
            </a:r>
            <a:r>
              <a:rPr lang="de-DE" altLang="de-CZ" sz="2800" i="1">
                <a:latin typeface="Times New Roman" panose="02020603050405020304" pitchFamily="18" charset="0"/>
              </a:rPr>
              <a:t>вулканолог</a:t>
            </a:r>
            <a:r>
              <a:rPr lang="de-DE" altLang="de-CZ" sz="2800">
                <a:latin typeface="Times New Roman" panose="02020603050405020304" pitchFamily="18" charset="0"/>
              </a:rPr>
              <a:t>; -</a:t>
            </a:r>
            <a:r>
              <a:rPr lang="de-DE" altLang="de-CZ" sz="2800" i="1">
                <a:latin typeface="Times New Roman" panose="02020603050405020304" pitchFamily="18" charset="0"/>
              </a:rPr>
              <a:t>граф</a:t>
            </a:r>
            <a:r>
              <a:rPr lang="de-DE" altLang="de-CZ" sz="2800">
                <a:latin typeface="Times New Roman" panose="02020603050405020304" pitchFamily="18" charset="0"/>
              </a:rPr>
              <a:t> в названиях: а) лиц по профессиональному занятию, связанному с описанием или записью (чего-н. или каким-н. образом): </a:t>
            </a:r>
            <a:r>
              <a:rPr lang="de-DE" altLang="de-CZ" sz="2800" i="1">
                <a:latin typeface="Times New Roman" panose="02020603050405020304" pitchFamily="18" charset="0"/>
              </a:rPr>
              <a:t>библиограф</a:t>
            </a:r>
            <a:r>
              <a:rPr lang="de-DE" altLang="de-CZ" sz="2800">
                <a:latin typeface="Times New Roman" panose="02020603050405020304" pitchFamily="18" charset="0"/>
              </a:rPr>
              <a:t>, </a:t>
            </a:r>
            <a:r>
              <a:rPr lang="de-DE" altLang="de-CZ" sz="2800" i="1">
                <a:latin typeface="Times New Roman" panose="02020603050405020304" pitchFamily="18" charset="0"/>
              </a:rPr>
              <a:t>лексикограф</a:t>
            </a:r>
            <a:r>
              <a:rPr lang="de-DE" altLang="de-CZ" sz="2800">
                <a:latin typeface="Times New Roman" panose="02020603050405020304" pitchFamily="18" charset="0"/>
              </a:rPr>
              <a:t>; б) орудий, механизмов, приборов, записывающих что-н.: </a:t>
            </a:r>
            <a:r>
              <a:rPr lang="de-DE" altLang="de-CZ" sz="2800" i="1">
                <a:latin typeface="Times New Roman" panose="02020603050405020304" pitchFamily="18" charset="0"/>
              </a:rPr>
              <a:t>фонограф</a:t>
            </a:r>
            <a:r>
              <a:rPr lang="de-DE" altLang="de-CZ" sz="2800">
                <a:latin typeface="Times New Roman" panose="02020603050405020304" pitchFamily="18" charset="0"/>
              </a:rPr>
              <a:t>, </a:t>
            </a:r>
            <a:r>
              <a:rPr lang="de-DE" altLang="de-CZ" sz="2800" i="1">
                <a:latin typeface="Times New Roman" panose="02020603050405020304" pitchFamily="18" charset="0"/>
              </a:rPr>
              <a:t>сейсмограф</a:t>
            </a:r>
            <a:r>
              <a:rPr lang="de-DE" altLang="de-CZ" sz="2800">
                <a:latin typeface="Times New Roman" panose="02020603050405020304" pitchFamily="18" charset="0"/>
              </a:rPr>
              <a:t>; -</a:t>
            </a:r>
            <a:r>
              <a:rPr lang="de-DE" altLang="de-CZ" sz="2800" i="1">
                <a:latin typeface="Times New Roman" panose="02020603050405020304" pitchFamily="18" charset="0"/>
              </a:rPr>
              <a:t>грамм</a:t>
            </a:r>
            <a:r>
              <a:rPr lang="de-DE" altLang="de-CZ" sz="2800">
                <a:latin typeface="Times New Roman" panose="02020603050405020304" pitchFamily="18" charset="0"/>
              </a:rPr>
              <a:t>(</a:t>
            </a:r>
            <a:r>
              <a:rPr lang="de-DE" altLang="de-CZ" sz="2800" i="1">
                <a:latin typeface="Times New Roman" panose="02020603050405020304" pitchFamily="18" charset="0"/>
              </a:rPr>
              <a:t>а</a:t>
            </a:r>
            <a:r>
              <a:rPr lang="de-DE" altLang="de-CZ" sz="2800">
                <a:latin typeface="Times New Roman" panose="02020603050405020304" pitchFamily="18" charset="0"/>
              </a:rPr>
              <a:t>) в назв. результатов записи (чего-н. или каким-н. образом): </a:t>
            </a:r>
            <a:r>
              <a:rPr lang="de-DE" altLang="de-CZ" sz="2800" i="1">
                <a:latin typeface="Times New Roman" panose="02020603050405020304" pitchFamily="18" charset="0"/>
              </a:rPr>
              <a:t>телеграмма</a:t>
            </a:r>
            <a:r>
              <a:rPr lang="de-DE" altLang="de-CZ" sz="2800">
                <a:latin typeface="Times New Roman" panose="02020603050405020304" pitchFamily="18" charset="0"/>
              </a:rPr>
              <a:t>, </a:t>
            </a:r>
            <a:r>
              <a:rPr lang="de-DE" altLang="de-CZ" sz="2800" i="1">
                <a:latin typeface="Times New Roman" panose="02020603050405020304" pitchFamily="18" charset="0"/>
              </a:rPr>
              <a:t>фонограмма</a:t>
            </a:r>
            <a:r>
              <a:rPr lang="de-DE" altLang="de-CZ" sz="2800">
                <a:latin typeface="Times New Roman" panose="02020603050405020304" pitchFamily="18" charset="0"/>
              </a:rPr>
              <a:t>, </a:t>
            </a:r>
            <a:r>
              <a:rPr lang="de-DE" altLang="de-CZ" sz="2800" i="1">
                <a:latin typeface="Times New Roman" panose="02020603050405020304" pitchFamily="18" charset="0"/>
              </a:rPr>
              <a:t>радиограмма</a:t>
            </a:r>
            <a:r>
              <a:rPr lang="de-DE" altLang="de-CZ" sz="2800">
                <a:latin typeface="Times New Roman" panose="02020603050405020304" pitchFamily="18" charset="0"/>
              </a:rPr>
              <a:t>, </a:t>
            </a:r>
            <a:r>
              <a:rPr lang="de-DE" altLang="de-CZ" sz="2800" i="1">
                <a:latin typeface="Times New Roman" panose="02020603050405020304" pitchFamily="18" charset="0"/>
              </a:rPr>
              <a:t>сейсмограмма</a:t>
            </a:r>
            <a:r>
              <a:rPr lang="de-DE" altLang="de-CZ" sz="2800">
                <a:latin typeface="Times New Roman" panose="02020603050405020304" pitchFamily="18" charset="0"/>
              </a:rPr>
              <a:t>; </a:t>
            </a:r>
            <a:br>
              <a:rPr lang="ru-RU" altLang="de-CZ" sz="2800">
                <a:latin typeface="Times New Roman" panose="02020603050405020304" pitchFamily="18" charset="0"/>
              </a:rPr>
            </a:br>
            <a:r>
              <a:rPr lang="de-DE" altLang="de-CZ" sz="2800">
                <a:latin typeface="Times New Roman" panose="02020603050405020304" pitchFamily="18" charset="0"/>
              </a:rPr>
              <a:t>-</a:t>
            </a:r>
            <a:r>
              <a:rPr lang="de-DE" altLang="de-CZ" sz="2800" i="1">
                <a:latin typeface="Times New Roman" panose="02020603050405020304" pitchFamily="18" charset="0"/>
              </a:rPr>
              <a:t>метр</a:t>
            </a:r>
            <a:r>
              <a:rPr lang="de-DE" altLang="de-CZ" sz="2800">
                <a:latin typeface="Times New Roman" panose="02020603050405020304" pitchFamily="18" charset="0"/>
              </a:rPr>
              <a:t> в назв. измерительных приборов: </a:t>
            </a:r>
            <a:r>
              <a:rPr lang="de-DE" altLang="de-CZ" sz="2800" i="1">
                <a:latin typeface="Times New Roman" panose="02020603050405020304" pitchFamily="18" charset="0"/>
              </a:rPr>
              <a:t>рентгенометр</a:t>
            </a:r>
            <a:r>
              <a:rPr lang="de-DE" altLang="de-CZ" sz="2800">
                <a:latin typeface="Times New Roman" panose="02020603050405020304" pitchFamily="18" charset="0"/>
              </a:rPr>
              <a:t>, </a:t>
            </a:r>
          </a:p>
          <a:p>
            <a:pPr marL="457200" indent="-457200">
              <a:buFont typeface="Arial" panose="020B0604020202020204" pitchFamily="34" charset="0"/>
              <a:buChar char="•"/>
            </a:pPr>
            <a:endParaRPr lang="de-DE" altLang="de-CZ" sz="2800">
              <a:latin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Inhaltsplatzhalter 2">
            <a:extLst>
              <a:ext uri="{FF2B5EF4-FFF2-40B4-BE49-F238E27FC236}">
                <a16:creationId xmlns:a16="http://schemas.microsoft.com/office/drawing/2014/main" id="{EC263AA5-7D49-9670-8CED-60AAF8FC746F}"/>
              </a:ext>
            </a:extLst>
          </p:cNvPr>
          <p:cNvSpPr>
            <a:spLocks noGrp="1" noChangeArrowheads="1"/>
          </p:cNvSpPr>
          <p:nvPr>
            <p:ph idx="1"/>
          </p:nvPr>
        </p:nvSpPr>
        <p:spPr>
          <a:xfrm>
            <a:off x="360363" y="395288"/>
            <a:ext cx="9504362" cy="6913562"/>
          </a:xfrm>
        </p:spPr>
        <p:txBody>
          <a:bodyPr/>
          <a:lstStyle/>
          <a:p>
            <a:pPr marL="457200" indent="-457200">
              <a:buFont typeface="Arial" panose="020B0604020202020204" pitchFamily="34" charset="0"/>
              <a:buChar char="•"/>
            </a:pPr>
            <a:r>
              <a:rPr lang="cs-CZ" altLang="de-CZ">
                <a:latin typeface="Times New Roman" panose="02020603050405020304" pitchFamily="18" charset="0"/>
              </a:rPr>
              <a:t>Složeniny</a:t>
            </a:r>
          </a:p>
          <a:p>
            <a:pPr marL="457200" indent="-457200">
              <a:buFont typeface="Arial" panose="020B0604020202020204" pitchFamily="34" charset="0"/>
              <a:buChar char="•"/>
            </a:pPr>
            <a:r>
              <a:rPr lang="cs-CZ" altLang="de-CZ">
                <a:latin typeface="Times New Roman" panose="02020603050405020304" pitchFamily="18" charset="0"/>
              </a:rPr>
              <a:t>Obecné</a:t>
            </a:r>
          </a:p>
          <a:p>
            <a:pPr marL="457200" indent="-457200">
              <a:buFont typeface="Arial" panose="020B0604020202020204" pitchFamily="34" charset="0"/>
              <a:buChar char="•"/>
            </a:pPr>
            <a:r>
              <a:rPr lang="cs-CZ" altLang="de-CZ" sz="2800">
                <a:latin typeface="Times New Roman" panose="02020603050405020304" pitchFamily="18" charset="0"/>
              </a:rPr>
              <a:t>§203 </a:t>
            </a:r>
            <a:r>
              <a:rPr lang="ru-RU" altLang="de-CZ" sz="2800">
                <a:latin typeface="Times New Roman" panose="02020603050405020304" pitchFamily="18" charset="0"/>
              </a:rPr>
              <a:t>«Сложение (или чистое сложение) - способ образования слов, при котором опорный (последний) компонент равен целому слову, а предшествующий ему компонент (или компоненты) представляет собой чистую основу. В состав словообразовательного форманта при чистом сложении входят: а) интерфикс, указывающий на связь компонентов сложного слова и сигнализирующий об утрате морфологического значения предшествующего компонента; б) закрепленный порядок компонентов; в) единое основное ударение, преимущественно на опорном компоненте: </a:t>
            </a:r>
            <a:r>
              <a:rPr lang="ru-RU" altLang="de-CZ" sz="2800" i="1">
                <a:latin typeface="Times New Roman" panose="02020603050405020304" pitchFamily="18" charset="0"/>
              </a:rPr>
              <a:t>первоист</a:t>
            </a:r>
            <a:r>
              <a:rPr lang="ru-RU" altLang="de-CZ" sz="2800">
                <a:latin typeface="Times New Roman" panose="02020603050405020304" pitchFamily="18" charset="0"/>
              </a:rPr>
              <a:t>о</a:t>
            </a:r>
            <a:r>
              <a:rPr lang="ru-RU" altLang="de-CZ" sz="2800" i="1">
                <a:latin typeface="Times New Roman" panose="02020603050405020304" pitchFamily="18" charset="0"/>
              </a:rPr>
              <a:t>чник</a:t>
            </a:r>
            <a:r>
              <a:rPr lang="ru-RU" altLang="de-CZ" sz="2800">
                <a:latin typeface="Times New Roman" panose="02020603050405020304" pitchFamily="18" charset="0"/>
              </a:rPr>
              <a:t>, </a:t>
            </a:r>
            <a:r>
              <a:rPr lang="ru-RU" altLang="de-CZ" sz="2800" i="1">
                <a:latin typeface="Times New Roman" panose="02020603050405020304" pitchFamily="18" charset="0"/>
              </a:rPr>
              <a:t>лесост</a:t>
            </a:r>
            <a:r>
              <a:rPr lang="ru-RU" altLang="de-CZ" sz="2800">
                <a:latin typeface="Times New Roman" panose="02020603050405020304" pitchFamily="18" charset="0"/>
              </a:rPr>
              <a:t>е</a:t>
            </a:r>
            <a:r>
              <a:rPr lang="ru-RU" altLang="de-CZ" sz="2800" i="1">
                <a:latin typeface="Times New Roman" panose="02020603050405020304" pitchFamily="18" charset="0"/>
              </a:rPr>
              <a:t>пь</a:t>
            </a:r>
            <a:r>
              <a:rPr lang="ru-RU" altLang="de-CZ" sz="2800">
                <a:latin typeface="Times New Roman" panose="02020603050405020304" pitchFamily="18" charset="0"/>
              </a:rPr>
              <a:t>, </a:t>
            </a:r>
            <a:r>
              <a:rPr lang="ru-RU" altLang="de-CZ" sz="2800" i="1">
                <a:latin typeface="Times New Roman" panose="02020603050405020304" pitchFamily="18" charset="0"/>
              </a:rPr>
              <a:t>слепоглухонем</a:t>
            </a:r>
            <a:r>
              <a:rPr lang="ru-RU" altLang="de-CZ" sz="2800">
                <a:latin typeface="Times New Roman" panose="02020603050405020304" pitchFamily="18" charset="0"/>
              </a:rPr>
              <a:t>о</a:t>
            </a:r>
            <a:r>
              <a:rPr lang="ru-RU" altLang="de-CZ" sz="2800" i="1">
                <a:latin typeface="Times New Roman" panose="02020603050405020304" pitchFamily="18" charset="0"/>
              </a:rPr>
              <a:t>й</a:t>
            </a:r>
            <a:r>
              <a:rPr lang="ru-RU" altLang="de-CZ" sz="2800">
                <a:latin typeface="Times New Roman" panose="02020603050405020304" pitchFamily="18" charset="0"/>
              </a:rPr>
              <a:t>, </a:t>
            </a:r>
            <a:r>
              <a:rPr lang="ru-RU" altLang="de-CZ" sz="2800" i="1">
                <a:latin typeface="Times New Roman" panose="02020603050405020304" pitchFamily="18" charset="0"/>
              </a:rPr>
              <a:t>полуоберн</a:t>
            </a:r>
            <a:r>
              <a:rPr lang="ru-RU" altLang="de-CZ" sz="2800">
                <a:latin typeface="Times New Roman" panose="02020603050405020304" pitchFamily="18" charset="0"/>
              </a:rPr>
              <a:t>у</a:t>
            </a:r>
            <a:r>
              <a:rPr lang="ru-RU" altLang="de-CZ" sz="2800" i="1">
                <a:latin typeface="Times New Roman" panose="02020603050405020304" pitchFamily="18" charset="0"/>
              </a:rPr>
              <a:t>ться </a:t>
            </a:r>
            <a:r>
              <a:rPr lang="ru-RU" altLang="de-CZ" sz="2800">
                <a:latin typeface="Times New Roman" panose="02020603050405020304" pitchFamily="18" charset="0"/>
              </a:rPr>
              <a:t>,</a:t>
            </a:r>
            <a:r>
              <a:rPr lang="cs-CZ" altLang="de-CZ" sz="2800">
                <a:latin typeface="Times New Roman" panose="02020603050405020304" pitchFamily="18" charset="0"/>
              </a:rPr>
              <a:t>napůl se otočit</a:t>
            </a:r>
            <a:r>
              <a:rPr lang="ru-RU" altLang="de-DE" sz="2800">
                <a:latin typeface="Times New Roman" panose="02020603050405020304" pitchFamily="18" charset="0"/>
              </a:rPr>
              <a:t>‘</a:t>
            </a:r>
            <a:r>
              <a:rPr lang="ru-RU" altLang="de-CZ" sz="2800">
                <a:latin typeface="Times New Roman" panose="02020603050405020304" pitchFamily="18" charset="0"/>
              </a:rPr>
              <a:t>. Интерфикс может быть нулевым: </a:t>
            </a:r>
            <a:r>
              <a:rPr lang="ru-RU" altLang="de-CZ" sz="2800" i="1">
                <a:latin typeface="Times New Roman" panose="02020603050405020304" pitchFamily="18" charset="0"/>
              </a:rPr>
              <a:t>царь</a:t>
            </a:r>
            <a:r>
              <a:rPr lang="ru-RU" altLang="de-CZ" sz="2800">
                <a:latin typeface="Times New Roman" panose="02020603050405020304" pitchFamily="18" charset="0"/>
              </a:rPr>
              <a:t>-</a:t>
            </a:r>
            <a:r>
              <a:rPr lang="ru-RU" altLang="de-CZ" sz="2800" i="1">
                <a:latin typeface="Times New Roman" panose="02020603050405020304" pitchFamily="18" charset="0"/>
              </a:rPr>
              <a:t>пушка</a:t>
            </a:r>
            <a:r>
              <a:rPr lang="ru-RU" altLang="de-CZ" sz="2800">
                <a:latin typeface="Times New Roman" panose="02020603050405020304" pitchFamily="18" charset="0"/>
              </a:rPr>
              <a:t>, </a:t>
            </a:r>
            <a:r>
              <a:rPr lang="ru-RU" altLang="de-CZ" sz="2800" i="1">
                <a:latin typeface="Times New Roman" panose="02020603050405020304" pitchFamily="18" charset="0"/>
              </a:rPr>
              <a:t>грабьармия</a:t>
            </a:r>
            <a:r>
              <a:rPr lang="ru-RU" altLang="de-CZ" sz="2800">
                <a:latin typeface="Times New Roman" panose="02020603050405020304" pitchFamily="18" charset="0"/>
              </a:rPr>
              <a:t> (разг.) ,вооружённые отряды, занимающиеся грабежом</a:t>
            </a:r>
            <a:r>
              <a:rPr lang="ru-RU" altLang="de-DE" sz="2800">
                <a:latin typeface="Times New Roman" panose="02020603050405020304" pitchFamily="18" charset="0"/>
              </a:rPr>
              <a:t>‘</a:t>
            </a:r>
            <a:r>
              <a:rPr lang="ru-RU" altLang="de-CZ" sz="2800">
                <a:latin typeface="Times New Roman" panose="02020603050405020304" pitchFamily="18" charset="0"/>
              </a:rPr>
              <a:t>.»</a:t>
            </a:r>
            <a:endParaRPr lang="cs-CZ" altLang="de-CZ" sz="2800">
              <a:latin typeface="Times New Roman" panose="02020603050405020304" pitchFamily="18" charset="0"/>
            </a:endParaRPr>
          </a:p>
          <a:p>
            <a:pPr marL="457200" indent="-457200">
              <a:buFont typeface="Arial" panose="020B0604020202020204" pitchFamily="34" charset="0"/>
              <a:buChar char="•"/>
            </a:pPr>
            <a:endParaRPr lang="cs-CZ" altLang="de-CZ">
              <a:latin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Inhaltsplatzhalter 2">
            <a:extLst>
              <a:ext uri="{FF2B5EF4-FFF2-40B4-BE49-F238E27FC236}">
                <a16:creationId xmlns:a16="http://schemas.microsoft.com/office/drawing/2014/main" id="{D35A6E30-3B0B-7350-E5D5-6CF18E78BBDC}"/>
              </a:ext>
            </a:extLst>
          </p:cNvPr>
          <p:cNvSpPr>
            <a:spLocks noGrp="1" noChangeArrowheads="1"/>
          </p:cNvSpPr>
          <p:nvPr>
            <p:ph idx="1"/>
          </p:nvPr>
        </p:nvSpPr>
        <p:spPr>
          <a:xfrm>
            <a:off x="360363" y="323850"/>
            <a:ext cx="9359900" cy="6840538"/>
          </a:xfrm>
        </p:spPr>
        <p:txBody>
          <a:bodyPr/>
          <a:lstStyle/>
          <a:p>
            <a:pPr marL="457200" indent="-457200">
              <a:buFont typeface="Arial" panose="020B0604020202020204" pitchFamily="34" charset="0"/>
              <a:buChar char="•"/>
            </a:pPr>
            <a:r>
              <a:rPr lang="de-DE" altLang="de-CZ" sz="2800" i="1">
                <a:latin typeface="Times New Roman" panose="02020603050405020304" pitchFamily="18" charset="0"/>
              </a:rPr>
              <a:t>таксометр</a:t>
            </a:r>
            <a:r>
              <a:rPr lang="de-DE" altLang="de-CZ" sz="2800">
                <a:latin typeface="Times New Roman" panose="02020603050405020304" pitchFamily="18" charset="0"/>
              </a:rPr>
              <a:t>, </a:t>
            </a:r>
            <a:r>
              <a:rPr lang="de-DE" altLang="de-CZ" sz="2800" i="1">
                <a:latin typeface="Times New Roman" panose="02020603050405020304" pitchFamily="18" charset="0"/>
              </a:rPr>
              <a:t>калориметр</a:t>
            </a:r>
            <a:r>
              <a:rPr lang="de-DE" altLang="de-CZ" sz="2800">
                <a:latin typeface="Times New Roman" panose="02020603050405020304" pitchFamily="18" charset="0"/>
              </a:rPr>
              <a:t>; -</a:t>
            </a:r>
            <a:r>
              <a:rPr lang="de-DE" altLang="de-CZ" sz="2800" i="1">
                <a:latin typeface="Times New Roman" panose="02020603050405020304" pitchFamily="18" charset="0"/>
              </a:rPr>
              <a:t>ман</a:t>
            </a:r>
            <a:r>
              <a:rPr lang="de-DE" altLang="de-CZ" sz="2800">
                <a:latin typeface="Times New Roman" panose="02020603050405020304" pitchFamily="18" charset="0"/>
              </a:rPr>
              <a:t> в назв. лиц, пристрастных к тому, что названо первой основой: </a:t>
            </a:r>
            <a:r>
              <a:rPr lang="de-DE" altLang="de-CZ" sz="2800" i="1">
                <a:latin typeface="Times New Roman" panose="02020603050405020304" pitchFamily="18" charset="0"/>
              </a:rPr>
              <a:t>балетоман</a:t>
            </a:r>
            <a:r>
              <a:rPr lang="de-DE" altLang="de-CZ" sz="2800">
                <a:latin typeface="Times New Roman" panose="02020603050405020304" pitchFamily="18" charset="0"/>
              </a:rPr>
              <a:t>, </a:t>
            </a:r>
            <a:r>
              <a:rPr lang="de-DE" altLang="de-CZ" sz="2800" i="1">
                <a:latin typeface="Times New Roman" panose="02020603050405020304" pitchFamily="18" charset="0"/>
              </a:rPr>
              <a:t>графоман</a:t>
            </a:r>
            <a:r>
              <a:rPr lang="de-DE" altLang="de-CZ" sz="2800">
                <a:latin typeface="Times New Roman" panose="02020603050405020304" pitchFamily="18" charset="0"/>
              </a:rPr>
              <a:t>; -</a:t>
            </a:r>
            <a:r>
              <a:rPr lang="de-DE" altLang="de-CZ" sz="2800" i="1">
                <a:latin typeface="Times New Roman" panose="02020603050405020304" pitchFamily="18" charset="0"/>
              </a:rPr>
              <a:t>фил</a:t>
            </a:r>
            <a:r>
              <a:rPr lang="de-DE" altLang="de-CZ" sz="2800">
                <a:latin typeface="Times New Roman" panose="02020603050405020304" pitchFamily="18" charset="0"/>
              </a:rPr>
              <a:t> в назв. лиц, любящих что-н., расположенных к чему-н. (</a:t>
            </a:r>
            <a:r>
              <a:rPr lang="de-DE" altLang="de-CZ" sz="2800" i="1">
                <a:latin typeface="Times New Roman" panose="02020603050405020304" pitchFamily="18" charset="0"/>
              </a:rPr>
              <a:t>библиофил</a:t>
            </a:r>
            <a:r>
              <a:rPr lang="de-DE" altLang="de-CZ" sz="2800">
                <a:latin typeface="Times New Roman" panose="02020603050405020304" pitchFamily="18" charset="0"/>
              </a:rPr>
              <a:t>, </a:t>
            </a:r>
            <a:r>
              <a:rPr lang="de-DE" altLang="de-CZ" sz="2800" i="1">
                <a:latin typeface="Times New Roman" panose="02020603050405020304" pitchFamily="18" charset="0"/>
              </a:rPr>
              <a:t>славянофил</a:t>
            </a:r>
            <a:r>
              <a:rPr lang="de-DE" altLang="de-CZ" sz="2800">
                <a:latin typeface="Times New Roman" panose="02020603050405020304" pitchFamily="18" charset="0"/>
              </a:rPr>
              <a:t>) и живых существ, любящих то, что является условием их существования (</a:t>
            </a:r>
            <a:r>
              <a:rPr lang="de-DE" altLang="de-CZ" sz="2800" i="1">
                <a:latin typeface="Times New Roman" panose="02020603050405020304" pitchFamily="18" charset="0"/>
              </a:rPr>
              <a:t>термофил</a:t>
            </a:r>
            <a:r>
              <a:rPr lang="de-DE" altLang="de-CZ" sz="2800">
                <a:latin typeface="Times New Roman" panose="02020603050405020304" pitchFamily="18" charset="0"/>
              </a:rPr>
              <a:t>, </a:t>
            </a:r>
            <a:r>
              <a:rPr lang="de-DE" altLang="de-CZ" sz="2800" i="1">
                <a:latin typeface="Times New Roman" panose="02020603050405020304" pitchFamily="18" charset="0"/>
              </a:rPr>
              <a:t>гидрофил</a:t>
            </a:r>
            <a:r>
              <a:rPr lang="de-DE" altLang="de-CZ" sz="2800">
                <a:latin typeface="Times New Roman" panose="02020603050405020304" pitchFamily="18" charset="0"/>
              </a:rPr>
              <a:t>); -</a:t>
            </a:r>
            <a:r>
              <a:rPr lang="de-DE" altLang="de-CZ" sz="2800" i="1">
                <a:latin typeface="Times New Roman" panose="02020603050405020304" pitchFamily="18" charset="0"/>
              </a:rPr>
              <a:t>фоб</a:t>
            </a:r>
            <a:r>
              <a:rPr lang="de-DE" altLang="de-CZ" sz="2800">
                <a:latin typeface="Times New Roman" panose="02020603050405020304" pitchFamily="18" charset="0"/>
              </a:rPr>
              <a:t> в назв., антонимичных словам с компонентом -</a:t>
            </a:r>
            <a:r>
              <a:rPr lang="de-DE" altLang="de-CZ" sz="2800" i="1">
                <a:latin typeface="Times New Roman" panose="02020603050405020304" pitchFamily="18" charset="0"/>
              </a:rPr>
              <a:t>фил</a:t>
            </a:r>
            <a:r>
              <a:rPr lang="de-DE" altLang="de-CZ" sz="2800">
                <a:latin typeface="Times New Roman" panose="02020603050405020304" pitchFamily="18" charset="0"/>
              </a:rPr>
              <a:t>: </a:t>
            </a:r>
            <a:r>
              <a:rPr lang="de-DE" altLang="de-CZ" sz="2800" i="1">
                <a:latin typeface="Times New Roman" panose="02020603050405020304" pitchFamily="18" charset="0"/>
              </a:rPr>
              <a:t>женофоб</a:t>
            </a:r>
            <a:r>
              <a:rPr lang="de-DE" altLang="de-CZ" sz="2800">
                <a:latin typeface="Times New Roman" panose="02020603050405020304" pitchFamily="18" charset="0"/>
              </a:rPr>
              <a:t>, </a:t>
            </a:r>
            <a:r>
              <a:rPr lang="de-DE" altLang="de-CZ" sz="2800" i="1">
                <a:latin typeface="Times New Roman" panose="02020603050405020304" pitchFamily="18" charset="0"/>
              </a:rPr>
              <a:t>германофоб</a:t>
            </a:r>
            <a:r>
              <a:rPr lang="de-DE" altLang="de-CZ" sz="2800">
                <a:latin typeface="Times New Roman" panose="02020603050405020304" pitchFamily="18" charset="0"/>
              </a:rPr>
              <a:t>, </a:t>
            </a:r>
            <a:r>
              <a:rPr lang="de-DE" altLang="de-CZ" sz="2800" i="1">
                <a:latin typeface="Times New Roman" panose="02020603050405020304" pitchFamily="18" charset="0"/>
              </a:rPr>
              <a:t>гидрофоб</a:t>
            </a:r>
            <a:r>
              <a:rPr lang="de-DE" altLang="de-CZ" sz="2800">
                <a:latin typeface="Times New Roman" panose="02020603050405020304" pitchFamily="18" charset="0"/>
              </a:rPr>
              <a:t>; -</a:t>
            </a:r>
            <a:r>
              <a:rPr lang="de-DE" altLang="de-CZ" sz="2800" i="1">
                <a:latin typeface="Times New Roman" panose="02020603050405020304" pitchFamily="18" charset="0"/>
              </a:rPr>
              <a:t>скоп</a:t>
            </a:r>
            <a:r>
              <a:rPr lang="de-DE" altLang="de-CZ" sz="2800">
                <a:latin typeface="Times New Roman" panose="02020603050405020304" pitchFamily="18" charset="0"/>
              </a:rPr>
              <a:t> в назв. оптических и других приборов и инструментов, связанных с наблюдением над чем-н.: </a:t>
            </a:r>
            <a:r>
              <a:rPr lang="de-DE" altLang="de-CZ" sz="2800" i="1">
                <a:latin typeface="Times New Roman" panose="02020603050405020304" pitchFamily="18" charset="0"/>
              </a:rPr>
              <a:t>телескоп</a:t>
            </a:r>
            <a:r>
              <a:rPr lang="de-DE" altLang="de-CZ" sz="2800">
                <a:latin typeface="Times New Roman" panose="02020603050405020304" pitchFamily="18" charset="0"/>
              </a:rPr>
              <a:t>, </a:t>
            </a:r>
            <a:r>
              <a:rPr lang="de-DE" altLang="de-CZ" sz="2800" i="1">
                <a:latin typeface="Times New Roman" panose="02020603050405020304" pitchFamily="18" charset="0"/>
              </a:rPr>
              <a:t>микроскоп</a:t>
            </a:r>
            <a:r>
              <a:rPr lang="de-DE" altLang="de-CZ" sz="2800">
                <a:latin typeface="Times New Roman" panose="02020603050405020304" pitchFamily="18" charset="0"/>
              </a:rPr>
              <a:t>, </a:t>
            </a:r>
            <a:r>
              <a:rPr lang="de-DE" altLang="de-CZ" sz="2800" i="1">
                <a:latin typeface="Times New Roman" panose="02020603050405020304" pitchFamily="18" charset="0"/>
              </a:rPr>
              <a:t>фильмоскоп</a:t>
            </a:r>
            <a:r>
              <a:rPr lang="de-DE" altLang="de-CZ" sz="2800">
                <a:latin typeface="Times New Roman" panose="02020603050405020304" pitchFamily="18" charset="0"/>
              </a:rPr>
              <a:t>, </a:t>
            </a:r>
            <a:r>
              <a:rPr lang="de-DE" altLang="de-CZ" sz="2800" i="1">
                <a:latin typeface="Times New Roman" panose="02020603050405020304" pitchFamily="18" charset="0"/>
              </a:rPr>
              <a:t>спектроскоп</a:t>
            </a:r>
            <a:r>
              <a:rPr lang="de-DE" altLang="de-CZ" sz="2800">
                <a:latin typeface="Times New Roman" panose="02020603050405020304" pitchFamily="18" charset="0"/>
              </a:rPr>
              <a:t>, </a:t>
            </a:r>
            <a:r>
              <a:rPr lang="de-DE" altLang="de-CZ" sz="2800" i="1">
                <a:latin typeface="Times New Roman" panose="02020603050405020304" pitchFamily="18" charset="0"/>
              </a:rPr>
              <a:t>шароскоп</a:t>
            </a:r>
            <a:r>
              <a:rPr lang="de-DE" altLang="de-CZ" sz="2800">
                <a:latin typeface="Times New Roman" panose="02020603050405020304" pitchFamily="18" charset="0"/>
              </a:rPr>
              <a:t> (нов.) ,</a:t>
            </a:r>
            <a:r>
              <a:rPr lang="ru-RU" altLang="de-CZ" sz="2800">
                <a:latin typeface="Times New Roman" panose="02020603050405020304" pitchFamily="18" charset="0"/>
              </a:rPr>
              <a:t>ш</a:t>
            </a:r>
            <a:r>
              <a:rPr lang="de-DE" altLang="de-CZ" sz="2800">
                <a:latin typeface="Times New Roman" panose="02020603050405020304" pitchFamily="18" charset="0"/>
              </a:rPr>
              <a:t>арик с линзой, дающий объёмное изображение находящегося внутри него диапозитива, рассматриваемого на просвет</a:t>
            </a:r>
            <a:r>
              <a:rPr lang="ru-RU" altLang="de-DE" sz="2800">
                <a:latin typeface="Times New Roman" panose="02020603050405020304" pitchFamily="18" charset="0"/>
              </a:rPr>
              <a:t>‘</a:t>
            </a:r>
            <a:r>
              <a:rPr lang="de-DE" altLang="ja-JP" sz="2800">
                <a:latin typeface="Times New Roman" panose="02020603050405020304" pitchFamily="18" charset="0"/>
              </a:rPr>
              <a:t>; -</a:t>
            </a:r>
            <a:r>
              <a:rPr lang="de-DE" altLang="ja-JP" sz="2800" i="1">
                <a:latin typeface="Times New Roman" panose="02020603050405020304" pitchFamily="18" charset="0"/>
              </a:rPr>
              <a:t>фон</a:t>
            </a:r>
            <a:r>
              <a:rPr lang="de-DE" altLang="ja-JP" sz="2800">
                <a:latin typeface="Times New Roman" panose="02020603050405020304" pitchFamily="18" charset="0"/>
              </a:rPr>
              <a:t> в назв. приборов, связанных с воспроизведением или передачей звука: </a:t>
            </a:r>
            <a:r>
              <a:rPr lang="de-DE" altLang="ja-JP" sz="2800" i="1">
                <a:latin typeface="Times New Roman" panose="02020603050405020304" pitchFamily="18" charset="0"/>
              </a:rPr>
              <a:t>телефон</a:t>
            </a:r>
            <a:r>
              <a:rPr lang="de-DE" altLang="ja-JP" sz="2800">
                <a:latin typeface="Times New Roman" panose="02020603050405020304" pitchFamily="18" charset="0"/>
              </a:rPr>
              <a:t>, </a:t>
            </a:r>
            <a:r>
              <a:rPr lang="de-DE" altLang="ja-JP" sz="2800" i="1">
                <a:latin typeface="Times New Roman" panose="02020603050405020304" pitchFamily="18" charset="0"/>
              </a:rPr>
              <a:t>видеофон</a:t>
            </a:r>
            <a:r>
              <a:rPr lang="de-DE" altLang="ja-JP" sz="2800">
                <a:latin typeface="Times New Roman" panose="02020603050405020304" pitchFamily="18" charset="0"/>
              </a:rPr>
              <a:t>, </a:t>
            </a:r>
            <a:r>
              <a:rPr lang="de-DE" altLang="ja-JP" sz="2800" i="1">
                <a:latin typeface="Times New Roman" panose="02020603050405020304" pitchFamily="18" charset="0"/>
              </a:rPr>
              <a:t>гидрофон</a:t>
            </a:r>
            <a:r>
              <a:rPr lang="de-DE" altLang="ja-JP" sz="2800">
                <a:latin typeface="Times New Roman" panose="02020603050405020304" pitchFamily="18" charset="0"/>
              </a:rPr>
              <a:t>; -</a:t>
            </a:r>
            <a:r>
              <a:rPr lang="de-DE" altLang="ja-JP" sz="2800" i="1">
                <a:latin typeface="Times New Roman" panose="02020603050405020304" pitchFamily="18" charset="0"/>
              </a:rPr>
              <a:t>навт</a:t>
            </a:r>
            <a:r>
              <a:rPr lang="de-DE" altLang="ja-JP" sz="2800">
                <a:latin typeface="Times New Roman" panose="02020603050405020304" pitchFamily="18" charset="0"/>
              </a:rPr>
              <a:t> в назв. лиц, путешествующих на летательных или подводных аппаратах: </a:t>
            </a:r>
            <a:r>
              <a:rPr lang="de-DE" altLang="ja-JP" sz="2800" i="1">
                <a:latin typeface="Times New Roman" panose="02020603050405020304" pitchFamily="18" charset="0"/>
              </a:rPr>
              <a:t>астронавт</a:t>
            </a:r>
            <a:r>
              <a:rPr lang="de-DE" altLang="ja-JP" sz="2800">
                <a:latin typeface="Times New Roman" panose="02020603050405020304" pitchFamily="18" charset="0"/>
              </a:rPr>
              <a:t>, </a:t>
            </a:r>
            <a:r>
              <a:rPr lang="de-DE" altLang="ja-JP" sz="2800" i="1">
                <a:latin typeface="Times New Roman" panose="02020603050405020304" pitchFamily="18" charset="0"/>
              </a:rPr>
              <a:t>аэронавт</a:t>
            </a:r>
            <a:r>
              <a:rPr lang="de-DE" altLang="ja-JP" sz="2800">
                <a:latin typeface="Times New Roman" panose="02020603050405020304" pitchFamily="18" charset="0"/>
              </a:rPr>
              <a:t>; </a:t>
            </a:r>
            <a:endParaRPr lang="de-DE" altLang="de-CZ" sz="2800">
              <a:latin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Inhaltsplatzhalter 2">
            <a:extLst>
              <a:ext uri="{FF2B5EF4-FFF2-40B4-BE49-F238E27FC236}">
                <a16:creationId xmlns:a16="http://schemas.microsoft.com/office/drawing/2014/main" id="{9EE2311A-41DE-D71C-95F0-814CF98F5571}"/>
              </a:ext>
            </a:extLst>
          </p:cNvPr>
          <p:cNvSpPr>
            <a:spLocks noGrp="1" noChangeArrowheads="1"/>
          </p:cNvSpPr>
          <p:nvPr>
            <p:ph idx="1"/>
          </p:nvPr>
        </p:nvSpPr>
        <p:spPr>
          <a:xfrm>
            <a:off x="360363" y="395288"/>
            <a:ext cx="9432925" cy="6769100"/>
          </a:xfrm>
        </p:spPr>
        <p:txBody>
          <a:bodyPr/>
          <a:lstStyle/>
          <a:p>
            <a:pPr marL="457200" indent="-457200">
              <a:buFont typeface="Arial" panose="020B0604020202020204" pitchFamily="34" charset="0"/>
              <a:buChar char="•"/>
            </a:pPr>
            <a:r>
              <a:rPr lang="de-DE" altLang="de-CZ" sz="2800">
                <a:latin typeface="Times New Roman" panose="02020603050405020304" pitchFamily="18" charset="0"/>
              </a:rPr>
              <a:t>-</a:t>
            </a:r>
            <a:r>
              <a:rPr lang="de-DE" altLang="de-CZ" sz="2800" i="1">
                <a:latin typeface="Times New Roman" panose="02020603050405020304" pitchFamily="18" charset="0"/>
              </a:rPr>
              <a:t>дром</a:t>
            </a:r>
            <a:r>
              <a:rPr lang="de-DE" altLang="de-CZ" sz="2800">
                <a:latin typeface="Times New Roman" panose="02020603050405020304" pitchFamily="18" charset="0"/>
              </a:rPr>
              <a:t> в назв. площадок, приспособленных для различных соревнований, испытаний машин, взлета и посадки летательных аппаратов: </a:t>
            </a:r>
            <a:r>
              <a:rPr lang="de-DE" altLang="de-CZ" sz="2800" i="1">
                <a:latin typeface="Times New Roman" panose="02020603050405020304" pitchFamily="18" charset="0"/>
              </a:rPr>
              <a:t>мотодром</a:t>
            </a:r>
            <a:r>
              <a:rPr lang="de-DE" altLang="de-CZ" sz="2800">
                <a:latin typeface="Times New Roman" panose="02020603050405020304" pitchFamily="18" charset="0"/>
              </a:rPr>
              <a:t>, </a:t>
            </a:r>
            <a:r>
              <a:rPr lang="de-DE" altLang="de-CZ" sz="2800" i="1">
                <a:latin typeface="Times New Roman" panose="02020603050405020304" pitchFamily="18" charset="0"/>
              </a:rPr>
              <a:t>аэродром</a:t>
            </a:r>
            <a:r>
              <a:rPr lang="de-DE" altLang="de-CZ" sz="2800">
                <a:latin typeface="Times New Roman" panose="02020603050405020304" pitchFamily="18" charset="0"/>
              </a:rPr>
              <a:t>, </a:t>
            </a:r>
            <a:r>
              <a:rPr lang="de-DE" altLang="de-CZ" sz="2800" i="1">
                <a:latin typeface="Times New Roman" panose="02020603050405020304" pitchFamily="18" charset="0"/>
              </a:rPr>
              <a:t>танкодром</a:t>
            </a:r>
            <a:r>
              <a:rPr lang="de-DE" altLang="de-CZ" sz="2800">
                <a:latin typeface="Times New Roman" panose="02020603050405020304" pitchFamily="18" charset="0"/>
              </a:rPr>
              <a:t>, </a:t>
            </a:r>
            <a:r>
              <a:rPr lang="de-DE" altLang="de-CZ" sz="2800" i="1">
                <a:latin typeface="Times New Roman" panose="02020603050405020304" pitchFamily="18" charset="0"/>
              </a:rPr>
              <a:t>роликодром</a:t>
            </a:r>
            <a:r>
              <a:rPr lang="de-DE" altLang="de-CZ" sz="2800">
                <a:latin typeface="Times New Roman" panose="02020603050405020304" pitchFamily="18" charset="0"/>
              </a:rPr>
              <a:t> (площадка для катания на роликовых коньках); -</a:t>
            </a:r>
            <a:r>
              <a:rPr lang="de-DE" altLang="de-CZ" sz="2800" i="1">
                <a:latin typeface="Times New Roman" panose="02020603050405020304" pitchFamily="18" charset="0"/>
              </a:rPr>
              <a:t>план</a:t>
            </a:r>
            <a:r>
              <a:rPr lang="de-DE" altLang="de-CZ" sz="2800">
                <a:latin typeface="Times New Roman" panose="02020603050405020304" pitchFamily="18" charset="0"/>
              </a:rPr>
              <a:t> в назв. летательных аппаратов: </a:t>
            </a:r>
            <a:r>
              <a:rPr lang="de-DE" altLang="de-CZ" sz="2800" i="1">
                <a:latin typeface="Times New Roman" panose="02020603050405020304" pitchFamily="18" charset="0"/>
              </a:rPr>
              <a:t>аэроплан</a:t>
            </a:r>
            <a:r>
              <a:rPr lang="de-DE" altLang="de-CZ" sz="2800">
                <a:latin typeface="Times New Roman" panose="02020603050405020304" pitchFamily="18" charset="0"/>
              </a:rPr>
              <a:t>, </a:t>
            </a:r>
            <a:r>
              <a:rPr lang="de-DE" altLang="de-CZ" sz="2800" i="1">
                <a:latin typeface="Times New Roman" panose="02020603050405020304" pitchFamily="18" charset="0"/>
              </a:rPr>
              <a:t>гидроплан</a:t>
            </a:r>
            <a:r>
              <a:rPr lang="de-DE" altLang="de-CZ" sz="2800">
                <a:latin typeface="Times New Roman" panose="02020603050405020304" pitchFamily="18" charset="0"/>
              </a:rPr>
              <a:t>, нов.: </a:t>
            </a:r>
            <a:r>
              <a:rPr lang="de-DE" altLang="de-CZ" sz="2800" i="1">
                <a:latin typeface="Times New Roman" panose="02020603050405020304" pitchFamily="18" charset="0"/>
              </a:rPr>
              <a:t>ракетоплан</a:t>
            </a:r>
            <a:r>
              <a:rPr lang="de-DE" altLang="de-CZ" sz="2800">
                <a:latin typeface="Times New Roman" panose="02020603050405020304" pitchFamily="18" charset="0"/>
              </a:rPr>
              <a:t>, </a:t>
            </a:r>
            <a:r>
              <a:rPr lang="de-DE" altLang="de-CZ" sz="2800" i="1">
                <a:latin typeface="Times New Roman" panose="02020603050405020304" pitchFamily="18" charset="0"/>
              </a:rPr>
              <a:t>дельтаплан</a:t>
            </a:r>
            <a:r>
              <a:rPr lang="de-DE" altLang="de-CZ" sz="2800">
                <a:latin typeface="Times New Roman" panose="02020603050405020304" pitchFamily="18" charset="0"/>
              </a:rPr>
              <a:t>; -</a:t>
            </a:r>
            <a:r>
              <a:rPr lang="de-DE" altLang="de-CZ" sz="2800" i="1">
                <a:latin typeface="Times New Roman" panose="02020603050405020304" pitchFamily="18" charset="0"/>
              </a:rPr>
              <a:t>бус</a:t>
            </a:r>
            <a:r>
              <a:rPr lang="de-DE" altLang="de-CZ" sz="2800">
                <a:latin typeface="Times New Roman" panose="02020603050405020304" pitchFamily="18" charset="0"/>
              </a:rPr>
              <a:t> в назв. видов общественного транспорта: </a:t>
            </a:r>
            <a:r>
              <a:rPr lang="de-DE" altLang="de-CZ" sz="2800" i="1">
                <a:latin typeface="Times New Roman" panose="02020603050405020304" pitchFamily="18" charset="0"/>
              </a:rPr>
              <a:t>автобус</a:t>
            </a:r>
            <a:r>
              <a:rPr lang="de-DE" altLang="de-CZ" sz="2800">
                <a:latin typeface="Times New Roman" panose="02020603050405020304" pitchFamily="18" charset="0"/>
              </a:rPr>
              <a:t>, </a:t>
            </a:r>
            <a:r>
              <a:rPr lang="de-DE" altLang="de-CZ" sz="2800" i="1">
                <a:latin typeface="Times New Roman" panose="02020603050405020304" pitchFamily="18" charset="0"/>
              </a:rPr>
              <a:t>троллейбус</a:t>
            </a:r>
            <a:r>
              <a:rPr lang="de-DE" altLang="de-CZ" sz="2800">
                <a:latin typeface="Times New Roman" panose="02020603050405020304" pitchFamily="18" charset="0"/>
              </a:rPr>
              <a:t>, </a:t>
            </a:r>
            <a:r>
              <a:rPr lang="de-DE" altLang="de-CZ" sz="2800" i="1">
                <a:latin typeface="Times New Roman" panose="02020603050405020304" pitchFamily="18" charset="0"/>
              </a:rPr>
              <a:t>микробус</a:t>
            </a:r>
            <a:r>
              <a:rPr lang="de-DE" altLang="de-CZ" sz="2800">
                <a:latin typeface="Times New Roman" panose="02020603050405020304" pitchFamily="18" charset="0"/>
              </a:rPr>
              <a:t>; -</a:t>
            </a:r>
            <a:r>
              <a:rPr lang="de-DE" altLang="de-CZ" sz="2800" i="1">
                <a:latin typeface="Times New Roman" panose="02020603050405020304" pitchFamily="18" charset="0"/>
              </a:rPr>
              <a:t>мобиль</a:t>
            </a:r>
            <a:r>
              <a:rPr lang="de-DE" altLang="de-CZ" sz="2800">
                <a:latin typeface="Times New Roman" panose="02020603050405020304" pitchFamily="18" charset="0"/>
              </a:rPr>
              <a:t> в назв. средств передвижения: </a:t>
            </a:r>
            <a:r>
              <a:rPr lang="de-DE" altLang="de-CZ" sz="2800" i="1">
                <a:latin typeface="Times New Roman" panose="02020603050405020304" pitchFamily="18" charset="0"/>
              </a:rPr>
              <a:t>автомобиль</a:t>
            </a:r>
            <a:r>
              <a:rPr lang="de-DE" altLang="de-CZ" sz="2800">
                <a:latin typeface="Times New Roman" panose="02020603050405020304" pitchFamily="18" charset="0"/>
              </a:rPr>
              <a:t>, </a:t>
            </a:r>
            <a:r>
              <a:rPr lang="de-DE" altLang="de-CZ" sz="2800" i="1">
                <a:latin typeface="Times New Roman" panose="02020603050405020304" pitchFamily="18" charset="0"/>
              </a:rPr>
              <a:t>электромобиль</a:t>
            </a:r>
            <a:r>
              <a:rPr lang="de-DE" altLang="de-CZ" sz="2800">
                <a:latin typeface="Times New Roman" panose="02020603050405020304" pitchFamily="18" charset="0"/>
              </a:rPr>
              <a:t> (нов.); -</a:t>
            </a:r>
            <a:r>
              <a:rPr lang="de-DE" altLang="de-CZ" sz="2800" i="1">
                <a:latin typeface="Times New Roman" panose="02020603050405020304" pitchFamily="18" charset="0"/>
              </a:rPr>
              <a:t>кар</a:t>
            </a:r>
            <a:r>
              <a:rPr lang="de-DE" altLang="de-CZ" sz="2800">
                <a:latin typeface="Times New Roman" panose="02020603050405020304" pitchFamily="18" charset="0"/>
              </a:rPr>
              <a:t> в назв. небольших по размеру приспособлений для перевозки чего-н.: </a:t>
            </a:r>
            <a:r>
              <a:rPr lang="de-DE" altLang="de-CZ" sz="2800" i="1">
                <a:latin typeface="Times New Roman" panose="02020603050405020304" pitchFamily="18" charset="0"/>
              </a:rPr>
              <a:t>автокар</a:t>
            </a:r>
            <a:r>
              <a:rPr lang="de-DE" altLang="de-CZ" sz="2800">
                <a:latin typeface="Times New Roman" panose="02020603050405020304" pitchFamily="18" charset="0"/>
              </a:rPr>
              <a:t>, </a:t>
            </a:r>
            <a:r>
              <a:rPr lang="de-DE" altLang="de-CZ" sz="2800" i="1">
                <a:latin typeface="Times New Roman" panose="02020603050405020304" pitchFamily="18" charset="0"/>
              </a:rPr>
              <a:t>электрокар</a:t>
            </a:r>
            <a:r>
              <a:rPr lang="de-DE" altLang="de-CZ" sz="2800">
                <a:latin typeface="Times New Roman" panose="02020603050405020304" pitchFamily="18" charset="0"/>
              </a:rPr>
              <a:t>, </a:t>
            </a:r>
            <a:r>
              <a:rPr lang="de-DE" altLang="de-CZ" sz="2800" i="1">
                <a:latin typeface="Times New Roman" panose="02020603050405020304" pitchFamily="18" charset="0"/>
              </a:rPr>
              <a:t>троллейкар</a:t>
            </a:r>
            <a:r>
              <a:rPr lang="de-DE" altLang="de-CZ" sz="2800">
                <a:latin typeface="Times New Roman" panose="02020603050405020304" pitchFamily="18" charset="0"/>
              </a:rPr>
              <a:t>; -</a:t>
            </a:r>
            <a:r>
              <a:rPr lang="de-DE" altLang="de-CZ" sz="2800" i="1">
                <a:latin typeface="Times New Roman" panose="02020603050405020304" pitchFamily="18" charset="0"/>
              </a:rPr>
              <a:t>тек</a:t>
            </a:r>
            <a:r>
              <a:rPr lang="de-DE" altLang="de-CZ" sz="2800">
                <a:latin typeface="Times New Roman" panose="02020603050405020304" pitchFamily="18" charset="0"/>
              </a:rPr>
              <a:t>(</a:t>
            </a:r>
            <a:r>
              <a:rPr lang="de-DE" altLang="de-CZ" sz="2800" i="1">
                <a:latin typeface="Times New Roman" panose="02020603050405020304" pitchFamily="18" charset="0"/>
              </a:rPr>
              <a:t>а</a:t>
            </a:r>
            <a:r>
              <a:rPr lang="de-DE" altLang="de-CZ" sz="2800">
                <a:latin typeface="Times New Roman" panose="02020603050405020304" pitchFamily="18" charset="0"/>
              </a:rPr>
              <a:t>) в назв. собраний чего-н. и помещений для хранения этих собраний: </a:t>
            </a:r>
            <a:r>
              <a:rPr lang="de-DE" altLang="de-CZ" sz="2800" i="1">
                <a:latin typeface="Times New Roman" panose="02020603050405020304" pitchFamily="18" charset="0"/>
              </a:rPr>
              <a:t>библиотека</a:t>
            </a:r>
            <a:r>
              <a:rPr lang="de-DE" altLang="de-CZ" sz="2800">
                <a:latin typeface="Times New Roman" panose="02020603050405020304" pitchFamily="18" charset="0"/>
              </a:rPr>
              <a:t>, </a:t>
            </a:r>
            <a:r>
              <a:rPr lang="de-DE" altLang="de-CZ" sz="2800" i="1">
                <a:latin typeface="Times New Roman" panose="02020603050405020304" pitchFamily="18" charset="0"/>
              </a:rPr>
              <a:t>картотека</a:t>
            </a:r>
            <a:r>
              <a:rPr lang="de-DE" altLang="de-CZ" sz="2800">
                <a:latin typeface="Times New Roman" panose="02020603050405020304" pitchFamily="18" charset="0"/>
              </a:rPr>
              <a:t>, </a:t>
            </a:r>
            <a:r>
              <a:rPr lang="de-DE" altLang="de-CZ" sz="2800" i="1">
                <a:latin typeface="Times New Roman" panose="02020603050405020304" pitchFamily="18" charset="0"/>
              </a:rPr>
              <a:t>фильмотека</a:t>
            </a:r>
            <a:r>
              <a:rPr lang="de-DE" altLang="de-CZ" sz="2800">
                <a:latin typeface="Times New Roman" panose="02020603050405020304" pitchFamily="18" charset="0"/>
              </a:rPr>
              <a:t>, </a:t>
            </a:r>
            <a:r>
              <a:rPr lang="de-DE" altLang="de-CZ" sz="2800" i="1">
                <a:latin typeface="Times New Roman" panose="02020603050405020304" pitchFamily="18" charset="0"/>
              </a:rPr>
              <a:t>игротека</a:t>
            </a:r>
            <a:r>
              <a:rPr lang="de-DE" altLang="de-CZ" sz="2800">
                <a:latin typeface="Times New Roman" panose="02020603050405020304" pitchFamily="18" charset="0"/>
              </a:rPr>
              <a:t>; -</a:t>
            </a:r>
            <a:r>
              <a:rPr lang="de-DE" altLang="de-CZ" sz="2800" i="1">
                <a:latin typeface="Times New Roman" panose="02020603050405020304" pitchFamily="18" charset="0"/>
              </a:rPr>
              <a:t>роб</a:t>
            </a:r>
            <a:r>
              <a:rPr lang="de-DE" altLang="de-CZ" sz="2800">
                <a:latin typeface="Times New Roman" panose="02020603050405020304" pitchFamily="18" charset="0"/>
              </a:rPr>
              <a:t> в назв. лиц, занятых в какой-н. отрасли сельского хозяйства: </a:t>
            </a:r>
            <a:r>
              <a:rPr lang="de-DE" altLang="de-CZ" sz="2800" i="1">
                <a:latin typeface="Times New Roman" panose="02020603050405020304" pitchFamily="18" charset="0"/>
              </a:rPr>
              <a:t>хлебороб </a:t>
            </a:r>
            <a:r>
              <a:rPr lang="de-DE" altLang="de-CZ" sz="2800">
                <a:latin typeface="Times New Roman" panose="02020603050405020304" pitchFamily="18" charset="0"/>
              </a:rPr>
              <a:t>,</a:t>
            </a:r>
            <a:r>
              <a:rPr lang="ru-RU" altLang="de-CZ" sz="2800">
                <a:latin typeface="Times New Roman" panose="02020603050405020304" pitchFamily="18" charset="0"/>
              </a:rPr>
              <a:t>к</a:t>
            </a:r>
            <a:r>
              <a:rPr lang="de-DE" altLang="de-CZ" sz="2800">
                <a:latin typeface="Times New Roman" panose="02020603050405020304" pitchFamily="18" charset="0"/>
              </a:rPr>
              <a:t>рестьянин, выращивающий хлеб, земледелец</a:t>
            </a:r>
            <a:r>
              <a:rPr lang="ru-RU" altLang="de-DE" sz="2800">
                <a:latin typeface="Times New Roman" panose="02020603050405020304" pitchFamily="18" charset="0"/>
              </a:rPr>
              <a:t>‘</a:t>
            </a:r>
            <a:r>
              <a:rPr lang="de-DE" altLang="ja-JP" sz="2800">
                <a:latin typeface="Times New Roman" panose="02020603050405020304" pitchFamily="18" charset="0"/>
              </a:rPr>
              <a:t> (Ожегов); </a:t>
            </a:r>
            <a:endParaRPr lang="de-DE" altLang="de-CZ" sz="2800">
              <a:latin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Inhaltsplatzhalter 2">
            <a:extLst>
              <a:ext uri="{FF2B5EF4-FFF2-40B4-BE49-F238E27FC236}">
                <a16:creationId xmlns:a16="http://schemas.microsoft.com/office/drawing/2014/main" id="{4777E6AF-A777-15F5-E4BA-EECA7FE8CDE0}"/>
              </a:ext>
            </a:extLst>
          </p:cNvPr>
          <p:cNvSpPr>
            <a:spLocks noGrp="1" noChangeArrowheads="1"/>
          </p:cNvSpPr>
          <p:nvPr>
            <p:ph idx="1"/>
          </p:nvPr>
        </p:nvSpPr>
        <p:spPr>
          <a:xfrm>
            <a:off x="360363" y="466725"/>
            <a:ext cx="9432925" cy="6697663"/>
          </a:xfrm>
        </p:spPr>
        <p:txBody>
          <a:bodyPr/>
          <a:lstStyle/>
          <a:p>
            <a:pPr marL="457200" indent="-457200">
              <a:buFont typeface="Arial" panose="020B0604020202020204" pitchFamily="34" charset="0"/>
              <a:buChar char="•"/>
            </a:pPr>
            <a:r>
              <a:rPr lang="de-DE" altLang="de-CZ" sz="2800">
                <a:latin typeface="Times New Roman" panose="02020603050405020304" pitchFamily="18" charset="0"/>
              </a:rPr>
              <a:t>-</a:t>
            </a:r>
            <a:r>
              <a:rPr lang="de-DE" altLang="de-CZ" sz="2800" i="1">
                <a:latin typeface="Times New Roman" panose="02020603050405020304" pitchFamily="18" charset="0"/>
              </a:rPr>
              <a:t>стан</a:t>
            </a:r>
            <a:r>
              <a:rPr lang="de-DE" altLang="de-CZ" sz="2800">
                <a:latin typeface="Times New Roman" panose="02020603050405020304" pitchFamily="18" charset="0"/>
              </a:rPr>
              <a:t> в назв. стран, территорий, населяемых преимущественно какой-н. национальностью: </a:t>
            </a:r>
            <a:r>
              <a:rPr lang="de-DE" altLang="de-CZ" sz="2800" i="1">
                <a:latin typeface="Times New Roman" panose="02020603050405020304" pitchFamily="18" charset="0"/>
              </a:rPr>
              <a:t>Узбекистан</a:t>
            </a:r>
            <a:r>
              <a:rPr lang="de-DE" altLang="de-CZ" sz="2800">
                <a:latin typeface="Times New Roman" panose="02020603050405020304" pitchFamily="18" charset="0"/>
              </a:rPr>
              <a:t>, </a:t>
            </a:r>
            <a:r>
              <a:rPr lang="de-DE" altLang="de-CZ" sz="2800" i="1">
                <a:latin typeface="Times New Roman" panose="02020603050405020304" pitchFamily="18" charset="0"/>
              </a:rPr>
              <a:t>Таджикистан</a:t>
            </a:r>
            <a:r>
              <a:rPr lang="de-DE" altLang="de-CZ" sz="2800">
                <a:latin typeface="Times New Roman" panose="02020603050405020304" pitchFamily="18" charset="0"/>
              </a:rPr>
              <a:t>, </a:t>
            </a:r>
            <a:r>
              <a:rPr lang="de-DE" altLang="de-CZ" sz="2800" i="1">
                <a:latin typeface="Times New Roman" panose="02020603050405020304" pitchFamily="18" charset="0"/>
              </a:rPr>
              <a:t>Киргизстан</a:t>
            </a:r>
            <a:r>
              <a:rPr lang="de-DE" altLang="de-CZ" sz="2800">
                <a:latin typeface="Times New Roman" panose="02020603050405020304" pitchFamily="18" charset="0"/>
              </a:rPr>
              <a:t>, </a:t>
            </a:r>
            <a:r>
              <a:rPr lang="de-DE" altLang="de-CZ" sz="2800" i="1">
                <a:latin typeface="Times New Roman" panose="02020603050405020304" pitchFamily="18" charset="0"/>
              </a:rPr>
              <a:t>Казахстан</a:t>
            </a:r>
            <a:r>
              <a:rPr lang="de-DE" altLang="de-CZ" sz="2800">
                <a:latin typeface="Times New Roman" panose="02020603050405020304" pitchFamily="18" charset="0"/>
              </a:rPr>
              <a:t>, </a:t>
            </a:r>
            <a:r>
              <a:rPr lang="de-DE" altLang="de-CZ" sz="2800" i="1">
                <a:latin typeface="Times New Roman" panose="02020603050405020304" pitchFamily="18" charset="0"/>
              </a:rPr>
              <a:t>Афганистан</a:t>
            </a:r>
            <a:r>
              <a:rPr lang="de-DE" altLang="de-CZ" sz="2800">
                <a:latin typeface="Times New Roman" panose="02020603050405020304" pitchFamily="18" charset="0"/>
              </a:rPr>
              <a:t>, </a:t>
            </a:r>
            <a:r>
              <a:rPr lang="de-DE" altLang="de-CZ" sz="2800" i="1">
                <a:latin typeface="Times New Roman" panose="02020603050405020304" pitchFamily="18" charset="0"/>
              </a:rPr>
              <a:t>Индостан</a:t>
            </a:r>
            <a:r>
              <a:rPr lang="de-DE" altLang="de-CZ" sz="2800">
                <a:latin typeface="Times New Roman" panose="02020603050405020304" pitchFamily="18" charset="0"/>
              </a:rPr>
              <a:t>; -</a:t>
            </a:r>
            <a:r>
              <a:rPr lang="de-DE" altLang="de-CZ" sz="2800" i="1">
                <a:latin typeface="Times New Roman" panose="02020603050405020304" pitchFamily="18" charset="0"/>
              </a:rPr>
              <a:t>бол</a:t>
            </a:r>
            <a:r>
              <a:rPr lang="de-DE" altLang="de-CZ" sz="2800">
                <a:latin typeface="Times New Roman" panose="02020603050405020304" pitchFamily="18" charset="0"/>
              </a:rPr>
              <a:t> в назв. спортивных игр с мячом: </a:t>
            </a:r>
            <a:r>
              <a:rPr lang="de-DE" altLang="de-CZ" sz="2800" i="1">
                <a:latin typeface="Times New Roman" panose="02020603050405020304" pitchFamily="18" charset="0"/>
              </a:rPr>
              <a:t>велобол</a:t>
            </a:r>
            <a:r>
              <a:rPr lang="de-DE" altLang="de-CZ" sz="2800">
                <a:latin typeface="Times New Roman" panose="02020603050405020304" pitchFamily="18" charset="0"/>
              </a:rPr>
              <a:t>, </a:t>
            </a:r>
            <a:r>
              <a:rPr lang="de-DE" altLang="de-CZ" sz="2800" i="1">
                <a:latin typeface="Times New Roman" panose="02020603050405020304" pitchFamily="18" charset="0"/>
              </a:rPr>
              <a:t>мотобол</a:t>
            </a:r>
            <a:r>
              <a:rPr lang="de-DE" altLang="de-CZ" sz="2800">
                <a:latin typeface="Times New Roman" panose="02020603050405020304" pitchFamily="18" charset="0"/>
              </a:rPr>
              <a:t>; -</a:t>
            </a:r>
            <a:r>
              <a:rPr lang="de-DE" altLang="de-CZ" sz="2800" i="1">
                <a:latin typeface="Times New Roman" panose="02020603050405020304" pitchFamily="18" charset="0"/>
              </a:rPr>
              <a:t>мер</a:t>
            </a:r>
            <a:r>
              <a:rPr lang="de-DE" altLang="de-CZ" sz="2800">
                <a:latin typeface="Times New Roman" panose="02020603050405020304" pitchFamily="18" charset="0"/>
              </a:rPr>
              <a:t> в назв. химических веществ по характеру их строения: </a:t>
            </a:r>
            <a:r>
              <a:rPr lang="de-DE" altLang="de-CZ" sz="2800" i="1">
                <a:latin typeface="Times New Roman" panose="02020603050405020304" pitchFamily="18" charset="0"/>
              </a:rPr>
              <a:t>полимер</a:t>
            </a:r>
            <a:r>
              <a:rPr lang="de-DE" altLang="de-CZ" sz="2800">
                <a:latin typeface="Times New Roman" panose="02020603050405020304" pitchFamily="18" charset="0"/>
              </a:rPr>
              <a:t>, </a:t>
            </a:r>
            <a:r>
              <a:rPr lang="de-DE" altLang="de-CZ" sz="2800" i="1">
                <a:latin typeface="Times New Roman" panose="02020603050405020304" pitchFamily="18" charset="0"/>
              </a:rPr>
              <a:t>изомер</a:t>
            </a:r>
            <a:r>
              <a:rPr lang="de-DE" altLang="de-CZ" sz="2800">
                <a:latin typeface="Times New Roman" panose="02020603050405020304" pitchFamily="18" charset="0"/>
              </a:rPr>
              <a:t>; -</a:t>
            </a:r>
            <a:r>
              <a:rPr lang="de-DE" altLang="de-CZ" sz="2800" i="1">
                <a:latin typeface="Times New Roman" panose="02020603050405020304" pitchFamily="18" charset="0"/>
              </a:rPr>
              <a:t>лиз</a:t>
            </a:r>
            <a:r>
              <a:rPr lang="de-DE" altLang="de-CZ" sz="2800">
                <a:latin typeface="Times New Roman" panose="02020603050405020304" pitchFamily="18" charset="0"/>
              </a:rPr>
              <a:t> в назв. процессов разложения химических веществ: </a:t>
            </a:r>
            <a:r>
              <a:rPr lang="de-DE" altLang="de-CZ" sz="2800" i="1">
                <a:latin typeface="Times New Roman" panose="02020603050405020304" pitchFamily="18" charset="0"/>
              </a:rPr>
              <a:t>электролиз</a:t>
            </a:r>
            <a:r>
              <a:rPr lang="de-DE" altLang="de-CZ" sz="2800">
                <a:latin typeface="Times New Roman" panose="02020603050405020304" pitchFamily="18" charset="0"/>
              </a:rPr>
              <a:t>, </a:t>
            </a:r>
            <a:r>
              <a:rPr lang="de-DE" altLang="de-CZ" sz="2800" i="1">
                <a:latin typeface="Times New Roman" panose="02020603050405020304" pitchFamily="18" charset="0"/>
              </a:rPr>
              <a:t>гидролиз</a:t>
            </a:r>
            <a:r>
              <a:rPr lang="de-DE" altLang="de-CZ" sz="2800">
                <a:latin typeface="Times New Roman" panose="02020603050405020304" pitchFamily="18" charset="0"/>
              </a:rPr>
              <a:t>; -</a:t>
            </a:r>
            <a:r>
              <a:rPr lang="de-DE" altLang="de-CZ" sz="2800" i="1">
                <a:latin typeface="Times New Roman" panose="02020603050405020304" pitchFamily="18" charset="0"/>
              </a:rPr>
              <a:t>локация</a:t>
            </a:r>
            <a:r>
              <a:rPr lang="de-DE" altLang="de-CZ" sz="2800">
                <a:latin typeface="Times New Roman" panose="02020603050405020304" pitchFamily="18" charset="0"/>
              </a:rPr>
              <a:t> в назв. технических способов обнаружения чего-н.: </a:t>
            </a:r>
            <a:r>
              <a:rPr lang="de-DE" altLang="de-CZ" sz="2800" i="1">
                <a:latin typeface="Times New Roman" panose="02020603050405020304" pitchFamily="18" charset="0"/>
              </a:rPr>
              <a:t>радиолокация</a:t>
            </a:r>
            <a:r>
              <a:rPr lang="de-DE" altLang="de-CZ" sz="2800">
                <a:latin typeface="Times New Roman" panose="02020603050405020304" pitchFamily="18" charset="0"/>
              </a:rPr>
              <a:t>; -</a:t>
            </a:r>
            <a:r>
              <a:rPr lang="de-DE" altLang="de-CZ" sz="2800" i="1">
                <a:latin typeface="Times New Roman" panose="02020603050405020304" pitchFamily="18" charset="0"/>
              </a:rPr>
              <a:t>трон</a:t>
            </a:r>
            <a:r>
              <a:rPr lang="de-DE" altLang="de-CZ" sz="2800">
                <a:latin typeface="Times New Roman" panose="02020603050405020304" pitchFamily="18" charset="0"/>
              </a:rPr>
              <a:t> в назв. установок, помещений для научных опытов: </a:t>
            </a:r>
            <a:r>
              <a:rPr lang="de-DE" altLang="de-CZ" sz="2800" i="1">
                <a:latin typeface="Times New Roman" panose="02020603050405020304" pitchFamily="18" charset="0"/>
              </a:rPr>
              <a:t>микротрон</a:t>
            </a:r>
            <a:r>
              <a:rPr lang="de-DE" altLang="de-CZ" sz="2800">
                <a:latin typeface="Times New Roman" panose="02020603050405020304" pitchFamily="18" charset="0"/>
              </a:rPr>
              <a:t>, </a:t>
            </a:r>
            <a:r>
              <a:rPr lang="de-DE" altLang="de-CZ" sz="2800" i="1">
                <a:latin typeface="Times New Roman" panose="02020603050405020304" pitchFamily="18" charset="0"/>
              </a:rPr>
              <a:t>климатрон</a:t>
            </a:r>
            <a:r>
              <a:rPr lang="de-DE" altLang="de-CZ" sz="2800">
                <a:latin typeface="Times New Roman" panose="02020603050405020304" pitchFamily="18" charset="0"/>
              </a:rPr>
              <a:t> (с совмещением компонентов), все - нов.; -</a:t>
            </a:r>
            <a:r>
              <a:rPr lang="de-DE" altLang="de-CZ" sz="2800" i="1">
                <a:latin typeface="Times New Roman" panose="02020603050405020304" pitchFamily="18" charset="0"/>
              </a:rPr>
              <a:t>гамия</a:t>
            </a:r>
            <a:r>
              <a:rPr lang="de-DE" altLang="de-CZ" sz="2800">
                <a:latin typeface="Times New Roman" panose="02020603050405020304" pitchFamily="18" charset="0"/>
              </a:rPr>
              <a:t> в назв. видов брака: </a:t>
            </a:r>
            <a:r>
              <a:rPr lang="de-DE" altLang="de-CZ" sz="2800" i="1">
                <a:latin typeface="Times New Roman" panose="02020603050405020304" pitchFamily="18" charset="0"/>
              </a:rPr>
              <a:t>моногамия</a:t>
            </a:r>
            <a:r>
              <a:rPr lang="de-DE" altLang="de-CZ" sz="2800">
                <a:latin typeface="Times New Roman" panose="02020603050405020304" pitchFamily="18" charset="0"/>
              </a:rPr>
              <a:t>, </a:t>
            </a:r>
            <a:r>
              <a:rPr lang="de-DE" altLang="de-CZ" sz="2800" i="1">
                <a:latin typeface="Times New Roman" panose="02020603050405020304" pitchFamily="18" charset="0"/>
              </a:rPr>
              <a:t>полигамия</a:t>
            </a:r>
            <a:r>
              <a:rPr lang="de-DE" altLang="de-CZ" sz="2800">
                <a:latin typeface="Times New Roman" panose="02020603050405020304" pitchFamily="18" charset="0"/>
              </a:rPr>
              <a:t>; -</a:t>
            </a:r>
            <a:r>
              <a:rPr lang="de-DE" altLang="de-CZ" sz="2800" i="1">
                <a:latin typeface="Times New Roman" panose="02020603050405020304" pitchFamily="18" charset="0"/>
              </a:rPr>
              <a:t>пат</a:t>
            </a:r>
            <a:r>
              <a:rPr lang="de-DE" altLang="de-CZ" sz="2800">
                <a:latin typeface="Times New Roman" panose="02020603050405020304" pitchFamily="18" charset="0"/>
              </a:rPr>
              <a:t> в назв. лица с заболеванием чего-н.: </a:t>
            </a:r>
            <a:r>
              <a:rPr lang="de-DE" altLang="de-CZ" sz="2800" i="1">
                <a:latin typeface="Times New Roman" panose="02020603050405020304" pitchFamily="18" charset="0"/>
              </a:rPr>
              <a:t>психопат</a:t>
            </a:r>
            <a:r>
              <a:rPr lang="de-DE" altLang="de-CZ" sz="2800">
                <a:latin typeface="Times New Roman" panose="02020603050405020304" pitchFamily="18" charset="0"/>
              </a:rPr>
              <a:t>, </a:t>
            </a:r>
            <a:r>
              <a:rPr lang="de-DE" altLang="de-CZ" sz="2800" i="1">
                <a:latin typeface="Times New Roman" panose="02020603050405020304" pitchFamily="18" charset="0"/>
              </a:rPr>
              <a:t>невропат</a:t>
            </a:r>
            <a:r>
              <a:rPr lang="ru-RU" altLang="de-CZ" sz="2800">
                <a:latin typeface="Times New Roman" panose="02020603050405020304" pitchFamily="18" charset="0"/>
              </a:rPr>
              <a:t>.»</a:t>
            </a:r>
            <a:endParaRPr lang="de-DE" altLang="de-CZ" sz="2800">
              <a:latin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Inhaltsplatzhalter 2">
            <a:extLst>
              <a:ext uri="{FF2B5EF4-FFF2-40B4-BE49-F238E27FC236}">
                <a16:creationId xmlns:a16="http://schemas.microsoft.com/office/drawing/2014/main" id="{8B0B6790-1AA6-E506-6924-408AADC3CE24}"/>
              </a:ext>
            </a:extLst>
          </p:cNvPr>
          <p:cNvSpPr>
            <a:spLocks noGrp="1" noChangeArrowheads="1"/>
          </p:cNvSpPr>
          <p:nvPr>
            <p:ph idx="1"/>
          </p:nvPr>
        </p:nvSpPr>
        <p:spPr>
          <a:xfrm>
            <a:off x="431800" y="323850"/>
            <a:ext cx="9288463" cy="6769100"/>
          </a:xfrm>
        </p:spPr>
        <p:txBody>
          <a:bodyPr/>
          <a:lstStyle/>
          <a:p>
            <a:pPr marL="457200" indent="-457200">
              <a:buFont typeface="Arial" panose="020B0604020202020204" pitchFamily="34" charset="0"/>
              <a:buChar char="•"/>
            </a:pPr>
            <a:r>
              <a:rPr lang="de-DE" altLang="de-CZ" sz="2800">
                <a:latin typeface="Times New Roman" panose="02020603050405020304" pitchFamily="18" charset="0"/>
              </a:rPr>
              <a:t>Složeniny s „nulovou sufigací</a:t>
            </a:r>
            <a:r>
              <a:rPr lang="de-DE" altLang="de-DE" sz="2800">
                <a:latin typeface="Times New Roman" panose="02020603050405020304" pitchFamily="18" charset="0"/>
              </a:rPr>
              <a:t>“</a:t>
            </a:r>
            <a:r>
              <a:rPr lang="de-DE" altLang="de-CZ" sz="2800">
                <a:latin typeface="Times New Roman" panose="02020603050405020304" pitchFamily="18" charset="0"/>
              </a:rPr>
              <a:t> (konverze + skládání):</a:t>
            </a:r>
          </a:p>
          <a:p>
            <a:pPr marL="457200" indent="-457200">
              <a:buFont typeface="Arial" panose="020B0604020202020204" pitchFamily="34" charset="0"/>
              <a:buChar char="•"/>
            </a:pPr>
            <a:r>
              <a:rPr lang="de-DE" altLang="de-CZ" sz="2800">
                <a:latin typeface="Times New Roman" panose="02020603050405020304" pitchFamily="18" charset="0"/>
              </a:rPr>
              <a:t>§579 </a:t>
            </a:r>
            <a:r>
              <a:rPr lang="de-DE" altLang="de-CZ" sz="2800" i="1">
                <a:latin typeface="Times New Roman" panose="02020603050405020304" pitchFamily="18" charset="0"/>
              </a:rPr>
              <a:t>зверолов</a:t>
            </a:r>
            <a:r>
              <a:rPr lang="de-DE" altLang="de-CZ" sz="2800">
                <a:latin typeface="Times New Roman" panose="02020603050405020304" pitchFamily="18" charset="0"/>
              </a:rPr>
              <a:t>, </a:t>
            </a:r>
            <a:r>
              <a:rPr lang="de-DE" altLang="de-CZ" sz="2800" i="1">
                <a:latin typeface="Times New Roman" panose="02020603050405020304" pitchFamily="18" charset="0"/>
              </a:rPr>
              <a:t>книголюб, </a:t>
            </a:r>
            <a:r>
              <a:rPr lang="ru-RU" altLang="de-CZ" sz="2800" i="1">
                <a:latin typeface="Times New Roman" panose="02020603050405020304" pitchFamily="18" charset="0"/>
              </a:rPr>
              <a:t>дармоед</a:t>
            </a:r>
            <a:r>
              <a:rPr lang="cs-CZ" altLang="de-CZ" sz="2800" i="1">
                <a:latin typeface="Times New Roman" panose="02020603050405020304" pitchFamily="18" charset="0"/>
              </a:rPr>
              <a:t>, </a:t>
            </a:r>
            <a:r>
              <a:rPr lang="de-DE" altLang="de-CZ" sz="2800" i="1">
                <a:latin typeface="Times New Roman" panose="02020603050405020304" pitchFamily="18" charset="0"/>
              </a:rPr>
              <a:t>лермонтовед, </a:t>
            </a:r>
            <a:r>
              <a:rPr lang="ru-RU" altLang="de-CZ" sz="2800">
                <a:latin typeface="Times New Roman" panose="02020603050405020304" pitchFamily="18" charset="0"/>
              </a:rPr>
              <a:t>окк. </a:t>
            </a:r>
            <a:r>
              <a:rPr lang="ru-RU" altLang="de-CZ" sz="2800" i="1">
                <a:latin typeface="Times New Roman" panose="02020603050405020304" pitchFamily="18" charset="0"/>
              </a:rPr>
              <a:t>мальчишки</a:t>
            </a:r>
            <a:r>
              <a:rPr lang="ru-RU" altLang="de-CZ" sz="2800">
                <a:latin typeface="Times New Roman" panose="02020603050405020304" pitchFamily="18" charset="0"/>
              </a:rPr>
              <a:t>-</a:t>
            </a:r>
            <a:r>
              <a:rPr lang="ru-RU" altLang="de-CZ" sz="2800" i="1">
                <a:latin typeface="Times New Roman" panose="02020603050405020304" pitchFamily="18" charset="0"/>
              </a:rPr>
              <a:t>яблокрады</a:t>
            </a:r>
            <a:r>
              <a:rPr lang="ru-RU" altLang="de-CZ" sz="2800">
                <a:latin typeface="Times New Roman" panose="02020603050405020304" pitchFamily="18" charset="0"/>
              </a:rPr>
              <a:t>; </a:t>
            </a:r>
            <a:r>
              <a:rPr lang="cs-CZ" altLang="de-CZ" sz="2800">
                <a:latin typeface="Times New Roman" panose="02020603050405020304" pitchFamily="18" charset="0"/>
              </a:rPr>
              <a:t>nemusí se však vždy jednat o činitelská substantiva, může se jednat i o substantiva dějová: </a:t>
            </a:r>
            <a:r>
              <a:rPr lang="de-DE" altLang="de-CZ" sz="2800" i="1">
                <a:latin typeface="Times New Roman" panose="02020603050405020304" pitchFamily="18" charset="0"/>
              </a:rPr>
              <a:t>ледоход</a:t>
            </a:r>
            <a:r>
              <a:rPr lang="ru-RU" altLang="de-CZ" sz="2800" i="1">
                <a:latin typeface="Times New Roman" panose="02020603050405020304" pitchFamily="18" charset="0"/>
              </a:rPr>
              <a:t> </a:t>
            </a:r>
            <a:r>
              <a:rPr lang="cs-CZ" altLang="de-CZ" sz="2800">
                <a:latin typeface="Times New Roman" panose="02020603050405020304" pitchFamily="18" charset="0"/>
              </a:rPr>
              <a:t>,</a:t>
            </a:r>
            <a:r>
              <a:rPr lang="ru-RU" altLang="de-CZ" sz="2800">
                <a:latin typeface="Times New Roman" panose="02020603050405020304" pitchFamily="18" charset="0"/>
              </a:rPr>
              <a:t>1. движение льда по течению реки (во время таяния или в начале замерзания). 2. временной период такого движения льда по течению реки</a:t>
            </a:r>
            <a:r>
              <a:rPr lang="ru-RU" altLang="de-DE" sz="2800">
                <a:latin typeface="Times New Roman" panose="02020603050405020304" pitchFamily="18" charset="0"/>
              </a:rPr>
              <a:t>‘</a:t>
            </a:r>
            <a:r>
              <a:rPr lang="cs-CZ" altLang="ja-JP" sz="2800">
                <a:latin typeface="Times New Roman" panose="02020603050405020304" pitchFamily="18" charset="0"/>
              </a:rPr>
              <a:t> (</a:t>
            </a:r>
            <a:r>
              <a:rPr lang="ru-RU" altLang="ja-JP" sz="2800">
                <a:latin typeface="Times New Roman" panose="02020603050405020304" pitchFamily="18" charset="0"/>
              </a:rPr>
              <a:t>Ефремова</a:t>
            </a:r>
            <a:r>
              <a:rPr lang="cs-CZ" altLang="ja-JP" sz="2800">
                <a:latin typeface="Times New Roman" panose="02020603050405020304" pitchFamily="18" charset="0"/>
              </a:rPr>
              <a:t>)</a:t>
            </a:r>
            <a:r>
              <a:rPr lang="ru-RU" altLang="ja-JP" sz="2800">
                <a:latin typeface="Times New Roman" panose="02020603050405020304" pitchFamily="18" charset="0"/>
              </a:rPr>
              <a:t>, </a:t>
            </a:r>
            <a:r>
              <a:rPr lang="ru-RU" altLang="ja-JP" sz="2800" i="1">
                <a:latin typeface="Times New Roman" panose="02020603050405020304" pitchFamily="18" charset="0"/>
              </a:rPr>
              <a:t>мясоед </a:t>
            </a:r>
            <a:r>
              <a:rPr lang="ru-RU" altLang="ja-JP" sz="2800">
                <a:latin typeface="Times New Roman" panose="02020603050405020304" pitchFamily="18" charset="0"/>
              </a:rPr>
              <a:t>,временной период, в течение которого - по уставу православной церкви - разрешается употребление мясной пищи </a:t>
            </a:r>
            <a:r>
              <a:rPr lang="ru-RU" altLang="ja-JP" sz="2800" i="1">
                <a:latin typeface="Times New Roman" panose="02020603050405020304" pitchFamily="18" charset="0"/>
              </a:rPr>
              <a:t>(обычно от Рождества до) Масленицы</a:t>
            </a:r>
            <a:r>
              <a:rPr lang="ru-RU" altLang="de-DE" sz="2800">
                <a:latin typeface="Times New Roman" panose="02020603050405020304" pitchFamily="18" charset="0"/>
              </a:rPr>
              <a:t>‘</a:t>
            </a:r>
            <a:r>
              <a:rPr lang="cs-CZ" altLang="ja-JP" sz="2800">
                <a:latin typeface="Times New Roman" panose="02020603050405020304" pitchFamily="18" charset="0"/>
              </a:rPr>
              <a:t> </a:t>
            </a:r>
            <a:r>
              <a:rPr lang="ru-RU" altLang="ja-JP" sz="2800">
                <a:latin typeface="Times New Roman" panose="02020603050405020304" pitchFamily="18" charset="0"/>
              </a:rPr>
              <a:t> </a:t>
            </a:r>
            <a:r>
              <a:rPr lang="cs-CZ" altLang="ja-JP" sz="2800">
                <a:latin typeface="Times New Roman" panose="02020603050405020304" pitchFamily="18" charset="0"/>
              </a:rPr>
              <a:t>(</a:t>
            </a:r>
            <a:r>
              <a:rPr lang="ru-RU" altLang="ja-JP" sz="2800">
                <a:latin typeface="Times New Roman" panose="02020603050405020304" pitchFamily="18" charset="0"/>
              </a:rPr>
              <a:t>Ефремова</a:t>
            </a:r>
            <a:r>
              <a:rPr lang="cs-CZ" altLang="ja-JP" sz="2800">
                <a:latin typeface="Times New Roman" panose="02020603050405020304" pitchFamily="18" charset="0"/>
              </a:rPr>
              <a:t>)</a:t>
            </a:r>
            <a:r>
              <a:rPr lang="ru-RU" altLang="ja-JP" sz="2800">
                <a:latin typeface="Times New Roman" panose="02020603050405020304" pitchFamily="18" charset="0"/>
              </a:rPr>
              <a:t> (</a:t>
            </a:r>
            <a:r>
              <a:rPr lang="de-DE" altLang="ja-JP" sz="2800">
                <a:latin typeface="Times New Roman" panose="02020603050405020304" pitchFamily="18" charset="0"/>
              </a:rPr>
              <a:t>srov.</a:t>
            </a:r>
            <a:r>
              <a:rPr lang="cs-CZ" altLang="ja-JP" sz="2800">
                <a:latin typeface="Times New Roman" panose="02020603050405020304" pitchFamily="18" charset="0"/>
              </a:rPr>
              <a:t> oproti tomu </a:t>
            </a:r>
            <a:r>
              <a:rPr lang="ru-RU" altLang="ja-JP" sz="2800" i="1">
                <a:latin typeface="Times New Roman" panose="02020603050405020304" pitchFamily="18" charset="0"/>
              </a:rPr>
              <a:t>дармоед, людоед</a:t>
            </a:r>
            <a:r>
              <a:rPr lang="ru-RU" altLang="ja-JP" sz="2800">
                <a:latin typeface="Times New Roman" panose="02020603050405020304" pitchFamily="18" charset="0"/>
              </a:rPr>
              <a:t>)</a:t>
            </a:r>
          </a:p>
          <a:p>
            <a:pPr marL="457200" indent="-457200">
              <a:buFont typeface="Arial" panose="020B0604020202020204" pitchFamily="34" charset="0"/>
              <a:buChar char="•"/>
            </a:pPr>
            <a:r>
              <a:rPr lang="cs-CZ" altLang="de-CZ" sz="2800">
                <a:latin typeface="Times New Roman" panose="02020603050405020304" pitchFamily="18" charset="0"/>
              </a:rPr>
              <a:t>§584 složená substantiva „s nulovou sufigací, jejichž druhá část je substantivní (nejedná se tedy o přechod z jednoho slovního druhu do druhého, může ale jít o přechod z jednoho</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Inhaltsplatzhalter 2">
            <a:extLst>
              <a:ext uri="{FF2B5EF4-FFF2-40B4-BE49-F238E27FC236}">
                <a16:creationId xmlns:a16="http://schemas.microsoft.com/office/drawing/2014/main" id="{11F7937B-446F-6BE8-2A86-4D9ECAD2971C}"/>
              </a:ext>
            </a:extLst>
          </p:cNvPr>
          <p:cNvSpPr>
            <a:spLocks noGrp="1" noChangeArrowheads="1"/>
          </p:cNvSpPr>
          <p:nvPr>
            <p:ph idx="1"/>
          </p:nvPr>
        </p:nvSpPr>
        <p:spPr>
          <a:xfrm>
            <a:off x="360363" y="466725"/>
            <a:ext cx="9432925" cy="6697663"/>
          </a:xfrm>
        </p:spPr>
        <p:txBody>
          <a:bodyPr/>
          <a:lstStyle/>
          <a:p>
            <a:pPr marL="457200" indent="-457200">
              <a:buFont typeface="Arial" panose="020B0604020202020204" pitchFamily="34" charset="0"/>
              <a:buChar char="•"/>
            </a:pPr>
            <a:r>
              <a:rPr lang="cs-CZ" altLang="de-CZ" sz="2800">
                <a:latin typeface="Times New Roman" panose="02020603050405020304" pitchFamily="18" charset="0"/>
              </a:rPr>
              <a:t>typu skloňování do druhého): </a:t>
            </a:r>
            <a:r>
              <a:rPr lang="ru-RU" altLang="de-CZ" sz="2800" i="1">
                <a:latin typeface="Times New Roman" panose="02020603050405020304" pitchFamily="18" charset="0"/>
              </a:rPr>
              <a:t>острослов</a:t>
            </a:r>
            <a:r>
              <a:rPr lang="ru-RU" altLang="de-CZ" sz="2800">
                <a:latin typeface="Times New Roman" panose="02020603050405020304" pitchFamily="18" charset="0"/>
              </a:rPr>
              <a:t> ,человек, любящий говорить остроты</a:t>
            </a:r>
            <a:r>
              <a:rPr lang="ru-RU" altLang="de-DE" sz="2800">
                <a:latin typeface="Times New Roman" panose="02020603050405020304" pitchFamily="18" charset="0"/>
              </a:rPr>
              <a:t>‘</a:t>
            </a:r>
            <a:r>
              <a:rPr lang="cs-CZ" altLang="ja-JP" sz="2800">
                <a:latin typeface="Times New Roman" panose="02020603050405020304" pitchFamily="18" charset="0"/>
              </a:rPr>
              <a:t> </a:t>
            </a:r>
            <a:r>
              <a:rPr lang="ru-RU" altLang="ja-JP" sz="2800">
                <a:latin typeface="Times New Roman" panose="02020603050405020304" pitchFamily="18" charset="0"/>
              </a:rPr>
              <a:t>(Ушаков), </a:t>
            </a:r>
            <a:r>
              <a:rPr lang="de-DE" altLang="ja-JP" sz="2800" i="1">
                <a:latin typeface="Times New Roman" panose="02020603050405020304" pitchFamily="18" charset="0"/>
              </a:rPr>
              <a:t>корнеплод</a:t>
            </a:r>
            <a:r>
              <a:rPr lang="ru-RU" altLang="ja-JP" sz="2800" i="1">
                <a:latin typeface="Times New Roman" panose="02020603050405020304" pitchFamily="18" charset="0"/>
              </a:rPr>
              <a:t> </a:t>
            </a:r>
            <a:r>
              <a:rPr lang="ru-RU" altLang="ja-JP" sz="2800">
                <a:latin typeface="Times New Roman" panose="02020603050405020304" pitchFamily="18" charset="0"/>
              </a:rPr>
              <a:t>,растение с толстым, мясистым</a:t>
            </a:r>
            <a:r>
              <a:rPr lang="cs-CZ" altLang="ja-JP" sz="2800">
                <a:latin typeface="Times New Roman" panose="02020603050405020304" pitchFamily="18" charset="0"/>
              </a:rPr>
              <a:t> </a:t>
            </a:r>
            <a:r>
              <a:rPr lang="ru-RU" altLang="ja-JP" sz="2800">
                <a:latin typeface="Times New Roman" panose="02020603050405020304" pitchFamily="18" charset="0"/>
              </a:rPr>
              <a:t>корнем, идущим в пищу или на корм скоту (брюква </a:t>
            </a:r>
            <a:r>
              <a:rPr lang="cs-CZ" altLang="ja-JP" sz="2800">
                <a:latin typeface="Times New Roman" panose="02020603050405020304" pitchFamily="18" charset="0"/>
              </a:rPr>
              <a:t>,tuřín</a:t>
            </a:r>
            <a:r>
              <a:rPr lang="ru-RU" altLang="de-DE" sz="2800">
                <a:latin typeface="Times New Roman" panose="02020603050405020304" pitchFamily="18" charset="0"/>
              </a:rPr>
              <a:t>‘</a:t>
            </a:r>
            <a:r>
              <a:rPr lang="ru-RU" altLang="ja-JP" sz="2800">
                <a:latin typeface="Times New Roman" panose="02020603050405020304" pitchFamily="18" charset="0"/>
              </a:rPr>
              <a:t>, репа, свёкла и др.), а также самый такой корень</a:t>
            </a:r>
            <a:r>
              <a:rPr lang="ru-RU" altLang="de-DE" sz="2800">
                <a:latin typeface="Times New Roman" panose="02020603050405020304" pitchFamily="18" charset="0"/>
              </a:rPr>
              <a:t>‘</a:t>
            </a:r>
            <a:r>
              <a:rPr lang="cs-CZ" altLang="ja-JP" sz="2800">
                <a:latin typeface="Times New Roman" panose="02020603050405020304" pitchFamily="18" charset="0"/>
              </a:rPr>
              <a:t> (</a:t>
            </a:r>
            <a:r>
              <a:rPr lang="ru-RU" altLang="ja-JP" sz="2800">
                <a:latin typeface="Times New Roman" panose="02020603050405020304" pitchFamily="18" charset="0"/>
              </a:rPr>
              <a:t>Ожегов</a:t>
            </a:r>
            <a:r>
              <a:rPr lang="cs-CZ" altLang="ja-JP" sz="2800">
                <a:latin typeface="Times New Roman" panose="02020603050405020304" pitchFamily="18" charset="0"/>
              </a:rPr>
              <a:t>)</a:t>
            </a:r>
            <a:endParaRPr lang="ru-RU" altLang="ja-JP" sz="2800">
              <a:latin typeface="Times New Roman" panose="02020603050405020304" pitchFamily="18" charset="0"/>
            </a:endParaRPr>
          </a:p>
          <a:p>
            <a:pPr marL="457200" indent="-457200">
              <a:buFont typeface="Arial" panose="020B0604020202020204" pitchFamily="34" charset="0"/>
              <a:buChar char="•"/>
            </a:pPr>
            <a:r>
              <a:rPr lang="de-DE" altLang="de-CZ" sz="2800">
                <a:latin typeface="Times New Roman" panose="02020603050405020304" pitchFamily="18" charset="0"/>
              </a:rPr>
              <a:t>§ 585</a:t>
            </a:r>
            <a:r>
              <a:rPr lang="cs-CZ" altLang="de-CZ" sz="2800">
                <a:latin typeface="Times New Roman" panose="02020603050405020304" pitchFamily="18" charset="0"/>
              </a:rPr>
              <a:t> Interfixy, přízvuk a alternace v rámci složeně-sufigovaných substantiv</a:t>
            </a:r>
            <a:endParaRPr lang="de-DE" altLang="de-CZ" sz="2800">
              <a:latin typeface="Times New Roman" panose="02020603050405020304" pitchFamily="18" charset="0"/>
            </a:endParaRPr>
          </a:p>
          <a:p>
            <a:pPr marL="457200" indent="-457200">
              <a:buFont typeface="Arial" panose="020B0604020202020204" pitchFamily="34" charset="0"/>
              <a:buChar char="•"/>
            </a:pPr>
            <a:endParaRPr lang="de-DE" altLang="de-CZ" sz="2800">
              <a:latin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Inhaltsplatzhalter 2">
            <a:extLst>
              <a:ext uri="{FF2B5EF4-FFF2-40B4-BE49-F238E27FC236}">
                <a16:creationId xmlns:a16="http://schemas.microsoft.com/office/drawing/2014/main" id="{8BE3B3EA-CE19-28E7-757A-8F0CAD4349FF}"/>
              </a:ext>
            </a:extLst>
          </p:cNvPr>
          <p:cNvSpPr>
            <a:spLocks noGrp="1" noChangeArrowheads="1"/>
          </p:cNvSpPr>
          <p:nvPr>
            <p:ph idx="1"/>
          </p:nvPr>
        </p:nvSpPr>
        <p:spPr>
          <a:xfrm>
            <a:off x="431800" y="395288"/>
            <a:ext cx="9288463" cy="6913562"/>
          </a:xfrm>
        </p:spPr>
        <p:txBody>
          <a:bodyPr/>
          <a:lstStyle/>
          <a:p>
            <a:pPr marL="457200" indent="-457200">
              <a:buFont typeface="Arial" panose="020B0604020202020204" pitchFamily="34" charset="0"/>
              <a:buChar char="•"/>
            </a:pPr>
            <a:r>
              <a:rPr lang="cs-CZ" altLang="de-CZ" sz="2800">
                <a:latin typeface="Times New Roman" panose="02020603050405020304" pitchFamily="18" charset="0"/>
              </a:rPr>
              <a:t>Složeniny, rozšířené o sufix:</a:t>
            </a:r>
          </a:p>
          <a:p>
            <a:pPr marL="457200" indent="-457200">
              <a:buFont typeface="Arial" panose="020B0604020202020204" pitchFamily="34" charset="0"/>
              <a:buChar char="•"/>
            </a:pPr>
            <a:r>
              <a:rPr lang="cs-CZ" altLang="de-CZ" sz="2800">
                <a:latin typeface="Times New Roman" panose="02020603050405020304" pitchFamily="18" charset="0"/>
              </a:rPr>
              <a:t>se slovesnou druhou částí:</a:t>
            </a:r>
          </a:p>
          <a:p>
            <a:pPr marL="457200" indent="-457200">
              <a:buFont typeface="Arial" panose="020B0604020202020204" pitchFamily="34" charset="0"/>
              <a:buChar char="•"/>
            </a:pPr>
            <a:r>
              <a:rPr lang="cs-CZ" altLang="de-CZ" sz="2800">
                <a:latin typeface="Times New Roman" panose="02020603050405020304" pitchFamily="18" charset="0"/>
              </a:rPr>
              <a:t>§558 </a:t>
            </a:r>
            <a:r>
              <a:rPr lang="ru-RU" altLang="de-CZ" sz="2800" i="1">
                <a:latin typeface="Times New Roman" panose="02020603050405020304" pitchFamily="18" charset="0"/>
              </a:rPr>
              <a:t>машиностроитель</a:t>
            </a:r>
            <a:r>
              <a:rPr lang="cs-CZ" altLang="de-CZ" sz="2800" i="1">
                <a:latin typeface="Times New Roman" panose="02020603050405020304" pitchFamily="18" charset="0"/>
              </a:rPr>
              <a:t>, </a:t>
            </a:r>
            <a:r>
              <a:rPr lang="ru-RU" altLang="de-CZ" sz="2800" i="1">
                <a:latin typeface="Times New Roman" panose="02020603050405020304" pitchFamily="18" charset="0"/>
              </a:rPr>
              <a:t>работодатель</a:t>
            </a:r>
            <a:r>
              <a:rPr lang="cs-CZ" altLang="de-CZ" sz="2800" i="1">
                <a:latin typeface="Times New Roman" panose="02020603050405020304" pitchFamily="18" charset="0"/>
              </a:rPr>
              <a:t>, </a:t>
            </a:r>
            <a:r>
              <a:rPr lang="de-DE" altLang="de-CZ" sz="2800" i="1">
                <a:latin typeface="Times New Roman" panose="02020603050405020304" pitchFamily="18" charset="0"/>
              </a:rPr>
              <a:t>земледелец, </a:t>
            </a:r>
            <a:r>
              <a:rPr lang="bg-BG" altLang="de-CZ" sz="2800" i="1">
                <a:latin typeface="Times New Roman" panose="02020603050405020304" pitchFamily="18" charset="0"/>
              </a:rPr>
              <a:t>пятиборец</a:t>
            </a:r>
            <a:r>
              <a:rPr lang="cs-CZ" altLang="de-CZ" sz="2800" i="1">
                <a:latin typeface="Times New Roman" panose="02020603050405020304" pitchFamily="18" charset="0"/>
              </a:rPr>
              <a:t>, </a:t>
            </a:r>
            <a:r>
              <a:rPr lang="de-DE" altLang="de-CZ" sz="2800" i="1">
                <a:latin typeface="Times New Roman" panose="02020603050405020304" pitchFamily="18" charset="0"/>
              </a:rPr>
              <a:t>торпедоносец, снегопогрузчик, </a:t>
            </a:r>
            <a:r>
              <a:rPr lang="ru-RU" altLang="de-CZ" sz="2800" i="1">
                <a:latin typeface="Times New Roman" panose="02020603050405020304" pitchFamily="18" charset="0"/>
              </a:rPr>
              <a:t>асфальтоукладчик</a:t>
            </a:r>
            <a:r>
              <a:rPr lang="cs-CZ" altLang="de-CZ" sz="2800" i="1">
                <a:latin typeface="Times New Roman" panose="02020603050405020304" pitchFamily="18" charset="0"/>
              </a:rPr>
              <a:t>, </a:t>
            </a:r>
            <a:r>
              <a:rPr lang="uk-UA" altLang="de-CZ" sz="2800" i="1">
                <a:latin typeface="Times New Roman" panose="02020603050405020304" pitchFamily="18" charset="0"/>
              </a:rPr>
              <a:t>камнедробильщик</a:t>
            </a:r>
            <a:r>
              <a:rPr lang="cs-CZ" altLang="de-CZ" sz="2800" i="1">
                <a:latin typeface="Times New Roman" panose="02020603050405020304" pitchFamily="18" charset="0"/>
              </a:rPr>
              <a:t>, </a:t>
            </a:r>
            <a:r>
              <a:rPr lang="de-DE" altLang="de-CZ" sz="2800" i="1">
                <a:latin typeface="Times New Roman" panose="02020603050405020304" pitchFamily="18" charset="0"/>
              </a:rPr>
              <a:t>монеторазменник, зубочистка, скороварка, </a:t>
            </a:r>
            <a:r>
              <a:rPr lang="ru-RU" altLang="de-CZ" sz="2800" i="1">
                <a:latin typeface="Times New Roman" panose="02020603050405020304" pitchFamily="18" charset="0"/>
              </a:rPr>
              <a:t>снеготаялка</a:t>
            </a:r>
            <a:r>
              <a:rPr lang="cs-CZ" altLang="de-CZ" sz="2800" i="1">
                <a:latin typeface="Times New Roman" panose="02020603050405020304" pitchFamily="18" charset="0"/>
              </a:rPr>
              <a:t>, </a:t>
            </a:r>
            <a:r>
              <a:rPr lang="ru-RU" altLang="de-CZ" sz="2800" i="1">
                <a:latin typeface="Times New Roman" panose="02020603050405020304" pitchFamily="18" charset="0"/>
              </a:rPr>
              <a:t>словопроизводство</a:t>
            </a:r>
            <a:r>
              <a:rPr lang="cs-CZ" altLang="de-CZ" sz="2800" i="1">
                <a:latin typeface="Times New Roman" panose="02020603050405020304" pitchFamily="18" charset="0"/>
              </a:rPr>
              <a:t>, </a:t>
            </a:r>
            <a:r>
              <a:rPr lang="ru-RU" altLang="de-CZ" sz="2800" i="1">
                <a:latin typeface="Times New Roman" panose="02020603050405020304" pitchFamily="18" charset="0"/>
              </a:rPr>
              <a:t>землетрясение</a:t>
            </a:r>
            <a:r>
              <a:rPr lang="cs-CZ" altLang="de-CZ" sz="2800" i="1">
                <a:latin typeface="Times New Roman" panose="02020603050405020304" pitchFamily="18" charset="0"/>
              </a:rPr>
              <a:t>, </a:t>
            </a:r>
            <a:r>
              <a:rPr lang="de-DE" altLang="de-CZ" sz="2800" i="1">
                <a:latin typeface="Times New Roman" panose="02020603050405020304" pitchFamily="18" charset="0"/>
              </a:rPr>
              <a:t>червоточина, </a:t>
            </a:r>
            <a:r>
              <a:rPr lang="bg-BG" altLang="de-CZ" sz="2800" i="1">
                <a:latin typeface="Times New Roman" panose="02020603050405020304" pitchFamily="18" charset="0"/>
              </a:rPr>
              <a:t>кровопийца</a:t>
            </a:r>
            <a:endParaRPr lang="cs-CZ" altLang="de-CZ" sz="2800" i="1">
              <a:latin typeface="Times New Roman" panose="02020603050405020304" pitchFamily="18" charset="0"/>
            </a:endParaRPr>
          </a:p>
          <a:p>
            <a:pPr marL="457200" indent="-457200">
              <a:buFont typeface="Arial" panose="020B0604020202020204" pitchFamily="34" charset="0"/>
              <a:buChar char="•"/>
            </a:pPr>
            <a:r>
              <a:rPr lang="cs-CZ" altLang="de-CZ" sz="2800">
                <a:latin typeface="Times New Roman" panose="02020603050405020304" pitchFamily="18" charset="0"/>
              </a:rPr>
              <a:t>se substantivní druhou částí:</a:t>
            </a:r>
          </a:p>
          <a:p>
            <a:pPr marL="457200" indent="-457200">
              <a:buFont typeface="Arial" panose="020B0604020202020204" pitchFamily="34" charset="0"/>
              <a:buChar char="•"/>
            </a:pPr>
            <a:r>
              <a:rPr lang="cs-CZ" altLang="de-CZ" sz="2800">
                <a:latin typeface="Times New Roman" panose="02020603050405020304" pitchFamily="18" charset="0"/>
              </a:rPr>
              <a:t>§570 </a:t>
            </a:r>
            <a:r>
              <a:rPr lang="ru-RU" altLang="de-CZ" sz="2800" i="1">
                <a:latin typeface="Times New Roman" panose="02020603050405020304" pitchFamily="18" charset="0"/>
              </a:rPr>
              <a:t>воднолыжник</a:t>
            </a:r>
            <a:r>
              <a:rPr lang="cs-CZ" altLang="de-CZ" sz="2800" i="1">
                <a:latin typeface="Times New Roman" panose="02020603050405020304" pitchFamily="18" charset="0"/>
              </a:rPr>
              <a:t>, </a:t>
            </a:r>
            <a:r>
              <a:rPr lang="ru-RU" altLang="de-CZ" sz="2800" i="1">
                <a:latin typeface="Times New Roman" panose="02020603050405020304" pitchFamily="18" charset="0"/>
              </a:rPr>
              <a:t>шестиклассник</a:t>
            </a:r>
            <a:r>
              <a:rPr lang="cs-CZ" altLang="de-CZ" sz="2800" i="1">
                <a:latin typeface="Times New Roman" panose="02020603050405020304" pitchFamily="18" charset="0"/>
              </a:rPr>
              <a:t>, </a:t>
            </a:r>
            <a:r>
              <a:rPr lang="ru-RU" altLang="de-CZ" sz="2800" i="1">
                <a:latin typeface="Times New Roman" panose="02020603050405020304" pitchFamily="18" charset="0"/>
              </a:rPr>
              <a:t>фальшивомонетчик</a:t>
            </a:r>
            <a:r>
              <a:rPr lang="cs-CZ" altLang="de-CZ" sz="2800" i="1">
                <a:latin typeface="Times New Roman" panose="02020603050405020304" pitchFamily="18" charset="0"/>
              </a:rPr>
              <a:t>, </a:t>
            </a:r>
            <a:r>
              <a:rPr lang="de-DE" altLang="de-CZ" sz="2800" i="1">
                <a:latin typeface="Times New Roman" panose="02020603050405020304" pitchFamily="18" charset="0"/>
              </a:rPr>
              <a:t>синехвостка, </a:t>
            </a:r>
            <a:r>
              <a:rPr lang="ru-RU" altLang="de-CZ" sz="2800" i="1">
                <a:latin typeface="Times New Roman" panose="02020603050405020304" pitchFamily="18" charset="0"/>
              </a:rPr>
              <a:t>двуязычие</a:t>
            </a:r>
            <a:r>
              <a:rPr lang="cs-CZ" altLang="de-CZ" sz="2800" i="1">
                <a:latin typeface="Times New Roman" panose="02020603050405020304" pitchFamily="18" charset="0"/>
              </a:rPr>
              <a:t>, </a:t>
            </a:r>
            <a:r>
              <a:rPr lang="ru-RU" altLang="de-CZ" sz="2800" i="1">
                <a:latin typeface="Times New Roman" panose="02020603050405020304" pitchFamily="18" charset="0"/>
              </a:rPr>
              <a:t>Москворечье</a:t>
            </a:r>
            <a:r>
              <a:rPr lang="cs-CZ" altLang="de-CZ" sz="2800" i="1">
                <a:latin typeface="Times New Roman" panose="02020603050405020304" pitchFamily="18" charset="0"/>
              </a:rPr>
              <a:t>, </a:t>
            </a:r>
            <a:r>
              <a:rPr lang="de-DE" altLang="de-CZ" sz="2800" i="1">
                <a:latin typeface="Times New Roman" panose="02020603050405020304" pitchFamily="18" charset="0"/>
              </a:rPr>
              <a:t>инопланетян</a:t>
            </a:r>
            <a:r>
              <a:rPr lang="ru-RU" altLang="de-CZ" sz="2800" i="1">
                <a:latin typeface="Times New Roman" panose="02020603050405020304" pitchFamily="18" charset="0"/>
              </a:rPr>
              <a:t>ин</a:t>
            </a:r>
          </a:p>
          <a:p>
            <a:pPr marL="457200" indent="-457200">
              <a:buFont typeface="Arial" panose="020B0604020202020204" pitchFamily="34" charset="0"/>
              <a:buChar char="•"/>
            </a:pPr>
            <a:r>
              <a:rPr lang="de-DE" altLang="de-CZ" sz="2800">
                <a:latin typeface="Times New Roman" panose="02020603050405020304" pitchFamily="18" charset="0"/>
              </a:rPr>
              <a:t>s</a:t>
            </a:r>
            <a:r>
              <a:rPr lang="cs-CZ" altLang="de-CZ" sz="2800">
                <a:latin typeface="Times New Roman" panose="02020603050405020304" pitchFamily="18" charset="0"/>
              </a:rPr>
              <a:t> vázanou druhou částí: </a:t>
            </a:r>
          </a:p>
          <a:p>
            <a:pPr marL="457200" indent="-457200">
              <a:buFont typeface="Arial" panose="020B0604020202020204" pitchFamily="34" charset="0"/>
              <a:buChar char="•"/>
            </a:pPr>
            <a:r>
              <a:rPr lang="bg-BG" altLang="de-CZ" sz="2800" i="1">
                <a:latin typeface="Times New Roman" panose="02020603050405020304" pitchFamily="18" charset="0"/>
              </a:rPr>
              <a:t>фототипия</a:t>
            </a:r>
            <a:r>
              <a:rPr lang="cs-CZ" altLang="de-CZ" sz="2800" i="1">
                <a:latin typeface="Times New Roman" panose="02020603050405020304" pitchFamily="18" charset="0"/>
              </a:rPr>
              <a:t>, </a:t>
            </a:r>
            <a:r>
              <a:rPr lang="bg-BG" altLang="de-CZ" sz="2800" i="1">
                <a:latin typeface="Times New Roman" panose="02020603050405020304" pitchFamily="18" charset="0"/>
              </a:rPr>
              <a:t>полиграфия</a:t>
            </a:r>
            <a:r>
              <a:rPr lang="cs-CZ" altLang="de-CZ" sz="2800" i="1">
                <a:latin typeface="Times New Roman" panose="02020603050405020304" pitchFamily="18" charset="0"/>
              </a:rPr>
              <a:t>, </a:t>
            </a:r>
            <a:r>
              <a:rPr lang="bg-BG" altLang="de-CZ" sz="2800" i="1">
                <a:latin typeface="Times New Roman" panose="02020603050405020304" pitchFamily="18" charset="0"/>
              </a:rPr>
              <a:t>болтология</a:t>
            </a:r>
            <a:r>
              <a:rPr lang="cs-CZ" altLang="de-CZ" sz="2800" i="1">
                <a:latin typeface="Times New Roman" panose="02020603050405020304" pitchFamily="18" charset="0"/>
              </a:rPr>
              <a:t> </a:t>
            </a:r>
            <a:r>
              <a:rPr lang="cs-CZ" altLang="de-CZ" sz="2800">
                <a:latin typeface="Times New Roman" panose="02020603050405020304" pitchFamily="18" charset="0"/>
              </a:rPr>
              <a:t>(žertovně)</a:t>
            </a:r>
          </a:p>
          <a:p>
            <a:pPr marL="457200" indent="-457200">
              <a:buFont typeface="Arial" panose="020B0604020202020204" pitchFamily="34" charset="0"/>
              <a:buChar char="•"/>
            </a:pPr>
            <a:endParaRPr lang="ru-RU" altLang="de-CZ" sz="2800">
              <a:latin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Inhaltsplatzhalter 2">
            <a:extLst>
              <a:ext uri="{FF2B5EF4-FFF2-40B4-BE49-F238E27FC236}">
                <a16:creationId xmlns:a16="http://schemas.microsoft.com/office/drawing/2014/main" id="{46FEE200-2EF5-DCEE-8DE8-BBAFEFACF38D}"/>
              </a:ext>
            </a:extLst>
          </p:cNvPr>
          <p:cNvSpPr>
            <a:spLocks noGrp="1" noChangeArrowheads="1"/>
          </p:cNvSpPr>
          <p:nvPr>
            <p:ph idx="1"/>
          </p:nvPr>
        </p:nvSpPr>
        <p:spPr>
          <a:xfrm>
            <a:off x="360363" y="250825"/>
            <a:ext cx="9504362" cy="6769100"/>
          </a:xfrm>
        </p:spPr>
        <p:txBody>
          <a:bodyPr/>
          <a:lstStyle/>
          <a:p>
            <a:pPr marL="457200" indent="-457200">
              <a:buFont typeface="Arial" panose="020B0604020202020204" pitchFamily="34" charset="0"/>
              <a:buChar char="•"/>
            </a:pPr>
            <a:r>
              <a:rPr lang="de-DE" altLang="de-CZ">
                <a:latin typeface="Times New Roman" panose="02020603050405020304" pitchFamily="18" charset="0"/>
              </a:rPr>
              <a:t>Složená adjektiva</a:t>
            </a:r>
          </a:p>
          <a:p>
            <a:pPr marL="457200" indent="-457200">
              <a:buFont typeface="Arial" panose="020B0604020202020204" pitchFamily="34" charset="0"/>
              <a:buChar char="•"/>
            </a:pPr>
            <a:r>
              <a:rPr lang="de-DE" altLang="de-CZ" sz="2800">
                <a:latin typeface="Times New Roman" panose="02020603050405020304" pitchFamily="18" charset="0"/>
              </a:rPr>
              <a:t>§754 </a:t>
            </a:r>
            <a:r>
              <a:rPr lang="ru-RU" altLang="de-CZ" sz="2800">
                <a:latin typeface="Times New Roman" panose="02020603050405020304" pitchFamily="18" charset="0"/>
              </a:rPr>
              <a:t>«Способом чистого сложения образуются прилагательные с интерфиксом (в том числе нулевым), словообразовательное значение которых сводится к объединению значений, присущих основам мотивирующих слов, в одно сложное значение. По характеру семантического соотношения объединяемых основ такие сложения делятся на сложения с сочинительным и подчинительным отношением основ.»</a:t>
            </a:r>
          </a:p>
          <a:p>
            <a:pPr marL="457200" indent="-457200">
              <a:buFont typeface="Arial" panose="020B0604020202020204" pitchFamily="34" charset="0"/>
              <a:buChar char="•"/>
            </a:pPr>
            <a:r>
              <a:rPr lang="ru-RU" altLang="de-CZ" sz="2800">
                <a:latin typeface="Times New Roman" panose="02020603050405020304" pitchFamily="18" charset="0"/>
              </a:rPr>
              <a:t>«С сочинительным отношением основ - с двумя или более равноправными по смыслу основами: </a:t>
            </a:r>
            <a:r>
              <a:rPr lang="ru-RU" altLang="de-CZ" sz="2800" i="1">
                <a:latin typeface="Times New Roman" panose="02020603050405020304" pitchFamily="18" charset="0"/>
              </a:rPr>
              <a:t>бело</a:t>
            </a:r>
            <a:r>
              <a:rPr lang="ru-RU" altLang="de-CZ" sz="2800">
                <a:latin typeface="Times New Roman" panose="02020603050405020304" pitchFamily="18" charset="0"/>
              </a:rPr>
              <a:t>-</a:t>
            </a:r>
            <a:r>
              <a:rPr lang="ru-RU" altLang="de-CZ" sz="2800" i="1">
                <a:latin typeface="Times New Roman" panose="02020603050405020304" pitchFamily="18" charset="0"/>
              </a:rPr>
              <a:t>розовый</a:t>
            </a:r>
            <a:r>
              <a:rPr lang="ru-RU" altLang="de-CZ" sz="2800">
                <a:latin typeface="Times New Roman" panose="02020603050405020304" pitchFamily="18" charset="0"/>
              </a:rPr>
              <a:t>, </a:t>
            </a:r>
            <a:r>
              <a:rPr lang="ru-RU" altLang="de-CZ" sz="2800" i="1">
                <a:latin typeface="Times New Roman" panose="02020603050405020304" pitchFamily="18" charset="0"/>
              </a:rPr>
              <a:t>слепоглухонемой</a:t>
            </a:r>
            <a:r>
              <a:rPr lang="ru-RU" altLang="de-CZ" sz="2800">
                <a:latin typeface="Times New Roman" panose="02020603050405020304" pitchFamily="18" charset="0"/>
              </a:rPr>
              <a:t>, </a:t>
            </a:r>
            <a:r>
              <a:rPr lang="ru-RU" altLang="de-CZ" sz="2800" i="1">
                <a:latin typeface="Times New Roman" panose="02020603050405020304" pitchFamily="18" charset="0"/>
              </a:rPr>
              <a:t>торгово</a:t>
            </a:r>
            <a:r>
              <a:rPr lang="ru-RU" altLang="de-CZ" sz="2800">
                <a:latin typeface="Times New Roman" panose="02020603050405020304" pitchFamily="18" charset="0"/>
              </a:rPr>
              <a:t>-</a:t>
            </a:r>
            <a:r>
              <a:rPr lang="ru-RU" altLang="de-CZ" sz="2800" i="1">
                <a:latin typeface="Times New Roman" panose="02020603050405020304" pitchFamily="18" charset="0"/>
              </a:rPr>
              <a:t>промышленный</a:t>
            </a:r>
            <a:r>
              <a:rPr lang="ru-RU" altLang="de-CZ" sz="2800">
                <a:latin typeface="Times New Roman" panose="02020603050405020304" pitchFamily="18" charset="0"/>
              </a:rPr>
              <a:t>, </a:t>
            </a:r>
            <a:r>
              <a:rPr lang="ru-RU" altLang="de-CZ" sz="2800" i="1">
                <a:latin typeface="Times New Roman" panose="02020603050405020304" pitchFamily="18" charset="0"/>
              </a:rPr>
              <a:t>советско</a:t>
            </a:r>
            <a:r>
              <a:rPr lang="ru-RU" altLang="de-CZ" sz="2800">
                <a:latin typeface="Times New Roman" panose="02020603050405020304" pitchFamily="18" charset="0"/>
              </a:rPr>
              <a:t>-</a:t>
            </a:r>
            <a:r>
              <a:rPr lang="ru-RU" altLang="de-CZ" sz="2800" i="1">
                <a:latin typeface="Times New Roman" panose="02020603050405020304" pitchFamily="18" charset="0"/>
              </a:rPr>
              <a:t>монгольский</a:t>
            </a:r>
            <a:r>
              <a:rPr lang="ru-RU" altLang="de-CZ" sz="2800">
                <a:latin typeface="Times New Roman" panose="02020603050405020304" pitchFamily="18" charset="0"/>
              </a:rPr>
              <a:t>. Сложения с основами суффиксальных (отсубстантивных и отглагольных) прилагательных, а также причастий, семантически мотивируются также</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Inhaltsplatzhalter 2">
            <a:extLst>
              <a:ext uri="{FF2B5EF4-FFF2-40B4-BE49-F238E27FC236}">
                <a16:creationId xmlns:a16="http://schemas.microsoft.com/office/drawing/2014/main" id="{783A3AF7-0F57-4DDC-8248-A2DD91181663}"/>
              </a:ext>
            </a:extLst>
          </p:cNvPr>
          <p:cNvSpPr>
            <a:spLocks noGrp="1" noChangeArrowheads="1"/>
          </p:cNvSpPr>
          <p:nvPr>
            <p:ph idx="1"/>
          </p:nvPr>
        </p:nvSpPr>
        <p:spPr>
          <a:xfrm>
            <a:off x="287338" y="323850"/>
            <a:ext cx="9432925" cy="6911975"/>
          </a:xfrm>
        </p:spPr>
        <p:txBody>
          <a:bodyPr/>
          <a:lstStyle/>
          <a:p>
            <a:pPr marL="457200" indent="-457200">
              <a:buFont typeface="Arial" panose="020B0604020202020204" pitchFamily="34" charset="0"/>
              <a:buChar char="•"/>
            </a:pPr>
            <a:r>
              <a:rPr lang="ru-RU" altLang="de-CZ" sz="2800">
                <a:latin typeface="Times New Roman" panose="02020603050405020304" pitchFamily="18" charset="0"/>
              </a:rPr>
              <a:t>следующим образом: "относящийся в равной степени к предметам или процессам, названным мотивирующими основами образующих прилагательных": </a:t>
            </a:r>
            <a:r>
              <a:rPr lang="ru-RU" altLang="de-CZ" sz="2800" i="1">
                <a:latin typeface="Times New Roman" panose="02020603050405020304" pitchFamily="18" charset="0"/>
              </a:rPr>
              <a:t>научно</a:t>
            </a:r>
            <a:r>
              <a:rPr lang="ru-RU" altLang="de-CZ" sz="2800">
                <a:latin typeface="Times New Roman" panose="02020603050405020304" pitchFamily="18" charset="0"/>
              </a:rPr>
              <a:t>-</a:t>
            </a:r>
            <a:r>
              <a:rPr lang="ru-RU" altLang="de-CZ" sz="2800" i="1">
                <a:latin typeface="Times New Roman" panose="02020603050405020304" pitchFamily="18" charset="0"/>
              </a:rPr>
              <a:t>технический</a:t>
            </a:r>
            <a:r>
              <a:rPr lang="ru-RU" altLang="de-CZ" sz="2800">
                <a:latin typeface="Times New Roman" panose="02020603050405020304" pitchFamily="18" charset="0"/>
              </a:rPr>
              <a:t> (относящийся к науке и технике), </a:t>
            </a:r>
            <a:r>
              <a:rPr lang="ru-RU" altLang="de-CZ" sz="2800" i="1">
                <a:latin typeface="Times New Roman" panose="02020603050405020304" pitchFamily="18" charset="0"/>
              </a:rPr>
              <a:t>приемно</a:t>
            </a:r>
            <a:r>
              <a:rPr lang="ru-RU" altLang="de-CZ" sz="2800">
                <a:latin typeface="Times New Roman" panose="02020603050405020304" pitchFamily="18" charset="0"/>
              </a:rPr>
              <a:t>-</a:t>
            </a:r>
            <a:r>
              <a:rPr lang="ru-RU" altLang="de-CZ" sz="2800" i="1">
                <a:latin typeface="Times New Roman" panose="02020603050405020304" pitchFamily="18" charset="0"/>
              </a:rPr>
              <a:t>передающий</a:t>
            </a:r>
            <a:r>
              <a:rPr lang="ru-RU" altLang="de-CZ" sz="2800">
                <a:latin typeface="Times New Roman" panose="02020603050405020304" pitchFamily="18" charset="0"/>
              </a:rPr>
              <a:t> (предназначенный для приема и передачи).</a:t>
            </a:r>
          </a:p>
          <a:p>
            <a:pPr marL="457200" indent="-457200">
              <a:buFont typeface="Arial" panose="020B0604020202020204" pitchFamily="34" charset="0"/>
              <a:buChar char="•"/>
            </a:pPr>
            <a:r>
              <a:rPr lang="ru-RU" altLang="de-CZ" sz="2800">
                <a:latin typeface="Times New Roman" panose="02020603050405020304" pitchFamily="18" charset="0"/>
              </a:rPr>
              <a:t>В прилагательных этого подтипа с опорным компонентом - суффиксальным прилагательным в качестве первого компонента выступают не только неусеченные основы суффиксальных прилагательных, но и бессуффиксальные основы: 1) основы существительных: </a:t>
            </a:r>
            <a:r>
              <a:rPr lang="ru-RU" altLang="de-CZ" sz="2800" i="1">
                <a:latin typeface="Times New Roman" panose="02020603050405020304" pitchFamily="18" charset="0"/>
              </a:rPr>
              <a:t>мясо</a:t>
            </a:r>
            <a:r>
              <a:rPr lang="ru-RU" altLang="de-CZ" sz="2800">
                <a:latin typeface="Times New Roman" panose="02020603050405020304" pitchFamily="18" charset="0"/>
              </a:rPr>
              <a:t>-</a:t>
            </a:r>
            <a:r>
              <a:rPr lang="ru-RU" altLang="de-CZ" sz="2800" i="1">
                <a:latin typeface="Times New Roman" panose="02020603050405020304" pitchFamily="18" charset="0"/>
              </a:rPr>
              <a:t>молочный</a:t>
            </a:r>
            <a:r>
              <a:rPr lang="ru-RU" altLang="de-CZ" sz="2800">
                <a:latin typeface="Times New Roman" panose="02020603050405020304" pitchFamily="18" charset="0"/>
              </a:rPr>
              <a:t>; 2) усеченные основы существительных или суффиксальных прилагательных: </a:t>
            </a:r>
            <a:r>
              <a:rPr lang="ru-RU" altLang="de-CZ" sz="2800" i="1">
                <a:latin typeface="Times New Roman" panose="02020603050405020304" pitchFamily="18" charset="0"/>
              </a:rPr>
              <a:t>греко</a:t>
            </a:r>
            <a:r>
              <a:rPr lang="ru-RU" altLang="de-CZ" sz="2800">
                <a:latin typeface="Times New Roman" panose="02020603050405020304" pitchFamily="18" charset="0"/>
              </a:rPr>
              <a:t>-</a:t>
            </a:r>
            <a:r>
              <a:rPr lang="ru-RU" altLang="de-CZ" sz="2800" i="1">
                <a:latin typeface="Times New Roman" panose="02020603050405020304" pitchFamily="18" charset="0"/>
              </a:rPr>
              <a:t>латинский</a:t>
            </a:r>
            <a:r>
              <a:rPr lang="ru-RU" altLang="de-CZ" sz="2800">
                <a:latin typeface="Times New Roman" panose="02020603050405020304" pitchFamily="18" charset="0"/>
              </a:rPr>
              <a:t> (с усеч. основой слова </a:t>
            </a:r>
            <a:r>
              <a:rPr lang="ru-RU" altLang="de-CZ" sz="2800" i="1">
                <a:latin typeface="Times New Roman" panose="02020603050405020304" pitchFamily="18" charset="0"/>
              </a:rPr>
              <a:t>греческий</a:t>
            </a:r>
            <a:r>
              <a:rPr lang="ru-RU" altLang="de-CZ" sz="2800">
                <a:latin typeface="Times New Roman" panose="02020603050405020304" pitchFamily="18" charset="0"/>
              </a:rPr>
              <a:t>), </a:t>
            </a:r>
            <a:r>
              <a:rPr lang="ru-RU" altLang="de-CZ" sz="2800" i="1">
                <a:latin typeface="Times New Roman" panose="02020603050405020304" pitchFamily="18" charset="0"/>
              </a:rPr>
              <a:t>органо</a:t>
            </a:r>
            <a:r>
              <a:rPr lang="ru-RU" altLang="de-CZ" sz="2800">
                <a:latin typeface="Times New Roman" panose="02020603050405020304" pitchFamily="18" charset="0"/>
              </a:rPr>
              <a:t>-</a:t>
            </a:r>
            <a:r>
              <a:rPr lang="ru-RU" altLang="de-CZ" sz="2800" i="1">
                <a:latin typeface="Times New Roman" panose="02020603050405020304" pitchFamily="18" charset="0"/>
              </a:rPr>
              <a:t>минеральный</a:t>
            </a:r>
            <a:r>
              <a:rPr lang="ru-RU" altLang="de-CZ" sz="2800">
                <a:latin typeface="Times New Roman" panose="02020603050405020304" pitchFamily="18" charset="0"/>
              </a:rPr>
              <a:t>, </a:t>
            </a:r>
            <a:r>
              <a:rPr lang="ru-RU" altLang="de-CZ" sz="2800" i="1">
                <a:latin typeface="Times New Roman" panose="02020603050405020304" pitchFamily="18" charset="0"/>
              </a:rPr>
              <a:t>анархо</a:t>
            </a:r>
            <a:r>
              <a:rPr lang="ru-RU" altLang="de-CZ" sz="2800">
                <a:latin typeface="Times New Roman" panose="02020603050405020304" pitchFamily="18" charset="0"/>
              </a:rPr>
              <a:t>-</a:t>
            </a:r>
            <a:r>
              <a:rPr lang="ru-RU" altLang="de-CZ" sz="2800" i="1">
                <a:latin typeface="Times New Roman" panose="02020603050405020304" pitchFamily="18" charset="0"/>
              </a:rPr>
              <a:t>синдикалистский</a:t>
            </a:r>
            <a:r>
              <a:rPr lang="ru-RU" altLang="de-CZ" sz="2800">
                <a:latin typeface="Times New Roman" panose="02020603050405020304" pitchFamily="18" charset="0"/>
              </a:rPr>
              <a:t>. Нередки синонимичные образования с неусеченной и усеченной основой прилагательного: </a:t>
            </a:r>
            <a:r>
              <a:rPr lang="ru-RU" altLang="de-CZ" sz="2800" i="1">
                <a:latin typeface="Times New Roman" panose="02020603050405020304" pitchFamily="18" charset="0"/>
              </a:rPr>
              <a:t>медико</a:t>
            </a:r>
            <a:r>
              <a:rPr lang="ru-RU" altLang="de-CZ" sz="2800">
                <a:latin typeface="Times New Roman" panose="02020603050405020304" pitchFamily="18" charset="0"/>
              </a:rPr>
              <a:t>-</a:t>
            </a:r>
            <a:r>
              <a:rPr lang="ru-RU" altLang="de-CZ" sz="2800" i="1">
                <a:latin typeface="Times New Roman" panose="02020603050405020304" pitchFamily="18" charset="0"/>
              </a:rPr>
              <a:t>биологический</a:t>
            </a:r>
            <a:r>
              <a:rPr lang="ru-RU" altLang="de-CZ" sz="2800">
                <a:latin typeface="Times New Roman" panose="02020603050405020304" pitchFamily="18" charset="0"/>
              </a:rPr>
              <a:t> и </a:t>
            </a:r>
            <a:r>
              <a:rPr lang="ru-RU" altLang="de-CZ" sz="2800" i="1">
                <a:latin typeface="Times New Roman" panose="02020603050405020304" pitchFamily="18" charset="0"/>
              </a:rPr>
              <a:t>медицинско</a:t>
            </a:r>
            <a:r>
              <a:rPr lang="ru-RU" altLang="de-CZ" sz="2800">
                <a:latin typeface="Times New Roman" panose="02020603050405020304" pitchFamily="18" charset="0"/>
              </a:rPr>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Inhaltsplatzhalter 2">
            <a:extLst>
              <a:ext uri="{FF2B5EF4-FFF2-40B4-BE49-F238E27FC236}">
                <a16:creationId xmlns:a16="http://schemas.microsoft.com/office/drawing/2014/main" id="{8EA1B7FE-E320-D335-EED4-99E6D741C05B}"/>
              </a:ext>
            </a:extLst>
          </p:cNvPr>
          <p:cNvSpPr>
            <a:spLocks noGrp="1" noChangeArrowheads="1"/>
          </p:cNvSpPr>
          <p:nvPr>
            <p:ph idx="1"/>
          </p:nvPr>
        </p:nvSpPr>
        <p:spPr>
          <a:xfrm>
            <a:off x="360363" y="611188"/>
            <a:ext cx="9359900" cy="6624637"/>
          </a:xfrm>
        </p:spPr>
        <p:txBody>
          <a:bodyPr/>
          <a:lstStyle/>
          <a:p>
            <a:pPr marL="457200" indent="-457200">
              <a:buFont typeface="Arial" panose="020B0604020202020204" pitchFamily="34" charset="0"/>
              <a:buChar char="•"/>
            </a:pPr>
            <a:r>
              <a:rPr lang="ru-RU" altLang="de-CZ" sz="2800" i="1">
                <a:latin typeface="Times New Roman" panose="02020603050405020304" pitchFamily="18" charset="0"/>
              </a:rPr>
              <a:t>биологический</a:t>
            </a:r>
            <a:r>
              <a:rPr lang="ru-RU" altLang="de-CZ" sz="2800">
                <a:latin typeface="Times New Roman" panose="02020603050405020304" pitchFamily="18" charset="0"/>
              </a:rPr>
              <a:t>, </a:t>
            </a:r>
            <a:r>
              <a:rPr lang="ru-RU" altLang="de-CZ" sz="2800" i="1">
                <a:latin typeface="Times New Roman" panose="02020603050405020304" pitchFamily="18" charset="0"/>
              </a:rPr>
              <a:t>сербохорватский</a:t>
            </a:r>
            <a:r>
              <a:rPr lang="ru-RU" altLang="de-CZ" sz="2800">
                <a:latin typeface="Times New Roman" panose="02020603050405020304" pitchFamily="18" charset="0"/>
              </a:rPr>
              <a:t> и </a:t>
            </a:r>
            <a:r>
              <a:rPr lang="ru-RU" altLang="de-CZ" sz="2800" i="1">
                <a:latin typeface="Times New Roman" panose="02020603050405020304" pitchFamily="18" charset="0"/>
              </a:rPr>
              <a:t>сербскохорватский</a:t>
            </a:r>
            <a:r>
              <a:rPr lang="ru-RU" altLang="de-CZ" sz="2800">
                <a:latin typeface="Times New Roman" panose="02020603050405020304" pitchFamily="18" charset="0"/>
              </a:rPr>
              <a:t>, </a:t>
            </a:r>
            <a:r>
              <a:rPr lang="ru-RU" altLang="de-CZ" sz="2800" i="1">
                <a:latin typeface="Times New Roman" panose="02020603050405020304" pitchFamily="18" charset="0"/>
              </a:rPr>
              <a:t>венгеро</a:t>
            </a:r>
            <a:r>
              <a:rPr lang="ru-RU" altLang="de-CZ" sz="2800">
                <a:latin typeface="Times New Roman" panose="02020603050405020304" pitchFamily="18" charset="0"/>
              </a:rPr>
              <a:t>-</a:t>
            </a:r>
            <a:r>
              <a:rPr lang="ru-RU" altLang="de-CZ" sz="2800" i="1">
                <a:latin typeface="Times New Roman" panose="02020603050405020304" pitchFamily="18" charset="0"/>
              </a:rPr>
              <a:t>советский</a:t>
            </a:r>
            <a:r>
              <a:rPr lang="ru-RU" altLang="de-CZ" sz="2800">
                <a:latin typeface="Times New Roman" panose="02020603050405020304" pitchFamily="18" charset="0"/>
              </a:rPr>
              <a:t> и </a:t>
            </a:r>
            <a:r>
              <a:rPr lang="ru-RU" altLang="de-CZ" sz="2800" i="1">
                <a:latin typeface="Times New Roman" panose="02020603050405020304" pitchFamily="18" charset="0"/>
              </a:rPr>
              <a:t>венгерско</a:t>
            </a:r>
            <a:r>
              <a:rPr lang="ru-RU" altLang="de-CZ" sz="2800">
                <a:latin typeface="Times New Roman" panose="02020603050405020304" pitchFamily="18" charset="0"/>
              </a:rPr>
              <a:t>-</a:t>
            </a:r>
            <a:r>
              <a:rPr lang="ru-RU" altLang="de-CZ" sz="2800" i="1">
                <a:latin typeface="Times New Roman" panose="02020603050405020304" pitchFamily="18" charset="0"/>
              </a:rPr>
              <a:t>советский</a:t>
            </a:r>
            <a:r>
              <a:rPr lang="ru-RU" altLang="de-CZ" sz="2800">
                <a:latin typeface="Times New Roman" panose="02020603050405020304" pitchFamily="18" charset="0"/>
              </a:rPr>
              <a:t>, </a:t>
            </a:r>
            <a:r>
              <a:rPr lang="ru-RU" altLang="de-CZ" sz="2800" i="1">
                <a:latin typeface="Times New Roman" panose="02020603050405020304" pitchFamily="18" charset="0"/>
              </a:rPr>
              <a:t>агитмассовый</a:t>
            </a:r>
            <a:r>
              <a:rPr lang="ru-RU" altLang="de-CZ" sz="2800">
                <a:latin typeface="Times New Roman" panose="02020603050405020304" pitchFamily="18" charset="0"/>
              </a:rPr>
              <a:t> и </a:t>
            </a:r>
            <a:r>
              <a:rPr lang="ru-RU" altLang="de-CZ" sz="2800" i="1">
                <a:latin typeface="Times New Roman" panose="02020603050405020304" pitchFamily="18" charset="0"/>
              </a:rPr>
              <a:t>агитационно</a:t>
            </a:r>
            <a:r>
              <a:rPr lang="ru-RU" altLang="de-CZ" sz="2800">
                <a:latin typeface="Times New Roman" panose="02020603050405020304" pitchFamily="18" charset="0"/>
              </a:rPr>
              <a:t>-</a:t>
            </a:r>
            <a:r>
              <a:rPr lang="ru-RU" altLang="de-CZ" sz="2800" i="1">
                <a:latin typeface="Times New Roman" panose="02020603050405020304" pitchFamily="18" charset="0"/>
              </a:rPr>
              <a:t>массовый</a:t>
            </a:r>
            <a:r>
              <a:rPr lang="ru-RU" altLang="de-CZ" sz="2800">
                <a:latin typeface="Times New Roman" panose="02020603050405020304" pitchFamily="18" charset="0"/>
              </a:rPr>
              <a:t>.» </a:t>
            </a:r>
          </a:p>
          <a:p>
            <a:pPr marL="457200" indent="-457200">
              <a:buFont typeface="Arial" panose="020B0604020202020204" pitchFamily="34" charset="0"/>
              <a:buChar char="•"/>
            </a:pPr>
            <a:r>
              <a:rPr lang="ru-RU" altLang="de-CZ" sz="2800">
                <a:latin typeface="Times New Roman" panose="02020603050405020304" pitchFamily="18" charset="0"/>
              </a:rPr>
              <a:t>«С подчинительным отношением основ компоненты, предшествующие опорному (чаще один, редко более), носят по смыслу уточнительный характер, конкретизируют содержание опорного компонента: </a:t>
            </a:r>
            <a:r>
              <a:rPr lang="ru-RU" altLang="de-CZ" sz="2800" i="1">
                <a:latin typeface="Times New Roman" panose="02020603050405020304" pitchFamily="18" charset="0"/>
              </a:rPr>
              <a:t>засухоустойчивый</a:t>
            </a:r>
            <a:r>
              <a:rPr lang="ru-RU" altLang="de-CZ" sz="2800">
                <a:latin typeface="Times New Roman" panose="02020603050405020304" pitchFamily="18" charset="0"/>
              </a:rPr>
              <a:t> (устойчивый по отношению к засухе) ,</a:t>
            </a:r>
            <a:r>
              <a:rPr lang="cs-CZ" altLang="de-CZ" sz="2800">
                <a:latin typeface="Times New Roman" panose="02020603050405020304" pitchFamily="18" charset="0"/>
              </a:rPr>
              <a:t>odolný vůči suchu</a:t>
            </a:r>
            <a:r>
              <a:rPr lang="ru-RU" altLang="de-DE" sz="2800">
                <a:latin typeface="Times New Roman" panose="02020603050405020304" pitchFamily="18" charset="0"/>
              </a:rPr>
              <a:t>‘</a:t>
            </a:r>
            <a:r>
              <a:rPr lang="ru-RU" altLang="de-CZ" sz="2800">
                <a:latin typeface="Times New Roman" panose="02020603050405020304" pitchFamily="18" charset="0"/>
              </a:rPr>
              <a:t>, нов. </a:t>
            </a:r>
            <a:r>
              <a:rPr lang="ru-RU" altLang="de-CZ" sz="2800" i="1">
                <a:latin typeface="Times New Roman" panose="02020603050405020304" pitchFamily="18" charset="0"/>
              </a:rPr>
              <a:t>пылевлагонепроницаемый</a:t>
            </a:r>
            <a:r>
              <a:rPr lang="ru-RU" altLang="de-CZ" sz="2800">
                <a:latin typeface="Times New Roman" panose="02020603050405020304" pitchFamily="18" charset="0"/>
              </a:rPr>
              <a:t> </a:t>
            </a:r>
            <a:r>
              <a:rPr lang="cs-CZ" altLang="de-CZ" sz="2800">
                <a:latin typeface="Times New Roman" panose="02020603050405020304" pitchFamily="18" charset="0"/>
              </a:rPr>
              <a:t>,</a:t>
            </a:r>
            <a:r>
              <a:rPr lang="ru-RU" altLang="de-CZ" sz="2800">
                <a:latin typeface="Times New Roman" panose="02020603050405020304" pitchFamily="18" charset="0"/>
              </a:rPr>
              <a:t>непроницаемый для пыли и влаги</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общеобязательный</a:t>
            </a:r>
            <a:r>
              <a:rPr lang="ru-RU" altLang="de-CZ" sz="2800">
                <a:latin typeface="Times New Roman" panose="02020603050405020304" pitchFamily="18" charset="0"/>
              </a:rPr>
              <a:t> (обязательный для всех), </a:t>
            </a:r>
            <a:r>
              <a:rPr lang="ru-RU" altLang="de-CZ" sz="2800" i="1">
                <a:latin typeface="Times New Roman" panose="02020603050405020304" pitchFamily="18" charset="0"/>
              </a:rPr>
              <a:t>пожароопасный</a:t>
            </a:r>
            <a:r>
              <a:rPr lang="ru-RU" altLang="de-CZ" sz="2800">
                <a:latin typeface="Times New Roman" panose="02020603050405020304" pitchFamily="18" charset="0"/>
              </a:rPr>
              <a:t>. Возможна мотивация не только опорным компонентом в целом, как в приведенных примерах, но и - опосредствованная - существительным или глаголом, которым в свою очередь мотивировано суффиксальное прилагательное, выступающее в роли</a:t>
            </a:r>
            <a:endParaRPr lang="de-DE" altLang="de-CZ" sz="2800">
              <a:latin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Inhaltsplatzhalter 2">
            <a:extLst>
              <a:ext uri="{FF2B5EF4-FFF2-40B4-BE49-F238E27FC236}">
                <a16:creationId xmlns:a16="http://schemas.microsoft.com/office/drawing/2014/main" id="{864ACE85-013F-0360-0576-F575E2F7CE16}"/>
              </a:ext>
            </a:extLst>
          </p:cNvPr>
          <p:cNvSpPr>
            <a:spLocks noGrp="1" noChangeArrowheads="1"/>
          </p:cNvSpPr>
          <p:nvPr>
            <p:ph idx="1"/>
          </p:nvPr>
        </p:nvSpPr>
        <p:spPr>
          <a:xfrm>
            <a:off x="287338" y="539750"/>
            <a:ext cx="9290050" cy="6553200"/>
          </a:xfrm>
        </p:spPr>
        <p:txBody>
          <a:bodyPr/>
          <a:lstStyle/>
          <a:p>
            <a:pPr marL="457200" indent="-457200">
              <a:buFont typeface="Arial" panose="020B0604020202020204" pitchFamily="34" charset="0"/>
              <a:buChar char="•"/>
            </a:pPr>
            <a:r>
              <a:rPr lang="ru-RU" altLang="de-CZ" sz="2800">
                <a:latin typeface="Times New Roman" panose="02020603050405020304" pitchFamily="18" charset="0"/>
              </a:rPr>
              <a:t>опорного компонента: </a:t>
            </a:r>
            <a:r>
              <a:rPr lang="ru-RU" altLang="de-CZ" sz="2800" i="1">
                <a:latin typeface="Times New Roman" panose="02020603050405020304" pitchFamily="18" charset="0"/>
              </a:rPr>
              <a:t>низкокачественный</a:t>
            </a:r>
            <a:br>
              <a:rPr lang="cs-CZ" altLang="de-CZ" sz="2800">
                <a:latin typeface="Times New Roman" panose="02020603050405020304" pitchFamily="18" charset="0"/>
              </a:rPr>
            </a:br>
            <a:r>
              <a:rPr lang="cs-CZ" altLang="de-CZ" sz="2800">
                <a:latin typeface="Times New Roman" panose="02020603050405020304" pitchFamily="18" charset="0"/>
              </a:rPr>
              <a:t>,</a:t>
            </a:r>
            <a:r>
              <a:rPr lang="ru-RU" altLang="de-CZ" sz="2800">
                <a:latin typeface="Times New Roman" panose="02020603050405020304" pitchFamily="18" charset="0"/>
              </a:rPr>
              <a:t>характеризующийся низким качеством</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круглогодовой</a:t>
            </a:r>
            <a:r>
              <a:rPr lang="ru-RU" altLang="de-CZ" sz="2800">
                <a:latin typeface="Times New Roman" panose="02020603050405020304" pitchFamily="18" charset="0"/>
              </a:rPr>
              <a:t> и </a:t>
            </a:r>
            <a:r>
              <a:rPr lang="ru-RU" altLang="de-CZ" sz="2800" i="1">
                <a:latin typeface="Times New Roman" panose="02020603050405020304" pitchFamily="18" charset="0"/>
              </a:rPr>
              <a:t>круглогодичный</a:t>
            </a:r>
            <a:r>
              <a:rPr lang="ru-RU" altLang="de-CZ" sz="2800">
                <a:latin typeface="Times New Roman" panose="02020603050405020304" pitchFamily="18" charset="0"/>
              </a:rPr>
              <a:t> </a:t>
            </a:r>
            <a:r>
              <a:rPr lang="cs-CZ" altLang="de-CZ" sz="2800">
                <a:latin typeface="Times New Roman" panose="02020603050405020304" pitchFamily="18" charset="0"/>
              </a:rPr>
              <a:t>,</a:t>
            </a:r>
            <a:r>
              <a:rPr lang="ru-RU" altLang="de-CZ" sz="2800">
                <a:latin typeface="Times New Roman" panose="02020603050405020304" pitchFamily="18" charset="0"/>
              </a:rPr>
              <a:t>осуществляющийся круглый год</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легкоатлетический</a:t>
            </a:r>
            <a:r>
              <a:rPr lang="ru-RU" altLang="de-CZ" sz="2800">
                <a:latin typeface="Times New Roman" panose="02020603050405020304" pitchFamily="18" charset="0"/>
              </a:rPr>
              <a:t> </a:t>
            </a:r>
            <a:r>
              <a:rPr lang="cs-CZ" altLang="de-CZ" sz="2800">
                <a:latin typeface="Times New Roman" panose="02020603050405020304" pitchFamily="18" charset="0"/>
              </a:rPr>
              <a:t>,</a:t>
            </a:r>
            <a:r>
              <a:rPr lang="ru-RU" altLang="de-CZ" sz="2800">
                <a:latin typeface="Times New Roman" panose="02020603050405020304" pitchFamily="18" charset="0"/>
              </a:rPr>
              <a:t>относящийся к легкой атлетике</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камнедробильный</a:t>
            </a:r>
            <a:r>
              <a:rPr lang="ru-RU" altLang="de-CZ" sz="2800">
                <a:latin typeface="Times New Roman" panose="02020603050405020304" pitchFamily="18" charset="0"/>
              </a:rPr>
              <a:t> </a:t>
            </a:r>
            <a:r>
              <a:rPr lang="cs-CZ" altLang="de-CZ" sz="2800">
                <a:latin typeface="Times New Roman" panose="02020603050405020304" pitchFamily="18" charset="0"/>
              </a:rPr>
              <a:t>,</a:t>
            </a:r>
            <a:r>
              <a:rPr lang="ru-RU" altLang="de-CZ" sz="2800">
                <a:latin typeface="Times New Roman" panose="02020603050405020304" pitchFamily="18" charset="0"/>
              </a:rPr>
              <a:t>предназначенный для того, чтобы дробить камни</a:t>
            </a:r>
            <a:r>
              <a:rPr lang="ru-RU" altLang="de-DE" sz="2800">
                <a:latin typeface="Times New Roman" panose="02020603050405020304" pitchFamily="18" charset="0"/>
              </a:rPr>
              <a:t>‘</a:t>
            </a:r>
            <a:r>
              <a:rPr lang="ru-RU" altLang="de-CZ" sz="2800">
                <a:latin typeface="Times New Roman" panose="02020603050405020304" pitchFamily="18" charset="0"/>
              </a:rPr>
              <a:t>; с опорным компонентом - причастием: </a:t>
            </a:r>
            <a:r>
              <a:rPr lang="ru-RU" altLang="de-CZ" sz="2800" i="1">
                <a:latin typeface="Times New Roman" panose="02020603050405020304" pitchFamily="18" charset="0"/>
              </a:rPr>
              <a:t>металлорежущий</a:t>
            </a:r>
            <a:r>
              <a:rPr lang="ru-RU" altLang="de-CZ" sz="2800">
                <a:latin typeface="Times New Roman" panose="02020603050405020304" pitchFamily="18" charset="0"/>
              </a:rPr>
              <a:t> - </a:t>
            </a:r>
            <a:r>
              <a:rPr lang="cs-CZ" altLang="de-CZ" sz="2800">
                <a:latin typeface="Times New Roman" panose="02020603050405020304" pitchFamily="18" charset="0"/>
              </a:rPr>
              <a:t>,</a:t>
            </a:r>
            <a:r>
              <a:rPr lang="ru-RU" altLang="de-CZ" sz="2800">
                <a:latin typeface="Times New Roman" panose="02020603050405020304" pitchFamily="18" charset="0"/>
              </a:rPr>
              <a:t>режущий металл</a:t>
            </a:r>
            <a:r>
              <a:rPr lang="ru-RU" altLang="de-DE" sz="2800">
                <a:latin typeface="Times New Roman" panose="02020603050405020304" pitchFamily="18" charset="0"/>
              </a:rPr>
              <a:t>‘</a:t>
            </a:r>
            <a:r>
              <a:rPr lang="ru-RU" altLang="de-CZ" sz="2800">
                <a:latin typeface="Times New Roman" panose="02020603050405020304" pitchFamily="18" charset="0"/>
              </a:rPr>
              <a:t> и </a:t>
            </a:r>
            <a:r>
              <a:rPr lang="cs-CZ" altLang="de-CZ" sz="2800">
                <a:latin typeface="Times New Roman" panose="02020603050405020304" pitchFamily="18" charset="0"/>
              </a:rPr>
              <a:t>,</a:t>
            </a:r>
            <a:r>
              <a:rPr lang="ru-RU" altLang="de-CZ" sz="2800">
                <a:latin typeface="Times New Roman" panose="02020603050405020304" pitchFamily="18" charset="0"/>
              </a:rPr>
              <a:t>предназначенный для того, чтобы резать металл</a:t>
            </a:r>
            <a:r>
              <a:rPr lang="ru-RU" altLang="de-DE" sz="2800">
                <a:latin typeface="Times New Roman" panose="02020603050405020304" pitchFamily="18" charset="0"/>
              </a:rPr>
              <a:t>‘</a:t>
            </a:r>
            <a:r>
              <a:rPr lang="ru-RU" altLang="de-CZ" sz="2800">
                <a:latin typeface="Times New Roman" panose="02020603050405020304" pitchFamily="18" charset="0"/>
              </a:rPr>
              <a:t>.»</a:t>
            </a:r>
          </a:p>
          <a:p>
            <a:pPr marL="457200" indent="-457200">
              <a:buFont typeface="Arial" panose="020B0604020202020204" pitchFamily="34" charset="0"/>
              <a:buChar char="•"/>
            </a:pPr>
            <a:r>
              <a:rPr lang="cs-CZ" altLang="de-CZ" sz="2800">
                <a:latin typeface="Times New Roman" panose="02020603050405020304" pitchFamily="18" charset="0"/>
              </a:rPr>
              <a:t>Složená adjektiva, jejichž druhá část je vázána:</a:t>
            </a:r>
          </a:p>
          <a:p>
            <a:pPr marL="457200" indent="-457200">
              <a:buFont typeface="Arial" panose="020B0604020202020204" pitchFamily="34" charset="0"/>
              <a:buChar char="•"/>
            </a:pPr>
            <a:r>
              <a:rPr lang="de-DE" altLang="de-CZ" sz="2800">
                <a:latin typeface="Times New Roman" panose="02020603050405020304" pitchFamily="18" charset="0"/>
              </a:rPr>
              <a:t>§759 </a:t>
            </a:r>
            <a:r>
              <a:rPr lang="ru-RU" altLang="de-CZ" sz="2800" i="1">
                <a:latin typeface="Times New Roman" panose="02020603050405020304" pitchFamily="18" charset="0"/>
              </a:rPr>
              <a:t>сигарообразный</a:t>
            </a:r>
            <a:r>
              <a:rPr lang="cs-CZ" altLang="de-CZ" sz="2800" i="1">
                <a:latin typeface="Times New Roman" panose="02020603050405020304" pitchFamily="18" charset="0"/>
              </a:rPr>
              <a:t>, </a:t>
            </a:r>
            <a:r>
              <a:rPr lang="ru-RU" altLang="de-CZ" sz="2800" i="1">
                <a:latin typeface="Times New Roman" panose="02020603050405020304" pitchFamily="18" charset="0"/>
              </a:rPr>
              <a:t>человекообразный</a:t>
            </a:r>
            <a:r>
              <a:rPr lang="cs-CZ" altLang="de-CZ" sz="2800" i="1">
                <a:latin typeface="Times New Roman" panose="02020603050405020304" pitchFamily="18" charset="0"/>
              </a:rPr>
              <a:t>, </a:t>
            </a:r>
            <a:r>
              <a:rPr lang="ru-RU" altLang="de-CZ" sz="2800" i="1">
                <a:latin typeface="Times New Roman" panose="02020603050405020304" pitchFamily="18" charset="0"/>
              </a:rPr>
              <a:t>разнообразный</a:t>
            </a:r>
            <a:r>
              <a:rPr lang="cs-CZ" altLang="de-CZ" sz="2800" i="1">
                <a:latin typeface="Times New Roman" panose="02020603050405020304" pitchFamily="18" charset="0"/>
              </a:rPr>
              <a:t>, </a:t>
            </a:r>
            <a:r>
              <a:rPr lang="ru-RU" altLang="de-CZ" sz="2800" i="1">
                <a:latin typeface="Times New Roman" panose="02020603050405020304" pitchFamily="18" charset="0"/>
              </a:rPr>
              <a:t>поливалентный</a:t>
            </a:r>
            <a:r>
              <a:rPr lang="cs-CZ" altLang="de-CZ" sz="2800" i="1">
                <a:latin typeface="Times New Roman" panose="02020603050405020304" pitchFamily="18" charset="0"/>
              </a:rPr>
              <a:t>, </a:t>
            </a:r>
            <a:r>
              <a:rPr lang="ru-RU" altLang="de-CZ" sz="2800" i="1">
                <a:latin typeface="Times New Roman" panose="02020603050405020304" pitchFamily="18" charset="0"/>
              </a:rPr>
              <a:t>фотогеничный</a:t>
            </a:r>
            <a:r>
              <a:rPr lang="cs-CZ" altLang="de-CZ" sz="2800" i="1">
                <a:latin typeface="Times New Roman" panose="02020603050405020304" pitchFamily="18" charset="0"/>
              </a:rPr>
              <a:t>, </a:t>
            </a:r>
            <a:r>
              <a:rPr lang="ru-RU" altLang="de-CZ" sz="2800" i="1">
                <a:latin typeface="Times New Roman" panose="02020603050405020304" pitchFamily="18" charset="0"/>
              </a:rPr>
              <a:t>вулканогенный</a:t>
            </a:r>
            <a:r>
              <a:rPr lang="ru-RU" altLang="de-CZ" sz="2800">
                <a:latin typeface="Times New Roman" panose="02020603050405020304" pitchFamily="18" charset="0"/>
              </a:rPr>
              <a:t> </a:t>
            </a:r>
            <a:r>
              <a:rPr lang="cs-CZ" altLang="de-CZ" sz="2800">
                <a:latin typeface="Times New Roman" panose="02020603050405020304" pitchFamily="18" charset="0"/>
              </a:rPr>
              <a:t>,</a:t>
            </a:r>
            <a:r>
              <a:rPr lang="ru-RU" altLang="de-CZ" sz="2800">
                <a:latin typeface="Times New Roman" panose="02020603050405020304" pitchFamily="18" charset="0"/>
              </a:rPr>
              <a:t>имеющий вулканическое происхождение</a:t>
            </a:r>
            <a:r>
              <a:rPr lang="ru-RU" altLang="de-DE" sz="2800">
                <a:latin typeface="Times New Roman" panose="02020603050405020304" pitchFamily="18" charset="0"/>
              </a:rPr>
              <a:t>‘</a:t>
            </a:r>
            <a:endParaRPr lang="de-DE" altLang="ja-JP" sz="2800">
              <a:latin typeface="Times New Roman" panose="02020603050405020304" pitchFamily="18" charset="0"/>
            </a:endParaRPr>
          </a:p>
          <a:p>
            <a:pPr marL="457200" indent="-457200">
              <a:buFont typeface="Arial" panose="020B0604020202020204" pitchFamily="34" charset="0"/>
              <a:buChar char="•"/>
            </a:pPr>
            <a:endParaRPr lang="de-DE" altLang="de-CZ" sz="2800">
              <a:latin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Inhaltsplatzhalter 2">
            <a:extLst>
              <a:ext uri="{FF2B5EF4-FFF2-40B4-BE49-F238E27FC236}">
                <a16:creationId xmlns:a16="http://schemas.microsoft.com/office/drawing/2014/main" id="{C9354991-5270-5C4E-7441-5CFB4A695F22}"/>
              </a:ext>
            </a:extLst>
          </p:cNvPr>
          <p:cNvSpPr>
            <a:spLocks noGrp="1" noChangeArrowheads="1"/>
          </p:cNvSpPr>
          <p:nvPr>
            <p:ph idx="1"/>
          </p:nvPr>
        </p:nvSpPr>
        <p:spPr>
          <a:xfrm>
            <a:off x="431800" y="395288"/>
            <a:ext cx="9361488" cy="6769100"/>
          </a:xfrm>
        </p:spPr>
        <p:txBody>
          <a:bodyPr/>
          <a:lstStyle/>
          <a:p>
            <a:pPr marL="457200" indent="-457200">
              <a:buFont typeface="Arial" panose="020B0604020202020204" pitchFamily="34" charset="0"/>
              <a:buChar char="•"/>
            </a:pPr>
            <a:r>
              <a:rPr lang="ru-RU" altLang="de-CZ" sz="2800">
                <a:latin typeface="Times New Roman" panose="02020603050405020304" pitchFamily="18" charset="0"/>
              </a:rPr>
              <a:t>«Специфическим словообразовательным значением, характерным для чистого сложения, является соединительное значение, сводящееся к объединению значений составляющих сложную основу мотивирующих основ в одно целостное сложное значение.»</a:t>
            </a:r>
          </a:p>
          <a:p>
            <a:pPr marL="457200" indent="-457200">
              <a:buFont typeface="Arial" panose="020B0604020202020204" pitchFamily="34" charset="0"/>
              <a:buChar char="•"/>
            </a:pPr>
            <a:r>
              <a:rPr lang="ru-RU" altLang="de-CZ" sz="2800">
                <a:latin typeface="Times New Roman" panose="02020603050405020304" pitchFamily="18" charset="0"/>
              </a:rPr>
              <a:t>«Смешанный способ словообразования - суффиксально-сложный, или сложение в сочетании с суффиксацией: </a:t>
            </a:r>
            <a:r>
              <a:rPr lang="ru-RU" altLang="de-CZ" sz="2800" i="1">
                <a:latin typeface="Times New Roman" panose="02020603050405020304" pitchFamily="18" charset="0"/>
              </a:rPr>
              <a:t>землепроходец </a:t>
            </a:r>
            <a:r>
              <a:rPr lang="ru-RU" altLang="de-CZ" sz="2800">
                <a:latin typeface="Times New Roman" panose="02020603050405020304" pitchFamily="18" charset="0"/>
              </a:rPr>
              <a:t>,</a:t>
            </a:r>
            <a:r>
              <a:rPr lang="cs-CZ" altLang="de-CZ" sz="2800">
                <a:latin typeface="Times New Roman" panose="02020603050405020304" pitchFamily="18" charset="0"/>
              </a:rPr>
              <a:t>cestovatel</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разноязычный</a:t>
            </a:r>
            <a:r>
              <a:rPr lang="ru-RU" altLang="de-CZ" sz="2800">
                <a:latin typeface="Times New Roman" panose="02020603050405020304" pitchFamily="18" charset="0"/>
              </a:rPr>
              <a:t>, </a:t>
            </a:r>
            <a:r>
              <a:rPr lang="ru-RU" altLang="de-CZ" sz="2800" i="1">
                <a:latin typeface="Times New Roman" panose="02020603050405020304" pitchFamily="18" charset="0"/>
              </a:rPr>
              <a:t>однорукий</a:t>
            </a:r>
            <a:r>
              <a:rPr lang="ru-RU" altLang="de-CZ" sz="2800">
                <a:latin typeface="Times New Roman" panose="02020603050405020304" pitchFamily="18" charset="0"/>
              </a:rPr>
              <a:t>. (…) в словообразовательном значении сочетаются соединительное значение, присущее сложению, и одно из значений, характерных для суффиксальных типов (например, агентивное значение в слове </a:t>
            </a:r>
            <a:r>
              <a:rPr lang="ru-RU" altLang="de-CZ" sz="2800" i="1">
                <a:latin typeface="Times New Roman" panose="02020603050405020304" pitchFamily="18" charset="0"/>
              </a:rPr>
              <a:t>землепроходец</a:t>
            </a:r>
            <a:r>
              <a:rPr lang="ru-RU" altLang="de-CZ" sz="2800">
                <a:latin typeface="Times New Roman" panose="02020603050405020304" pitchFamily="18" charset="0"/>
              </a:rPr>
              <a:t>).»</a:t>
            </a:r>
          </a:p>
          <a:p>
            <a:pPr marL="457200" indent="-457200">
              <a:buFont typeface="Arial" panose="020B0604020202020204" pitchFamily="34" charset="0"/>
              <a:buChar char="•"/>
            </a:pPr>
            <a:r>
              <a:rPr lang="ru-RU" altLang="de-CZ" sz="2800">
                <a:latin typeface="Times New Roman" panose="02020603050405020304" pitchFamily="18" charset="0"/>
              </a:rPr>
              <a:t>«</a:t>
            </a:r>
            <a:r>
              <a:rPr lang="ru-RU" altLang="de-CZ" sz="2800" u="sng">
                <a:latin typeface="Times New Roman" panose="02020603050405020304" pitchFamily="18" charset="0"/>
              </a:rPr>
              <a:t>Сращение</a:t>
            </a:r>
            <a:r>
              <a:rPr lang="ru-RU" altLang="de-CZ" sz="2800">
                <a:latin typeface="Times New Roman" panose="02020603050405020304" pitchFamily="18" charset="0"/>
              </a:rPr>
              <a:t> - способ словообразования, отличающийся от сложения тем, что слова, образованные по этому способу, во всех своих формах по морфемному составу полностью тождественны синонимичному словосочетанию и, </a:t>
            </a:r>
            <a:endParaRPr lang="de-DE" altLang="de-CZ" sz="2800">
              <a:latin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Inhaltsplatzhalter 2">
            <a:extLst>
              <a:ext uri="{FF2B5EF4-FFF2-40B4-BE49-F238E27FC236}">
                <a16:creationId xmlns:a16="http://schemas.microsoft.com/office/drawing/2014/main" id="{E340503E-448C-DADB-A16A-E4BAC7584219}"/>
              </a:ext>
            </a:extLst>
          </p:cNvPr>
          <p:cNvSpPr>
            <a:spLocks noGrp="1" noChangeArrowheads="1"/>
          </p:cNvSpPr>
          <p:nvPr>
            <p:ph idx="1"/>
          </p:nvPr>
        </p:nvSpPr>
        <p:spPr>
          <a:xfrm>
            <a:off x="431800" y="684213"/>
            <a:ext cx="9361488" cy="6335712"/>
          </a:xfrm>
        </p:spPr>
        <p:txBody>
          <a:bodyPr/>
          <a:lstStyle/>
          <a:p>
            <a:pPr marL="457200" indent="-457200">
              <a:buFont typeface="Arial" panose="020B0604020202020204" pitchFamily="34" charset="0"/>
              <a:buChar char="•"/>
            </a:pPr>
            <a:r>
              <a:rPr lang="de-DE" altLang="de-CZ" sz="2800">
                <a:latin typeface="Times New Roman" panose="02020603050405020304" pitchFamily="18" charset="0"/>
              </a:rPr>
              <a:t>Složená adjektiva se sufixem</a:t>
            </a:r>
          </a:p>
          <a:p>
            <a:pPr marL="457200" indent="-457200">
              <a:buFont typeface="Arial" panose="020B0604020202020204" pitchFamily="34" charset="0"/>
              <a:buChar char="•"/>
            </a:pPr>
            <a:r>
              <a:rPr lang="de-DE" altLang="de-CZ" sz="2800">
                <a:latin typeface="Times New Roman" panose="02020603050405020304" pitchFamily="18" charset="0"/>
              </a:rPr>
              <a:t>§760 </a:t>
            </a:r>
            <a:r>
              <a:rPr lang="ru-RU" altLang="de-CZ" sz="2800" i="1">
                <a:latin typeface="Times New Roman" panose="02020603050405020304" pitchFamily="18" charset="0"/>
              </a:rPr>
              <a:t>ежегодный</a:t>
            </a:r>
            <a:r>
              <a:rPr lang="cs-CZ" altLang="de-CZ" sz="2800" i="1">
                <a:latin typeface="Times New Roman" panose="02020603050405020304" pitchFamily="18" charset="0"/>
              </a:rPr>
              <a:t>, </a:t>
            </a:r>
            <a:r>
              <a:rPr lang="ru-RU" altLang="de-CZ" sz="2800" i="1">
                <a:latin typeface="Times New Roman" panose="02020603050405020304" pitchFamily="18" charset="0"/>
              </a:rPr>
              <a:t>многоголосный</a:t>
            </a:r>
            <a:r>
              <a:rPr lang="cs-CZ" altLang="de-CZ" sz="2800" i="1">
                <a:latin typeface="Times New Roman" panose="02020603050405020304" pitchFamily="18" charset="0"/>
              </a:rPr>
              <a:t>, </a:t>
            </a:r>
            <a:r>
              <a:rPr lang="ru-RU" altLang="de-CZ" sz="2800" i="1">
                <a:latin typeface="Times New Roman" panose="02020603050405020304" pitchFamily="18" charset="0"/>
              </a:rPr>
              <a:t>новоземельский</a:t>
            </a:r>
            <a:r>
              <a:rPr lang="ru-RU" altLang="de-CZ" sz="2800">
                <a:latin typeface="Times New Roman" panose="02020603050405020304" pitchFamily="18" charset="0"/>
              </a:rPr>
              <a:t> (от </a:t>
            </a:r>
            <a:r>
              <a:rPr lang="ru-RU" altLang="de-CZ" sz="2800" i="1">
                <a:latin typeface="Times New Roman" panose="02020603050405020304" pitchFamily="18" charset="0"/>
              </a:rPr>
              <a:t>Новая</a:t>
            </a:r>
            <a:r>
              <a:rPr lang="ru-RU" altLang="de-CZ" sz="2800">
                <a:latin typeface="Times New Roman" panose="02020603050405020304" pitchFamily="18" charset="0"/>
              </a:rPr>
              <a:t> </a:t>
            </a:r>
            <a:r>
              <a:rPr lang="ru-RU" altLang="de-CZ" sz="2800" i="1">
                <a:latin typeface="Times New Roman" panose="02020603050405020304" pitchFamily="18" charset="0"/>
              </a:rPr>
              <a:t>Земля</a:t>
            </a:r>
            <a:r>
              <a:rPr lang="ru-RU" altLang="de-CZ" sz="2800">
                <a:latin typeface="Times New Roman" panose="02020603050405020304" pitchFamily="18" charset="0"/>
              </a:rPr>
              <a:t>)</a:t>
            </a:r>
            <a:r>
              <a:rPr lang="cs-CZ" altLang="de-CZ" sz="2800">
                <a:latin typeface="Times New Roman" panose="02020603050405020304" pitchFamily="18" charset="0"/>
              </a:rPr>
              <a:t>. Za vzniklá jak skládáním, tak sufigací jsou považována, protože druhá část, pokud vystupuje jako samostatné adjektivum, má jiný sufix (</a:t>
            </a:r>
            <a:r>
              <a:rPr lang="ru-RU" altLang="de-CZ" sz="2800" i="1">
                <a:latin typeface="Times New Roman" panose="02020603050405020304" pitchFamily="18" charset="0"/>
              </a:rPr>
              <a:t>годовой</a:t>
            </a:r>
            <a:r>
              <a:rPr lang="cs-CZ" altLang="de-CZ" sz="2800" i="1">
                <a:latin typeface="Times New Roman" panose="02020603050405020304" pitchFamily="18" charset="0"/>
              </a:rPr>
              <a:t>, </a:t>
            </a:r>
            <a:r>
              <a:rPr lang="ru-RU" altLang="de-CZ" sz="2800" i="1">
                <a:latin typeface="Times New Roman" panose="02020603050405020304" pitchFamily="18" charset="0"/>
              </a:rPr>
              <a:t>голосовой</a:t>
            </a:r>
            <a:r>
              <a:rPr lang="cs-CZ" altLang="de-CZ" sz="2800" i="1">
                <a:latin typeface="Times New Roman" panose="02020603050405020304" pitchFamily="18" charset="0"/>
              </a:rPr>
              <a:t>, </a:t>
            </a:r>
            <a:r>
              <a:rPr lang="ru-RU" altLang="de-CZ" sz="2800" i="1">
                <a:latin typeface="Times New Roman" panose="02020603050405020304" pitchFamily="18" charset="0"/>
              </a:rPr>
              <a:t>земельный</a:t>
            </a:r>
            <a:r>
              <a:rPr lang="cs-CZ" altLang="de-CZ" sz="2800">
                <a:latin typeface="Times New Roman" panose="02020603050405020304" pitchFamily="18" charset="0"/>
              </a:rPr>
              <a:t>), popř. jiné místo přízvuku (</a:t>
            </a:r>
            <a:r>
              <a:rPr lang="ru-RU" altLang="de-CZ" sz="2800" i="1">
                <a:latin typeface="Times New Roman" panose="02020603050405020304" pitchFamily="18" charset="0"/>
              </a:rPr>
              <a:t>земн</a:t>
            </a:r>
            <a:r>
              <a:rPr lang="ru-RU" altLang="de-CZ" sz="2800" i="1" u="sng">
                <a:latin typeface="Times New Roman" panose="02020603050405020304" pitchFamily="18" charset="0"/>
              </a:rPr>
              <a:t>о</a:t>
            </a:r>
            <a:r>
              <a:rPr lang="ru-RU" altLang="de-CZ" sz="2800" i="1">
                <a:latin typeface="Times New Roman" panose="02020603050405020304" pitchFamily="18" charset="0"/>
              </a:rPr>
              <a:t>й</a:t>
            </a:r>
            <a:r>
              <a:rPr lang="ru-RU" altLang="de-CZ" sz="2800">
                <a:latin typeface="Times New Roman" panose="02020603050405020304" pitchFamily="18" charset="0"/>
              </a:rPr>
              <a:t> - </a:t>
            </a:r>
            <a:r>
              <a:rPr lang="ru-RU" altLang="de-CZ" sz="2800" i="1">
                <a:latin typeface="Times New Roman" panose="02020603050405020304" pitchFamily="18" charset="0"/>
              </a:rPr>
              <a:t>иноз</a:t>
            </a:r>
            <a:r>
              <a:rPr lang="ru-RU" altLang="de-CZ" sz="2800" i="1" u="sng">
                <a:latin typeface="Times New Roman" panose="02020603050405020304" pitchFamily="18" charset="0"/>
              </a:rPr>
              <a:t>е</a:t>
            </a:r>
            <a:r>
              <a:rPr lang="ru-RU" altLang="de-CZ" sz="2800" i="1">
                <a:latin typeface="Times New Roman" panose="02020603050405020304" pitchFamily="18" charset="0"/>
              </a:rPr>
              <a:t>мный</a:t>
            </a:r>
            <a:r>
              <a:rPr lang="cs-CZ" altLang="de-CZ" sz="2800" i="1">
                <a:latin typeface="Times New Roman" panose="02020603050405020304" pitchFamily="18" charset="0"/>
              </a:rPr>
              <a:t>, </a:t>
            </a:r>
            <a:r>
              <a:rPr lang="ru-RU" altLang="de-CZ" sz="2800" i="1">
                <a:latin typeface="Times New Roman" panose="02020603050405020304" pitchFamily="18" charset="0"/>
              </a:rPr>
              <a:t>волнов</a:t>
            </a:r>
            <a:r>
              <a:rPr lang="ru-RU" altLang="de-CZ" sz="2800" i="1" u="sng">
                <a:latin typeface="Times New Roman" panose="02020603050405020304" pitchFamily="18" charset="0"/>
              </a:rPr>
              <a:t>о</a:t>
            </a:r>
            <a:r>
              <a:rPr lang="ru-RU" altLang="de-CZ" sz="2800" i="1">
                <a:latin typeface="Times New Roman" panose="02020603050405020304" pitchFamily="18" charset="0"/>
              </a:rPr>
              <a:t>й</a:t>
            </a:r>
            <a:r>
              <a:rPr lang="ru-RU" altLang="de-CZ" sz="2800">
                <a:latin typeface="Times New Roman" panose="02020603050405020304" pitchFamily="18" charset="0"/>
              </a:rPr>
              <a:t> - </a:t>
            </a:r>
            <a:r>
              <a:rPr lang="ru-RU" altLang="de-CZ" sz="2800" i="1">
                <a:latin typeface="Times New Roman" panose="02020603050405020304" pitchFamily="18" charset="0"/>
              </a:rPr>
              <a:t>корoтковолн</a:t>
            </a:r>
            <a:r>
              <a:rPr lang="ru-RU" altLang="de-CZ" sz="2800" i="1" u="sng">
                <a:latin typeface="Times New Roman" panose="02020603050405020304" pitchFamily="18" charset="0"/>
              </a:rPr>
              <a:t>о</a:t>
            </a:r>
            <a:r>
              <a:rPr lang="ru-RU" altLang="de-CZ" sz="2800" i="1">
                <a:latin typeface="Times New Roman" panose="02020603050405020304" pitchFamily="18" charset="0"/>
              </a:rPr>
              <a:t>вый</a:t>
            </a:r>
            <a:r>
              <a:rPr lang="cs-CZ" altLang="de-CZ" sz="2800">
                <a:latin typeface="Times New Roman" panose="02020603050405020304" pitchFamily="18" charset="0"/>
              </a:rPr>
              <a:t>), popř. prostě odpovídající samostatné adjektivum není (</a:t>
            </a:r>
            <a:r>
              <a:rPr lang="ru-RU" altLang="de-CZ" sz="2800" i="1">
                <a:latin typeface="Times New Roman" panose="02020603050405020304" pitchFamily="18" charset="0"/>
              </a:rPr>
              <a:t>теплолюбивый</a:t>
            </a:r>
            <a:r>
              <a:rPr lang="ru-RU" altLang="de-CZ" sz="2800">
                <a:latin typeface="Times New Roman" panose="02020603050405020304" pitchFamily="18" charset="0"/>
              </a:rPr>
              <a:t> </a:t>
            </a:r>
            <a:r>
              <a:rPr lang="cs-CZ" altLang="de-CZ" sz="2800">
                <a:latin typeface="Times New Roman" panose="02020603050405020304" pitchFamily="18" charset="0"/>
              </a:rPr>
              <a:t>- </a:t>
            </a:r>
            <a:r>
              <a:rPr lang="ru-RU" altLang="de-CZ" sz="2800" i="1">
                <a:latin typeface="Times New Roman" panose="02020603050405020304" pitchFamily="18" charset="0"/>
              </a:rPr>
              <a:t>любить</a:t>
            </a:r>
            <a:r>
              <a:rPr lang="cs-CZ" altLang="de-CZ" sz="2800">
                <a:latin typeface="Times New Roman" panose="02020603050405020304" pitchFamily="18" charset="0"/>
              </a:rPr>
              <a:t>)</a:t>
            </a:r>
          </a:p>
          <a:p>
            <a:pPr marL="457200" indent="-457200">
              <a:buFont typeface="Arial" panose="020B0604020202020204" pitchFamily="34" charset="0"/>
              <a:buChar char="•"/>
            </a:pPr>
            <a:r>
              <a:rPr lang="cs-CZ" altLang="de-CZ" sz="2800">
                <a:latin typeface="Times New Roman" panose="02020603050405020304" pitchFamily="18" charset="0"/>
              </a:rPr>
              <a:t>Složená adjektiva  s „nulovou sufigací</a:t>
            </a:r>
            <a:r>
              <a:rPr lang="cs-CZ" altLang="de-DE" sz="2800">
                <a:latin typeface="Times New Roman" panose="02020603050405020304" pitchFamily="18" charset="0"/>
              </a:rPr>
              <a:t>“</a:t>
            </a:r>
            <a:r>
              <a:rPr lang="cs-CZ" altLang="de-CZ" sz="2800">
                <a:latin typeface="Times New Roman" panose="02020603050405020304" pitchFamily="18" charset="0"/>
              </a:rPr>
              <a:t> (konverze + skládání): </a:t>
            </a:r>
            <a:r>
              <a:rPr lang="ru-RU" altLang="de-CZ" sz="2800" i="1">
                <a:latin typeface="Times New Roman" panose="02020603050405020304" pitchFamily="18" charset="0"/>
              </a:rPr>
              <a:t>белозубый</a:t>
            </a:r>
            <a:r>
              <a:rPr lang="cs-CZ" altLang="de-CZ" sz="2800" i="1">
                <a:latin typeface="Times New Roman" panose="02020603050405020304" pitchFamily="18" charset="0"/>
              </a:rPr>
              <a:t>, </a:t>
            </a:r>
            <a:r>
              <a:rPr lang="ru-RU" altLang="de-CZ" sz="2800" i="1">
                <a:latin typeface="Times New Roman" panose="02020603050405020304" pitchFamily="18" charset="0"/>
              </a:rPr>
              <a:t>тонкошерстый, двурогий; </a:t>
            </a:r>
            <a:r>
              <a:rPr lang="cs-CZ" altLang="de-CZ" sz="2800">
                <a:latin typeface="Times New Roman" panose="02020603050405020304" pitchFamily="18" charset="0"/>
              </a:rPr>
              <a:t>se slovesnou druhou částí:</a:t>
            </a:r>
            <a:r>
              <a:rPr lang="cs-CZ" altLang="de-CZ" sz="2800" i="1">
                <a:latin typeface="Times New Roman" panose="02020603050405020304" pitchFamily="18" charset="0"/>
              </a:rPr>
              <a:t> </a:t>
            </a:r>
            <a:r>
              <a:rPr lang="ru-RU" altLang="de-CZ" sz="2800" i="1">
                <a:latin typeface="Times New Roman" panose="02020603050405020304" pitchFamily="18" charset="0"/>
              </a:rPr>
              <a:t>малоезжий </a:t>
            </a:r>
            <a:r>
              <a:rPr lang="ru-RU" altLang="de-CZ" sz="2800">
                <a:latin typeface="Times New Roman" panose="02020603050405020304" pitchFamily="18" charset="0"/>
              </a:rPr>
              <a:t>,</a:t>
            </a:r>
            <a:r>
              <a:rPr lang="cs-CZ" altLang="de-CZ" sz="2800">
                <a:latin typeface="Times New Roman" panose="02020603050405020304" pitchFamily="18" charset="0"/>
              </a:rPr>
              <a:t>v lidové poesii: </a:t>
            </a:r>
            <a:r>
              <a:rPr lang="ru-RU" altLang="de-CZ" sz="2800" i="1">
                <a:latin typeface="Times New Roman" panose="02020603050405020304" pitchFamily="18" charset="0"/>
              </a:rPr>
              <a:t>малоезжая дорога</a:t>
            </a:r>
            <a:r>
              <a:rPr lang="ru-RU" altLang="de-CZ" sz="2800">
                <a:latin typeface="Times New Roman" panose="02020603050405020304" pitchFamily="18" charset="0"/>
              </a:rPr>
              <a:t>, </a:t>
            </a:r>
            <a:r>
              <a:rPr lang="cs-CZ" altLang="de-CZ" sz="2800">
                <a:latin typeface="Times New Roman" panose="02020603050405020304" pitchFamily="18" charset="0"/>
              </a:rPr>
              <a:t>mrtvá cesta, po které se málo jezdí</a:t>
            </a:r>
            <a:r>
              <a:rPr lang="ru-RU" altLang="de-DE" sz="2800">
                <a:latin typeface="Times New Roman" panose="02020603050405020304" pitchFamily="18" charset="0"/>
              </a:rPr>
              <a:t>‘</a:t>
            </a:r>
            <a:endParaRPr lang="cs-CZ" altLang="ja-JP" sz="2800">
              <a:latin typeface="Times New Roman" panose="02020603050405020304" pitchFamily="18" charset="0"/>
            </a:endParaRPr>
          </a:p>
          <a:p>
            <a:pPr marL="457200" indent="-457200">
              <a:buFont typeface="Arial" panose="020B0604020202020204" pitchFamily="34" charset="0"/>
              <a:buChar char="•"/>
            </a:pPr>
            <a:r>
              <a:rPr lang="cs-CZ" altLang="de-CZ" sz="2800">
                <a:latin typeface="Times New Roman" panose="02020603050405020304" pitchFamily="18" charset="0"/>
              </a:rPr>
              <a:t>§775 přízvuk, interfixy, alternace složených adjektiv se sufixem</a:t>
            </a:r>
          </a:p>
          <a:p>
            <a:pPr marL="457200" indent="-457200">
              <a:buFont typeface="Arial" panose="020B0604020202020204" pitchFamily="34" charset="0"/>
              <a:buChar char="•"/>
            </a:pPr>
            <a:endParaRPr lang="de-DE" altLang="de-CZ" sz="2800">
              <a:latin typeface="Times New Roman" panose="02020603050405020304" pitchFamily="18" charset="0"/>
            </a:endParaRPr>
          </a:p>
          <a:p>
            <a:pPr marL="457200" indent="-457200">
              <a:buFont typeface="Arial" panose="020B0604020202020204" pitchFamily="34" charset="0"/>
              <a:buChar char="•"/>
            </a:pPr>
            <a:endParaRPr lang="de-DE" altLang="de-CZ" sz="2800">
              <a:latin typeface="Times New Roman" panose="02020603050405020304"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Inhaltsplatzhalter 2">
            <a:extLst>
              <a:ext uri="{FF2B5EF4-FFF2-40B4-BE49-F238E27FC236}">
                <a16:creationId xmlns:a16="http://schemas.microsoft.com/office/drawing/2014/main" id="{54E707B8-E173-1DA5-8A0D-BC2FD76481A3}"/>
              </a:ext>
            </a:extLst>
          </p:cNvPr>
          <p:cNvSpPr>
            <a:spLocks noGrp="1" noChangeArrowheads="1"/>
          </p:cNvSpPr>
          <p:nvPr>
            <p:ph idx="1"/>
          </p:nvPr>
        </p:nvSpPr>
        <p:spPr>
          <a:xfrm>
            <a:off x="360363" y="466725"/>
            <a:ext cx="9359900" cy="6626225"/>
          </a:xfrm>
        </p:spPr>
        <p:txBody>
          <a:bodyPr/>
          <a:lstStyle/>
          <a:p>
            <a:pPr marL="457200" indent="-457200">
              <a:buFont typeface="Arial" panose="020B0604020202020204" pitchFamily="34" charset="0"/>
              <a:buChar char="•"/>
            </a:pPr>
            <a:r>
              <a:rPr lang="de-DE" altLang="de-CZ" sz="2800">
                <a:latin typeface="Times New Roman" panose="02020603050405020304" pitchFamily="18" charset="0"/>
              </a:rPr>
              <a:t>§776 </a:t>
            </a:r>
            <a:r>
              <a:rPr lang="ru-RU" altLang="de-CZ" sz="2800">
                <a:latin typeface="Times New Roman" panose="02020603050405020304" pitchFamily="18" charset="0"/>
              </a:rPr>
              <a:t>прилагательные сращения</a:t>
            </a:r>
          </a:p>
          <a:p>
            <a:pPr marL="457200" indent="-457200">
              <a:buFont typeface="Arial" panose="020B0604020202020204" pitchFamily="34" charset="0"/>
              <a:buChar char="•"/>
            </a:pPr>
            <a:r>
              <a:rPr lang="ru-RU" altLang="de-CZ" sz="2800">
                <a:latin typeface="Times New Roman" panose="02020603050405020304" pitchFamily="18" charset="0"/>
              </a:rPr>
              <a:t>«В прилагательных</a:t>
            </a:r>
            <a:r>
              <a:rPr lang="cs-CZ" altLang="de-CZ" sz="2800">
                <a:latin typeface="Times New Roman" panose="02020603050405020304" pitchFamily="18" charset="0"/>
              </a:rPr>
              <a:t> </a:t>
            </a:r>
            <a:r>
              <a:rPr lang="ru-RU" altLang="de-CZ" sz="2800">
                <a:latin typeface="Times New Roman" panose="02020603050405020304" pitchFamily="18" charset="0"/>
              </a:rPr>
              <a:t>­сращениях с опорным компонентом-причастием выступают следующие первые компоненты, носящие уточняющий характер. 1) Существительные в косвенном надеже: </a:t>
            </a:r>
            <a:r>
              <a:rPr lang="ru-RU" altLang="de-CZ" sz="2800" i="1">
                <a:latin typeface="Times New Roman" panose="02020603050405020304" pitchFamily="18" charset="0"/>
              </a:rPr>
              <a:t>умалишенный</a:t>
            </a:r>
            <a:r>
              <a:rPr lang="ru-RU" altLang="de-CZ" sz="2800">
                <a:latin typeface="Times New Roman" panose="02020603050405020304" pitchFamily="18" charset="0"/>
              </a:rPr>
              <a:t>, </a:t>
            </a:r>
            <a:r>
              <a:rPr lang="ru-RU" altLang="de-CZ" sz="2800" i="1">
                <a:latin typeface="Times New Roman" panose="02020603050405020304" pitchFamily="18" charset="0"/>
              </a:rPr>
              <a:t>сумасшедший</a:t>
            </a:r>
            <a:r>
              <a:rPr lang="ru-RU" altLang="de-CZ" sz="2800">
                <a:latin typeface="Times New Roman" panose="02020603050405020304" pitchFamily="18" charset="0"/>
              </a:rPr>
              <a:t> (</a:t>
            </a:r>
            <a:r>
              <a:rPr lang="ru-RU" altLang="de-CZ" sz="2800" i="1">
                <a:latin typeface="Times New Roman" panose="02020603050405020304" pitchFamily="18" charset="0"/>
              </a:rPr>
              <a:t>лишенный</a:t>
            </a:r>
            <a:r>
              <a:rPr lang="ru-RU" altLang="de-CZ" sz="2800">
                <a:latin typeface="Times New Roman" panose="02020603050405020304" pitchFamily="18" charset="0"/>
              </a:rPr>
              <a:t> </a:t>
            </a:r>
            <a:r>
              <a:rPr lang="ru-RU" altLang="de-CZ" sz="2800" i="1">
                <a:latin typeface="Times New Roman" panose="02020603050405020304" pitchFamily="18" charset="0"/>
              </a:rPr>
              <a:t>ума</a:t>
            </a:r>
            <a:r>
              <a:rPr lang="ru-RU" altLang="de-CZ" sz="2800">
                <a:latin typeface="Times New Roman" panose="02020603050405020304" pitchFamily="18" charset="0"/>
              </a:rPr>
              <a:t>, </a:t>
            </a:r>
            <a:r>
              <a:rPr lang="ru-RU" altLang="de-CZ" sz="2800" i="1">
                <a:latin typeface="Times New Roman" panose="02020603050405020304" pitchFamily="18" charset="0"/>
              </a:rPr>
              <a:t>сошедший</a:t>
            </a:r>
            <a:r>
              <a:rPr lang="ru-RU" altLang="de-CZ" sz="2800">
                <a:latin typeface="Times New Roman" panose="02020603050405020304" pitchFamily="18" charset="0"/>
              </a:rPr>
              <a:t> </a:t>
            </a:r>
            <a:r>
              <a:rPr lang="ru-RU" altLang="de-CZ" sz="2800" i="1">
                <a:latin typeface="Times New Roman" panose="02020603050405020304" pitchFamily="18" charset="0"/>
              </a:rPr>
              <a:t>с</a:t>
            </a:r>
            <a:r>
              <a:rPr lang="ru-RU" altLang="de-CZ" sz="2800">
                <a:latin typeface="Times New Roman" panose="02020603050405020304" pitchFamily="18" charset="0"/>
              </a:rPr>
              <a:t> </a:t>
            </a:r>
            <a:r>
              <a:rPr lang="ru-RU" altLang="de-CZ" sz="2800" i="1">
                <a:latin typeface="Times New Roman" panose="02020603050405020304" pitchFamily="18" charset="0"/>
              </a:rPr>
              <a:t>ума</a:t>
            </a:r>
            <a:r>
              <a:rPr lang="ru-RU" altLang="de-CZ" sz="2800">
                <a:latin typeface="Times New Roman" panose="02020603050405020304" pitchFamily="18" charset="0"/>
              </a:rPr>
              <a:t>); 2) Наречия: </a:t>
            </a:r>
            <a:r>
              <a:rPr lang="ru-RU" altLang="de-CZ" sz="2800" i="1">
                <a:latin typeface="Times New Roman" panose="02020603050405020304" pitchFamily="18" charset="0"/>
              </a:rPr>
              <a:t>впередсмотрящий</a:t>
            </a:r>
            <a:r>
              <a:rPr lang="ru-RU" altLang="de-CZ" sz="2800">
                <a:latin typeface="Times New Roman" panose="02020603050405020304" pitchFamily="18" charset="0"/>
              </a:rPr>
              <a:t>, </a:t>
            </a:r>
            <a:r>
              <a:rPr lang="ru-RU" altLang="de-CZ" sz="2800" i="1">
                <a:latin typeface="Times New Roman" panose="02020603050405020304" pitchFamily="18" charset="0"/>
              </a:rPr>
              <a:t>быстротекущий</a:t>
            </a:r>
            <a:r>
              <a:rPr lang="ru-RU" altLang="de-CZ" sz="2800">
                <a:latin typeface="Times New Roman" panose="02020603050405020304" pitchFamily="18" charset="0"/>
              </a:rPr>
              <a:t>, </a:t>
            </a:r>
            <a:r>
              <a:rPr lang="ru-RU" altLang="de-CZ" sz="2800" i="1">
                <a:latin typeface="Times New Roman" panose="02020603050405020304" pitchFamily="18" charset="0"/>
              </a:rPr>
              <a:t>вышестоящий</a:t>
            </a:r>
            <a:r>
              <a:rPr lang="ru-RU" altLang="de-CZ" sz="2800">
                <a:latin typeface="Times New Roman" panose="02020603050405020304" pitchFamily="18" charset="0"/>
              </a:rPr>
              <a:t>, </a:t>
            </a:r>
            <a:r>
              <a:rPr lang="ru-RU" altLang="de-CZ" sz="2800" i="1">
                <a:latin typeface="Times New Roman" panose="02020603050405020304" pitchFamily="18" charset="0"/>
              </a:rPr>
              <a:t>дорогостоящий</a:t>
            </a:r>
            <a:r>
              <a:rPr lang="ru-RU" altLang="de-CZ" sz="2800">
                <a:latin typeface="Times New Roman" panose="02020603050405020304" pitchFamily="18" charset="0"/>
              </a:rPr>
              <a:t>; 3) Местоименное прилагательное сред. р. </a:t>
            </a:r>
            <a:r>
              <a:rPr lang="ru-RU" altLang="de-CZ" sz="2800" i="1">
                <a:latin typeface="Times New Roman" panose="02020603050405020304" pitchFamily="18" charset="0"/>
              </a:rPr>
              <a:t>все</a:t>
            </a:r>
            <a:r>
              <a:rPr lang="ru-RU" altLang="de-CZ" sz="2800">
                <a:latin typeface="Times New Roman" panose="02020603050405020304" pitchFamily="18" charset="0"/>
              </a:rPr>
              <a:t>: </a:t>
            </a:r>
            <a:r>
              <a:rPr lang="ru-RU" altLang="de-CZ" sz="2800" i="1">
                <a:latin typeface="Times New Roman" panose="02020603050405020304" pitchFamily="18" charset="0"/>
              </a:rPr>
              <a:t>всевидящий</a:t>
            </a:r>
            <a:r>
              <a:rPr lang="ru-RU" altLang="de-CZ" sz="2800">
                <a:latin typeface="Times New Roman" panose="02020603050405020304" pitchFamily="18" charset="0"/>
              </a:rPr>
              <a:t>, </a:t>
            </a:r>
            <a:r>
              <a:rPr lang="ru-RU" altLang="de-CZ" sz="2800" i="1">
                <a:latin typeface="Times New Roman" panose="02020603050405020304" pitchFamily="18" charset="0"/>
              </a:rPr>
              <a:t>всепобеждающий</a:t>
            </a:r>
            <a:endParaRPr lang="de-DE" altLang="de-CZ" sz="2800">
              <a:latin typeface="Times New Roman" panose="02020603050405020304"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Inhaltsplatzhalter 2">
            <a:extLst>
              <a:ext uri="{FF2B5EF4-FFF2-40B4-BE49-F238E27FC236}">
                <a16:creationId xmlns:a16="http://schemas.microsoft.com/office/drawing/2014/main" id="{5BBE87F2-AEF0-C794-7655-90637C99A71C}"/>
              </a:ext>
            </a:extLst>
          </p:cNvPr>
          <p:cNvSpPr>
            <a:spLocks noGrp="1" noChangeArrowheads="1"/>
          </p:cNvSpPr>
          <p:nvPr>
            <p:ph idx="1"/>
          </p:nvPr>
        </p:nvSpPr>
        <p:spPr>
          <a:xfrm>
            <a:off x="287338" y="323850"/>
            <a:ext cx="9432925" cy="6985000"/>
          </a:xfrm>
        </p:spPr>
        <p:txBody>
          <a:bodyPr/>
          <a:lstStyle/>
          <a:p>
            <a:pPr marL="457200" indent="-457200">
              <a:buFont typeface="Arial" panose="020B0604020202020204" pitchFamily="34" charset="0"/>
              <a:buChar char="•"/>
            </a:pPr>
            <a:r>
              <a:rPr lang="cs-CZ" altLang="de-CZ">
                <a:latin typeface="Times New Roman" panose="02020603050405020304" pitchFamily="18" charset="0"/>
              </a:rPr>
              <a:t>Složená slovesa</a:t>
            </a:r>
          </a:p>
          <a:p>
            <a:pPr marL="457200" indent="-457200">
              <a:buFont typeface="Arial" panose="020B0604020202020204" pitchFamily="34" charset="0"/>
              <a:buChar char="•"/>
            </a:pPr>
            <a:r>
              <a:rPr lang="ru-RU" altLang="de-CZ" sz="2800">
                <a:latin typeface="Times New Roman" panose="02020603050405020304" pitchFamily="18" charset="0"/>
              </a:rPr>
              <a:t>«§ 961. Все сложные глаголы относятся к словам с подчинительным отношением основ. Сложения с опорными компонентами – глаголами делятся на два продуктивных словообразовательных типа.</a:t>
            </a:r>
          </a:p>
          <a:p>
            <a:pPr marL="457200" indent="-457200">
              <a:buFont typeface="Arial" panose="020B0604020202020204" pitchFamily="34" charset="0"/>
              <a:buChar char="•"/>
            </a:pPr>
            <a:r>
              <a:rPr lang="ru-RU" altLang="de-CZ" sz="2800">
                <a:latin typeface="Times New Roman" panose="02020603050405020304" pitchFamily="18" charset="0"/>
              </a:rPr>
              <a:t> 1) Глаголы с первым компонентом </a:t>
            </a:r>
            <a:r>
              <a:rPr lang="ru-RU" altLang="de-CZ" sz="2800" i="1">
                <a:latin typeface="Times New Roman" panose="02020603050405020304" pitchFamily="18" charset="0"/>
              </a:rPr>
              <a:t>полу</a:t>
            </a:r>
            <a:r>
              <a:rPr lang="ru-RU" altLang="de-CZ" sz="2800">
                <a:latin typeface="Times New Roman" panose="02020603050405020304" pitchFamily="18" charset="0"/>
              </a:rPr>
              <a:t>- имеют знач. "не полностью, не до конца, наполовину совершать (совершить) действие, названное мотивирующим (опорным) глаголом": </a:t>
            </a:r>
            <a:r>
              <a:rPr lang="ru-RU" altLang="de-CZ" sz="2800" i="1">
                <a:latin typeface="Times New Roman" panose="02020603050405020304" pitchFamily="18" charset="0"/>
              </a:rPr>
              <a:t>полузакрыть</a:t>
            </a:r>
            <a:r>
              <a:rPr lang="ru-RU" altLang="de-CZ" sz="2800">
                <a:latin typeface="Times New Roman" panose="02020603050405020304" pitchFamily="18" charset="0"/>
              </a:rPr>
              <a:t> ,закрыть не совсем, не до конца или наполовину</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полусидеть</a:t>
            </a:r>
            <a:r>
              <a:rPr lang="ru-RU" altLang="de-CZ" sz="2800">
                <a:latin typeface="Times New Roman" panose="02020603050405020304" pitchFamily="18" charset="0"/>
              </a:rPr>
              <a:t>. Тип продуктивный; окказ.: </a:t>
            </a:r>
            <a:r>
              <a:rPr lang="ru-RU" altLang="de-CZ" sz="2800" i="1">
                <a:latin typeface="Times New Roman" panose="02020603050405020304" pitchFamily="18" charset="0"/>
              </a:rPr>
              <a:t>Парень</a:t>
            </a:r>
            <a:r>
              <a:rPr lang="ru-RU" altLang="de-CZ" sz="2800">
                <a:latin typeface="Times New Roman" panose="02020603050405020304" pitchFamily="18" charset="0"/>
              </a:rPr>
              <a:t> </a:t>
            </a:r>
            <a:r>
              <a:rPr lang="ru-RU" altLang="de-CZ" sz="2800" i="1">
                <a:latin typeface="Times New Roman" panose="02020603050405020304" pitchFamily="18" charset="0"/>
              </a:rPr>
              <a:t>унылым</a:t>
            </a:r>
            <a:r>
              <a:rPr lang="ru-RU" altLang="de-CZ" sz="2800">
                <a:latin typeface="Times New Roman" panose="02020603050405020304" pitchFamily="18" charset="0"/>
              </a:rPr>
              <a:t> </a:t>
            </a:r>
            <a:r>
              <a:rPr lang="ru-RU" altLang="de-CZ" sz="2800" i="1">
                <a:latin typeface="Times New Roman" panose="02020603050405020304" pitchFamily="18" charset="0"/>
              </a:rPr>
              <a:t>голосом</a:t>
            </a:r>
            <a:r>
              <a:rPr lang="ru-RU" altLang="de-CZ" sz="2800">
                <a:latin typeface="Times New Roman" panose="02020603050405020304" pitchFamily="18" charset="0"/>
              </a:rPr>
              <a:t> </a:t>
            </a:r>
            <a:r>
              <a:rPr lang="ru-RU" altLang="de-CZ" sz="2800" i="1">
                <a:latin typeface="Times New Roman" panose="02020603050405020304" pitchFamily="18" charset="0"/>
              </a:rPr>
              <a:t>полупел</a:t>
            </a:r>
            <a:r>
              <a:rPr lang="ru-RU" altLang="de-CZ" sz="2800">
                <a:latin typeface="Times New Roman" panose="02020603050405020304" pitchFamily="18" charset="0"/>
              </a:rPr>
              <a:t>-</a:t>
            </a:r>
            <a:r>
              <a:rPr lang="ru-RU" altLang="de-CZ" sz="2800" i="1">
                <a:latin typeface="Times New Roman" panose="02020603050405020304" pitchFamily="18" charset="0"/>
              </a:rPr>
              <a:t>полуговорил</a:t>
            </a:r>
            <a:r>
              <a:rPr lang="ru-RU" altLang="de-CZ" sz="2800">
                <a:latin typeface="Times New Roman" panose="02020603050405020304" pitchFamily="18" charset="0"/>
              </a:rPr>
              <a:t> (Н. Дубов).</a:t>
            </a:r>
          </a:p>
          <a:p>
            <a:pPr marL="457200" indent="-457200">
              <a:buFont typeface="Arial" panose="020B0604020202020204" pitchFamily="34" charset="0"/>
              <a:buChar char="•"/>
            </a:pPr>
            <a:r>
              <a:rPr lang="ru-RU" altLang="de-CZ" sz="2800">
                <a:latin typeface="Times New Roman" panose="02020603050405020304" pitchFamily="18" charset="0"/>
              </a:rPr>
              <a:t>2) Глаголы с основой местоименного прилагательного </a:t>
            </a:r>
            <a:r>
              <a:rPr lang="ru-RU" altLang="de-CZ" sz="2800" i="1">
                <a:latin typeface="Times New Roman" panose="02020603050405020304" pitchFamily="18" charset="0"/>
              </a:rPr>
              <a:t>сам</a:t>
            </a:r>
            <a:r>
              <a:rPr lang="ru-RU" altLang="de-CZ" sz="2800">
                <a:latin typeface="Times New Roman" panose="02020603050405020304" pitchFamily="18" charset="0"/>
              </a:rPr>
              <a:t> в качестве первого компонента имеют знач. "самопроиз</a:t>
            </a:r>
            <a:r>
              <a:rPr lang="de-CH" altLang="de-CZ" sz="2800">
                <a:latin typeface="Times New Roman" panose="02020603050405020304" pitchFamily="18" charset="0"/>
              </a:rPr>
              <a:t>-</a:t>
            </a:r>
            <a:r>
              <a:rPr lang="ru-RU" altLang="de-CZ" sz="2800">
                <a:latin typeface="Times New Roman" panose="02020603050405020304" pitchFamily="18" charset="0"/>
              </a:rPr>
              <a:t>вольно или самостоятельно совершать (совершить) действие, названное мотивирующим (опорным)</a:t>
            </a:r>
            <a:endParaRPr lang="de-DE" altLang="de-CZ" sz="2800">
              <a:latin typeface="Times New Roman" panose="02020603050405020304"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Inhaltsplatzhalter 2">
            <a:extLst>
              <a:ext uri="{FF2B5EF4-FFF2-40B4-BE49-F238E27FC236}">
                <a16:creationId xmlns:a16="http://schemas.microsoft.com/office/drawing/2014/main" id="{0456FCEA-48C7-6F69-5066-31C19F80D8DF}"/>
              </a:ext>
            </a:extLst>
          </p:cNvPr>
          <p:cNvSpPr>
            <a:spLocks noGrp="1" noChangeArrowheads="1"/>
          </p:cNvSpPr>
          <p:nvPr>
            <p:ph idx="1"/>
          </p:nvPr>
        </p:nvSpPr>
        <p:spPr>
          <a:xfrm>
            <a:off x="215900" y="179388"/>
            <a:ext cx="9720263" cy="7129462"/>
          </a:xfrm>
        </p:spPr>
        <p:txBody>
          <a:bodyPr/>
          <a:lstStyle/>
          <a:p>
            <a:pPr marL="457200" indent="-457200">
              <a:buFont typeface="Arial" panose="020B0604020202020204" pitchFamily="34" charset="0"/>
              <a:buChar char="•"/>
            </a:pPr>
            <a:r>
              <a:rPr lang="ru-RU" altLang="de-CZ" sz="2800">
                <a:latin typeface="Times New Roman" panose="02020603050405020304" pitchFamily="18" charset="0"/>
              </a:rPr>
              <a:t>глаголом": </a:t>
            </a:r>
            <a:r>
              <a:rPr lang="ru-RU" altLang="de-CZ" sz="2800" i="1">
                <a:latin typeface="Times New Roman" panose="02020603050405020304" pitchFamily="18" charset="0"/>
              </a:rPr>
              <a:t>самовоспламениться</a:t>
            </a:r>
            <a:r>
              <a:rPr lang="ru-RU" altLang="de-CZ" sz="2800">
                <a:latin typeface="Times New Roman" panose="02020603050405020304" pitchFamily="18" charset="0"/>
              </a:rPr>
              <a:t> (спец.) </a:t>
            </a:r>
            <a:br>
              <a:rPr lang="de-CH" altLang="de-CZ" sz="2800">
                <a:latin typeface="Times New Roman" panose="02020603050405020304" pitchFamily="18" charset="0"/>
              </a:rPr>
            </a:br>
            <a:r>
              <a:rPr lang="de-CH" altLang="de-CZ" sz="2800">
                <a:latin typeface="Times New Roman" panose="02020603050405020304" pitchFamily="18" charset="0"/>
              </a:rPr>
              <a:t>,</a:t>
            </a:r>
            <a:r>
              <a:rPr lang="ru-RU" altLang="de-CZ" sz="2800">
                <a:latin typeface="Times New Roman" panose="02020603050405020304" pitchFamily="18" charset="0"/>
              </a:rPr>
              <a:t>самопроизвольно воспламениться</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самоопределиться</a:t>
            </a:r>
            <a:r>
              <a:rPr lang="ru-RU" altLang="de-CZ" sz="2800">
                <a:latin typeface="Times New Roman" panose="02020603050405020304" pitchFamily="18" charset="0"/>
              </a:rPr>
              <a:t>, </a:t>
            </a:r>
            <a:r>
              <a:rPr lang="ru-RU" altLang="de-CZ" sz="2800" i="1">
                <a:latin typeface="Times New Roman" panose="02020603050405020304" pitchFamily="18" charset="0"/>
              </a:rPr>
              <a:t>самоопыляться</a:t>
            </a:r>
            <a:r>
              <a:rPr lang="ru-RU" altLang="de-CZ" sz="2800">
                <a:latin typeface="Times New Roman" panose="02020603050405020304" pitchFamily="18" charset="0"/>
              </a:rPr>
              <a:t> (спец.), </a:t>
            </a:r>
            <a:r>
              <a:rPr lang="ru-RU" altLang="de-CZ" sz="2800" i="1">
                <a:latin typeface="Times New Roman" panose="02020603050405020304" pitchFamily="18" charset="0"/>
              </a:rPr>
              <a:t>самоочищаться</a:t>
            </a:r>
            <a:r>
              <a:rPr lang="ru-RU" altLang="de-CZ" sz="2800">
                <a:latin typeface="Times New Roman" panose="02020603050405020304" pitchFamily="18" charset="0"/>
              </a:rPr>
              <a:t> (спец.). Опорными компонентами являются глаголы, содержащие постфикс -</a:t>
            </a:r>
            <a:r>
              <a:rPr lang="ru-RU" altLang="de-CZ" sz="2800" i="1">
                <a:latin typeface="Times New Roman" panose="02020603050405020304" pitchFamily="18" charset="0"/>
              </a:rPr>
              <a:t>ся</a:t>
            </a:r>
            <a:r>
              <a:rPr lang="ru-RU" altLang="de-CZ" sz="2800">
                <a:latin typeface="Times New Roman" panose="02020603050405020304" pitchFamily="18" charset="0"/>
              </a:rPr>
              <a:t>. Тип продуктивный: </a:t>
            </a:r>
            <a:r>
              <a:rPr lang="ru-RU" altLang="de-CZ" sz="2800" i="1">
                <a:latin typeface="Times New Roman" panose="02020603050405020304" pitchFamily="18" charset="0"/>
              </a:rPr>
              <a:t>в</a:t>
            </a:r>
            <a:r>
              <a:rPr lang="ru-RU" altLang="de-CZ" sz="2800">
                <a:latin typeface="Times New Roman" panose="02020603050405020304" pitchFamily="18" charset="0"/>
              </a:rPr>
              <a:t> </a:t>
            </a:r>
            <a:r>
              <a:rPr lang="ru-RU" altLang="de-CZ" sz="2800" i="1">
                <a:latin typeface="Times New Roman" panose="02020603050405020304" pitchFamily="18" charset="0"/>
              </a:rPr>
              <a:t>сквериках</a:t>
            </a:r>
            <a:r>
              <a:rPr lang="ru-RU" altLang="de-CZ" sz="2800">
                <a:latin typeface="Times New Roman" panose="02020603050405020304" pitchFamily="18" charset="0"/>
              </a:rPr>
              <a:t> </a:t>
            </a:r>
            <a:r>
              <a:rPr lang="ru-RU" altLang="de-CZ" sz="2800" i="1">
                <a:latin typeface="Times New Roman" panose="02020603050405020304" pitchFamily="18" charset="0"/>
              </a:rPr>
              <a:t>саморазвлекаются</a:t>
            </a:r>
            <a:r>
              <a:rPr lang="ru-RU" altLang="de-CZ" sz="2800">
                <a:latin typeface="Times New Roman" panose="02020603050405020304" pitchFamily="18" charset="0"/>
              </a:rPr>
              <a:t> </a:t>
            </a:r>
            <a:r>
              <a:rPr lang="ru-RU" altLang="de-CZ" sz="2800" i="1">
                <a:latin typeface="Times New Roman" panose="02020603050405020304" pitchFamily="18" charset="0"/>
              </a:rPr>
              <a:t>молодые</a:t>
            </a:r>
            <a:r>
              <a:rPr lang="ru-RU" altLang="de-CZ" sz="2800">
                <a:latin typeface="Times New Roman" panose="02020603050405020304" pitchFamily="18" charset="0"/>
              </a:rPr>
              <a:t> </a:t>
            </a:r>
            <a:r>
              <a:rPr lang="ru-RU" altLang="de-CZ" sz="2800" i="1">
                <a:latin typeface="Times New Roman" panose="02020603050405020304" pitchFamily="18" charset="0"/>
              </a:rPr>
              <a:t>люди</a:t>
            </a:r>
            <a:r>
              <a:rPr lang="ru-RU" altLang="de-CZ" sz="2800">
                <a:latin typeface="Times New Roman" panose="02020603050405020304" pitchFamily="18" charset="0"/>
              </a:rPr>
              <a:t> (газ.); </a:t>
            </a:r>
            <a:r>
              <a:rPr lang="ru-RU" altLang="de-CZ" sz="2800" i="1">
                <a:latin typeface="Times New Roman" panose="02020603050405020304" pitchFamily="18" charset="0"/>
              </a:rPr>
              <a:t>Наша</a:t>
            </a:r>
            <a:r>
              <a:rPr lang="ru-RU" altLang="de-CZ" sz="2800">
                <a:latin typeface="Times New Roman" panose="02020603050405020304" pitchFamily="18" charset="0"/>
              </a:rPr>
              <a:t> </a:t>
            </a:r>
            <a:r>
              <a:rPr lang="ru-RU" altLang="de-CZ" sz="2800" i="1">
                <a:latin typeface="Times New Roman" panose="02020603050405020304" pitchFamily="18" charset="0"/>
              </a:rPr>
              <a:t>задача</a:t>
            </a:r>
            <a:r>
              <a:rPr lang="ru-RU" altLang="de-CZ" sz="2800">
                <a:latin typeface="Times New Roman" panose="02020603050405020304" pitchFamily="18" charset="0"/>
              </a:rPr>
              <a:t> – </a:t>
            </a:r>
            <a:r>
              <a:rPr lang="ru-RU" altLang="de-CZ" sz="2800" i="1">
                <a:latin typeface="Times New Roman" panose="02020603050405020304" pitchFamily="18" charset="0"/>
              </a:rPr>
              <a:t>самоликвидироваться</a:t>
            </a:r>
            <a:r>
              <a:rPr lang="ru-RU" altLang="de-CZ" sz="2800">
                <a:latin typeface="Times New Roman" panose="02020603050405020304" pitchFamily="18" charset="0"/>
              </a:rPr>
              <a:t> </a:t>
            </a:r>
            <a:r>
              <a:rPr lang="ru-RU" altLang="de-CZ" sz="2800" i="1">
                <a:latin typeface="Times New Roman" panose="02020603050405020304" pitchFamily="18" charset="0"/>
              </a:rPr>
              <a:t>в</a:t>
            </a:r>
            <a:r>
              <a:rPr lang="ru-RU" altLang="de-CZ" sz="2800">
                <a:latin typeface="Times New Roman" panose="02020603050405020304" pitchFamily="18" charset="0"/>
              </a:rPr>
              <a:t> </a:t>
            </a:r>
            <a:r>
              <a:rPr lang="ru-RU" altLang="de-CZ" sz="2800" i="1">
                <a:latin typeface="Times New Roman" panose="02020603050405020304" pitchFamily="18" charset="0"/>
              </a:rPr>
              <a:t>кратчайший</a:t>
            </a:r>
            <a:r>
              <a:rPr lang="ru-RU" altLang="de-CZ" sz="2800">
                <a:latin typeface="Times New Roman" panose="02020603050405020304" pitchFamily="18" charset="0"/>
              </a:rPr>
              <a:t> </a:t>
            </a:r>
            <a:r>
              <a:rPr lang="ru-RU" altLang="de-CZ" sz="2800" i="1">
                <a:latin typeface="Times New Roman" panose="02020603050405020304" pitchFamily="18" charset="0"/>
              </a:rPr>
              <a:t>срок</a:t>
            </a:r>
            <a:r>
              <a:rPr lang="ru-RU" altLang="de-CZ" sz="2800">
                <a:latin typeface="Times New Roman" panose="02020603050405020304" pitchFamily="18" charset="0"/>
              </a:rPr>
              <a:t> (газ.).»</a:t>
            </a:r>
          </a:p>
          <a:p>
            <a:pPr marL="457200" indent="-457200">
              <a:buFont typeface="Arial" panose="020B0604020202020204" pitchFamily="34" charset="0"/>
              <a:buChar char="•"/>
            </a:pPr>
            <a:r>
              <a:rPr lang="ru-RU" altLang="de-CZ" sz="2800"/>
              <a:t> </a:t>
            </a:r>
            <a:r>
              <a:rPr lang="ru-RU" altLang="de-CZ" sz="2800">
                <a:latin typeface="Times New Roman" panose="02020603050405020304" pitchFamily="18" charset="0"/>
              </a:rPr>
              <a:t>§ 962. «Сложения со связанным опорным компонентом </a:t>
            </a:r>
            <a:br>
              <a:rPr lang="cs-CZ" altLang="de-CZ" sz="2800">
                <a:latin typeface="Times New Roman" panose="02020603050405020304" pitchFamily="18" charset="0"/>
              </a:rPr>
            </a:br>
            <a:r>
              <a:rPr lang="ru-RU" altLang="de-CZ" sz="2800">
                <a:latin typeface="Times New Roman" panose="02020603050405020304" pitchFamily="18" charset="0"/>
              </a:rPr>
              <a:t>-</a:t>
            </a:r>
            <a:r>
              <a:rPr lang="ru-RU" altLang="de-CZ" sz="2800" i="1">
                <a:latin typeface="Times New Roman" panose="02020603050405020304" pitchFamily="18" charset="0"/>
              </a:rPr>
              <a:t>фицировать</a:t>
            </a:r>
            <a:r>
              <a:rPr lang="ru-RU" altLang="de-CZ" sz="2800">
                <a:latin typeface="Times New Roman" panose="02020603050405020304" pitchFamily="18" charset="0"/>
              </a:rPr>
              <a:t> и интерфиксами -</a:t>
            </a:r>
            <a:r>
              <a:rPr lang="ru-RU" altLang="de-CZ" sz="2800" i="1">
                <a:latin typeface="Times New Roman" panose="02020603050405020304" pitchFamily="18" charset="0"/>
              </a:rPr>
              <a:t>о</a:t>
            </a:r>
            <a:r>
              <a:rPr lang="ru-RU" altLang="de-CZ" sz="2800">
                <a:latin typeface="Times New Roman" panose="02020603050405020304" pitchFamily="18" charset="0"/>
              </a:rPr>
              <a:t>-, -</a:t>
            </a:r>
            <a:r>
              <a:rPr lang="ru-RU" altLang="de-CZ" sz="2800" i="1">
                <a:latin typeface="Times New Roman" panose="02020603050405020304" pitchFamily="18" charset="0"/>
              </a:rPr>
              <a:t>и</a:t>
            </a:r>
            <a:r>
              <a:rPr lang="ru-RU" altLang="de-CZ" sz="2800">
                <a:latin typeface="Times New Roman" panose="02020603050405020304" pitchFamily="18" charset="0"/>
              </a:rPr>
              <a:t>- представлены двумя типами: 1) Глаголы с первым компонентом – основой существительного, имеющие знач. "оборудовать или снабдить тем, что названо мотивирующим существитель</a:t>
            </a:r>
            <a:r>
              <a:rPr lang="cs-CZ" altLang="de-CZ" sz="2800">
                <a:latin typeface="Times New Roman" panose="02020603050405020304" pitchFamily="18" charset="0"/>
              </a:rPr>
              <a:t>-</a:t>
            </a:r>
            <a:r>
              <a:rPr lang="ru-RU" altLang="de-CZ" sz="2800">
                <a:latin typeface="Times New Roman" panose="02020603050405020304" pitchFamily="18" charset="0"/>
              </a:rPr>
              <a:t>ным": </a:t>
            </a:r>
            <a:r>
              <a:rPr lang="ru-RU" altLang="de-CZ" sz="2800" i="1">
                <a:latin typeface="Times New Roman" panose="02020603050405020304" pitchFamily="18" charset="0"/>
              </a:rPr>
              <a:t>радиофицировать</a:t>
            </a:r>
            <a:r>
              <a:rPr lang="ru-RU" altLang="de-CZ" sz="2800">
                <a:latin typeface="Times New Roman" panose="02020603050405020304" pitchFamily="18" charset="0"/>
              </a:rPr>
              <a:t>, </a:t>
            </a:r>
            <a:r>
              <a:rPr lang="ru-RU" altLang="de-CZ" sz="2800" i="1">
                <a:latin typeface="Times New Roman" panose="02020603050405020304" pitchFamily="18" charset="0"/>
              </a:rPr>
              <a:t>теплофицировать</a:t>
            </a:r>
            <a:r>
              <a:rPr lang="ru-RU" altLang="de-CZ" sz="2800">
                <a:latin typeface="Times New Roman" panose="02020603050405020304" pitchFamily="18" charset="0"/>
              </a:rPr>
              <a:t>, </a:t>
            </a:r>
            <a:r>
              <a:rPr lang="ru-RU" altLang="de-CZ" sz="2800" i="1">
                <a:latin typeface="Times New Roman" panose="02020603050405020304" pitchFamily="18" charset="0"/>
              </a:rPr>
              <a:t>звукофици</a:t>
            </a:r>
            <a:r>
              <a:rPr lang="cs-CZ" altLang="de-CZ" sz="2800" i="1">
                <a:latin typeface="Times New Roman" panose="02020603050405020304" pitchFamily="18" charset="0"/>
              </a:rPr>
              <a:t>-</a:t>
            </a:r>
            <a:r>
              <a:rPr lang="ru-RU" altLang="de-CZ" sz="2800" i="1">
                <a:latin typeface="Times New Roman" panose="02020603050405020304" pitchFamily="18" charset="0"/>
              </a:rPr>
              <a:t>ровать</a:t>
            </a:r>
            <a:r>
              <a:rPr lang="ru-RU" altLang="de-CZ" sz="2800">
                <a:latin typeface="Times New Roman" panose="02020603050405020304" pitchFamily="18" charset="0"/>
              </a:rPr>
              <a:t> (спец.) ,</a:t>
            </a:r>
            <a:r>
              <a:rPr lang="cs-CZ" altLang="de-CZ" sz="2800">
                <a:latin typeface="Times New Roman" panose="02020603050405020304" pitchFamily="18" charset="0"/>
              </a:rPr>
              <a:t>zavádět zvukové zařízení do něčeho, ozvučovat něco</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газифицировать</a:t>
            </a:r>
            <a:r>
              <a:rPr lang="ru-RU" altLang="de-CZ" sz="2800">
                <a:latin typeface="Times New Roman" panose="02020603050405020304" pitchFamily="18" charset="0"/>
              </a:rPr>
              <a:t> (</a:t>
            </a:r>
            <a:r>
              <a:rPr lang="ru-RU" altLang="de-CZ" sz="2800" i="1">
                <a:latin typeface="Times New Roman" panose="02020603050405020304" pitchFamily="18" charset="0"/>
              </a:rPr>
              <a:t>газофицировать</a:t>
            </a:r>
            <a:r>
              <a:rPr lang="ru-RU" altLang="de-CZ" sz="2800">
                <a:latin typeface="Times New Roman" panose="02020603050405020304" pitchFamily="18" charset="0"/>
              </a:rPr>
              <a:t> – прост.), </a:t>
            </a:r>
            <a:r>
              <a:rPr lang="ru-RU" altLang="de-CZ" sz="2800" i="1">
                <a:latin typeface="Times New Roman" panose="02020603050405020304" pitchFamily="18" charset="0"/>
              </a:rPr>
              <a:t>электрифицировать</a:t>
            </a:r>
            <a:r>
              <a:rPr lang="ru-RU" altLang="de-CZ" sz="2800">
                <a:latin typeface="Times New Roman" panose="02020603050405020304" pitchFamily="18" charset="0"/>
              </a:rPr>
              <a:t> (</a:t>
            </a:r>
            <a:r>
              <a:rPr lang="ru-RU" altLang="de-CZ" sz="2800" i="1">
                <a:latin typeface="Times New Roman" panose="02020603050405020304" pitchFamily="18" charset="0"/>
              </a:rPr>
              <a:t>электрофицировать</a:t>
            </a:r>
            <a:r>
              <a:rPr lang="ru-RU" altLang="de-CZ" sz="2800">
                <a:latin typeface="Times New Roman" panose="02020603050405020304" pitchFamily="18" charset="0"/>
              </a:rPr>
              <a:t> – прост.). Тип продуктивен в научно-технической терминологии.</a:t>
            </a:r>
          </a:p>
          <a:p>
            <a:pPr marL="457200" indent="-457200">
              <a:buFont typeface="Arial" panose="020B0604020202020204" pitchFamily="34" charset="0"/>
              <a:buChar char="•"/>
            </a:pPr>
            <a:endParaRPr lang="ru-RU" altLang="de-CZ" sz="2800">
              <a:latin typeface="Times New Roman" panose="02020603050405020304"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Inhaltsplatzhalter 2">
            <a:extLst>
              <a:ext uri="{FF2B5EF4-FFF2-40B4-BE49-F238E27FC236}">
                <a16:creationId xmlns:a16="http://schemas.microsoft.com/office/drawing/2014/main" id="{79E5135B-FBC7-4AB8-3DC8-5BB028A83CFE}"/>
              </a:ext>
            </a:extLst>
          </p:cNvPr>
          <p:cNvSpPr>
            <a:spLocks noGrp="1" noChangeArrowheads="1"/>
          </p:cNvSpPr>
          <p:nvPr>
            <p:ph idx="1"/>
          </p:nvPr>
        </p:nvSpPr>
        <p:spPr>
          <a:xfrm>
            <a:off x="360363" y="323850"/>
            <a:ext cx="9432925" cy="6985000"/>
          </a:xfrm>
        </p:spPr>
        <p:txBody>
          <a:bodyPr/>
          <a:lstStyle/>
          <a:p>
            <a:pPr marL="457200" indent="-457200">
              <a:buFont typeface="Arial" panose="020B0604020202020204" pitchFamily="34" charset="0"/>
              <a:buChar char="•"/>
            </a:pPr>
            <a:r>
              <a:rPr lang="ru-RU" altLang="de-CZ" sz="2800" dirty="0">
                <a:latin typeface="Times New Roman" panose="02020603050405020304" pitchFamily="18" charset="0"/>
              </a:rPr>
              <a:t>2) Глаголы с первым компонентом – основой прилагательного, имеющие знач. "наделять (наделить) признаком, названным мотивирующим прилагательным": </a:t>
            </a:r>
            <a:r>
              <a:rPr lang="ru-RU" altLang="de-CZ" sz="2800" i="1" dirty="0">
                <a:latin typeface="Times New Roman" panose="02020603050405020304" pitchFamily="18" charset="0"/>
              </a:rPr>
              <a:t>интенсифицировать</a:t>
            </a:r>
            <a:r>
              <a:rPr lang="ru-RU" altLang="de-CZ" sz="2800" dirty="0">
                <a:latin typeface="Times New Roman" panose="02020603050405020304" pitchFamily="18" charset="0"/>
              </a:rPr>
              <a:t>, </a:t>
            </a:r>
            <a:r>
              <a:rPr lang="ru-RU" altLang="de-CZ" sz="2800" i="1" dirty="0">
                <a:latin typeface="Times New Roman" panose="02020603050405020304" pitchFamily="18" charset="0"/>
              </a:rPr>
              <a:t>русифицировать</a:t>
            </a:r>
            <a:r>
              <a:rPr lang="ru-RU" altLang="de-CZ" sz="2800" dirty="0">
                <a:latin typeface="Times New Roman" panose="02020603050405020304" pitchFamily="18" charset="0"/>
              </a:rPr>
              <a:t>. Тип непродуктивен. Глаголы относятся к книжной речи.»</a:t>
            </a:r>
          </a:p>
          <a:p>
            <a:pPr marL="457200" indent="-457200">
              <a:buFont typeface="Arial" panose="020B0604020202020204" pitchFamily="34" charset="0"/>
              <a:buChar char="•"/>
            </a:pPr>
            <a:r>
              <a:rPr lang="ru-RU" altLang="de-CZ" sz="2800" dirty="0">
                <a:latin typeface="Times New Roman" panose="02020603050405020304" pitchFamily="18" charset="0"/>
              </a:rPr>
              <a:t>§ 963 «Префиксально-сложные глаголы: </a:t>
            </a:r>
            <a:r>
              <a:rPr lang="ru-RU" altLang="de-CZ" sz="2800" i="1" dirty="0">
                <a:latin typeface="Times New Roman" panose="02020603050405020304" pitchFamily="18" charset="0"/>
              </a:rPr>
              <a:t>оплодотворить </a:t>
            </a:r>
            <a:r>
              <a:rPr lang="ru-RU" altLang="de-CZ" sz="2800" dirty="0">
                <a:latin typeface="Times New Roman" panose="02020603050405020304" pitchFamily="18" charset="0"/>
              </a:rPr>
              <a:t>,</a:t>
            </a:r>
            <a:r>
              <a:rPr lang="cs-CZ" altLang="de-CZ" sz="2800" dirty="0">
                <a:latin typeface="Times New Roman" panose="02020603050405020304" pitchFamily="18" charset="0"/>
              </a:rPr>
              <a:t>oplodnit</a:t>
            </a:r>
            <a:r>
              <a:rPr lang="ru-RU" altLang="de-DE" sz="2800" dirty="0">
                <a:latin typeface="Times New Roman" panose="02020603050405020304" pitchFamily="18" charset="0"/>
              </a:rPr>
              <a:t>‘</a:t>
            </a:r>
            <a:r>
              <a:rPr lang="cs-CZ" altLang="ja-JP" sz="2800" dirty="0">
                <a:latin typeface="Times New Roman" panose="02020603050405020304" pitchFamily="18" charset="0"/>
              </a:rPr>
              <a:t>,</a:t>
            </a:r>
            <a:r>
              <a:rPr lang="ru-RU" altLang="ja-JP" sz="2800" dirty="0">
                <a:latin typeface="Times New Roman" panose="02020603050405020304" pitchFamily="18" charset="0"/>
              </a:rPr>
              <a:t> </a:t>
            </a:r>
            <a:r>
              <a:rPr lang="ru-RU" altLang="ja-JP" sz="2800" i="1" dirty="0">
                <a:latin typeface="Times New Roman" panose="02020603050405020304" pitchFamily="18" charset="0"/>
              </a:rPr>
              <a:t>размокропогодить</a:t>
            </a:r>
            <a:r>
              <a:rPr lang="ru-RU" altLang="ja-JP" sz="2800" dirty="0">
                <a:latin typeface="Times New Roman" panose="02020603050405020304" pitchFamily="18" charset="0"/>
              </a:rPr>
              <a:t> (разг.)</a:t>
            </a:r>
            <a:r>
              <a:rPr lang="cs-CZ" altLang="ja-JP" sz="2800" dirty="0">
                <a:latin typeface="Times New Roman" panose="02020603050405020304" pitchFamily="18" charset="0"/>
              </a:rPr>
              <a:t> ,začít pršet, rozpršet se</a:t>
            </a:r>
            <a:r>
              <a:rPr lang="ru-RU" altLang="de-DE" sz="2800" dirty="0">
                <a:latin typeface="Times New Roman" panose="02020603050405020304" pitchFamily="18" charset="0"/>
              </a:rPr>
              <a:t>‘</a:t>
            </a:r>
            <a:r>
              <a:rPr lang="ru-RU" altLang="ja-JP" sz="2800" dirty="0">
                <a:latin typeface="Times New Roman" panose="02020603050405020304" pitchFamily="18" charset="0"/>
              </a:rPr>
              <a:t>. Сращения: </a:t>
            </a:r>
            <a:r>
              <a:rPr lang="ru-RU" altLang="ja-JP" sz="2800" i="1" dirty="0">
                <a:latin typeface="Times New Roman" panose="02020603050405020304" pitchFamily="18" charset="0"/>
              </a:rPr>
              <a:t>благотворить</a:t>
            </a:r>
            <a:r>
              <a:rPr lang="ru-RU" altLang="ja-JP" sz="2800" dirty="0">
                <a:latin typeface="Times New Roman" panose="02020603050405020304" pitchFamily="18" charset="0"/>
              </a:rPr>
              <a:t> (книжн. устар.), </a:t>
            </a:r>
            <a:r>
              <a:rPr lang="ru-RU" altLang="ja-JP" sz="2800" i="1" dirty="0">
                <a:latin typeface="Times New Roman" panose="02020603050405020304" pitchFamily="18" charset="0"/>
              </a:rPr>
              <a:t>злоумышлять</a:t>
            </a:r>
            <a:r>
              <a:rPr lang="ru-RU" altLang="ja-JP" sz="2800" dirty="0">
                <a:latin typeface="Times New Roman" panose="02020603050405020304" pitchFamily="18" charset="0"/>
              </a:rPr>
              <a:t> (устар.), </a:t>
            </a:r>
            <a:r>
              <a:rPr lang="ru-RU" altLang="ja-JP" sz="2800" i="1" dirty="0">
                <a:latin typeface="Times New Roman" panose="02020603050405020304" pitchFamily="18" charset="0"/>
              </a:rPr>
              <a:t>заблагорассудиться</a:t>
            </a:r>
            <a:r>
              <a:rPr lang="ru-RU" altLang="ja-JP" sz="2800" dirty="0">
                <a:latin typeface="Times New Roman" panose="02020603050405020304" pitchFamily="18" charset="0"/>
              </a:rPr>
              <a:t> (безл.)</a:t>
            </a:r>
            <a:r>
              <a:rPr lang="cs-CZ" altLang="ja-JP" sz="2800" dirty="0">
                <a:latin typeface="Times New Roman" panose="02020603050405020304" pitchFamily="18" charset="0"/>
              </a:rPr>
              <a:t> ,zdáti se vhodným, nutným</a:t>
            </a:r>
            <a:r>
              <a:rPr lang="ru-RU" altLang="de-DE" sz="2800" dirty="0">
                <a:latin typeface="Times New Roman" panose="02020603050405020304" pitchFamily="18" charset="0"/>
              </a:rPr>
              <a:t>‘</a:t>
            </a:r>
            <a:r>
              <a:rPr lang="cs-CZ" altLang="de-DE" sz="2800" dirty="0">
                <a:latin typeface="Times New Roman" panose="02020603050405020304" pitchFamily="18" charset="0"/>
              </a:rPr>
              <a:t>. </a:t>
            </a:r>
            <a:r>
              <a:rPr lang="ru-RU" altLang="de-DE" sz="2800">
                <a:latin typeface="Times New Roman" panose="02020603050405020304" pitchFamily="18" charset="0"/>
              </a:rPr>
              <a:t>П</a:t>
            </a:r>
            <a:r>
              <a:rPr lang="ru-RU" altLang="ja-JP" sz="2800">
                <a:latin typeface="Times New Roman" panose="02020603050405020304" pitchFamily="18" charset="0"/>
              </a:rPr>
              <a:t>рост</a:t>
            </a:r>
            <a:r>
              <a:rPr lang="ru-RU" altLang="ja-JP" sz="2800" dirty="0">
                <a:latin typeface="Times New Roman" panose="02020603050405020304" pitchFamily="18" charset="0"/>
              </a:rPr>
              <a:t>. </a:t>
            </a:r>
            <a:r>
              <a:rPr lang="ru-RU" altLang="ja-JP" sz="2800" i="1" dirty="0" err="1">
                <a:latin typeface="Times New Roman" panose="02020603050405020304" pitchFamily="18" charset="0"/>
              </a:rPr>
              <a:t>чайпить</a:t>
            </a:r>
            <a:r>
              <a:rPr lang="ru-RU" altLang="ja-JP" sz="2800" dirty="0">
                <a:latin typeface="Times New Roman" panose="02020603050405020304" pitchFamily="18" charset="0"/>
              </a:rPr>
              <a:t>: </a:t>
            </a:r>
            <a:r>
              <a:rPr lang="ru-RU" altLang="ja-JP" sz="2800" i="1" dirty="0">
                <a:latin typeface="Times New Roman" panose="02020603050405020304" pitchFamily="18" charset="0"/>
              </a:rPr>
              <a:t>и</a:t>
            </a:r>
            <a:r>
              <a:rPr lang="ru-RU" altLang="ja-JP" sz="2800" dirty="0">
                <a:latin typeface="Times New Roman" panose="02020603050405020304" pitchFamily="18" charset="0"/>
              </a:rPr>
              <a:t> </a:t>
            </a:r>
            <a:r>
              <a:rPr lang="ru-RU" altLang="ja-JP" sz="2800" i="1" dirty="0">
                <a:latin typeface="Times New Roman" panose="02020603050405020304" pitchFamily="18" charset="0"/>
              </a:rPr>
              <a:t>сразу</a:t>
            </a:r>
            <a:r>
              <a:rPr lang="ru-RU" altLang="ja-JP" sz="2800" dirty="0">
                <a:latin typeface="Times New Roman" panose="02020603050405020304" pitchFamily="18" charset="0"/>
              </a:rPr>
              <a:t> </a:t>
            </a:r>
            <a:r>
              <a:rPr lang="ru-RU" altLang="ja-JP" sz="2800" i="1" dirty="0">
                <a:latin typeface="Times New Roman" panose="02020603050405020304" pitchFamily="18" charset="0"/>
              </a:rPr>
              <a:t>же</a:t>
            </a:r>
            <a:r>
              <a:rPr lang="ru-RU" altLang="ja-JP" sz="2800" dirty="0">
                <a:latin typeface="Times New Roman" panose="02020603050405020304" pitchFamily="18" charset="0"/>
              </a:rPr>
              <a:t> </a:t>
            </a:r>
            <a:r>
              <a:rPr lang="ru-RU" altLang="ja-JP" sz="2800" i="1" dirty="0">
                <a:latin typeface="Times New Roman" panose="02020603050405020304" pitchFamily="18" charset="0"/>
              </a:rPr>
              <a:t>после</a:t>
            </a:r>
            <a:r>
              <a:rPr lang="ru-RU" altLang="ja-JP" sz="2800" dirty="0">
                <a:latin typeface="Times New Roman" panose="02020603050405020304" pitchFamily="18" charset="0"/>
              </a:rPr>
              <a:t> </a:t>
            </a:r>
            <a:r>
              <a:rPr lang="ru-RU" altLang="ja-JP" sz="2800" i="1" dirty="0">
                <a:latin typeface="Times New Roman" panose="02020603050405020304" pitchFamily="18" charset="0"/>
              </a:rPr>
              <a:t>еды</a:t>
            </a:r>
            <a:r>
              <a:rPr lang="ru-RU" altLang="ja-JP" sz="2800" dirty="0">
                <a:latin typeface="Times New Roman" panose="02020603050405020304" pitchFamily="18" charset="0"/>
              </a:rPr>
              <a:t> </a:t>
            </a:r>
            <a:r>
              <a:rPr lang="ru-RU" altLang="ja-JP" sz="2800" i="1" dirty="0">
                <a:latin typeface="Times New Roman" panose="02020603050405020304" pitchFamily="18" charset="0"/>
              </a:rPr>
              <a:t>они</a:t>
            </a:r>
            <a:r>
              <a:rPr lang="ru-RU" altLang="ja-JP" sz="2800" dirty="0">
                <a:latin typeface="Times New Roman" panose="02020603050405020304" pitchFamily="18" charset="0"/>
              </a:rPr>
              <a:t> </a:t>
            </a:r>
            <a:r>
              <a:rPr lang="ru-RU" altLang="ja-JP" sz="2800" i="1" dirty="0" err="1">
                <a:latin typeface="Times New Roman" panose="02020603050405020304" pitchFamily="18" charset="0"/>
              </a:rPr>
              <a:t>чайпили</a:t>
            </a:r>
            <a:r>
              <a:rPr lang="ru-RU" altLang="ja-JP" sz="2800" dirty="0">
                <a:latin typeface="Times New Roman" panose="02020603050405020304" pitchFamily="18" charset="0"/>
              </a:rPr>
              <a:t>... </a:t>
            </a:r>
            <a:r>
              <a:rPr lang="ru-RU" altLang="ja-JP" sz="2800" i="1" dirty="0">
                <a:latin typeface="Times New Roman" panose="02020603050405020304" pitchFamily="18" charset="0"/>
              </a:rPr>
              <a:t>Именно</a:t>
            </a:r>
            <a:r>
              <a:rPr lang="ru-RU" altLang="ja-JP" sz="2800" dirty="0">
                <a:latin typeface="Times New Roman" panose="02020603050405020304" pitchFamily="18" charset="0"/>
              </a:rPr>
              <a:t> "</a:t>
            </a:r>
            <a:r>
              <a:rPr lang="ru-RU" altLang="ja-JP" sz="2800" i="1" dirty="0" err="1">
                <a:latin typeface="Times New Roman" panose="02020603050405020304" pitchFamily="18" charset="0"/>
              </a:rPr>
              <a:t>чайпили</a:t>
            </a:r>
            <a:r>
              <a:rPr lang="ru-RU" altLang="ja-JP" sz="2800" dirty="0">
                <a:latin typeface="Times New Roman" panose="02020603050405020304" pitchFamily="18" charset="0"/>
              </a:rPr>
              <a:t>", </a:t>
            </a:r>
            <a:r>
              <a:rPr lang="ru-RU" altLang="ja-JP" sz="2800" i="1" dirty="0">
                <a:latin typeface="Times New Roman" panose="02020603050405020304" pitchFamily="18" charset="0"/>
              </a:rPr>
              <a:t>а</a:t>
            </a:r>
            <a:r>
              <a:rPr lang="ru-RU" altLang="ja-JP" sz="2800" dirty="0">
                <a:latin typeface="Times New Roman" panose="02020603050405020304" pitchFamily="18" charset="0"/>
              </a:rPr>
              <a:t> </a:t>
            </a:r>
            <a:r>
              <a:rPr lang="ru-RU" altLang="ja-JP" sz="2800" i="1" dirty="0">
                <a:latin typeface="Times New Roman" panose="02020603050405020304" pitchFamily="18" charset="0"/>
              </a:rPr>
              <a:t>не</a:t>
            </a:r>
            <a:r>
              <a:rPr lang="ru-RU" altLang="ja-JP" sz="2800" dirty="0">
                <a:latin typeface="Times New Roman" panose="02020603050405020304" pitchFamily="18" charset="0"/>
              </a:rPr>
              <a:t> </a:t>
            </a:r>
            <a:r>
              <a:rPr lang="ru-RU" altLang="ja-JP" sz="2800" i="1" dirty="0">
                <a:latin typeface="Times New Roman" panose="02020603050405020304" pitchFamily="18" charset="0"/>
              </a:rPr>
              <a:t>пили</a:t>
            </a:r>
            <a:r>
              <a:rPr lang="ru-RU" altLang="ja-JP" sz="2800" dirty="0">
                <a:latin typeface="Times New Roman" panose="02020603050405020304" pitchFamily="18" charset="0"/>
              </a:rPr>
              <a:t> </a:t>
            </a:r>
            <a:r>
              <a:rPr lang="ru-RU" altLang="ja-JP" sz="2800" i="1" dirty="0">
                <a:latin typeface="Times New Roman" panose="02020603050405020304" pitchFamily="18" charset="0"/>
              </a:rPr>
              <a:t>чай</a:t>
            </a:r>
            <a:r>
              <a:rPr lang="ru-RU" altLang="ja-JP" sz="2800" dirty="0">
                <a:latin typeface="Times New Roman" panose="02020603050405020304" pitchFamily="18" charset="0"/>
              </a:rPr>
              <a:t>! </a:t>
            </a:r>
            <a:r>
              <a:rPr lang="ru-RU" altLang="ja-JP" sz="2800" i="1" dirty="0">
                <a:latin typeface="Times New Roman" panose="02020603050405020304" pitchFamily="18" charset="0"/>
              </a:rPr>
              <a:t>Глагол</a:t>
            </a:r>
            <a:r>
              <a:rPr lang="ru-RU" altLang="ja-JP" sz="2800" dirty="0">
                <a:latin typeface="Times New Roman" panose="02020603050405020304" pitchFamily="18" charset="0"/>
              </a:rPr>
              <a:t> </a:t>
            </a:r>
            <a:r>
              <a:rPr lang="ru-RU" altLang="ja-JP" sz="2800" i="1" dirty="0">
                <a:latin typeface="Times New Roman" panose="02020603050405020304" pitchFamily="18" charset="0"/>
              </a:rPr>
              <a:t>и</a:t>
            </a:r>
            <a:r>
              <a:rPr lang="ru-RU" altLang="ja-JP" sz="2800" dirty="0">
                <a:latin typeface="Times New Roman" panose="02020603050405020304" pitchFamily="18" charset="0"/>
              </a:rPr>
              <a:t> </a:t>
            </a:r>
            <a:r>
              <a:rPr lang="ru-RU" altLang="ja-JP" sz="2800" i="1" dirty="0">
                <a:latin typeface="Times New Roman" panose="02020603050405020304" pitchFamily="18" charset="0"/>
              </a:rPr>
              <a:t>существительное</a:t>
            </a:r>
            <a:r>
              <a:rPr lang="ru-RU" altLang="ja-JP" sz="2800" dirty="0">
                <a:latin typeface="Times New Roman" panose="02020603050405020304" pitchFamily="18" charset="0"/>
              </a:rPr>
              <a:t> </a:t>
            </a:r>
            <a:r>
              <a:rPr lang="ru-RU" altLang="ja-JP" sz="2800" i="1" dirty="0">
                <a:latin typeface="Times New Roman" panose="02020603050405020304" pitchFamily="18" charset="0"/>
              </a:rPr>
              <a:t>объединялись</a:t>
            </a:r>
            <a:r>
              <a:rPr lang="ru-RU" altLang="ja-JP" sz="2800" dirty="0">
                <a:latin typeface="Times New Roman" panose="02020603050405020304" pitchFamily="18" charset="0"/>
              </a:rPr>
              <a:t> </a:t>
            </a:r>
            <a:r>
              <a:rPr lang="ru-RU" altLang="ja-JP" sz="2800" i="1" dirty="0">
                <a:latin typeface="Times New Roman" panose="02020603050405020304" pitchFamily="18" charset="0"/>
              </a:rPr>
              <a:t>таким</a:t>
            </a:r>
            <a:r>
              <a:rPr lang="ru-RU" altLang="ja-JP" sz="2800" dirty="0">
                <a:latin typeface="Times New Roman" panose="02020603050405020304" pitchFamily="18" charset="0"/>
              </a:rPr>
              <a:t> </a:t>
            </a:r>
            <a:r>
              <a:rPr lang="ru-RU" altLang="ja-JP" sz="2800" i="1" dirty="0">
                <a:latin typeface="Times New Roman" panose="02020603050405020304" pitchFamily="18" charset="0"/>
              </a:rPr>
              <a:t>образом</a:t>
            </a:r>
            <a:r>
              <a:rPr lang="ru-RU" altLang="ja-JP" sz="2800" dirty="0">
                <a:latin typeface="Times New Roman" panose="02020603050405020304" pitchFamily="18" charset="0"/>
              </a:rPr>
              <a:t> </a:t>
            </a:r>
            <a:r>
              <a:rPr lang="ru-RU" altLang="ja-JP" sz="2800" i="1" dirty="0">
                <a:latin typeface="Times New Roman" panose="02020603050405020304" pitchFamily="18" charset="0"/>
              </a:rPr>
              <a:t>в</a:t>
            </a:r>
            <a:r>
              <a:rPr lang="ru-RU" altLang="ja-JP" sz="2800" dirty="0">
                <a:latin typeface="Times New Roman" panose="02020603050405020304" pitchFamily="18" charset="0"/>
              </a:rPr>
              <a:t> </a:t>
            </a:r>
            <a:r>
              <a:rPr lang="ru-RU" altLang="ja-JP" sz="2800" i="1" dirty="0">
                <a:latin typeface="Times New Roman" panose="02020603050405020304" pitchFamily="18" charset="0"/>
              </a:rPr>
              <a:t>одно</a:t>
            </a:r>
            <a:r>
              <a:rPr lang="ru-RU" altLang="ja-JP" sz="2800" dirty="0">
                <a:latin typeface="Times New Roman" panose="02020603050405020304" pitchFamily="18" charset="0"/>
              </a:rPr>
              <a:t> </a:t>
            </a:r>
            <a:r>
              <a:rPr lang="ru-RU" altLang="ja-JP" sz="2800" i="1" dirty="0">
                <a:latin typeface="Times New Roman" panose="02020603050405020304" pitchFamily="18" charset="0"/>
              </a:rPr>
              <a:t>сложное</a:t>
            </a:r>
            <a:r>
              <a:rPr lang="ru-RU" altLang="ja-JP" sz="2800" dirty="0">
                <a:latin typeface="Times New Roman" panose="02020603050405020304" pitchFamily="18" charset="0"/>
              </a:rPr>
              <a:t> </a:t>
            </a:r>
            <a:r>
              <a:rPr lang="ru-RU" altLang="ja-JP" sz="2800" i="1" dirty="0">
                <a:latin typeface="Times New Roman" panose="02020603050405020304" pitchFamily="18" charset="0"/>
              </a:rPr>
              <a:t>слово</a:t>
            </a:r>
            <a:r>
              <a:rPr lang="ru-RU" altLang="ja-JP" sz="2800" dirty="0">
                <a:latin typeface="Times New Roman" panose="02020603050405020304" pitchFamily="18" charset="0"/>
              </a:rPr>
              <a:t>, </a:t>
            </a:r>
            <a:r>
              <a:rPr lang="ru-RU" altLang="ja-JP" sz="2800" i="1" dirty="0">
                <a:latin typeface="Times New Roman" panose="02020603050405020304" pitchFamily="18" charset="0"/>
              </a:rPr>
              <a:t>в</a:t>
            </a:r>
            <a:r>
              <a:rPr lang="ru-RU" altLang="ja-JP" sz="2800" dirty="0">
                <a:latin typeface="Times New Roman" panose="02020603050405020304" pitchFamily="18" charset="0"/>
              </a:rPr>
              <a:t> </a:t>
            </a:r>
            <a:r>
              <a:rPr lang="ru-RU" altLang="ja-JP" sz="2800" i="1" dirty="0">
                <a:latin typeface="Times New Roman" panose="02020603050405020304" pitchFamily="18" charset="0"/>
              </a:rPr>
              <a:t>некий</a:t>
            </a:r>
            <a:r>
              <a:rPr lang="ru-RU" altLang="ja-JP" sz="2800" dirty="0">
                <a:latin typeface="Times New Roman" panose="02020603050405020304" pitchFamily="18" charset="0"/>
              </a:rPr>
              <a:t> </a:t>
            </a:r>
            <a:r>
              <a:rPr lang="ru-RU" altLang="ja-JP" sz="2800" i="1" dirty="0">
                <a:latin typeface="Times New Roman" panose="02020603050405020304" pitchFamily="18" charset="0"/>
              </a:rPr>
              <a:t>глагол</a:t>
            </a:r>
            <a:r>
              <a:rPr lang="ru-RU" altLang="ja-JP" sz="2800" dirty="0">
                <a:latin typeface="Times New Roman" panose="02020603050405020304" pitchFamily="18" charset="0"/>
              </a:rPr>
              <a:t>, </a:t>
            </a:r>
            <a:r>
              <a:rPr lang="ru-RU" altLang="ja-JP" sz="2800" i="1" dirty="0">
                <a:latin typeface="Times New Roman" panose="02020603050405020304" pitchFamily="18" charset="0"/>
              </a:rPr>
              <a:t>который</a:t>
            </a:r>
            <a:r>
              <a:rPr lang="ru-RU" altLang="ja-JP" sz="2800" dirty="0">
                <a:latin typeface="Times New Roman" panose="02020603050405020304" pitchFamily="18" charset="0"/>
              </a:rPr>
              <a:t> </a:t>
            </a:r>
            <a:r>
              <a:rPr lang="ru-RU" altLang="ja-JP" sz="2800" i="1" dirty="0">
                <a:latin typeface="Times New Roman" panose="02020603050405020304" pitchFamily="18" charset="0"/>
              </a:rPr>
              <a:t>можно</a:t>
            </a:r>
            <a:r>
              <a:rPr lang="ru-RU" altLang="ja-JP" sz="2800" dirty="0">
                <a:latin typeface="Times New Roman" panose="02020603050405020304" pitchFamily="18" charset="0"/>
              </a:rPr>
              <a:t> </a:t>
            </a:r>
            <a:r>
              <a:rPr lang="ru-RU" altLang="ja-JP" sz="2800" i="1" dirty="0">
                <a:latin typeface="Times New Roman" panose="02020603050405020304" pitchFamily="18" charset="0"/>
              </a:rPr>
              <a:t>даже</a:t>
            </a:r>
            <a:r>
              <a:rPr lang="ru-RU" altLang="ja-JP" sz="2800" dirty="0">
                <a:latin typeface="Times New Roman" panose="02020603050405020304" pitchFamily="18" charset="0"/>
              </a:rPr>
              <a:t> </a:t>
            </a:r>
            <a:r>
              <a:rPr lang="ru-RU" altLang="ja-JP" sz="2800" i="1" dirty="0">
                <a:latin typeface="Times New Roman" panose="02020603050405020304" pitchFamily="18" charset="0"/>
              </a:rPr>
              <a:t>спрягать</a:t>
            </a:r>
            <a:r>
              <a:rPr lang="ru-RU" altLang="ja-JP" sz="2800" dirty="0">
                <a:latin typeface="Times New Roman" panose="02020603050405020304" pitchFamily="18" charset="0"/>
              </a:rPr>
              <a:t> (Г. Семенов).»</a:t>
            </a:r>
            <a:endParaRPr lang="ru-RU" altLang="de-CZ" sz="2800" dirty="0">
              <a:latin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Inhaltsplatzhalter 2">
            <a:extLst>
              <a:ext uri="{FF2B5EF4-FFF2-40B4-BE49-F238E27FC236}">
                <a16:creationId xmlns:a16="http://schemas.microsoft.com/office/drawing/2014/main" id="{5E38A8E3-C381-3147-D50C-93D8D060CBDE}"/>
              </a:ext>
            </a:extLst>
          </p:cNvPr>
          <p:cNvSpPr>
            <a:spLocks noGrp="1" noChangeArrowheads="1"/>
          </p:cNvSpPr>
          <p:nvPr>
            <p:ph idx="1"/>
          </p:nvPr>
        </p:nvSpPr>
        <p:spPr>
          <a:xfrm>
            <a:off x="431800" y="323850"/>
            <a:ext cx="9361488" cy="6985000"/>
          </a:xfrm>
        </p:spPr>
        <p:txBody>
          <a:bodyPr/>
          <a:lstStyle/>
          <a:p>
            <a:pPr marL="457200" indent="-457200">
              <a:buFont typeface="Arial" panose="020B0604020202020204" pitchFamily="34" charset="0"/>
              <a:buChar char="•"/>
            </a:pPr>
            <a:r>
              <a:rPr lang="ru-RU" altLang="de-CZ" sz="2800">
                <a:latin typeface="Times New Roman" panose="02020603050405020304" pitchFamily="18" charset="0"/>
              </a:rPr>
              <a:t>таким образом, синтаксическая связь этого словосочетания сохраняется как живая связь в структуре мотивированного им слова: </a:t>
            </a:r>
            <a:r>
              <a:rPr lang="ru-RU" altLang="de-CZ" sz="2800" i="1">
                <a:latin typeface="Times New Roman" panose="02020603050405020304" pitchFamily="18" charset="0"/>
              </a:rPr>
              <a:t>азотсодержащий</a:t>
            </a:r>
            <a:r>
              <a:rPr lang="ru-RU" altLang="de-CZ" sz="2800">
                <a:latin typeface="Times New Roman" panose="02020603050405020304" pitchFamily="18" charset="0"/>
              </a:rPr>
              <a:t> (спец.)</a:t>
            </a:r>
            <a:r>
              <a:rPr lang="ru-RU" altLang="de-CZ" sz="2800">
                <a:solidFill>
                  <a:srgbClr val="FF0000"/>
                </a:solidFill>
                <a:latin typeface="Times New Roman" panose="02020603050405020304" pitchFamily="18" charset="0"/>
              </a:rPr>
              <a:t> </a:t>
            </a:r>
            <a:r>
              <a:rPr lang="ru-RU" altLang="de-CZ" sz="2800">
                <a:latin typeface="Times New Roman" panose="02020603050405020304" pitchFamily="18" charset="0"/>
              </a:rPr>
              <a:t>,</a:t>
            </a:r>
            <a:r>
              <a:rPr lang="cs-CZ" altLang="de-CZ" sz="2800">
                <a:latin typeface="Times New Roman" panose="02020603050405020304" pitchFamily="18" charset="0"/>
              </a:rPr>
              <a:t>obsahující dusík</a:t>
            </a:r>
            <a:r>
              <a:rPr lang="ru-RU" altLang="de-DE" sz="2800">
                <a:latin typeface="Times New Roman" panose="02020603050405020304" pitchFamily="18" charset="0"/>
              </a:rPr>
              <a:t>‘</a:t>
            </a:r>
            <a:r>
              <a:rPr lang="cs-CZ" altLang="ja-JP" sz="2800">
                <a:latin typeface="Times New Roman" panose="02020603050405020304" pitchFamily="18" charset="0"/>
              </a:rPr>
              <a:t> (i </a:t>
            </a:r>
            <a:r>
              <a:rPr lang="ru-RU" altLang="ja-JP" sz="2800" i="1">
                <a:latin typeface="Times New Roman" panose="02020603050405020304" pitchFamily="18" charset="0"/>
              </a:rPr>
              <a:t>азотосодержащий</a:t>
            </a:r>
            <a:r>
              <a:rPr lang="cs-CZ" altLang="ja-JP" sz="2800">
                <a:latin typeface="Times New Roman" panose="02020603050405020304" pitchFamily="18" charset="0"/>
              </a:rPr>
              <a:t>)</a:t>
            </a:r>
            <a:r>
              <a:rPr lang="ru-RU" altLang="ja-JP" sz="2800">
                <a:latin typeface="Times New Roman" panose="02020603050405020304" pitchFamily="18" charset="0"/>
              </a:rPr>
              <a:t>, </a:t>
            </a:r>
            <a:r>
              <a:rPr lang="ru-RU" altLang="ja-JP" sz="2800" i="1">
                <a:latin typeface="Times New Roman" panose="02020603050405020304" pitchFamily="18" charset="0"/>
              </a:rPr>
              <a:t>долгоиграющий </a:t>
            </a:r>
            <a:r>
              <a:rPr lang="cs-CZ" altLang="ja-JP" sz="2800">
                <a:latin typeface="Times New Roman" panose="02020603050405020304" pitchFamily="18" charset="0"/>
              </a:rPr>
              <a:t>(</a:t>
            </a:r>
            <a:r>
              <a:rPr lang="ru-RU" altLang="ja-JP" sz="2800">
                <a:latin typeface="Times New Roman" panose="02020603050405020304" pitchFamily="18" charset="0"/>
              </a:rPr>
              <a:t>грампластинка</a:t>
            </a:r>
            <a:r>
              <a:rPr lang="cs-CZ" altLang="ja-JP" sz="2800">
                <a:latin typeface="Times New Roman" panose="02020603050405020304" pitchFamily="18" charset="0"/>
              </a:rPr>
              <a:t>) </a:t>
            </a:r>
            <a:r>
              <a:rPr lang="ru-RU" altLang="ja-JP" sz="2800">
                <a:latin typeface="Times New Roman" panose="02020603050405020304" pitchFamily="18" charset="0"/>
              </a:rPr>
              <a:t>,</a:t>
            </a:r>
            <a:r>
              <a:rPr lang="cs-CZ" altLang="ja-JP" sz="2800">
                <a:latin typeface="Times New Roman" panose="02020603050405020304" pitchFamily="18" charset="0"/>
              </a:rPr>
              <a:t>dlouhohrající</a:t>
            </a:r>
            <a:r>
              <a:rPr lang="ru-RU" altLang="de-DE" sz="2800">
                <a:latin typeface="Times New Roman" panose="02020603050405020304" pitchFamily="18" charset="0"/>
              </a:rPr>
              <a:t>‘</a:t>
            </a:r>
            <a:r>
              <a:rPr lang="ru-RU" altLang="ja-JP" sz="2800">
                <a:latin typeface="Times New Roman" panose="02020603050405020304" pitchFamily="18" charset="0"/>
              </a:rPr>
              <a:t> </a:t>
            </a:r>
            <a:r>
              <a:rPr lang="cs-CZ" altLang="ja-JP" sz="2800">
                <a:latin typeface="Times New Roman" panose="02020603050405020304" pitchFamily="18" charset="0"/>
              </a:rPr>
              <a:t>(deska)</a:t>
            </a:r>
            <a:r>
              <a:rPr lang="ru-RU" altLang="ja-JP" sz="2800">
                <a:latin typeface="Times New Roman" panose="02020603050405020304" pitchFamily="18" charset="0"/>
              </a:rPr>
              <a:t>, </a:t>
            </a:r>
            <a:r>
              <a:rPr lang="ru-RU" altLang="ja-JP" sz="2800" i="1">
                <a:latin typeface="Times New Roman" panose="02020603050405020304" pitchFamily="18" charset="0"/>
              </a:rPr>
              <a:t>вечнозеленый </a:t>
            </a:r>
            <a:r>
              <a:rPr lang="ru-RU" altLang="ja-JP" sz="2800">
                <a:latin typeface="Times New Roman" panose="02020603050405020304" pitchFamily="18" charset="0"/>
              </a:rPr>
              <a:t>,</a:t>
            </a:r>
            <a:r>
              <a:rPr lang="cs-CZ" altLang="ja-JP" sz="2800">
                <a:latin typeface="Times New Roman" panose="02020603050405020304" pitchFamily="18" charset="0"/>
              </a:rPr>
              <a:t>trvale zelený</a:t>
            </a:r>
            <a:r>
              <a:rPr lang="ru-RU" altLang="de-DE" sz="2800">
                <a:latin typeface="Times New Roman" panose="02020603050405020304" pitchFamily="18" charset="0"/>
              </a:rPr>
              <a:t>‘</a:t>
            </a:r>
            <a:r>
              <a:rPr lang="ru-RU" altLang="ja-JP" sz="2800">
                <a:latin typeface="Times New Roman" panose="02020603050405020304" pitchFamily="18" charset="0"/>
              </a:rPr>
              <a:t>. В состав форманта входят: а) закрепленный порядок компонентов - препозиция подчиненного компонента; б) единое главное ударение на опорном компоненте.»</a:t>
            </a:r>
            <a:endParaRPr lang="cs-CZ" altLang="ja-JP" sz="2800">
              <a:latin typeface="Times New Roman" panose="02020603050405020304" pitchFamily="18" charset="0"/>
            </a:endParaRPr>
          </a:p>
          <a:p>
            <a:pPr marL="457200" indent="-457200">
              <a:buFont typeface="Arial" panose="020B0604020202020204" pitchFamily="34" charset="0"/>
              <a:buChar char="•"/>
            </a:pPr>
            <a:r>
              <a:rPr lang="ru-RU" altLang="de-CZ" sz="2800">
                <a:latin typeface="Times New Roman" panose="02020603050405020304" pitchFamily="18" charset="0"/>
              </a:rPr>
              <a:t>«Незначительное место занимают следующие смешанные способы: префиксально-сложный (</a:t>
            </a:r>
            <a:r>
              <a:rPr lang="ru-RU" altLang="de-CZ" sz="2800" i="1">
                <a:latin typeface="Times New Roman" panose="02020603050405020304" pitchFamily="18" charset="0"/>
              </a:rPr>
              <a:t>умиротворить</a:t>
            </a:r>
            <a:r>
              <a:rPr lang="ru-RU" altLang="de-CZ" sz="2800">
                <a:latin typeface="Times New Roman" panose="02020603050405020304" pitchFamily="18" charset="0"/>
              </a:rPr>
              <a:t>, см. §963), префиксально-суффиксально-сложный (</a:t>
            </a:r>
            <a:r>
              <a:rPr lang="ru-RU" altLang="de-CZ" sz="2800" i="1">
                <a:latin typeface="Times New Roman" panose="02020603050405020304" pitchFamily="18" charset="0"/>
              </a:rPr>
              <a:t>вполоборота </a:t>
            </a:r>
            <a:r>
              <a:rPr lang="ru-RU" altLang="de-CZ" sz="2800">
                <a:latin typeface="Times New Roman" panose="02020603050405020304" pitchFamily="18" charset="0"/>
              </a:rPr>
              <a:t>,</a:t>
            </a:r>
            <a:r>
              <a:rPr lang="cs-CZ" altLang="de-CZ" sz="2800">
                <a:latin typeface="Times New Roman" panose="02020603050405020304" pitchFamily="18" charset="0"/>
              </a:rPr>
              <a:t>napůl (obrácen)</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втридорога</a:t>
            </a:r>
            <a:r>
              <a:rPr lang="cs-CZ" altLang="de-CZ" sz="2800" i="1">
                <a:latin typeface="Times New Roman" panose="02020603050405020304" pitchFamily="18" charset="0"/>
              </a:rPr>
              <a:t> </a:t>
            </a:r>
            <a:r>
              <a:rPr lang="cs-CZ" altLang="de-CZ" sz="2800">
                <a:latin typeface="Times New Roman" panose="02020603050405020304" pitchFamily="18" charset="0"/>
              </a:rPr>
              <a:t>,třikrát dráže</a:t>
            </a:r>
            <a:r>
              <a:rPr lang="ru-RU" altLang="de-DE" sz="2800">
                <a:latin typeface="Times New Roman" panose="02020603050405020304" pitchFamily="18" charset="0"/>
              </a:rPr>
              <a:t>‘</a:t>
            </a:r>
            <a:r>
              <a:rPr lang="ru-RU" altLang="de-CZ" sz="2800">
                <a:latin typeface="Times New Roman" panose="02020603050405020304" pitchFamily="18" charset="0"/>
              </a:rPr>
              <a:t>, см</a:t>
            </a:r>
            <a:r>
              <a:rPr lang="ru-RU" altLang="de-CZ" sz="2800" i="1">
                <a:latin typeface="Times New Roman" panose="02020603050405020304" pitchFamily="18" charset="0"/>
              </a:rPr>
              <a:t>.</a:t>
            </a:r>
            <a:r>
              <a:rPr lang="ru-RU" altLang="de-CZ" sz="2800">
                <a:latin typeface="Times New Roman" panose="02020603050405020304" pitchFamily="18" charset="0"/>
              </a:rPr>
              <a:t> §1028, 1029), сращение в сочетании с суффиксацией (</a:t>
            </a:r>
            <a:r>
              <a:rPr lang="ru-RU" altLang="de-CZ" sz="2800" i="1">
                <a:latin typeface="Times New Roman" panose="02020603050405020304" pitchFamily="18" charset="0"/>
              </a:rPr>
              <a:t>потусторонний</a:t>
            </a:r>
            <a:r>
              <a:rPr lang="ru-RU" altLang="de-CZ" sz="2800">
                <a:latin typeface="Times New Roman" panose="02020603050405020304" pitchFamily="18" charset="0"/>
              </a:rPr>
              <a:t>, </a:t>
            </a:r>
            <a:r>
              <a:rPr lang="ru-RU" altLang="de-CZ" sz="2800" i="1">
                <a:latin typeface="Times New Roman" panose="02020603050405020304" pitchFamily="18" charset="0"/>
              </a:rPr>
              <a:t>немогузнайка</a:t>
            </a:r>
            <a:r>
              <a:rPr lang="ru-RU" altLang="de-CZ" sz="2800">
                <a:latin typeface="Times New Roman" panose="02020603050405020304" pitchFamily="18" charset="0"/>
              </a:rPr>
              <a:t> </a:t>
            </a:r>
            <a:r>
              <a:rPr lang="cs-CZ" altLang="de-CZ" sz="2800">
                <a:latin typeface="Times New Roman" panose="02020603050405020304" pitchFamily="18" charset="0"/>
              </a:rPr>
              <a:t>,člověk vyhýbající se přímé odpovědi</a:t>
            </a:r>
            <a:r>
              <a:rPr lang="ru-RU" altLang="de-DE" sz="2800">
                <a:latin typeface="Times New Roman" panose="02020603050405020304" pitchFamily="18" charset="0"/>
              </a:rPr>
              <a:t>‘</a:t>
            </a:r>
            <a:r>
              <a:rPr lang="cs-CZ" altLang="ja-JP" sz="2800">
                <a:latin typeface="Times New Roman" panose="02020603050405020304" pitchFamily="18" charset="0"/>
              </a:rPr>
              <a:t> </a:t>
            </a:r>
            <a:r>
              <a:rPr lang="ru-RU" altLang="ja-JP" sz="2800">
                <a:latin typeface="Times New Roman" panose="02020603050405020304" pitchFamily="18" charset="0"/>
              </a:rPr>
              <a:t>- разг. устар., </a:t>
            </a:r>
            <a:r>
              <a:rPr lang="ru-RU" altLang="ja-JP" sz="2800" i="1">
                <a:latin typeface="Times New Roman" panose="02020603050405020304" pitchFamily="18" charset="0"/>
              </a:rPr>
              <a:t>христарадничать</a:t>
            </a:r>
            <a:r>
              <a:rPr lang="ru-RU" altLang="ja-JP" sz="2800">
                <a:latin typeface="Times New Roman" panose="02020603050405020304" pitchFamily="18" charset="0"/>
              </a:rPr>
              <a:t> </a:t>
            </a:r>
            <a:r>
              <a:rPr lang="cs-CZ" altLang="ja-JP" sz="2800">
                <a:latin typeface="Times New Roman" panose="02020603050405020304" pitchFamily="18" charset="0"/>
              </a:rPr>
              <a:t>,chodit po žebrotě</a:t>
            </a:r>
            <a:r>
              <a:rPr lang="ru-RU" altLang="de-DE" sz="2800">
                <a:latin typeface="Times New Roman" panose="02020603050405020304" pitchFamily="18" charset="0"/>
              </a:rPr>
              <a:t>‘</a:t>
            </a:r>
            <a:r>
              <a:rPr lang="ru-RU" altLang="ja-JP" sz="2800">
                <a:latin typeface="Times New Roman" panose="02020603050405020304" pitchFamily="18" charset="0"/>
              </a:rPr>
              <a:t>- устар.; см. §591, 963)»</a:t>
            </a:r>
            <a:endParaRPr lang="cs-CZ" altLang="ja-JP" sz="2800">
              <a:latin typeface="Times New Roman" panose="02020603050405020304" pitchFamily="18" charset="0"/>
            </a:endParaRPr>
          </a:p>
          <a:p>
            <a:pPr marL="457200" indent="-457200">
              <a:buFont typeface="Arial" panose="020B0604020202020204" pitchFamily="34" charset="0"/>
              <a:buChar char="•"/>
            </a:pPr>
            <a:endParaRPr lang="ru-RU" altLang="de-CZ" sz="2800">
              <a:latin typeface="Times New Roman" panose="02020603050405020304" pitchFamily="18" charset="0"/>
            </a:endParaRPr>
          </a:p>
          <a:p>
            <a:pPr marL="457200" indent="-457200">
              <a:buFont typeface="Arial" panose="020B0604020202020204" pitchFamily="34" charset="0"/>
              <a:buChar char="•"/>
            </a:pPr>
            <a:endParaRPr lang="de-DE" altLang="de-CZ" sz="2800">
              <a:latin typeface="Times New Roman" panose="02020603050405020304" pitchFamily="18" charset="0"/>
            </a:endParaRPr>
          </a:p>
          <a:p>
            <a:pPr marL="457200" indent="-457200">
              <a:buFont typeface="Arial" panose="020B0604020202020204" pitchFamily="34" charset="0"/>
              <a:buChar char="•"/>
            </a:pPr>
            <a:endParaRPr lang="de-DE" altLang="de-CZ" sz="2800">
              <a:latin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Inhaltsplatzhalter 2">
            <a:extLst>
              <a:ext uri="{FF2B5EF4-FFF2-40B4-BE49-F238E27FC236}">
                <a16:creationId xmlns:a16="http://schemas.microsoft.com/office/drawing/2014/main" id="{568E5D16-FA78-1FB5-A8A8-9B308DEEDFB5}"/>
              </a:ext>
            </a:extLst>
          </p:cNvPr>
          <p:cNvSpPr>
            <a:spLocks noGrp="1" noChangeArrowheads="1"/>
          </p:cNvSpPr>
          <p:nvPr>
            <p:ph idx="1"/>
          </p:nvPr>
        </p:nvSpPr>
        <p:spPr>
          <a:xfrm>
            <a:off x="431800" y="539750"/>
            <a:ext cx="9217025" cy="6840538"/>
          </a:xfrm>
        </p:spPr>
        <p:txBody>
          <a:bodyPr/>
          <a:lstStyle/>
          <a:p>
            <a:pPr marL="457200" indent="-457200">
              <a:buFont typeface="Arial" panose="020B0604020202020204" pitchFamily="34" charset="0"/>
              <a:buChar char="•"/>
            </a:pPr>
            <a:r>
              <a:rPr lang="cs-CZ" altLang="de-CZ" sz="2800" b="1">
                <a:latin typeface="Times New Roman" panose="02020603050405020304" pitchFamily="18" charset="0"/>
              </a:rPr>
              <a:t>SKLÁDÁNÍ</a:t>
            </a:r>
            <a:r>
              <a:rPr lang="cs-CZ" altLang="de-CZ" sz="2800">
                <a:latin typeface="Times New Roman" panose="02020603050405020304" pitchFamily="18" charset="0"/>
              </a:rPr>
              <a:t> (kompozice)</a:t>
            </a:r>
            <a:endParaRPr lang="de-DE" altLang="de-CZ" sz="2800">
              <a:latin typeface="Times New Roman" panose="02020603050405020304" pitchFamily="18" charset="0"/>
            </a:endParaRPr>
          </a:p>
          <a:p>
            <a:pPr marL="457200" indent="-457200">
              <a:buFont typeface="Arial" panose="020B0604020202020204" pitchFamily="34" charset="0"/>
              <a:buChar char="•"/>
            </a:pPr>
            <a:r>
              <a:rPr lang="cs-CZ" altLang="de-CZ" sz="2800">
                <a:latin typeface="Times New Roman" panose="02020603050405020304" pitchFamily="18" charset="0"/>
              </a:rPr>
              <a:t>V nauce o ↑tvoření slov jeden ze dvou hlavních slovotvorných způsobů, v č. méně významný než ↑derivace. Při </a:t>
            </a:r>
            <a:r>
              <a:rPr lang="cs-CZ" altLang="de-CZ" sz="2800" b="1">
                <a:latin typeface="Times New Roman" panose="02020603050405020304" pitchFamily="18" charset="0"/>
              </a:rPr>
              <a:t>s.</a:t>
            </a:r>
            <a:r>
              <a:rPr lang="cs-CZ" altLang="de-CZ" sz="2800">
                <a:latin typeface="Times New Roman" panose="02020603050405020304" pitchFamily="18" charset="0"/>
              </a:rPr>
              <a:t> se v jednom slově spojují dva n. více slovních základů, tj. do utvořeného slova vstupuje více než jedno ↑autosémantické slovo základové, nejčastěji dvě (řidčeji více); výsledkem je ↑složenina: </a:t>
            </a:r>
            <a:r>
              <a:rPr lang="cs-CZ" altLang="de-CZ" sz="2800" i="1">
                <a:latin typeface="Times New Roman" panose="02020603050405020304" pitchFamily="18" charset="0"/>
              </a:rPr>
              <a:t>vést vodu </a:t>
            </a:r>
            <a:r>
              <a:rPr lang="cs-CZ" altLang="de-CZ" sz="2800">
                <a:latin typeface="Times New Roman" panose="02020603050405020304" pitchFamily="18" charset="0"/>
              </a:rPr>
              <a:t>→</a:t>
            </a:r>
            <a:r>
              <a:rPr lang="cs-CZ" altLang="de-CZ" sz="2800" i="1">
                <a:latin typeface="Times New Roman" panose="02020603050405020304" pitchFamily="18" charset="0"/>
              </a:rPr>
              <a:t> vodovod, rychlý jako blesk </a:t>
            </a:r>
            <a:r>
              <a:rPr lang="cs-CZ" altLang="de-CZ" sz="2800">
                <a:latin typeface="Times New Roman" panose="02020603050405020304" pitchFamily="18" charset="0"/>
              </a:rPr>
              <a:t>→ </a:t>
            </a:r>
            <a:r>
              <a:rPr lang="cs-CZ" altLang="de-CZ" sz="2800" i="1">
                <a:latin typeface="Times New Roman" panose="02020603050405020304" pitchFamily="18" charset="0"/>
              </a:rPr>
              <a:t>bleskurychlý. </a:t>
            </a:r>
            <a:r>
              <a:rPr lang="cs-CZ" altLang="de-CZ" sz="2800">
                <a:latin typeface="Times New Roman" panose="02020603050405020304" pitchFamily="18" charset="0"/>
              </a:rPr>
              <a:t>Podstata </a:t>
            </a:r>
            <a:r>
              <a:rPr lang="cs-CZ" altLang="de-CZ" sz="2800" b="1">
                <a:latin typeface="Times New Roman" panose="02020603050405020304" pitchFamily="18" charset="0"/>
              </a:rPr>
              <a:t>s. </a:t>
            </a:r>
            <a:r>
              <a:rPr lang="cs-CZ" altLang="de-CZ" sz="2800">
                <a:latin typeface="Times New Roman" panose="02020603050405020304" pitchFamily="18" charset="0"/>
              </a:rPr>
              <a:t>spočívá ve vytváření nových, významově jednotných pojmenování ze dvou lexikálně samostatných celků, přičemž zároveň vzniká </a:t>
            </a:r>
            <a:r>
              <a:rPr lang="cs-CZ" altLang="de-CZ" sz="2800" b="1">
                <a:latin typeface="Times New Roman" panose="02020603050405020304" pitchFamily="18" charset="0"/>
              </a:rPr>
              <a:t>nový, </a:t>
            </a:r>
            <a:r>
              <a:rPr lang="cs-CZ" altLang="de-CZ" sz="2800">
                <a:latin typeface="Times New Roman" panose="02020603050405020304" pitchFamily="18" charset="0"/>
              </a:rPr>
              <a:t>samostatný ↑lexikální význam celku. Z hlediska slovotvorné ↑morfematické analýzy je pro </a:t>
            </a:r>
            <a:r>
              <a:rPr lang="cs-CZ" altLang="de-CZ" sz="2800" b="1">
                <a:latin typeface="Times New Roman" panose="02020603050405020304" pitchFamily="18" charset="0"/>
              </a:rPr>
              <a:t>s. </a:t>
            </a:r>
            <a:r>
              <a:rPr lang="cs-CZ" altLang="de-CZ" sz="2800">
                <a:latin typeface="Times New Roman" panose="02020603050405020304" pitchFamily="18" charset="0"/>
              </a:rPr>
              <a:t>příznačný větší počet slovních základů, které se stávají ↑členy složeniny, a kompoziční ↑slovotvorný formant (zahrnující ↑spojovací samohlásku u ↑složenin vlastních, n. pádovou koncovku u ↑</a:t>
            </a:r>
            <a:r>
              <a:rPr lang="cs-CZ" altLang="de-CZ" sz="2800" u="sng">
                <a:latin typeface="Times New Roman" panose="02020603050405020304" pitchFamily="18" charset="0"/>
              </a:rPr>
              <a:t>spřežek</a:t>
            </a:r>
            <a:r>
              <a:rPr lang="cs-CZ" altLang="de-CZ" sz="2800">
                <a:latin typeface="Times New Roman" panose="02020603050405020304" pitchFamily="18" charset="0"/>
              </a:rPr>
              <a:t>, morfologickou charakteristiku, </a:t>
            </a:r>
            <a:endParaRPr lang="de-DE" altLang="de-CZ" sz="2800">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Inhaltsplatzhalter 2">
            <a:extLst>
              <a:ext uri="{FF2B5EF4-FFF2-40B4-BE49-F238E27FC236}">
                <a16:creationId xmlns:a16="http://schemas.microsoft.com/office/drawing/2014/main" id="{A9514C81-E49F-2086-1D41-740181BEFD7A}"/>
              </a:ext>
            </a:extLst>
          </p:cNvPr>
          <p:cNvSpPr>
            <a:spLocks noGrp="1" noChangeArrowheads="1"/>
          </p:cNvSpPr>
          <p:nvPr>
            <p:ph idx="1"/>
          </p:nvPr>
        </p:nvSpPr>
        <p:spPr>
          <a:xfrm>
            <a:off x="287338" y="395288"/>
            <a:ext cx="9432925" cy="6769100"/>
          </a:xfrm>
        </p:spPr>
        <p:txBody>
          <a:bodyPr/>
          <a:lstStyle/>
          <a:p>
            <a:pPr marL="457200" indent="-457200">
              <a:buFont typeface="Arial" panose="020B0604020202020204" pitchFamily="34" charset="0"/>
              <a:buChar char="•"/>
            </a:pPr>
            <a:r>
              <a:rPr lang="cs-CZ" altLang="de-CZ" sz="2800">
                <a:latin typeface="Times New Roman" panose="02020603050405020304" pitchFamily="18" charset="0"/>
              </a:rPr>
              <a:t>sjednocující přízvuk, pevné pořadí členů a grafickou celistvost). Znaky </a:t>
            </a:r>
            <a:r>
              <a:rPr lang="cs-CZ" altLang="de-CZ" sz="2800" b="1">
                <a:latin typeface="Times New Roman" panose="02020603050405020304" pitchFamily="18" charset="0"/>
              </a:rPr>
              <a:t>s. </a:t>
            </a:r>
            <a:r>
              <a:rPr lang="cs-CZ" altLang="de-CZ" sz="2800">
                <a:latin typeface="Times New Roman" panose="02020603050405020304" pitchFamily="18" charset="0"/>
              </a:rPr>
              <a:t>jsou tyto: (a) původ z ustálených syntaktických spojení samostatných slov, (b) významová modifikace tohoto původního spojení do jednotného významu, (c) formální sjednocení obou prvků přízvukem za podpory některého z dalších tzv. izolujících momentů (archaizace syntaktického typu spojování slov, archaizace tvarů), (d) zánik slova jako samostatné jednotky významové mimo složeninu, (e) tvoření nových složenin přímo podle hotových vzorů formálním přizpůsobením, (f) složenina jako potenciální základ pro tvoření odvozenin i složenin (tzv. ↑rekompozice). Podle způsobu utváření se zpravidla rozlišuje ↑</a:t>
            </a:r>
            <a:r>
              <a:rPr lang="cs-CZ" altLang="de-CZ" sz="2800" b="1">
                <a:latin typeface="Times New Roman" panose="02020603050405020304" pitchFamily="18" charset="0"/>
              </a:rPr>
              <a:t>s.</a:t>
            </a:r>
            <a:r>
              <a:rPr lang="cs-CZ" altLang="de-CZ" sz="2800">
                <a:latin typeface="Times New Roman" panose="02020603050405020304" pitchFamily="18" charset="0"/>
              </a:rPr>
              <a:t> vlastní (</a:t>
            </a:r>
            <a:r>
              <a:rPr lang="cs-CZ" altLang="de-CZ" sz="2800" i="1">
                <a:latin typeface="Times New Roman" panose="02020603050405020304" pitchFamily="18" charset="0"/>
              </a:rPr>
              <a:t>novověk</a:t>
            </a:r>
            <a:r>
              <a:rPr lang="cs-CZ" altLang="de-CZ" sz="2800">
                <a:latin typeface="Times New Roman" panose="02020603050405020304" pitchFamily="18" charset="0"/>
              </a:rPr>
              <a:t>)</a:t>
            </a:r>
            <a:r>
              <a:rPr lang="cs-CZ" altLang="de-CZ" sz="2800" i="1">
                <a:latin typeface="Times New Roman" panose="02020603050405020304" pitchFamily="18" charset="0"/>
              </a:rPr>
              <a:t> </a:t>
            </a:r>
            <a:r>
              <a:rPr lang="cs-CZ" altLang="de-CZ" sz="2800">
                <a:latin typeface="Times New Roman" panose="02020603050405020304" pitchFamily="18" charset="0"/>
              </a:rPr>
              <a:t>a ↑</a:t>
            </a:r>
            <a:r>
              <a:rPr lang="cs-CZ" altLang="de-CZ" sz="2800" b="1">
                <a:latin typeface="Times New Roman" panose="02020603050405020304" pitchFamily="18" charset="0"/>
              </a:rPr>
              <a:t>s.</a:t>
            </a:r>
            <a:r>
              <a:rPr lang="cs-CZ" altLang="de-CZ" sz="2800">
                <a:latin typeface="Times New Roman" panose="02020603050405020304" pitchFamily="18" charset="0"/>
              </a:rPr>
              <a:t> nevlastní (</a:t>
            </a:r>
            <a:r>
              <a:rPr lang="cs-CZ" altLang="de-CZ" sz="2800" i="1">
                <a:latin typeface="Times New Roman" panose="02020603050405020304" pitchFamily="18" charset="0"/>
              </a:rPr>
              <a:t>životaschopný</a:t>
            </a:r>
            <a:r>
              <a:rPr lang="cs-CZ" altLang="de-CZ" sz="2800">
                <a:latin typeface="Times New Roman" panose="02020603050405020304" pitchFamily="18" charset="0"/>
              </a:rPr>
              <a:t>).</a:t>
            </a:r>
            <a:r>
              <a:rPr lang="de-DE" altLang="de-CZ" sz="2800">
                <a:latin typeface="Times New Roman" panose="02020603050405020304" pitchFamily="18" charset="0"/>
              </a:rPr>
              <a:t> </a:t>
            </a:r>
          </a:p>
          <a:p>
            <a:pPr marL="457200" indent="-457200">
              <a:buFont typeface="Arial" panose="020B0604020202020204" pitchFamily="34" charset="0"/>
              <a:buChar char="•"/>
            </a:pPr>
            <a:r>
              <a:rPr lang="de-DE" altLang="de-CZ" sz="2800">
                <a:latin typeface="Times New Roman" panose="02020603050405020304" pitchFamily="18" charset="0"/>
              </a:rPr>
              <a:t>Juxtapozice (spřahování, </a:t>
            </a:r>
            <a:r>
              <a:rPr lang="cs-CZ" altLang="de-CZ" sz="2800">
                <a:latin typeface="Times New Roman" panose="02020603050405020304" pitchFamily="18" charset="0"/>
              </a:rPr>
              <a:t>↑skládání nevlastní</a:t>
            </a:r>
            <a:r>
              <a:rPr lang="de-DE" altLang="de-CZ" sz="2800">
                <a:latin typeface="Times New Roman" panose="02020603050405020304" pitchFamily="18" charset="0"/>
              </a:rPr>
              <a:t>): „</a:t>
            </a:r>
            <a:r>
              <a:rPr lang="cs-CZ" altLang="de-CZ" sz="2800">
                <a:latin typeface="Times New Roman" panose="02020603050405020304" pitchFamily="18" charset="0"/>
              </a:rPr>
              <a:t>Typ slovotvorného způsobu skládání; spojení dvou úplných slov n. slovních tvarů bez ↑konektu: </a:t>
            </a:r>
            <a:r>
              <a:rPr lang="cs-CZ" altLang="de-CZ" sz="2800" i="1">
                <a:latin typeface="Times New Roman" panose="02020603050405020304" pitchFamily="18" charset="0"/>
              </a:rPr>
              <a:t>zrada vlasti </a:t>
            </a:r>
            <a:r>
              <a:rPr lang="cs-CZ" altLang="de-CZ" sz="2800">
                <a:latin typeface="Times New Roman" panose="02020603050405020304" pitchFamily="18" charset="0"/>
              </a:rPr>
              <a:t>→</a:t>
            </a:r>
            <a:r>
              <a:rPr lang="cs-CZ" altLang="de-CZ" sz="2800" i="1">
                <a:latin typeface="Times New Roman" panose="02020603050405020304" pitchFamily="18" charset="0"/>
              </a:rPr>
              <a:t> vlastizrada.</a:t>
            </a:r>
            <a:r>
              <a:rPr lang="cs-CZ" altLang="de-DE" sz="2800" i="1">
                <a:latin typeface="Times New Roman" panose="02020603050405020304" pitchFamily="18" charset="0"/>
              </a:rPr>
              <a:t>“</a:t>
            </a:r>
            <a:r>
              <a:rPr lang="de-DE" altLang="ja-JP" sz="2800">
                <a:latin typeface="Times New Roman" panose="02020603050405020304" pitchFamily="18" charset="0"/>
              </a:rPr>
              <a:t> </a:t>
            </a:r>
            <a:endParaRPr lang="de-DE" altLang="de-CZ" sz="280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Inhaltsplatzhalter 2">
            <a:extLst>
              <a:ext uri="{FF2B5EF4-FFF2-40B4-BE49-F238E27FC236}">
                <a16:creationId xmlns:a16="http://schemas.microsoft.com/office/drawing/2014/main" id="{5950F008-C8EA-6131-7E5B-889D82971500}"/>
              </a:ext>
            </a:extLst>
          </p:cNvPr>
          <p:cNvSpPr>
            <a:spLocks noGrp="1" noChangeArrowheads="1"/>
          </p:cNvSpPr>
          <p:nvPr>
            <p:ph idx="1"/>
          </p:nvPr>
        </p:nvSpPr>
        <p:spPr>
          <a:xfrm>
            <a:off x="287338" y="395288"/>
            <a:ext cx="9432925" cy="6840537"/>
          </a:xfrm>
        </p:spPr>
        <p:txBody>
          <a:bodyPr/>
          <a:lstStyle/>
          <a:p>
            <a:pPr marL="457200" indent="-457200">
              <a:buFont typeface="Arial" panose="020B0604020202020204" pitchFamily="34" charset="0"/>
              <a:buChar char="•"/>
            </a:pPr>
            <a:r>
              <a:rPr lang="de-DE" altLang="de-CZ">
                <a:latin typeface="Times New Roman" panose="02020603050405020304" pitchFamily="18" charset="0"/>
              </a:rPr>
              <a:t>Substantiva</a:t>
            </a:r>
          </a:p>
          <a:p>
            <a:pPr marL="457200" indent="-457200">
              <a:buFont typeface="Arial" panose="020B0604020202020204" pitchFamily="34" charset="0"/>
              <a:buChar char="•"/>
            </a:pPr>
            <a:r>
              <a:rPr lang="ru-RU" altLang="de-CZ" sz="2800">
                <a:latin typeface="Times New Roman" panose="02020603050405020304" pitchFamily="18" charset="0"/>
              </a:rPr>
              <a:t>§550 «Способом чистого сложения образуются существительные с интерфиксом (в том числе нулевым), словообразовательное значение которых сводится к объединению значений основ мотивирующих слов в одно сложное значение. По семантическому соотношению мотивирующих основ эти слова составляют два подтипа.»</a:t>
            </a:r>
          </a:p>
          <a:p>
            <a:pPr marL="457200" indent="-457200">
              <a:buFont typeface="Arial" panose="020B0604020202020204" pitchFamily="34" charset="0"/>
              <a:buChar char="•"/>
            </a:pPr>
            <a:r>
              <a:rPr lang="ru-RU" altLang="de-CZ" sz="2800">
                <a:latin typeface="Times New Roman" panose="02020603050405020304" pitchFamily="18" charset="0"/>
              </a:rPr>
              <a:t>« 1) Сложные слова с сочинительным (равноправным) отношением основ. Они называют предмет, совмещающий в себе признаки предметов, явлений, названных мотивирующими словами: </a:t>
            </a:r>
            <a:r>
              <a:rPr lang="ru-RU" altLang="de-CZ" sz="2800" i="1">
                <a:latin typeface="Times New Roman" panose="02020603050405020304" pitchFamily="18" charset="0"/>
              </a:rPr>
              <a:t>лесостепь</a:t>
            </a:r>
            <a:r>
              <a:rPr lang="ru-RU" altLang="de-CZ" sz="2800">
                <a:latin typeface="Times New Roman" panose="02020603050405020304" pitchFamily="18" charset="0"/>
              </a:rPr>
              <a:t>, </a:t>
            </a:r>
            <a:r>
              <a:rPr lang="ru-RU" altLang="de-CZ" sz="2800" i="1">
                <a:latin typeface="Times New Roman" panose="02020603050405020304" pitchFamily="18" charset="0"/>
              </a:rPr>
              <a:t>северо</a:t>
            </a:r>
            <a:r>
              <a:rPr lang="ru-RU" altLang="de-CZ" sz="2800">
                <a:latin typeface="Times New Roman" panose="02020603050405020304" pitchFamily="18" charset="0"/>
              </a:rPr>
              <a:t>-</a:t>
            </a:r>
            <a:r>
              <a:rPr lang="ru-RU" altLang="de-CZ" sz="2800" i="1">
                <a:latin typeface="Times New Roman" panose="02020603050405020304" pitchFamily="18" charset="0"/>
              </a:rPr>
              <a:t>запад</a:t>
            </a:r>
            <a:r>
              <a:rPr lang="ru-RU" altLang="de-CZ" sz="2800">
                <a:latin typeface="Times New Roman" panose="02020603050405020304" pitchFamily="18" charset="0"/>
              </a:rPr>
              <a:t>, </a:t>
            </a:r>
            <a:r>
              <a:rPr lang="ru-RU" altLang="de-CZ" sz="2800" i="1">
                <a:latin typeface="Times New Roman" panose="02020603050405020304" pitchFamily="18" charset="0"/>
              </a:rPr>
              <a:t>зубробизон</a:t>
            </a:r>
            <a:r>
              <a:rPr lang="ru-RU" altLang="de-CZ" sz="2800">
                <a:latin typeface="Times New Roman" panose="02020603050405020304" pitchFamily="18" charset="0"/>
              </a:rPr>
              <a:t>, </a:t>
            </a:r>
            <a:r>
              <a:rPr lang="ru-RU" altLang="de-CZ" sz="2800" i="1">
                <a:latin typeface="Times New Roman" panose="02020603050405020304" pitchFamily="18" charset="0"/>
              </a:rPr>
              <a:t>обезьяночеловек</a:t>
            </a:r>
            <a:r>
              <a:rPr lang="ru-RU" altLang="de-CZ" sz="2800">
                <a:latin typeface="Times New Roman" panose="02020603050405020304" pitchFamily="18" charset="0"/>
              </a:rPr>
              <a:t> (спец.); </a:t>
            </a:r>
            <a:r>
              <a:rPr lang="ru-RU" altLang="de-CZ" sz="2800" i="1">
                <a:latin typeface="Times New Roman" panose="02020603050405020304" pitchFamily="18" charset="0"/>
              </a:rPr>
              <a:t>лесопарк</a:t>
            </a:r>
            <a:r>
              <a:rPr lang="ru-RU" altLang="de-CZ" sz="2800">
                <a:latin typeface="Times New Roman" panose="02020603050405020304" pitchFamily="18" charset="0"/>
              </a:rPr>
              <a:t>, </a:t>
            </a:r>
            <a:r>
              <a:rPr lang="ru-RU" altLang="de-CZ" sz="2800" i="1">
                <a:latin typeface="Times New Roman" panose="02020603050405020304" pitchFamily="18" charset="0"/>
              </a:rPr>
              <a:t>железобетон</a:t>
            </a:r>
            <a:r>
              <a:rPr lang="ru-RU" altLang="de-CZ" sz="2800">
                <a:latin typeface="Times New Roman" panose="02020603050405020304" pitchFamily="18" charset="0"/>
              </a:rPr>
              <a:t>; окказ.: </a:t>
            </a:r>
            <a:r>
              <a:rPr lang="ru-RU" altLang="de-CZ" sz="2800" i="1">
                <a:latin typeface="Times New Roman" panose="02020603050405020304" pitchFamily="18" charset="0"/>
              </a:rPr>
              <a:t>человекобог</a:t>
            </a:r>
            <a:r>
              <a:rPr lang="ru-RU" altLang="de-CZ" sz="2800">
                <a:latin typeface="Times New Roman" panose="02020603050405020304" pitchFamily="18" charset="0"/>
              </a:rPr>
              <a:t> (Дост.); </a:t>
            </a:r>
            <a:r>
              <a:rPr lang="ru-RU" altLang="de-CZ" sz="2800" i="1">
                <a:latin typeface="Times New Roman" panose="02020603050405020304" pitchFamily="18" charset="0"/>
              </a:rPr>
              <a:t>Один</a:t>
            </a:r>
            <a:r>
              <a:rPr lang="ru-RU" altLang="de-CZ" sz="2800">
                <a:latin typeface="Times New Roman" panose="02020603050405020304" pitchFamily="18" charset="0"/>
              </a:rPr>
              <a:t> </a:t>
            </a:r>
            <a:r>
              <a:rPr lang="ru-RU" altLang="de-CZ" sz="2800" i="1">
                <a:latin typeface="Times New Roman" panose="02020603050405020304" pitchFamily="18" charset="0"/>
              </a:rPr>
              <a:t>из</a:t>
            </a:r>
            <a:r>
              <a:rPr lang="ru-RU" altLang="de-CZ" sz="2800">
                <a:latin typeface="Times New Roman" panose="02020603050405020304" pitchFamily="18" charset="0"/>
              </a:rPr>
              <a:t> </a:t>
            </a:r>
            <a:r>
              <a:rPr lang="ru-RU" altLang="de-CZ" sz="2800" i="1">
                <a:latin typeface="Times New Roman" panose="02020603050405020304" pitchFamily="18" charset="0"/>
              </a:rPr>
              <a:t>его</a:t>
            </a:r>
            <a:r>
              <a:rPr lang="ru-RU" altLang="de-CZ" sz="2800">
                <a:latin typeface="Times New Roman" panose="02020603050405020304" pitchFamily="18" charset="0"/>
              </a:rPr>
              <a:t> "</a:t>
            </a:r>
            <a:r>
              <a:rPr lang="ru-RU" altLang="de-CZ" sz="2800" i="1">
                <a:latin typeface="Times New Roman" panose="02020603050405020304" pitchFamily="18" charset="0"/>
              </a:rPr>
              <a:t>приятелей</a:t>
            </a:r>
            <a:r>
              <a:rPr lang="ru-RU" altLang="de-CZ" sz="2800">
                <a:latin typeface="Times New Roman" panose="02020603050405020304" pitchFamily="18" charset="0"/>
              </a:rPr>
              <a:t>", </a:t>
            </a:r>
            <a:r>
              <a:rPr lang="ru-RU" altLang="de-CZ" sz="2800" i="1">
                <a:latin typeface="Times New Roman" panose="02020603050405020304" pitchFamily="18" charset="0"/>
              </a:rPr>
              <a:t>этакий</a:t>
            </a:r>
            <a:r>
              <a:rPr lang="ru-RU" altLang="de-CZ" sz="2800">
                <a:latin typeface="Times New Roman" panose="02020603050405020304" pitchFamily="18" charset="0"/>
              </a:rPr>
              <a:t> </a:t>
            </a:r>
            <a:r>
              <a:rPr lang="ru-RU" altLang="de-CZ" sz="2800" i="1">
                <a:latin typeface="Times New Roman" panose="02020603050405020304" pitchFamily="18" charset="0"/>
              </a:rPr>
              <a:t>друго</a:t>
            </a:r>
            <a:r>
              <a:rPr lang="ru-RU" altLang="de-CZ" sz="2800">
                <a:latin typeface="Times New Roman" panose="02020603050405020304" pitchFamily="18" charset="0"/>
              </a:rPr>
              <a:t>-</a:t>
            </a:r>
            <a:r>
              <a:rPr lang="ru-RU" altLang="de-CZ" sz="2800" i="1">
                <a:latin typeface="Times New Roman" panose="02020603050405020304" pitchFamily="18" charset="0"/>
              </a:rPr>
              <a:t>враг</a:t>
            </a:r>
            <a:r>
              <a:rPr lang="ru-RU" altLang="de-CZ" sz="2800">
                <a:latin typeface="Times New Roman" panose="02020603050405020304" pitchFamily="18" charset="0"/>
              </a:rPr>
              <a:t> (газ.). В некоторых образованиях первый компонент содержит усеченную основу: </a:t>
            </a:r>
            <a:r>
              <a:rPr lang="ru-RU" altLang="de-CZ" sz="2800" i="1">
                <a:latin typeface="Times New Roman" panose="02020603050405020304" pitchFamily="18" charset="0"/>
              </a:rPr>
              <a:t>веломотоцикл</a:t>
            </a:r>
            <a:r>
              <a:rPr lang="ru-RU" altLang="de-CZ" sz="2800">
                <a:latin typeface="Times New Roman" panose="02020603050405020304" pitchFamily="18" charset="0"/>
              </a:rPr>
              <a:t> (</a:t>
            </a:r>
            <a:r>
              <a:rPr lang="ru-RU" altLang="de-CZ" sz="2800" i="1">
                <a:latin typeface="Times New Roman" panose="02020603050405020304" pitchFamily="18" charset="0"/>
              </a:rPr>
              <a:t>велосипед</a:t>
            </a:r>
            <a:r>
              <a:rPr lang="ru-RU" altLang="de-CZ" sz="2800">
                <a:latin typeface="Times New Roman" panose="02020603050405020304" pitchFamily="18" charset="0"/>
              </a:rPr>
              <a:t> и </a:t>
            </a:r>
            <a:r>
              <a:rPr lang="ru-RU" altLang="de-CZ" sz="2800" i="1">
                <a:latin typeface="Times New Roman" panose="02020603050405020304" pitchFamily="18" charset="0"/>
              </a:rPr>
              <a:t>мотоцикл</a:t>
            </a:r>
            <a:r>
              <a:rPr lang="ru-RU" altLang="de-CZ" sz="2800">
                <a:latin typeface="Times New Roman" panose="02020603050405020304" pitchFamily="18" charset="0"/>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Inhaltsplatzhalter 2">
            <a:extLst>
              <a:ext uri="{FF2B5EF4-FFF2-40B4-BE49-F238E27FC236}">
                <a16:creationId xmlns:a16="http://schemas.microsoft.com/office/drawing/2014/main" id="{7962DCA8-81C9-9147-5E48-BEFFB09E4F4F}"/>
              </a:ext>
            </a:extLst>
          </p:cNvPr>
          <p:cNvSpPr>
            <a:spLocks noGrp="1" noChangeArrowheads="1"/>
          </p:cNvSpPr>
          <p:nvPr>
            <p:ph idx="1"/>
          </p:nvPr>
        </p:nvSpPr>
        <p:spPr>
          <a:xfrm>
            <a:off x="215900" y="250825"/>
            <a:ext cx="9648825" cy="6769100"/>
          </a:xfrm>
        </p:spPr>
        <p:txBody>
          <a:bodyPr/>
          <a:lstStyle/>
          <a:p>
            <a:pPr marL="457200" indent="-457200">
              <a:buFont typeface="Arial" panose="020B0604020202020204" pitchFamily="34" charset="0"/>
              <a:buChar char="•"/>
            </a:pPr>
            <a:r>
              <a:rPr lang="ru-RU" altLang="de-CZ" sz="2800" i="1">
                <a:latin typeface="Times New Roman" panose="02020603050405020304" pitchFamily="18" charset="0"/>
              </a:rPr>
              <a:t>трагикомедия</a:t>
            </a:r>
            <a:r>
              <a:rPr lang="ru-RU" altLang="de-CZ" sz="2800">
                <a:latin typeface="Times New Roman" panose="02020603050405020304" pitchFamily="18" charset="0"/>
              </a:rPr>
              <a:t> (</a:t>
            </a:r>
            <a:r>
              <a:rPr lang="ru-RU" altLang="de-CZ" sz="2800" i="1">
                <a:latin typeface="Times New Roman" panose="02020603050405020304" pitchFamily="18" charset="0"/>
              </a:rPr>
              <a:t>трагедия</a:t>
            </a:r>
            <a:r>
              <a:rPr lang="ru-RU" altLang="de-CZ" sz="2800">
                <a:latin typeface="Times New Roman" panose="02020603050405020304" pitchFamily="18" charset="0"/>
              </a:rPr>
              <a:t> и </a:t>
            </a:r>
            <a:r>
              <a:rPr lang="ru-RU" altLang="de-CZ" sz="2800" i="1">
                <a:latin typeface="Times New Roman" panose="02020603050405020304" pitchFamily="18" charset="0"/>
              </a:rPr>
              <a:t>комедия</a:t>
            </a:r>
            <a:r>
              <a:rPr lang="ru-RU" altLang="de-CZ" sz="2800">
                <a:latin typeface="Times New Roman" panose="02020603050405020304" pitchFamily="18" charset="0"/>
              </a:rPr>
              <a:t>), </a:t>
            </a:r>
            <a:r>
              <a:rPr lang="ru-RU" altLang="de-CZ" sz="2800" i="1">
                <a:latin typeface="Times New Roman" panose="02020603050405020304" pitchFamily="18" charset="0"/>
              </a:rPr>
              <a:t>пантеягуар</a:t>
            </a:r>
            <a:r>
              <a:rPr lang="ru-RU" altLang="de-CZ" sz="2800">
                <a:latin typeface="Times New Roman" panose="02020603050405020304" pitchFamily="18" charset="0"/>
              </a:rPr>
              <a:t>: </a:t>
            </a:r>
            <a:r>
              <a:rPr lang="ru-RU" altLang="de-CZ" sz="2800" i="1">
                <a:latin typeface="Times New Roman" panose="02020603050405020304" pitchFamily="18" charset="0"/>
              </a:rPr>
              <a:t>Мать</a:t>
            </a:r>
            <a:r>
              <a:rPr lang="ru-RU" altLang="de-CZ" sz="2800">
                <a:latin typeface="Times New Roman" panose="02020603050405020304" pitchFamily="18" charset="0"/>
              </a:rPr>
              <a:t> - </a:t>
            </a:r>
            <a:r>
              <a:rPr lang="ru-RU" altLang="de-CZ" sz="2800" i="1">
                <a:latin typeface="Times New Roman" panose="02020603050405020304" pitchFamily="18" charset="0"/>
              </a:rPr>
              <a:t>черная</a:t>
            </a:r>
            <a:r>
              <a:rPr lang="ru-RU" altLang="de-CZ" sz="2800">
                <a:latin typeface="Times New Roman" panose="02020603050405020304" pitchFamily="18" charset="0"/>
              </a:rPr>
              <a:t> </a:t>
            </a:r>
            <a:r>
              <a:rPr lang="ru-RU" altLang="de-CZ" sz="2800" i="1">
                <a:latin typeface="Times New Roman" panose="02020603050405020304" pitchFamily="18" charset="0"/>
              </a:rPr>
              <a:t>пантера</a:t>
            </a:r>
            <a:r>
              <a:rPr lang="ru-RU" altLang="de-CZ" sz="2800">
                <a:latin typeface="Times New Roman" panose="02020603050405020304" pitchFamily="18" charset="0"/>
              </a:rPr>
              <a:t>, </a:t>
            </a:r>
            <a:r>
              <a:rPr lang="ru-RU" altLang="de-CZ" sz="2800" i="1">
                <a:latin typeface="Times New Roman" panose="02020603050405020304" pitchFamily="18" charset="0"/>
              </a:rPr>
              <a:t>отец</a:t>
            </a:r>
            <a:r>
              <a:rPr lang="ru-RU" altLang="de-CZ" sz="2800">
                <a:latin typeface="Times New Roman" panose="02020603050405020304" pitchFamily="18" charset="0"/>
              </a:rPr>
              <a:t> - </a:t>
            </a:r>
            <a:r>
              <a:rPr lang="ru-RU" altLang="de-CZ" sz="2800" i="1">
                <a:latin typeface="Times New Roman" panose="02020603050405020304" pitchFamily="18" charset="0"/>
              </a:rPr>
              <a:t>ягуар</a:t>
            </a:r>
            <a:r>
              <a:rPr lang="ru-RU" altLang="de-CZ" sz="2800">
                <a:latin typeface="Times New Roman" panose="02020603050405020304" pitchFamily="18" charset="0"/>
              </a:rPr>
              <a:t>; </a:t>
            </a:r>
            <a:r>
              <a:rPr lang="ru-RU" altLang="de-CZ" sz="2800" i="1">
                <a:latin typeface="Times New Roman" panose="02020603050405020304" pitchFamily="18" charset="0"/>
              </a:rPr>
              <a:t>детей</a:t>
            </a:r>
            <a:r>
              <a:rPr lang="ru-RU" altLang="de-CZ" sz="2800">
                <a:latin typeface="Times New Roman" panose="02020603050405020304" pitchFamily="18" charset="0"/>
              </a:rPr>
              <a:t> </a:t>
            </a:r>
            <a:r>
              <a:rPr lang="ru-RU" altLang="de-CZ" sz="2800" i="1">
                <a:latin typeface="Times New Roman" panose="02020603050405020304" pitchFamily="18" charset="0"/>
              </a:rPr>
              <a:t>условно</a:t>
            </a:r>
            <a:r>
              <a:rPr lang="ru-RU" altLang="de-CZ" sz="2800">
                <a:latin typeface="Times New Roman" panose="02020603050405020304" pitchFamily="18" charset="0"/>
              </a:rPr>
              <a:t> </a:t>
            </a:r>
            <a:r>
              <a:rPr lang="ru-RU" altLang="de-CZ" sz="2800" i="1">
                <a:latin typeface="Times New Roman" panose="02020603050405020304" pitchFamily="18" charset="0"/>
              </a:rPr>
              <a:t>называют</a:t>
            </a:r>
            <a:r>
              <a:rPr lang="ru-RU" altLang="de-CZ" sz="2800">
                <a:latin typeface="Times New Roman" panose="02020603050405020304" pitchFamily="18" charset="0"/>
              </a:rPr>
              <a:t> </a:t>
            </a:r>
            <a:r>
              <a:rPr lang="ru-RU" altLang="de-CZ" sz="2800" i="1">
                <a:latin typeface="Times New Roman" panose="02020603050405020304" pitchFamily="18" charset="0"/>
              </a:rPr>
              <a:t>пантеягуарами</a:t>
            </a:r>
            <a:r>
              <a:rPr lang="ru-RU" altLang="de-CZ" sz="2800">
                <a:latin typeface="Times New Roman" panose="02020603050405020304" pitchFamily="18" charset="0"/>
              </a:rPr>
              <a:t> (газ.).»</a:t>
            </a:r>
          </a:p>
          <a:p>
            <a:pPr marL="457200" indent="-457200">
              <a:buFont typeface="Arial" panose="020B0604020202020204" pitchFamily="34" charset="0"/>
              <a:buChar char="•"/>
            </a:pPr>
            <a:r>
              <a:rPr lang="ru-RU" altLang="de-CZ" sz="2800">
                <a:latin typeface="Times New Roman" panose="02020603050405020304" pitchFamily="18" charset="0"/>
              </a:rPr>
              <a:t>«2) Сложные слова с подчинительным (неравноправным) отношением основ. Они содержат опорный компонент - существительное (немотивированное или аффиксальное) и предшествующую основу с уточнительной, конкретизирующей функцией».</a:t>
            </a:r>
          </a:p>
          <a:p>
            <a:pPr marL="457200" indent="-457200">
              <a:buFont typeface="Arial" panose="020B0604020202020204" pitchFamily="34" charset="0"/>
              <a:buChar char="•"/>
            </a:pPr>
            <a:r>
              <a:rPr lang="ru-RU" altLang="de-CZ" sz="2800">
                <a:latin typeface="Times New Roman" panose="02020603050405020304" pitchFamily="18" charset="0"/>
              </a:rPr>
              <a:t>В качестве первой основы выступают: 1) основы существительных: </a:t>
            </a:r>
            <a:r>
              <a:rPr lang="ru-RU" altLang="de-CZ" sz="2800" i="1">
                <a:latin typeface="Times New Roman" panose="02020603050405020304" pitchFamily="18" charset="0"/>
              </a:rPr>
              <a:t>звукорежиссер</a:t>
            </a:r>
            <a:r>
              <a:rPr lang="ru-RU" altLang="de-CZ" sz="2800">
                <a:latin typeface="Times New Roman" panose="02020603050405020304" pitchFamily="18" charset="0"/>
              </a:rPr>
              <a:t>, </a:t>
            </a:r>
            <a:r>
              <a:rPr lang="ru-RU" altLang="de-CZ" sz="2800" i="1">
                <a:latin typeface="Times New Roman" panose="02020603050405020304" pitchFamily="18" charset="0"/>
              </a:rPr>
              <a:t>хлебозавод</a:t>
            </a:r>
            <a:r>
              <a:rPr lang="ru-RU" altLang="de-CZ" sz="2800">
                <a:latin typeface="Times New Roman" panose="02020603050405020304" pitchFamily="18" charset="0"/>
              </a:rPr>
              <a:t>, </a:t>
            </a:r>
            <a:r>
              <a:rPr lang="ru-RU" altLang="de-CZ" sz="2800" i="1">
                <a:latin typeface="Times New Roman" panose="02020603050405020304" pitchFamily="18" charset="0"/>
              </a:rPr>
              <a:t>газобаллон</a:t>
            </a:r>
            <a:r>
              <a:rPr lang="ru-RU" altLang="de-CZ" sz="2800">
                <a:latin typeface="Times New Roman" panose="02020603050405020304" pitchFamily="18" charset="0"/>
              </a:rPr>
              <a:t>, </a:t>
            </a:r>
            <a:r>
              <a:rPr lang="ru-RU" altLang="de-CZ" sz="2800" i="1">
                <a:latin typeface="Times New Roman" panose="02020603050405020304" pitchFamily="18" charset="0"/>
              </a:rPr>
              <a:t>кинотеатр</a:t>
            </a:r>
            <a:r>
              <a:rPr lang="ru-RU" altLang="de-CZ" sz="2800">
                <a:latin typeface="Times New Roman" panose="02020603050405020304" pitchFamily="18" charset="0"/>
              </a:rPr>
              <a:t>, </a:t>
            </a:r>
            <a:r>
              <a:rPr lang="ru-RU" altLang="de-CZ" sz="2800" i="1">
                <a:latin typeface="Times New Roman" panose="02020603050405020304" pitchFamily="18" charset="0"/>
              </a:rPr>
              <a:t>метровокзал</a:t>
            </a:r>
            <a:r>
              <a:rPr lang="ru-RU" altLang="de-CZ" sz="2800">
                <a:latin typeface="Times New Roman" panose="02020603050405020304" pitchFamily="18" charset="0"/>
              </a:rPr>
              <a:t>, </a:t>
            </a:r>
            <a:r>
              <a:rPr lang="ru-RU" altLang="de-CZ" sz="2800" i="1">
                <a:latin typeface="Times New Roman" panose="02020603050405020304" pitchFamily="18" charset="0"/>
              </a:rPr>
              <a:t>нефтепромышленность</a:t>
            </a:r>
            <a:r>
              <a:rPr lang="ru-RU" altLang="de-CZ" sz="2800">
                <a:latin typeface="Times New Roman" panose="02020603050405020304" pitchFamily="18" charset="0"/>
              </a:rPr>
              <a:t>, </a:t>
            </a:r>
            <a:r>
              <a:rPr lang="ru-RU" altLang="de-CZ" sz="2800" i="1">
                <a:latin typeface="Times New Roman" panose="02020603050405020304" pitchFamily="18" charset="0"/>
              </a:rPr>
              <a:t>мировоззрение</a:t>
            </a:r>
            <a:r>
              <a:rPr lang="ru-RU" altLang="de-CZ" sz="2800">
                <a:latin typeface="Times New Roman" panose="02020603050405020304" pitchFamily="18" charset="0"/>
              </a:rPr>
              <a:t>, </a:t>
            </a:r>
            <a:r>
              <a:rPr lang="ru-RU" altLang="de-CZ" sz="2800" i="1">
                <a:latin typeface="Times New Roman" panose="02020603050405020304" pitchFamily="18" charset="0"/>
              </a:rPr>
              <a:t>дачевладелец</a:t>
            </a:r>
            <a:r>
              <a:rPr lang="ru-RU" altLang="de-CZ" sz="2800">
                <a:latin typeface="Times New Roman" panose="02020603050405020304" pitchFamily="18" charset="0"/>
              </a:rPr>
              <a:t> ,</a:t>
            </a:r>
            <a:r>
              <a:rPr lang="cs-CZ" altLang="de-CZ" sz="2800">
                <a:latin typeface="Times New Roman" panose="02020603050405020304" pitchFamily="18" charset="0"/>
              </a:rPr>
              <a:t>majitel chaty</a:t>
            </a:r>
            <a:r>
              <a:rPr lang="ru-RU" altLang="de-DE" sz="2800">
                <a:latin typeface="Times New Roman" panose="02020603050405020304" pitchFamily="18" charset="0"/>
              </a:rPr>
              <a:t>‘</a:t>
            </a:r>
            <a:r>
              <a:rPr lang="ru-RU" altLang="de-CZ" sz="2800">
                <a:latin typeface="Times New Roman" panose="02020603050405020304" pitchFamily="18" charset="0"/>
              </a:rPr>
              <a:t>; 2) основы прилагательных (в том числе местоименных и счетных): </a:t>
            </a:r>
            <a:r>
              <a:rPr lang="ru-RU" altLang="de-CZ" sz="2800" i="1">
                <a:latin typeface="Times New Roman" panose="02020603050405020304" pitchFamily="18" charset="0"/>
              </a:rPr>
              <a:t>новостройка </a:t>
            </a:r>
            <a:r>
              <a:rPr lang="ru-RU" altLang="de-CZ" sz="2800">
                <a:latin typeface="Times New Roman" panose="02020603050405020304" pitchFamily="18" charset="0"/>
              </a:rPr>
              <a:t>,</a:t>
            </a:r>
            <a:r>
              <a:rPr lang="cs-CZ" altLang="de-CZ" sz="2800">
                <a:latin typeface="Times New Roman" panose="02020603050405020304" pitchFamily="18" charset="0"/>
              </a:rPr>
              <a:t>stavba nových objektů, novostavba</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вольно</a:t>
            </a:r>
            <a:r>
              <a:rPr lang="cs-CZ" altLang="de-CZ" sz="2800" i="1">
                <a:latin typeface="Times New Roman" panose="02020603050405020304" pitchFamily="18" charset="0"/>
              </a:rPr>
              <a:t>-</a:t>
            </a:r>
            <a:r>
              <a:rPr lang="ru-RU" altLang="de-CZ" sz="2800" i="1">
                <a:latin typeface="Times New Roman" panose="02020603050405020304" pitchFamily="18" charset="0"/>
              </a:rPr>
              <a:t>слушатель</a:t>
            </a:r>
            <a:r>
              <a:rPr lang="cs-CZ" altLang="de-CZ" sz="2800" i="1">
                <a:latin typeface="Times New Roman" panose="02020603050405020304" pitchFamily="18" charset="0"/>
              </a:rPr>
              <a:t> </a:t>
            </a:r>
            <a:r>
              <a:rPr lang="cs-CZ" altLang="de-CZ" sz="2800">
                <a:latin typeface="Times New Roman" panose="02020603050405020304" pitchFamily="18" charset="0"/>
              </a:rPr>
              <a:t>,mimořádný posluchač, hospitant</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сухофрукты</a:t>
            </a:r>
            <a:br>
              <a:rPr lang="cs-CZ" altLang="de-CZ" sz="2800" i="1">
                <a:latin typeface="Times New Roman" panose="02020603050405020304" pitchFamily="18" charset="0"/>
              </a:rPr>
            </a:br>
            <a:r>
              <a:rPr lang="cs-CZ" altLang="de-CZ" sz="2800">
                <a:latin typeface="Times New Roman" panose="02020603050405020304" pitchFamily="18" charset="0"/>
              </a:rPr>
              <a:t>,sušené ovoce</a:t>
            </a:r>
            <a:r>
              <a:rPr lang="ru-RU" altLang="de-DE" sz="2800">
                <a:latin typeface="Times New Roman" panose="02020603050405020304" pitchFamily="18" charset="0"/>
              </a:rPr>
              <a:t>‘</a:t>
            </a:r>
            <a:r>
              <a:rPr lang="ru-RU" altLang="de-CZ" sz="2800">
                <a:latin typeface="Times New Roman" panose="02020603050405020304" pitchFamily="18" charset="0"/>
              </a:rPr>
              <a:t>, </a:t>
            </a:r>
            <a:r>
              <a:rPr lang="ru-RU" altLang="de-CZ" sz="2800" i="1">
                <a:latin typeface="Times New Roman" panose="02020603050405020304" pitchFamily="18" charset="0"/>
              </a:rPr>
              <a:t>первоисточник</a:t>
            </a:r>
            <a:r>
              <a:rPr lang="ru-RU" altLang="de-CZ" sz="2800">
                <a:latin typeface="Times New Roman" panose="02020603050405020304" pitchFamily="18" charset="0"/>
              </a:rPr>
              <a:t>, </a:t>
            </a:r>
            <a:r>
              <a:rPr lang="ru-RU" altLang="de-CZ" sz="2800" i="1">
                <a:latin typeface="Times New Roman" panose="02020603050405020304" pitchFamily="18" charset="0"/>
              </a:rPr>
              <a:t>главнокомандующий</a:t>
            </a:r>
            <a:r>
              <a:rPr lang="ru-RU" altLang="de-CZ" sz="2800">
                <a:latin typeface="Times New Roman" panose="02020603050405020304" pitchFamily="18" charset="0"/>
              </a:rPr>
              <a:t>»</a:t>
            </a:r>
            <a:endParaRPr lang="cs-CZ" altLang="de-CZ" sz="280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Inhaltsplatzhalter 2">
            <a:extLst>
              <a:ext uri="{FF2B5EF4-FFF2-40B4-BE49-F238E27FC236}">
                <a16:creationId xmlns:a16="http://schemas.microsoft.com/office/drawing/2014/main" id="{937BEADB-76A1-881B-EFDE-794938E32571}"/>
              </a:ext>
            </a:extLst>
          </p:cNvPr>
          <p:cNvSpPr>
            <a:spLocks noGrp="1" noChangeArrowheads="1"/>
          </p:cNvSpPr>
          <p:nvPr>
            <p:ph idx="1"/>
          </p:nvPr>
        </p:nvSpPr>
        <p:spPr>
          <a:xfrm>
            <a:off x="287338" y="323850"/>
            <a:ext cx="9505950" cy="7056438"/>
          </a:xfrm>
        </p:spPr>
        <p:txBody>
          <a:bodyPr/>
          <a:lstStyle/>
          <a:p>
            <a:pPr marL="457200" indent="-457200">
              <a:buFont typeface="Arial" panose="020B0604020202020204" pitchFamily="34" charset="0"/>
              <a:buChar char="•"/>
            </a:pPr>
            <a:r>
              <a:rPr lang="ru-RU" altLang="de-CZ" sz="2800">
                <a:latin typeface="Times New Roman" panose="02020603050405020304" pitchFamily="18" charset="0"/>
              </a:rPr>
              <a:t>«Нередки трехкомпонентные образования этого подтипа, в которых два компонента, предшествующие опорному, находятся друг с другом в сочинительных отношениях: </a:t>
            </a:r>
            <a:r>
              <a:rPr lang="ru-RU" altLang="de-CZ" sz="2800" i="1">
                <a:latin typeface="Times New Roman" panose="02020603050405020304" pitchFamily="18" charset="0"/>
              </a:rPr>
              <a:t>водогрязелечебница</a:t>
            </a:r>
            <a:r>
              <a:rPr lang="cs-CZ" altLang="de-CZ" sz="2800" i="1">
                <a:latin typeface="Times New Roman" panose="02020603050405020304" pitchFamily="18" charset="0"/>
              </a:rPr>
              <a:t> </a:t>
            </a:r>
            <a:r>
              <a:rPr lang="cs-CZ" altLang="de-CZ" sz="2800">
                <a:latin typeface="Times New Roman" panose="02020603050405020304" pitchFamily="18" charset="0"/>
              </a:rPr>
              <a:t>,</a:t>
            </a:r>
            <a:r>
              <a:rPr lang="ru-RU" altLang="de-CZ" sz="2800">
                <a:latin typeface="Times New Roman" panose="02020603050405020304" pitchFamily="18" charset="0"/>
              </a:rPr>
              <a:t>лечебно-профилактическое учреждение, специализирующееся на водо- и грязелечении</a:t>
            </a:r>
            <a:r>
              <a:rPr lang="ru-RU" altLang="de-DE" sz="2800">
                <a:latin typeface="Times New Roman" panose="02020603050405020304" pitchFamily="18" charset="0"/>
              </a:rPr>
              <a:t>‘</a:t>
            </a:r>
            <a:r>
              <a:rPr lang="ru-RU" altLang="de-CZ" sz="2800">
                <a:latin typeface="Times New Roman" panose="02020603050405020304" pitchFamily="18" charset="0"/>
              </a:rPr>
              <a:t> (Ефремова), </a:t>
            </a:r>
            <a:r>
              <a:rPr lang="ru-RU" altLang="de-CZ" sz="2800" i="1">
                <a:latin typeface="Times New Roman" panose="02020603050405020304" pitchFamily="18" charset="0"/>
              </a:rPr>
              <a:t>льнопенькопродукция </a:t>
            </a:r>
            <a:r>
              <a:rPr lang="ru-RU" altLang="de-CZ" sz="2800">
                <a:latin typeface="Times New Roman" panose="02020603050405020304" pitchFamily="18" charset="0"/>
              </a:rPr>
              <a:t>,</a:t>
            </a:r>
            <a:r>
              <a:rPr lang="cs-CZ" altLang="de-CZ" sz="2800">
                <a:latin typeface="Times New Roman" panose="02020603050405020304" pitchFamily="18" charset="0"/>
              </a:rPr>
              <a:t>výroba lnu a konopí</a:t>
            </a:r>
            <a:r>
              <a:rPr lang="ru-RU" altLang="de-DE" sz="2800">
                <a:latin typeface="Times New Roman" panose="02020603050405020304" pitchFamily="18" charset="0"/>
              </a:rPr>
              <a:t>‘</a:t>
            </a:r>
            <a:r>
              <a:rPr lang="cs-CZ" altLang="ja-JP" sz="2800">
                <a:latin typeface="Times New Roman" panose="02020603050405020304" pitchFamily="18" charset="0"/>
              </a:rPr>
              <a:t>,</a:t>
            </a:r>
            <a:r>
              <a:rPr lang="ru-RU" altLang="ja-JP" sz="2800">
                <a:latin typeface="Times New Roman" panose="02020603050405020304" pitchFamily="18" charset="0"/>
              </a:rPr>
              <a:t> </a:t>
            </a:r>
            <a:r>
              <a:rPr lang="ru-RU" altLang="ja-JP" sz="2800" i="1">
                <a:latin typeface="Times New Roman" panose="02020603050405020304" pitchFamily="18" charset="0"/>
              </a:rPr>
              <a:t>автомотоклуб</a:t>
            </a:r>
            <a:r>
              <a:rPr lang="ru-RU" altLang="ja-JP" sz="2800">
                <a:latin typeface="Times New Roman" panose="02020603050405020304" pitchFamily="18" charset="0"/>
              </a:rPr>
              <a:t>»</a:t>
            </a:r>
            <a:endParaRPr lang="cs-CZ" altLang="ja-JP" sz="2800">
              <a:latin typeface="Times New Roman" panose="02020603050405020304" pitchFamily="18" charset="0"/>
            </a:endParaRPr>
          </a:p>
          <a:p>
            <a:pPr marL="457200" indent="-457200">
              <a:buFont typeface="Arial" panose="020B0604020202020204" pitchFamily="34" charset="0"/>
              <a:buChar char="•"/>
            </a:pPr>
            <a:r>
              <a:rPr lang="ru-RU" altLang="de-CZ" sz="2800">
                <a:latin typeface="Times New Roman" panose="02020603050405020304" pitchFamily="18" charset="0"/>
              </a:rPr>
              <a:t>«Наиболее частотны в подчинительных сложениях следующие первые компоненты: а) </a:t>
            </a:r>
            <a:r>
              <a:rPr lang="ru-RU" altLang="de-CZ" sz="2800" i="1">
                <a:latin typeface="Times New Roman" panose="02020603050405020304" pitchFamily="18" charset="0"/>
              </a:rPr>
              <a:t>само</a:t>
            </a:r>
            <a:r>
              <a:rPr lang="ru-RU" altLang="de-CZ" sz="2800">
                <a:latin typeface="Times New Roman" panose="02020603050405020304" pitchFamily="18" charset="0"/>
              </a:rPr>
              <a:t>- (основа местоименного прилагательного </a:t>
            </a:r>
            <a:r>
              <a:rPr lang="ru-RU" altLang="de-CZ" sz="2800" i="1">
                <a:latin typeface="Times New Roman" panose="02020603050405020304" pitchFamily="18" charset="0"/>
              </a:rPr>
              <a:t>сам</a:t>
            </a:r>
            <a:r>
              <a:rPr lang="ru-RU" altLang="de-CZ" sz="2800">
                <a:latin typeface="Times New Roman" panose="02020603050405020304" pitchFamily="18" charset="0"/>
              </a:rPr>
              <a:t>) в сложениях, называющих действие, направленное на того, кто его производит: </a:t>
            </a:r>
            <a:r>
              <a:rPr lang="ru-RU" altLang="de-CZ" sz="2800" i="1">
                <a:latin typeface="Times New Roman" panose="02020603050405020304" pitchFamily="18" charset="0"/>
              </a:rPr>
              <a:t>самокритика</a:t>
            </a:r>
            <a:r>
              <a:rPr lang="ru-RU" altLang="de-CZ" sz="2800">
                <a:latin typeface="Times New Roman" panose="02020603050405020304" pitchFamily="18" charset="0"/>
              </a:rPr>
              <a:t>, </a:t>
            </a:r>
            <a:r>
              <a:rPr lang="ru-RU" altLang="de-CZ" sz="2800" i="1">
                <a:latin typeface="Times New Roman" panose="02020603050405020304" pitchFamily="18" charset="0"/>
              </a:rPr>
              <a:t>самооценка</a:t>
            </a:r>
            <a:r>
              <a:rPr lang="ru-RU" altLang="de-CZ" sz="2800">
                <a:latin typeface="Times New Roman" panose="02020603050405020304" pitchFamily="18" charset="0"/>
              </a:rPr>
              <a:t>, </a:t>
            </a:r>
            <a:r>
              <a:rPr lang="ru-RU" altLang="de-CZ" sz="2800" i="1">
                <a:latin typeface="Times New Roman" panose="02020603050405020304" pitchFamily="18" charset="0"/>
              </a:rPr>
              <a:t>самообслуживание</a:t>
            </a:r>
            <a:r>
              <a:rPr lang="ru-RU" altLang="de-CZ" sz="2800">
                <a:latin typeface="Times New Roman" panose="02020603050405020304" pitchFamily="18" charset="0"/>
              </a:rPr>
              <a:t> (нов.)</a:t>
            </a:r>
            <a:r>
              <a:rPr lang="de-CH" altLang="de-CZ" sz="2800">
                <a:latin typeface="Times New Roman" panose="02020603050405020304" pitchFamily="18" charset="0"/>
              </a:rPr>
              <a:t>;</a:t>
            </a:r>
            <a:r>
              <a:rPr lang="ru-RU" altLang="de-CZ" sz="2800">
                <a:latin typeface="Times New Roman" panose="02020603050405020304" pitchFamily="18" charset="0"/>
              </a:rPr>
              <a:t> б) </a:t>
            </a:r>
            <a:r>
              <a:rPr lang="ru-RU" altLang="de-CZ" sz="2800" i="1">
                <a:latin typeface="Times New Roman" panose="02020603050405020304" pitchFamily="18" charset="0"/>
              </a:rPr>
              <a:t>взаимо</a:t>
            </a:r>
            <a:r>
              <a:rPr lang="ru-RU" altLang="de-CZ" sz="2800">
                <a:latin typeface="Times New Roman" panose="02020603050405020304" pitchFamily="18" charset="0"/>
              </a:rPr>
              <a:t>- (усеченная основа прилагательного </a:t>
            </a:r>
            <a:r>
              <a:rPr lang="ru-RU" altLang="de-CZ" sz="2800" i="1">
                <a:latin typeface="Times New Roman" panose="02020603050405020304" pitchFamily="18" charset="0"/>
              </a:rPr>
              <a:t>взаимный</a:t>
            </a:r>
            <a:r>
              <a:rPr lang="ru-RU" altLang="de-CZ" sz="2800">
                <a:latin typeface="Times New Roman" panose="02020603050405020304" pitchFamily="18" charset="0"/>
              </a:rPr>
              <a:t>), сочетающийся с названиями действий: </a:t>
            </a:r>
            <a:r>
              <a:rPr lang="ru-RU" altLang="de-CZ" sz="2800" i="1">
                <a:latin typeface="Times New Roman" panose="02020603050405020304" pitchFamily="18" charset="0"/>
              </a:rPr>
              <a:t>взаимовлияние</a:t>
            </a:r>
            <a:r>
              <a:rPr lang="ru-RU" altLang="de-CZ" sz="2800">
                <a:latin typeface="Times New Roman" panose="02020603050405020304" pitchFamily="18" charset="0"/>
              </a:rPr>
              <a:t>, </a:t>
            </a:r>
            <a:r>
              <a:rPr lang="ru-RU" altLang="de-CZ" sz="2800" i="1">
                <a:latin typeface="Times New Roman" panose="02020603050405020304" pitchFamily="18" charset="0"/>
              </a:rPr>
              <a:t>взаимопомощь</a:t>
            </a:r>
            <a:r>
              <a:rPr lang="ru-RU" altLang="de-CZ" sz="2800">
                <a:latin typeface="Times New Roman" panose="02020603050405020304" pitchFamily="18" charset="0"/>
              </a:rPr>
              <a:t>, </a:t>
            </a:r>
            <a:r>
              <a:rPr lang="ru-RU" altLang="de-CZ" sz="2800" i="1">
                <a:latin typeface="Times New Roman" panose="02020603050405020304" pitchFamily="18" charset="0"/>
              </a:rPr>
              <a:t>взаимопонимание</a:t>
            </a:r>
            <a:r>
              <a:rPr lang="ru-RU" altLang="de-CZ" sz="2800">
                <a:latin typeface="Times New Roman" panose="02020603050405020304" pitchFamily="18" charset="0"/>
              </a:rPr>
              <a:t>; в) </a:t>
            </a:r>
            <a:r>
              <a:rPr lang="ru-RU" altLang="de-CZ" sz="2800" i="1">
                <a:latin typeface="Times New Roman" panose="02020603050405020304" pitchFamily="18" charset="0"/>
              </a:rPr>
              <a:t>лже</a:t>
            </a:r>
            <a:r>
              <a:rPr lang="ru-RU" altLang="de-CZ" sz="2800">
                <a:latin typeface="Times New Roman" panose="02020603050405020304" pitchFamily="18" charset="0"/>
              </a:rPr>
              <a:t>- (</a:t>
            </a:r>
            <a:r>
              <a:rPr lang="ru-RU" altLang="de-CZ" sz="2800" i="1">
                <a:latin typeface="Times New Roman" panose="02020603050405020304" pitchFamily="18" charset="0"/>
              </a:rPr>
              <a:t>лж</a:t>
            </a:r>
            <a:r>
              <a:rPr lang="ru-RU" altLang="de-CZ" sz="2800">
                <a:latin typeface="Times New Roman" panose="02020603050405020304" pitchFamily="18" charset="0"/>
              </a:rPr>
              <a:t>- –</a:t>
            </a:r>
            <a:r>
              <a:rPr lang="cs-CZ" altLang="de-CZ" sz="2800">
                <a:latin typeface="Times New Roman" panose="02020603050405020304" pitchFamily="18" charset="0"/>
              </a:rPr>
              <a:t> </a:t>
            </a:r>
            <a:r>
              <a:rPr lang="ru-RU" altLang="de-CZ" sz="2800">
                <a:latin typeface="Times New Roman" panose="02020603050405020304" pitchFamily="18" charset="0"/>
              </a:rPr>
              <a:t>корень слов </a:t>
            </a:r>
            <a:r>
              <a:rPr lang="ru-RU" altLang="de-CZ" sz="2800" i="1">
                <a:latin typeface="Times New Roman" panose="02020603050405020304" pitchFamily="18" charset="0"/>
              </a:rPr>
              <a:t>ложь</a:t>
            </a:r>
            <a:r>
              <a:rPr lang="ru-RU" altLang="de-CZ" sz="2800">
                <a:latin typeface="Times New Roman" panose="02020603050405020304" pitchFamily="18" charset="0"/>
              </a:rPr>
              <a:t>, </a:t>
            </a:r>
            <a:r>
              <a:rPr lang="ru-RU" altLang="de-CZ" sz="2800" i="1">
                <a:latin typeface="Times New Roman" panose="02020603050405020304" pitchFamily="18" charset="0"/>
              </a:rPr>
              <a:t>ложный</a:t>
            </a:r>
            <a:r>
              <a:rPr lang="ru-RU" altLang="de-CZ" sz="2800">
                <a:latin typeface="Times New Roman" panose="02020603050405020304" pitchFamily="18" charset="0"/>
              </a:rPr>
              <a:t> –</a:t>
            </a:r>
            <a:r>
              <a:rPr lang="cs-CZ" altLang="de-CZ" sz="2800">
                <a:latin typeface="Times New Roman" panose="02020603050405020304" pitchFamily="18" charset="0"/>
              </a:rPr>
              <a:t> </a:t>
            </a:r>
            <a:r>
              <a:rPr lang="ru-RU" altLang="de-CZ" sz="2800">
                <a:latin typeface="Times New Roman" panose="02020603050405020304" pitchFamily="18" charset="0"/>
              </a:rPr>
              <a:t>и интерфикс): </a:t>
            </a:r>
            <a:r>
              <a:rPr lang="ru-RU" altLang="de-CZ" sz="2800" i="1">
                <a:latin typeface="Times New Roman" panose="02020603050405020304" pitchFamily="18" charset="0"/>
              </a:rPr>
              <a:t>лженаука</a:t>
            </a:r>
            <a:r>
              <a:rPr lang="ru-RU" altLang="de-CZ" sz="2800">
                <a:latin typeface="Times New Roman" panose="02020603050405020304" pitchFamily="18" charset="0"/>
              </a:rPr>
              <a:t>, </a:t>
            </a:r>
            <a:r>
              <a:rPr lang="ru-RU" altLang="de-CZ" sz="2800" i="1">
                <a:latin typeface="Times New Roman" panose="02020603050405020304" pitchFamily="18" charset="0"/>
              </a:rPr>
              <a:t>лжеучитель</a:t>
            </a:r>
            <a:r>
              <a:rPr lang="ru-RU" altLang="de-CZ" sz="2800">
                <a:latin typeface="Times New Roman" panose="02020603050405020304" pitchFamily="18" charset="0"/>
              </a:rPr>
              <a:t>, </a:t>
            </a:r>
            <a:r>
              <a:rPr lang="ru-RU" altLang="de-CZ" sz="2800" i="1">
                <a:latin typeface="Times New Roman" panose="02020603050405020304" pitchFamily="18" charset="0"/>
              </a:rPr>
              <a:t>лжепроблема</a:t>
            </a:r>
            <a:r>
              <a:rPr lang="ru-RU" altLang="de-CZ" sz="2800">
                <a:latin typeface="Times New Roman" panose="02020603050405020304" pitchFamily="18" charset="0"/>
              </a:rPr>
              <a:t>;</a:t>
            </a:r>
            <a:endParaRPr lang="de-DE" altLang="de-CZ" sz="2800">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Design">
  <a:themeElements>
    <a:clrScheme name="Office-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Design">
      <a:majorFont>
        <a:latin typeface="Arial"/>
        <a:ea typeface="ＭＳ Ｐゴシック"/>
        <a:cs typeface="Arial Unicode MS"/>
      </a:majorFont>
      <a:minorFont>
        <a:latin typeface="Arial"/>
        <a:ea typeface="ＭＳ Ｐゴシック"/>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Arial Unicode MS" charset="0"/>
          </a:defRPr>
        </a:defPPr>
      </a:lstStyle>
    </a:lnDef>
  </a:objectDefaults>
  <a:extraClrSchemeLst>
    <a:extraClrScheme>
      <a:clrScheme name="Office-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3830</Words>
  <Application>Microsoft Macintosh PowerPoint</Application>
  <PresentationFormat>Benutzerdefiniert</PresentationFormat>
  <Paragraphs>77</Paragraphs>
  <Slides>34</Slides>
  <Notes>1</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34</vt:i4>
      </vt:variant>
    </vt:vector>
  </HeadingPairs>
  <TitlesOfParts>
    <vt:vector size="37" baseType="lpstr">
      <vt:lpstr>Arial</vt:lpstr>
      <vt:lpstr>Times New Roman</vt:lpstr>
      <vt:lpstr>Office-Design</vt:lpstr>
      <vt:lpstr>Lexikologie a slovotvorba ruštiny</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Aktuální otázky gramatické struktury ruštiny</dc:title>
  <dc:creator>Markus Giger</dc:creator>
  <cp:lastModifiedBy>Markus Giger</cp:lastModifiedBy>
  <cp:revision>1191</cp:revision>
  <cp:lastPrinted>2014-04-01T09:02:10Z</cp:lastPrinted>
  <dcterms:created xsi:type="dcterms:W3CDTF">2012-10-11T18:59:19Z</dcterms:created>
  <dcterms:modified xsi:type="dcterms:W3CDTF">2025-05-14T10:16:55Z</dcterms:modified>
</cp:coreProperties>
</file>