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1" r:id="rId5"/>
    <p:sldId id="269" r:id="rId6"/>
    <p:sldId id="262" r:id="rId7"/>
    <p:sldId id="271" r:id="rId8"/>
    <p:sldId id="275" r:id="rId9"/>
    <p:sldId id="273" r:id="rId10"/>
    <p:sldId id="267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rnational-alert.org/blogs/flower-farms-naivasha-kenya-not-all-smelling-roses" TargetMode="External"/><Relationship Id="rId2" Type="http://schemas.openxmlformats.org/officeDocument/2006/relationships/hyperlink" Target="https://www.ucl.ac.uk/ippr/journal/downloads/vol7no2/flowerindus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llinoistimes.com/springfield/whats-wrong-with-roses/Content?oid=11814023" TargetMode="External"/><Relationship Id="rId5" Type="http://schemas.openxmlformats.org/officeDocument/2006/relationships/hyperlink" Target="https://www.independent.co.uk/news/world/africa/the-environmental-impact-of-our-hunger-for-valentines-roses-10045176.html" TargetMode="External"/><Relationship Id="rId4" Type="http://schemas.openxmlformats.org/officeDocument/2006/relationships/hyperlink" Target="https://www.euractiv.com/section/africa/news/europes-love-of-roses-sends-ripples-through-kenyan-lak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uhAeHPoNv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1" y="2438400"/>
            <a:ext cx="3505200" cy="1972236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Flower</a:t>
            </a:r>
            <a:r>
              <a:rPr lang="cs-CZ" b="1" dirty="0" smtClean="0"/>
              <a:t> </a:t>
            </a:r>
            <a:r>
              <a:rPr lang="cs-CZ" b="1" dirty="0"/>
              <a:t>as a </a:t>
            </a:r>
            <a:r>
              <a:rPr lang="cs-CZ" b="1" dirty="0" err="1"/>
              <a:t>gift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- </a:t>
            </a:r>
            <a:r>
              <a:rPr lang="cs-CZ" sz="2800" dirty="0" err="1"/>
              <a:t>revealing</a:t>
            </a:r>
            <a:r>
              <a:rPr lang="cs-CZ" sz="2800" dirty="0"/>
              <a:t> </a:t>
            </a:r>
            <a:r>
              <a:rPr lang="cs-CZ" sz="2800" dirty="0" err="1"/>
              <a:t>unpleasant</a:t>
            </a:r>
            <a:r>
              <a:rPr lang="cs-CZ" sz="2800" dirty="0"/>
              <a:t> </a:t>
            </a:r>
            <a:r>
              <a:rPr lang="cs-CZ" sz="2800" dirty="0" err="1"/>
              <a:t>facts</a:t>
            </a:r>
            <a:endParaRPr lang="en-US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3759200" cy="2819400"/>
          </a:xfrm>
          <a:prstGeom prst="rect">
            <a:avLst/>
          </a:prstGeom>
        </p:spPr>
      </p:pic>
      <p:pic>
        <p:nvPicPr>
          <p:cNvPr id="3074" name="Picture 2" descr="C:\Users\User\AppData\Local\Microsoft\Windows\Temporary Internet Files\Content.IE5\5EMK3L6D\MC90043916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609600"/>
            <a:ext cx="1066800" cy="193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2400" y="6172200"/>
            <a:ext cx="7696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PhDr. Kateřina Jančaříková,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32271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Sources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hlinkClick r:id="rId2"/>
              </a:rPr>
              <a:t>https://www.ucl.ac.uk/ippr/journal/downloads/vol7no2/flowerindustry</a:t>
            </a:r>
            <a:r>
              <a:rPr lang="cs-CZ" dirty="0"/>
              <a:t> </a:t>
            </a:r>
            <a:endParaRPr lang="en-US" dirty="0"/>
          </a:p>
          <a:p>
            <a:r>
              <a:rPr lang="cs-CZ" dirty="0" smtClean="0">
                <a:hlinkClick r:id="rId3"/>
              </a:rPr>
              <a:t>https</a:t>
            </a:r>
            <a:r>
              <a:rPr lang="cs-CZ" dirty="0">
                <a:hlinkClick r:id="rId3"/>
              </a:rPr>
              <a:t>://</a:t>
            </a:r>
            <a:r>
              <a:rPr lang="cs-CZ" dirty="0" smtClean="0">
                <a:hlinkClick r:id="rId3"/>
              </a:rPr>
              <a:t>www.international-alert.org/blogs/flower-farms-naivasha-kenya-not-all-smelling-roses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https://www.euractiv.com/section/africa/news/europes-love-of-roses-sends-ripples-through-kenyan-lake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r>
              <a:rPr lang="cs-CZ" dirty="0">
                <a:hlinkClick r:id="rId5"/>
              </a:rPr>
              <a:t>https://</a:t>
            </a:r>
            <a:r>
              <a:rPr lang="cs-CZ" dirty="0" smtClean="0">
                <a:hlinkClick r:id="rId5"/>
              </a:rPr>
              <a:t>www.independent.co.uk/news/world/africa/the-environmental-impact-of-our-hunger-for-valentines-roses-10045176.html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https://www.illinoistimes.com/springfield/whats-wrong-with-roses/Content?oid=11814023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5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49 </a:t>
            </a:r>
            <a:r>
              <a:rPr lang="cs-CZ" dirty="0" err="1" smtClean="0"/>
              <a:t>from</a:t>
            </a:r>
            <a:r>
              <a:rPr lang="cs-CZ" dirty="0" smtClean="0"/>
              <a:t> 50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cut</a:t>
            </a:r>
            <a:r>
              <a:rPr lang="cs-CZ" dirty="0" smtClean="0"/>
              <a:t> </a:t>
            </a:r>
            <a:r>
              <a:rPr lang="cs-CZ" dirty="0" err="1" smtClean="0"/>
              <a:t>flowers</a:t>
            </a:r>
            <a:r>
              <a:rPr lang="cs-CZ" dirty="0" smtClean="0"/>
              <a:t> </a:t>
            </a:r>
            <a:r>
              <a:rPr lang="en-US" dirty="0" smtClean="0"/>
              <a:t>sold </a:t>
            </a:r>
            <a:r>
              <a:rPr lang="en-US" dirty="0"/>
              <a:t>in the Czech Republic was grown </a:t>
            </a:r>
            <a:r>
              <a:rPr lang="en-US" dirty="0" smtClean="0"/>
              <a:t>abroad</a:t>
            </a:r>
            <a:r>
              <a:rPr lang="cs-CZ" dirty="0" smtClean="0"/>
              <a:t>, </a:t>
            </a:r>
            <a:r>
              <a:rPr lang="en-US" dirty="0" smtClean="0"/>
              <a:t>especially </a:t>
            </a:r>
            <a:r>
              <a:rPr lang="en-US" dirty="0"/>
              <a:t>Africa, South America and Asia, because it comes out cheaper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en-US" dirty="0"/>
              <a:t>Transport always increases the ecological footprint.</a:t>
            </a:r>
          </a:p>
          <a:p>
            <a:r>
              <a:rPr lang="en-US" dirty="0"/>
              <a:t>Transporting ephemeral products like flowers is totally against </a:t>
            </a:r>
            <a:r>
              <a:rPr lang="en-US" dirty="0" smtClean="0"/>
              <a:t>principles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sustainibility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C:\Users\User\AppData\Local\Microsoft\Windows\Temporary Internet Files\Content.IE5\6FM5LTTP\MC900055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42884" cy="201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Why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4823908" cy="3508977"/>
          </a:xfrm>
        </p:spPr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rules</a:t>
            </a:r>
            <a:r>
              <a:rPr lang="cs-CZ" dirty="0" smtClean="0"/>
              <a:t>.</a:t>
            </a:r>
          </a:p>
          <a:p>
            <a:r>
              <a:rPr lang="en-US" dirty="0" smtClean="0"/>
              <a:t>Transporting </a:t>
            </a:r>
            <a:r>
              <a:rPr lang="en-US" dirty="0"/>
              <a:t>and selling flowers brings profit. This is economically </a:t>
            </a:r>
            <a:r>
              <a:rPr lang="en-US" dirty="0" smtClean="0"/>
              <a:t>advantageous</a:t>
            </a:r>
            <a:r>
              <a:rPr lang="cs-CZ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market follows demand.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 flipH="1">
            <a:off x="4876799" y="4953000"/>
            <a:ext cx="39623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there a possibility to consciously reduce </a:t>
            </a:r>
            <a:r>
              <a:rPr lang="en-US" sz="2800" dirty="0" smtClean="0">
                <a:solidFill>
                  <a:srgbClr val="FF0000"/>
                </a:solidFill>
              </a:rPr>
              <a:t>demand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for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flowers</a:t>
            </a:r>
            <a:r>
              <a:rPr lang="en-US" sz="2800" dirty="0" smtClean="0">
                <a:solidFill>
                  <a:srgbClr val="FF0000"/>
                </a:solidFill>
              </a:rPr>
              <a:t>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838200"/>
            <a:ext cx="220256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027664"/>
            <a:ext cx="7458634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"Rose of Africa" ​​case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3" y="2323652"/>
            <a:ext cx="5852734" cy="3508977"/>
          </a:xfrm>
        </p:spPr>
        <p:txBody>
          <a:bodyPr>
            <a:normAutofit/>
          </a:bodyPr>
          <a:lstStyle/>
          <a:p>
            <a:r>
              <a:rPr lang="en-US" dirty="0"/>
              <a:t>The largest source of European flowers are plantations in Kenya on Lake </a:t>
            </a:r>
            <a:r>
              <a:rPr lang="en-US" dirty="0" err="1"/>
              <a:t>Naivasha</a:t>
            </a:r>
            <a:r>
              <a:rPr lang="en-US" dirty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227" y="673784"/>
            <a:ext cx="1752600" cy="20447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91" y="3779678"/>
            <a:ext cx="3836474" cy="21639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7143" y="3505200"/>
            <a:ext cx="3945558" cy="295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Rose </a:t>
            </a:r>
            <a:r>
              <a:rPr lang="cs-CZ" dirty="0" err="1" smtClean="0"/>
              <a:t>farm</a:t>
            </a:r>
            <a:r>
              <a:rPr lang="cs-CZ" dirty="0" smtClean="0"/>
              <a:t> </a:t>
            </a:r>
            <a:r>
              <a:rPr lang="cs-CZ" dirty="0" err="1" smtClean="0"/>
              <a:t>Naivasha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 (</a:t>
            </a:r>
            <a:r>
              <a:rPr lang="cs-CZ" dirty="0" err="1" smtClean="0"/>
              <a:t>Kenya</a:t>
            </a:r>
            <a:r>
              <a:rPr lang="cs-CZ" dirty="0" smtClean="0"/>
              <a:t>, </a:t>
            </a:r>
            <a:r>
              <a:rPr lang="cs-CZ" dirty="0" err="1" smtClean="0"/>
              <a:t>Africa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3733800"/>
            <a:ext cx="3429000" cy="2571750"/>
          </a:xfrm>
          <a:prstGeom prst="rect">
            <a:avLst/>
          </a:prstGeom>
        </p:spPr>
      </p:pic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85801" y="2323652"/>
            <a:ext cx="4267200" cy="4077148"/>
          </a:xfrm>
        </p:spPr>
        <p:txBody>
          <a:bodyPr>
            <a:normAutofit fontScale="92500"/>
          </a:bodyPr>
          <a:lstStyle/>
          <a:p>
            <a:r>
              <a:rPr lang="en-US" dirty="0"/>
              <a:t>The area of ​​the lake has been reduced by a quarter due to irrigation of farms and climate change, and is still decreasing.</a:t>
            </a:r>
          </a:p>
          <a:p>
            <a:r>
              <a:rPr lang="en-US" dirty="0"/>
              <a:t>Chemicals (fertilizers, pesticides) reach the lake and pollute the water.</a:t>
            </a:r>
          </a:p>
          <a:p>
            <a:r>
              <a:rPr lang="en-US" dirty="0"/>
              <a:t>41 % of Kenyans have no access to safe drinking water.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Numbers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Roses, cut flowers: the production of </a:t>
            </a:r>
            <a:r>
              <a:rPr lang="en-US" dirty="0" err="1"/>
              <a:t>puget</a:t>
            </a:r>
            <a:r>
              <a:rPr lang="en-US" dirty="0"/>
              <a:t> roses (</a:t>
            </a:r>
            <a:r>
              <a:rPr lang="en-US" dirty="0" smtClean="0"/>
              <a:t>20</a:t>
            </a:r>
            <a:r>
              <a:rPr lang="cs-CZ" dirty="0" smtClean="0"/>
              <a:t> </a:t>
            </a:r>
            <a:r>
              <a:rPr lang="en-US" dirty="0" smtClean="0"/>
              <a:t>pcs</a:t>
            </a:r>
            <a:r>
              <a:rPr lang="en-US" dirty="0"/>
              <a:t>) consumes 100 liters of water.</a:t>
            </a:r>
          </a:p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flowers must be regularly irrigated, even in areas where there is a problem of lack of drinking water for local people.</a:t>
            </a:r>
          </a:p>
          <a:p>
            <a:r>
              <a:rPr lang="en-US" dirty="0"/>
              <a:t>It takes 10-30,000 liters of water to grow 1 hectare of roses in Kenya, and 85,000 tons of flowers are imported from Kenya to the EU per year.</a:t>
            </a:r>
          </a:p>
          <a:p>
            <a:r>
              <a:rPr lang="en-US" dirty="0"/>
              <a:t>About 200,000 people work on flower plantations in Kenya. The conditions are unfavorable.</a:t>
            </a:r>
            <a:endParaRPr lang="cs-CZ" dirty="0"/>
          </a:p>
        </p:txBody>
      </p:sp>
      <p:pic>
        <p:nvPicPr>
          <p:cNvPr id="2050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12" y="762001"/>
            <a:ext cx="153143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Microsoft\Windows\Temporary Internet Files\Content.IE5\5EMK3L6D\MC90043916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451" y="5269989"/>
            <a:ext cx="874778" cy="158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buy</a:t>
            </a:r>
            <a:r>
              <a:rPr lang="cs-CZ" dirty="0"/>
              <a:t>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flowers</a:t>
            </a:r>
            <a:r>
              <a:rPr lang="cs-CZ" dirty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Custom</a:t>
            </a:r>
            <a:r>
              <a:rPr lang="cs-CZ" dirty="0" smtClean="0"/>
              <a:t>. </a:t>
            </a:r>
          </a:p>
          <a:p>
            <a:r>
              <a:rPr lang="cs-CZ" dirty="0" err="1" smtClean="0"/>
              <a:t>Tradition</a:t>
            </a:r>
            <a:r>
              <a:rPr lang="cs-CZ" dirty="0" smtClean="0"/>
              <a:t>. </a:t>
            </a:r>
            <a:endParaRPr lang="cs-CZ" dirty="0"/>
          </a:p>
          <a:p>
            <a:r>
              <a:rPr lang="cs-CZ" dirty="0" smtClean="0"/>
              <a:t>Marketing.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514600"/>
            <a:ext cx="3420152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0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area hit our problem of flowers?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Environmental – water, toxins, pesticides, herbicides....</a:t>
            </a:r>
          </a:p>
          <a:p>
            <a:r>
              <a:rPr lang="cs-CZ" dirty="0" smtClean="0"/>
              <a:t>Cultural – </a:t>
            </a:r>
            <a:r>
              <a:rPr lang="en-US" dirty="0" smtClean="0"/>
              <a:t>Bring flowers of the field is considered impolite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Economical - </a:t>
            </a:r>
            <a:r>
              <a:rPr lang="en-US" dirty="0" smtClean="0"/>
              <a:t>How is it possible that plants grown in Africa and imported to Europe are cheaper ?!</a:t>
            </a:r>
            <a:r>
              <a:rPr lang="cs-CZ" dirty="0" smtClean="0"/>
              <a:t> </a:t>
            </a:r>
          </a:p>
          <a:p>
            <a:r>
              <a:rPr lang="cs-CZ" dirty="0" smtClean="0"/>
              <a:t>Social –  </a:t>
            </a:r>
            <a:r>
              <a:rPr lang="en-US" dirty="0" smtClean="0"/>
              <a:t>Is it possible to prohibit the import of flowers?</a:t>
            </a:r>
            <a:r>
              <a:rPr lang="cs-CZ" dirty="0" smtClean="0"/>
              <a:t> </a:t>
            </a:r>
            <a:r>
              <a:rPr lang="en-US" dirty="0" smtClean="0"/>
              <a:t>What people working in Africa</a:t>
            </a:r>
            <a:r>
              <a:rPr lang="cs-CZ" dirty="0" smtClean="0"/>
              <a:t>´s</a:t>
            </a:r>
            <a:r>
              <a:rPr lang="en-US" dirty="0" smtClean="0"/>
              <a:t> floral business </a:t>
            </a:r>
            <a:r>
              <a:rPr lang="cs-CZ" dirty="0" smtClean="0"/>
              <a:t>will do </a:t>
            </a:r>
            <a:r>
              <a:rPr lang="en-US" dirty="0" smtClean="0"/>
              <a:t>if we </a:t>
            </a:r>
            <a:r>
              <a:rPr lang="cs-CZ" dirty="0" smtClean="0"/>
              <a:t>stop it?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www.youtube.com/watch?v=MuhAeHPoNvw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375</Words>
  <Application>Microsoft Office PowerPoint</Application>
  <PresentationFormat>Předvádění na obrazovce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Austin</vt:lpstr>
      <vt:lpstr>Flower as a gift </vt:lpstr>
      <vt:lpstr>Problems of transport</vt:lpstr>
      <vt:lpstr>Why?</vt:lpstr>
      <vt:lpstr>The "Rose of Africa" ​​case</vt:lpstr>
      <vt:lpstr>Rose farm Naivasha lake (Kenya, Africa)</vt:lpstr>
      <vt:lpstr>Numbers</vt:lpstr>
      <vt:lpstr> Why buy cut flowers?</vt:lpstr>
      <vt:lpstr>What area hit our problem of flowers?</vt:lpstr>
      <vt:lpstr>Video</vt:lpstr>
      <vt:lpstr>Prezentace aplikace PowerPoint</vt:lpstr>
      <vt:lpstr>Sources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Květina jako dárek - není to jen tak</dc:title>
  <dc:creator>Katka</dc:creator>
  <cp:lastModifiedBy>Kateřina</cp:lastModifiedBy>
  <cp:revision>19</cp:revision>
  <dcterms:created xsi:type="dcterms:W3CDTF">2006-08-16T00:00:00Z</dcterms:created>
  <dcterms:modified xsi:type="dcterms:W3CDTF">2020-04-07T07:06:49Z</dcterms:modified>
</cp:coreProperties>
</file>