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7" r:id="rId5"/>
    <p:sldId id="368" r:id="rId6"/>
    <p:sldId id="369" r:id="rId7"/>
    <p:sldId id="261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42" r:id="rId22"/>
    <p:sldId id="341" r:id="rId23"/>
    <p:sldId id="266" r:id="rId24"/>
    <p:sldId id="263" r:id="rId25"/>
    <p:sldId id="345" r:id="rId26"/>
    <p:sldId id="324" r:id="rId27"/>
    <p:sldId id="354" r:id="rId28"/>
    <p:sldId id="367" r:id="rId29"/>
    <p:sldId id="359" r:id="rId30"/>
    <p:sldId id="305" r:id="rId31"/>
    <p:sldId id="351" r:id="rId32"/>
    <p:sldId id="353" r:id="rId33"/>
    <p:sldId id="349" r:id="rId34"/>
    <p:sldId id="322" r:id="rId35"/>
    <p:sldId id="299" r:id="rId36"/>
    <p:sldId id="301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5" r:id="rId53"/>
    <p:sldId id="336" r:id="rId54"/>
    <p:sldId id="338" r:id="rId55"/>
  </p:sldIdLst>
  <p:sldSz cx="9144000" cy="6858000" type="screen4x3"/>
  <p:notesSz cx="6799263" cy="9929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37" autoAdjust="0"/>
    <p:restoredTop sz="93786" autoAdjust="0"/>
  </p:normalViewPr>
  <p:slideViewPr>
    <p:cSldViewPr>
      <p:cViewPr varScale="1">
        <p:scale>
          <a:sx n="56" d="100"/>
          <a:sy n="56" d="100"/>
        </p:scale>
        <p:origin x="7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9EC281-07F8-4FCD-99E0-F2B9FC6AA1C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cs-CZ"/>
        </a:p>
      </dgm:t>
    </dgm:pt>
    <dgm:pt modelId="{BF529BA0-5DFC-46A5-AA90-9D491607F883}">
      <dgm:prSet phldrT="[Text]"/>
      <dgm:spPr/>
      <dgm:t>
        <a:bodyPr/>
        <a:lstStyle/>
        <a:p>
          <a:r>
            <a:rPr lang="cs-CZ" dirty="0" smtClean="0"/>
            <a:t>Rozpracování KPČ</a:t>
          </a:r>
          <a:endParaRPr lang="cs-CZ" dirty="0"/>
        </a:p>
      </dgm:t>
    </dgm:pt>
    <dgm:pt modelId="{0D2A9FFF-C8A1-4AEE-93EF-C7D8FF13C42B}" type="parTrans" cxnId="{84317743-BDCB-46A5-A49C-652C8AE4CC3A}">
      <dgm:prSet/>
      <dgm:spPr/>
      <dgm:t>
        <a:bodyPr/>
        <a:lstStyle/>
        <a:p>
          <a:endParaRPr lang="cs-CZ"/>
        </a:p>
      </dgm:t>
    </dgm:pt>
    <dgm:pt modelId="{2FF0AE4C-5E3B-49C1-A5D3-485E5C733D12}" type="sibTrans" cxnId="{84317743-BDCB-46A5-A49C-652C8AE4CC3A}">
      <dgm:prSet/>
      <dgm:spPr/>
      <dgm:t>
        <a:bodyPr/>
        <a:lstStyle/>
        <a:p>
          <a:endParaRPr lang="cs-CZ"/>
        </a:p>
      </dgm:t>
    </dgm:pt>
    <dgm:pt modelId="{EB287ADB-C63B-4ABB-A27E-E8B67005E07C}">
      <dgm:prSet phldrT="[Text]"/>
      <dgm:spPr/>
      <dgm:t>
        <a:bodyPr/>
        <a:lstStyle/>
        <a:p>
          <a:r>
            <a:rPr lang="cs-CZ" dirty="0" smtClean="0"/>
            <a:t>Vložení příloh plánu</a:t>
          </a:r>
          <a:endParaRPr lang="cs-CZ" dirty="0"/>
        </a:p>
      </dgm:t>
    </dgm:pt>
    <dgm:pt modelId="{69C799D5-B1AC-4FBA-BA6F-2C6FBBED4D7B}" type="parTrans" cxnId="{F98CD4FB-D465-4685-86AC-9E71FE688988}">
      <dgm:prSet/>
      <dgm:spPr/>
      <dgm:t>
        <a:bodyPr/>
        <a:lstStyle/>
        <a:p>
          <a:endParaRPr lang="cs-CZ"/>
        </a:p>
      </dgm:t>
    </dgm:pt>
    <dgm:pt modelId="{BF8FD952-1D62-4F54-8341-C8A772718145}" type="sibTrans" cxnId="{F98CD4FB-D465-4685-86AC-9E71FE688988}">
      <dgm:prSet/>
      <dgm:spPr/>
      <dgm:t>
        <a:bodyPr/>
        <a:lstStyle/>
        <a:p>
          <a:endParaRPr lang="cs-CZ"/>
        </a:p>
      </dgm:t>
    </dgm:pt>
    <dgm:pt modelId="{4D313AA6-733B-4F1B-AE66-32291D5FF720}">
      <dgm:prSet phldrT="[Text]"/>
      <dgm:spPr/>
      <dgm:t>
        <a:bodyPr/>
        <a:lstStyle/>
        <a:p>
          <a:r>
            <a:rPr lang="cs-CZ" dirty="0" smtClean="0"/>
            <a:t>Přiřazení zkratek funkcí k uživatelům</a:t>
          </a:r>
          <a:r>
            <a:rPr lang="cs-CZ" altLang="cs-CZ" dirty="0" smtClean="0">
              <a:solidFill>
                <a:schemeClr val="bg1"/>
              </a:solidFill>
            </a:rPr>
            <a:t>*</a:t>
          </a:r>
          <a:endParaRPr lang="cs-CZ" dirty="0">
            <a:solidFill>
              <a:schemeClr val="bg1"/>
            </a:solidFill>
          </a:endParaRPr>
        </a:p>
      </dgm:t>
    </dgm:pt>
    <dgm:pt modelId="{7967468B-2D78-45EF-9237-1BE485290163}" type="parTrans" cxnId="{BD92F5A6-31CD-4B65-9552-93DE1E4CE46D}">
      <dgm:prSet/>
      <dgm:spPr/>
      <dgm:t>
        <a:bodyPr/>
        <a:lstStyle/>
        <a:p>
          <a:endParaRPr lang="cs-CZ"/>
        </a:p>
      </dgm:t>
    </dgm:pt>
    <dgm:pt modelId="{5FEB1FE8-E490-4421-BBC1-5B1EEFEA614B}" type="sibTrans" cxnId="{BD92F5A6-31CD-4B65-9552-93DE1E4CE46D}">
      <dgm:prSet/>
      <dgm:spPr/>
      <dgm:t>
        <a:bodyPr/>
        <a:lstStyle/>
        <a:p>
          <a:endParaRPr lang="cs-CZ"/>
        </a:p>
      </dgm:t>
    </dgm:pt>
    <dgm:pt modelId="{51CFA9E9-F376-452D-A377-6A0BA37C6EAF}">
      <dgm:prSet phldrT="[Text]"/>
      <dgm:spPr/>
      <dgm:t>
        <a:bodyPr/>
        <a:lstStyle/>
        <a:p>
          <a:r>
            <a:rPr lang="cs-CZ" dirty="0" smtClean="0"/>
            <a:t>Delegace pravomocí</a:t>
          </a:r>
          <a:r>
            <a:rPr lang="cs-CZ" altLang="cs-CZ" dirty="0" smtClean="0">
              <a:solidFill>
                <a:schemeClr val="bg1"/>
              </a:solidFill>
            </a:rPr>
            <a:t>*</a:t>
          </a:r>
          <a:endParaRPr lang="cs-CZ" dirty="0"/>
        </a:p>
      </dgm:t>
    </dgm:pt>
    <dgm:pt modelId="{500EDF1E-D921-493F-9E06-59FABCD676A1}" type="parTrans" cxnId="{394A7919-ABB1-43BA-BA34-426A23FD50BA}">
      <dgm:prSet/>
      <dgm:spPr/>
      <dgm:t>
        <a:bodyPr/>
        <a:lstStyle/>
        <a:p>
          <a:endParaRPr lang="cs-CZ"/>
        </a:p>
      </dgm:t>
    </dgm:pt>
    <dgm:pt modelId="{95414EBE-114A-4B32-9311-4BB610B46B3E}" type="sibTrans" cxnId="{394A7919-ABB1-43BA-BA34-426A23FD50BA}">
      <dgm:prSet/>
      <dgm:spPr/>
      <dgm:t>
        <a:bodyPr/>
        <a:lstStyle/>
        <a:p>
          <a:endParaRPr lang="cs-CZ"/>
        </a:p>
      </dgm:t>
    </dgm:pt>
    <dgm:pt modelId="{290590F4-8CEE-4726-91A2-64BFFC1ACB19}">
      <dgm:prSet phldrT="[Text]"/>
      <dgm:spPr/>
      <dgm:t>
        <a:bodyPr/>
        <a:lstStyle/>
        <a:p>
          <a:r>
            <a:rPr lang="cs-CZ" dirty="0" smtClean="0"/>
            <a:t>Nastavení oprávnění</a:t>
          </a:r>
          <a:endParaRPr lang="cs-CZ" dirty="0"/>
        </a:p>
      </dgm:t>
    </dgm:pt>
    <dgm:pt modelId="{6F108066-6AAF-4E33-BE4C-206106083FA1}" type="parTrans" cxnId="{6792ACDE-C388-4626-91BB-0F7DF4513172}">
      <dgm:prSet/>
      <dgm:spPr/>
      <dgm:t>
        <a:bodyPr/>
        <a:lstStyle/>
        <a:p>
          <a:endParaRPr lang="cs-CZ"/>
        </a:p>
      </dgm:t>
    </dgm:pt>
    <dgm:pt modelId="{9DF84938-AEC4-4D85-9FA8-4ADB78DD959D}" type="sibTrans" cxnId="{6792ACDE-C388-4626-91BB-0F7DF4513172}">
      <dgm:prSet/>
      <dgm:spPr/>
      <dgm:t>
        <a:bodyPr/>
        <a:lstStyle/>
        <a:p>
          <a:endParaRPr lang="cs-CZ"/>
        </a:p>
      </dgm:t>
    </dgm:pt>
    <dgm:pt modelId="{52DA0DD7-328C-44E0-BF91-20A10C91EE48}">
      <dgm:prSet phldrT="[Text]"/>
      <dgm:spPr/>
      <dgm:t>
        <a:bodyPr/>
        <a:lstStyle/>
        <a:p>
          <a:r>
            <a:rPr lang="cs-CZ" dirty="0" smtClean="0"/>
            <a:t>Skrytí položek</a:t>
          </a:r>
          <a:endParaRPr lang="cs-CZ" dirty="0"/>
        </a:p>
      </dgm:t>
    </dgm:pt>
    <dgm:pt modelId="{82665EF8-43B0-40E2-982A-3B81068DA02F}" type="parTrans" cxnId="{87F47AE0-EDBA-45AB-9F81-9CE0A7A03E94}">
      <dgm:prSet/>
      <dgm:spPr/>
      <dgm:t>
        <a:bodyPr/>
        <a:lstStyle/>
        <a:p>
          <a:endParaRPr lang="cs-CZ"/>
        </a:p>
      </dgm:t>
    </dgm:pt>
    <dgm:pt modelId="{21032385-1340-494D-A19E-E9B25A69FA90}" type="sibTrans" cxnId="{87F47AE0-EDBA-45AB-9F81-9CE0A7A03E94}">
      <dgm:prSet/>
      <dgm:spPr/>
      <dgm:t>
        <a:bodyPr/>
        <a:lstStyle/>
        <a:p>
          <a:endParaRPr lang="cs-CZ"/>
        </a:p>
      </dgm:t>
    </dgm:pt>
    <dgm:pt modelId="{3A45F569-040C-41CF-97CA-5192AC68E427}">
      <dgm:prSet phldrT="[Text]"/>
      <dgm:spPr/>
      <dgm:t>
        <a:bodyPr/>
        <a:lstStyle/>
        <a:p>
          <a:r>
            <a:rPr lang="cs-CZ" dirty="0" smtClean="0"/>
            <a:t>Kontrola číselníků</a:t>
          </a:r>
          <a:endParaRPr lang="cs-CZ" dirty="0"/>
        </a:p>
      </dgm:t>
    </dgm:pt>
    <dgm:pt modelId="{DE53BA04-017F-4CC4-8627-1B82F0D707B0}" type="parTrans" cxnId="{609247CE-9842-4683-84CA-B26010B9E9EE}">
      <dgm:prSet/>
      <dgm:spPr/>
      <dgm:t>
        <a:bodyPr/>
        <a:lstStyle/>
        <a:p>
          <a:endParaRPr lang="cs-CZ"/>
        </a:p>
      </dgm:t>
    </dgm:pt>
    <dgm:pt modelId="{1CC42DB5-4118-44DE-90FB-63E288F091B9}" type="sibTrans" cxnId="{609247CE-9842-4683-84CA-B26010B9E9EE}">
      <dgm:prSet/>
      <dgm:spPr/>
      <dgm:t>
        <a:bodyPr/>
        <a:lstStyle/>
        <a:p>
          <a:endParaRPr lang="cs-CZ"/>
        </a:p>
      </dgm:t>
    </dgm:pt>
    <dgm:pt modelId="{E8D23483-C6A8-4397-B898-429D00BC1F04}" type="pres">
      <dgm:prSet presAssocID="{6E9EC281-07F8-4FCD-99E0-F2B9FC6AA1C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cs-CZ"/>
        </a:p>
      </dgm:t>
    </dgm:pt>
    <dgm:pt modelId="{00A83BC0-443D-44F4-A3E4-49400AAF4AA0}" type="pres">
      <dgm:prSet presAssocID="{6E9EC281-07F8-4FCD-99E0-F2B9FC6AA1C4}" presName="Name1" presStyleCnt="0"/>
      <dgm:spPr/>
    </dgm:pt>
    <dgm:pt modelId="{E807DCEC-DB31-49AF-945E-12100987D4A6}" type="pres">
      <dgm:prSet presAssocID="{6E9EC281-07F8-4FCD-99E0-F2B9FC6AA1C4}" presName="cycle" presStyleCnt="0"/>
      <dgm:spPr/>
    </dgm:pt>
    <dgm:pt modelId="{C8178510-FD46-444B-AA23-414826BFB3C0}" type="pres">
      <dgm:prSet presAssocID="{6E9EC281-07F8-4FCD-99E0-F2B9FC6AA1C4}" presName="srcNode" presStyleLbl="node1" presStyleIdx="0" presStyleCnt="7"/>
      <dgm:spPr/>
    </dgm:pt>
    <dgm:pt modelId="{9B4A8180-FB8D-4982-9C73-5104B5B59C8D}" type="pres">
      <dgm:prSet presAssocID="{6E9EC281-07F8-4FCD-99E0-F2B9FC6AA1C4}" presName="conn" presStyleLbl="parChTrans1D2" presStyleIdx="0" presStyleCnt="1"/>
      <dgm:spPr/>
      <dgm:t>
        <a:bodyPr/>
        <a:lstStyle/>
        <a:p>
          <a:endParaRPr lang="cs-CZ"/>
        </a:p>
      </dgm:t>
    </dgm:pt>
    <dgm:pt modelId="{FBC875CA-AC33-4879-BB8A-5FD4D38972C9}" type="pres">
      <dgm:prSet presAssocID="{6E9EC281-07F8-4FCD-99E0-F2B9FC6AA1C4}" presName="extraNode" presStyleLbl="node1" presStyleIdx="0" presStyleCnt="7"/>
      <dgm:spPr/>
    </dgm:pt>
    <dgm:pt modelId="{C59B0DFE-61CF-45BB-B676-4FEC3E825C97}" type="pres">
      <dgm:prSet presAssocID="{6E9EC281-07F8-4FCD-99E0-F2B9FC6AA1C4}" presName="dstNode" presStyleLbl="node1" presStyleIdx="0" presStyleCnt="7"/>
      <dgm:spPr/>
    </dgm:pt>
    <dgm:pt modelId="{5E04F91A-9426-4D78-B2FF-BD25215DE42C}" type="pres">
      <dgm:prSet presAssocID="{290590F4-8CEE-4726-91A2-64BFFC1ACB1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411BF0F-85EB-4A64-8E9F-FB506ECD8D1E}" type="pres">
      <dgm:prSet presAssocID="{290590F4-8CEE-4726-91A2-64BFFC1ACB19}" presName="accent_1" presStyleCnt="0"/>
      <dgm:spPr/>
    </dgm:pt>
    <dgm:pt modelId="{B09986EF-F513-4271-8020-8D7421D76A01}" type="pres">
      <dgm:prSet presAssocID="{290590F4-8CEE-4726-91A2-64BFFC1ACB19}" presName="accentRepeatNode" presStyleLbl="solidFgAcc1" presStyleIdx="0" presStyleCnt="7"/>
      <dgm:spPr/>
    </dgm:pt>
    <dgm:pt modelId="{E2AEFFB9-D4E8-4557-ACA5-F6A7E88F9850}" type="pres">
      <dgm:prSet presAssocID="{3A45F569-040C-41CF-97CA-5192AC68E42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D94CA62-942F-4971-AD34-239F5C2D36EC}" type="pres">
      <dgm:prSet presAssocID="{3A45F569-040C-41CF-97CA-5192AC68E427}" presName="accent_2" presStyleCnt="0"/>
      <dgm:spPr/>
    </dgm:pt>
    <dgm:pt modelId="{57A97935-939D-485E-9879-68471390B01E}" type="pres">
      <dgm:prSet presAssocID="{3A45F569-040C-41CF-97CA-5192AC68E427}" presName="accentRepeatNode" presStyleLbl="solidFgAcc1" presStyleIdx="1" presStyleCnt="7"/>
      <dgm:spPr/>
    </dgm:pt>
    <dgm:pt modelId="{E3F9284A-EC97-49CB-AE5B-86FEE4071CDB}" type="pres">
      <dgm:prSet presAssocID="{52DA0DD7-328C-44E0-BF91-20A10C91EE48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E7CAF8-F75A-44F4-B714-665B46A98666}" type="pres">
      <dgm:prSet presAssocID="{52DA0DD7-328C-44E0-BF91-20A10C91EE48}" presName="accent_3" presStyleCnt="0"/>
      <dgm:spPr/>
    </dgm:pt>
    <dgm:pt modelId="{DF771954-BF11-4A4B-8FCE-607368037334}" type="pres">
      <dgm:prSet presAssocID="{52DA0DD7-328C-44E0-BF91-20A10C91EE48}" presName="accentRepeatNode" presStyleLbl="solidFgAcc1" presStyleIdx="2" presStyleCnt="7"/>
      <dgm:spPr/>
    </dgm:pt>
    <dgm:pt modelId="{E3743788-8354-4260-A4C4-35FB040C6C25}" type="pres">
      <dgm:prSet presAssocID="{BF529BA0-5DFC-46A5-AA90-9D491607F88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FAAD105-2B01-405A-AD96-C24C83836246}" type="pres">
      <dgm:prSet presAssocID="{BF529BA0-5DFC-46A5-AA90-9D491607F883}" presName="accent_4" presStyleCnt="0"/>
      <dgm:spPr/>
    </dgm:pt>
    <dgm:pt modelId="{CFD76B4A-C79F-4FBA-AC66-5BAD7774A1CF}" type="pres">
      <dgm:prSet presAssocID="{BF529BA0-5DFC-46A5-AA90-9D491607F883}" presName="accentRepeatNode" presStyleLbl="solidFgAcc1" presStyleIdx="3" presStyleCnt="7"/>
      <dgm:spPr/>
      <dgm:extLst>
        <a:ext uri="{E40237B7-FDA0-4F09-8148-C483321AD2D9}">
          <dgm14:cNvPr xmlns:dgm14="http://schemas.microsoft.com/office/drawing/2010/diagram" id="0" name="" title="a)"/>
        </a:ext>
      </dgm:extLst>
    </dgm:pt>
    <dgm:pt modelId="{CFFC23D8-5282-4674-B9CF-03B255D28209}" type="pres">
      <dgm:prSet presAssocID="{EB287ADB-C63B-4ABB-A27E-E8B67005E07C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3165ECB-C549-4733-9778-41948F1EE174}" type="pres">
      <dgm:prSet presAssocID="{EB287ADB-C63B-4ABB-A27E-E8B67005E07C}" presName="accent_5" presStyleCnt="0"/>
      <dgm:spPr/>
    </dgm:pt>
    <dgm:pt modelId="{C1B7E567-99A7-4D7A-A9D4-A73D5DE3AFBC}" type="pres">
      <dgm:prSet presAssocID="{EB287ADB-C63B-4ABB-A27E-E8B67005E07C}" presName="accentRepeatNode" presStyleLbl="solidFgAcc1" presStyleIdx="4" presStyleCnt="7"/>
      <dgm:spPr/>
    </dgm:pt>
    <dgm:pt modelId="{47CDC07E-8E0F-4B2E-9534-9B403E6EB96F}" type="pres">
      <dgm:prSet presAssocID="{4D313AA6-733B-4F1B-AE66-32291D5FF72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A330D5B-A0B3-4705-A87D-21F5C8960252}" type="pres">
      <dgm:prSet presAssocID="{4D313AA6-733B-4F1B-AE66-32291D5FF720}" presName="accent_6" presStyleCnt="0"/>
      <dgm:spPr/>
    </dgm:pt>
    <dgm:pt modelId="{8DF7F146-6BF4-443F-9D34-643DDF0BDEA6}" type="pres">
      <dgm:prSet presAssocID="{4D313AA6-733B-4F1B-AE66-32291D5FF720}" presName="accentRepeatNode" presStyleLbl="solidFgAcc1" presStyleIdx="5" presStyleCnt="7"/>
      <dgm:spPr/>
    </dgm:pt>
    <dgm:pt modelId="{D0680070-922E-4643-981D-DE7C54ADF55F}" type="pres">
      <dgm:prSet presAssocID="{51CFA9E9-F376-452D-A377-6A0BA37C6EAF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78AFA07-847A-41C9-ACDF-C4CD29D8F9F3}" type="pres">
      <dgm:prSet presAssocID="{51CFA9E9-F376-452D-A377-6A0BA37C6EAF}" presName="accent_7" presStyleCnt="0"/>
      <dgm:spPr/>
    </dgm:pt>
    <dgm:pt modelId="{C50F3BA1-ADFB-479C-B1A7-8A40E405A1D1}" type="pres">
      <dgm:prSet presAssocID="{51CFA9E9-F376-452D-A377-6A0BA37C6EAF}" presName="accentRepeatNode" presStyleLbl="solidFgAcc1" presStyleIdx="6" presStyleCnt="7"/>
      <dgm:spPr/>
    </dgm:pt>
  </dgm:ptLst>
  <dgm:cxnLst>
    <dgm:cxn modelId="{02515715-2047-4A1A-9EF9-DC9680BBF931}" type="presOf" srcId="{9DF84938-AEC4-4D85-9FA8-4ADB78DD959D}" destId="{9B4A8180-FB8D-4982-9C73-5104B5B59C8D}" srcOrd="0" destOrd="0" presId="urn:microsoft.com/office/officeart/2008/layout/VerticalCurvedList"/>
    <dgm:cxn modelId="{FEEEFC46-E903-4148-B3ED-B0FC421492E9}" type="presOf" srcId="{4D313AA6-733B-4F1B-AE66-32291D5FF720}" destId="{47CDC07E-8E0F-4B2E-9534-9B403E6EB96F}" srcOrd="0" destOrd="0" presId="urn:microsoft.com/office/officeart/2008/layout/VerticalCurvedList"/>
    <dgm:cxn modelId="{BC31344D-1370-4A72-9667-859C937C2428}" type="presOf" srcId="{290590F4-8CEE-4726-91A2-64BFFC1ACB19}" destId="{5E04F91A-9426-4D78-B2FF-BD25215DE42C}" srcOrd="0" destOrd="0" presId="urn:microsoft.com/office/officeart/2008/layout/VerticalCurvedList"/>
    <dgm:cxn modelId="{2D91B7B3-62D7-4482-A6B9-26B1D372DE43}" type="presOf" srcId="{52DA0DD7-328C-44E0-BF91-20A10C91EE48}" destId="{E3F9284A-EC97-49CB-AE5B-86FEE4071CDB}" srcOrd="0" destOrd="0" presId="urn:microsoft.com/office/officeart/2008/layout/VerticalCurvedList"/>
    <dgm:cxn modelId="{F98CD4FB-D465-4685-86AC-9E71FE688988}" srcId="{6E9EC281-07F8-4FCD-99E0-F2B9FC6AA1C4}" destId="{EB287ADB-C63B-4ABB-A27E-E8B67005E07C}" srcOrd="4" destOrd="0" parTransId="{69C799D5-B1AC-4FBA-BA6F-2C6FBBED4D7B}" sibTransId="{BF8FD952-1D62-4F54-8341-C8A772718145}"/>
    <dgm:cxn modelId="{BD92F5A6-31CD-4B65-9552-93DE1E4CE46D}" srcId="{6E9EC281-07F8-4FCD-99E0-F2B9FC6AA1C4}" destId="{4D313AA6-733B-4F1B-AE66-32291D5FF720}" srcOrd="5" destOrd="0" parTransId="{7967468B-2D78-45EF-9237-1BE485290163}" sibTransId="{5FEB1FE8-E490-4421-BBC1-5B1EEFEA614B}"/>
    <dgm:cxn modelId="{45662DF1-A9CC-46E3-9941-6A49FBA58624}" type="presOf" srcId="{BF529BA0-5DFC-46A5-AA90-9D491607F883}" destId="{E3743788-8354-4260-A4C4-35FB040C6C25}" srcOrd="0" destOrd="0" presId="urn:microsoft.com/office/officeart/2008/layout/VerticalCurvedList"/>
    <dgm:cxn modelId="{394A7919-ABB1-43BA-BA34-426A23FD50BA}" srcId="{6E9EC281-07F8-4FCD-99E0-F2B9FC6AA1C4}" destId="{51CFA9E9-F376-452D-A377-6A0BA37C6EAF}" srcOrd="6" destOrd="0" parTransId="{500EDF1E-D921-493F-9E06-59FABCD676A1}" sibTransId="{95414EBE-114A-4B32-9311-4BB610B46B3E}"/>
    <dgm:cxn modelId="{05AB1A1B-289C-41FD-83C0-141BC549D323}" type="presOf" srcId="{3A45F569-040C-41CF-97CA-5192AC68E427}" destId="{E2AEFFB9-D4E8-4557-ACA5-F6A7E88F9850}" srcOrd="0" destOrd="0" presId="urn:microsoft.com/office/officeart/2008/layout/VerticalCurvedList"/>
    <dgm:cxn modelId="{609247CE-9842-4683-84CA-B26010B9E9EE}" srcId="{6E9EC281-07F8-4FCD-99E0-F2B9FC6AA1C4}" destId="{3A45F569-040C-41CF-97CA-5192AC68E427}" srcOrd="1" destOrd="0" parTransId="{DE53BA04-017F-4CC4-8627-1B82F0D707B0}" sibTransId="{1CC42DB5-4118-44DE-90FB-63E288F091B9}"/>
    <dgm:cxn modelId="{4CE171FE-656C-4224-8F7D-B4BE39C115EE}" type="presOf" srcId="{6E9EC281-07F8-4FCD-99E0-F2B9FC6AA1C4}" destId="{E8D23483-C6A8-4397-B898-429D00BC1F04}" srcOrd="0" destOrd="0" presId="urn:microsoft.com/office/officeart/2008/layout/VerticalCurvedList"/>
    <dgm:cxn modelId="{6792ACDE-C388-4626-91BB-0F7DF4513172}" srcId="{6E9EC281-07F8-4FCD-99E0-F2B9FC6AA1C4}" destId="{290590F4-8CEE-4726-91A2-64BFFC1ACB19}" srcOrd="0" destOrd="0" parTransId="{6F108066-6AAF-4E33-BE4C-206106083FA1}" sibTransId="{9DF84938-AEC4-4D85-9FA8-4ADB78DD959D}"/>
    <dgm:cxn modelId="{87F47AE0-EDBA-45AB-9F81-9CE0A7A03E94}" srcId="{6E9EC281-07F8-4FCD-99E0-F2B9FC6AA1C4}" destId="{52DA0DD7-328C-44E0-BF91-20A10C91EE48}" srcOrd="2" destOrd="0" parTransId="{82665EF8-43B0-40E2-982A-3B81068DA02F}" sibTransId="{21032385-1340-494D-A19E-E9B25A69FA90}"/>
    <dgm:cxn modelId="{B1B56486-58EF-4758-BC98-7C105F1296BC}" type="presOf" srcId="{EB287ADB-C63B-4ABB-A27E-E8B67005E07C}" destId="{CFFC23D8-5282-4674-B9CF-03B255D28209}" srcOrd="0" destOrd="0" presId="urn:microsoft.com/office/officeart/2008/layout/VerticalCurvedList"/>
    <dgm:cxn modelId="{25A19FF8-5814-433F-8BDF-10A732BAA934}" type="presOf" srcId="{51CFA9E9-F376-452D-A377-6A0BA37C6EAF}" destId="{D0680070-922E-4643-981D-DE7C54ADF55F}" srcOrd="0" destOrd="0" presId="urn:microsoft.com/office/officeart/2008/layout/VerticalCurvedList"/>
    <dgm:cxn modelId="{84317743-BDCB-46A5-A49C-652C8AE4CC3A}" srcId="{6E9EC281-07F8-4FCD-99E0-F2B9FC6AA1C4}" destId="{BF529BA0-5DFC-46A5-AA90-9D491607F883}" srcOrd="3" destOrd="0" parTransId="{0D2A9FFF-C8A1-4AEE-93EF-C7D8FF13C42B}" sibTransId="{2FF0AE4C-5E3B-49C1-A5D3-485E5C733D12}"/>
    <dgm:cxn modelId="{E02F6501-D3CF-441B-B9E4-6A9C49A45431}" type="presParOf" srcId="{E8D23483-C6A8-4397-B898-429D00BC1F04}" destId="{00A83BC0-443D-44F4-A3E4-49400AAF4AA0}" srcOrd="0" destOrd="0" presId="urn:microsoft.com/office/officeart/2008/layout/VerticalCurvedList"/>
    <dgm:cxn modelId="{6ECCF009-91BF-4C2A-A6E0-6B2178DBB8DD}" type="presParOf" srcId="{00A83BC0-443D-44F4-A3E4-49400AAF4AA0}" destId="{E807DCEC-DB31-49AF-945E-12100987D4A6}" srcOrd="0" destOrd="0" presId="urn:microsoft.com/office/officeart/2008/layout/VerticalCurvedList"/>
    <dgm:cxn modelId="{B2464B27-664D-4C32-BC70-5D29E45A8E41}" type="presParOf" srcId="{E807DCEC-DB31-49AF-945E-12100987D4A6}" destId="{C8178510-FD46-444B-AA23-414826BFB3C0}" srcOrd="0" destOrd="0" presId="urn:microsoft.com/office/officeart/2008/layout/VerticalCurvedList"/>
    <dgm:cxn modelId="{369391CB-602A-4EDD-9EE5-1D88CBEB0EFB}" type="presParOf" srcId="{E807DCEC-DB31-49AF-945E-12100987D4A6}" destId="{9B4A8180-FB8D-4982-9C73-5104B5B59C8D}" srcOrd="1" destOrd="0" presId="urn:microsoft.com/office/officeart/2008/layout/VerticalCurvedList"/>
    <dgm:cxn modelId="{D59BE616-FE95-42FD-9689-CBEED33C6297}" type="presParOf" srcId="{E807DCEC-DB31-49AF-945E-12100987D4A6}" destId="{FBC875CA-AC33-4879-BB8A-5FD4D38972C9}" srcOrd="2" destOrd="0" presId="urn:microsoft.com/office/officeart/2008/layout/VerticalCurvedList"/>
    <dgm:cxn modelId="{6622E965-1D60-4E1C-B0D7-4032BCB0600B}" type="presParOf" srcId="{E807DCEC-DB31-49AF-945E-12100987D4A6}" destId="{C59B0DFE-61CF-45BB-B676-4FEC3E825C97}" srcOrd="3" destOrd="0" presId="urn:microsoft.com/office/officeart/2008/layout/VerticalCurvedList"/>
    <dgm:cxn modelId="{87D77712-0469-403A-84CD-C2EB37F6614E}" type="presParOf" srcId="{00A83BC0-443D-44F4-A3E4-49400AAF4AA0}" destId="{5E04F91A-9426-4D78-B2FF-BD25215DE42C}" srcOrd="1" destOrd="0" presId="urn:microsoft.com/office/officeart/2008/layout/VerticalCurvedList"/>
    <dgm:cxn modelId="{AC7F947A-0F6D-4EB0-AFBC-1EAA1E6FB788}" type="presParOf" srcId="{00A83BC0-443D-44F4-A3E4-49400AAF4AA0}" destId="{1411BF0F-85EB-4A64-8E9F-FB506ECD8D1E}" srcOrd="2" destOrd="0" presId="urn:microsoft.com/office/officeart/2008/layout/VerticalCurvedList"/>
    <dgm:cxn modelId="{64C43666-20C9-40BC-9E1C-F40FC1370DD7}" type="presParOf" srcId="{1411BF0F-85EB-4A64-8E9F-FB506ECD8D1E}" destId="{B09986EF-F513-4271-8020-8D7421D76A01}" srcOrd="0" destOrd="0" presId="urn:microsoft.com/office/officeart/2008/layout/VerticalCurvedList"/>
    <dgm:cxn modelId="{96AFF8D6-26F3-4F09-84F6-A2A9C6F637D5}" type="presParOf" srcId="{00A83BC0-443D-44F4-A3E4-49400AAF4AA0}" destId="{E2AEFFB9-D4E8-4557-ACA5-F6A7E88F9850}" srcOrd="3" destOrd="0" presId="urn:microsoft.com/office/officeart/2008/layout/VerticalCurvedList"/>
    <dgm:cxn modelId="{CF6BD7CB-2D19-4189-9A93-A7A73A73B822}" type="presParOf" srcId="{00A83BC0-443D-44F4-A3E4-49400AAF4AA0}" destId="{9D94CA62-942F-4971-AD34-239F5C2D36EC}" srcOrd="4" destOrd="0" presId="urn:microsoft.com/office/officeart/2008/layout/VerticalCurvedList"/>
    <dgm:cxn modelId="{364542F1-7E5D-4A2F-A0FD-8B063100F21A}" type="presParOf" srcId="{9D94CA62-942F-4971-AD34-239F5C2D36EC}" destId="{57A97935-939D-485E-9879-68471390B01E}" srcOrd="0" destOrd="0" presId="urn:microsoft.com/office/officeart/2008/layout/VerticalCurvedList"/>
    <dgm:cxn modelId="{22557AB8-1033-4ABB-B3A6-0A038ACF6C45}" type="presParOf" srcId="{00A83BC0-443D-44F4-A3E4-49400AAF4AA0}" destId="{E3F9284A-EC97-49CB-AE5B-86FEE4071CDB}" srcOrd="5" destOrd="0" presId="urn:microsoft.com/office/officeart/2008/layout/VerticalCurvedList"/>
    <dgm:cxn modelId="{3D2B9495-C48C-4FD0-A84A-1E482E3C9371}" type="presParOf" srcId="{00A83BC0-443D-44F4-A3E4-49400AAF4AA0}" destId="{DBE7CAF8-F75A-44F4-B714-665B46A98666}" srcOrd="6" destOrd="0" presId="urn:microsoft.com/office/officeart/2008/layout/VerticalCurvedList"/>
    <dgm:cxn modelId="{7534C42B-BFFE-43F7-9E63-7FCC2E5D9919}" type="presParOf" srcId="{DBE7CAF8-F75A-44F4-B714-665B46A98666}" destId="{DF771954-BF11-4A4B-8FCE-607368037334}" srcOrd="0" destOrd="0" presId="urn:microsoft.com/office/officeart/2008/layout/VerticalCurvedList"/>
    <dgm:cxn modelId="{C97426E5-F341-41A1-883E-F00D4383A4BA}" type="presParOf" srcId="{00A83BC0-443D-44F4-A3E4-49400AAF4AA0}" destId="{E3743788-8354-4260-A4C4-35FB040C6C25}" srcOrd="7" destOrd="0" presId="urn:microsoft.com/office/officeart/2008/layout/VerticalCurvedList"/>
    <dgm:cxn modelId="{BFC436CA-5208-425B-B92D-30CBA4A77AFD}" type="presParOf" srcId="{00A83BC0-443D-44F4-A3E4-49400AAF4AA0}" destId="{DFAAD105-2B01-405A-AD96-C24C83836246}" srcOrd="8" destOrd="0" presId="urn:microsoft.com/office/officeart/2008/layout/VerticalCurvedList"/>
    <dgm:cxn modelId="{0C9AFA64-6446-4151-99BB-0DC079BF16D4}" type="presParOf" srcId="{DFAAD105-2B01-405A-AD96-C24C83836246}" destId="{CFD76B4A-C79F-4FBA-AC66-5BAD7774A1CF}" srcOrd="0" destOrd="0" presId="urn:microsoft.com/office/officeart/2008/layout/VerticalCurvedList"/>
    <dgm:cxn modelId="{8FF5352A-6747-410D-8539-F9335F69F481}" type="presParOf" srcId="{00A83BC0-443D-44F4-A3E4-49400AAF4AA0}" destId="{CFFC23D8-5282-4674-B9CF-03B255D28209}" srcOrd="9" destOrd="0" presId="urn:microsoft.com/office/officeart/2008/layout/VerticalCurvedList"/>
    <dgm:cxn modelId="{CC429F9F-00BE-42CF-9B56-5FDA84271968}" type="presParOf" srcId="{00A83BC0-443D-44F4-A3E4-49400AAF4AA0}" destId="{73165ECB-C549-4733-9778-41948F1EE174}" srcOrd="10" destOrd="0" presId="urn:microsoft.com/office/officeart/2008/layout/VerticalCurvedList"/>
    <dgm:cxn modelId="{3EB4CFD2-085D-47AA-962F-4AD605354743}" type="presParOf" srcId="{73165ECB-C549-4733-9778-41948F1EE174}" destId="{C1B7E567-99A7-4D7A-A9D4-A73D5DE3AFBC}" srcOrd="0" destOrd="0" presId="urn:microsoft.com/office/officeart/2008/layout/VerticalCurvedList"/>
    <dgm:cxn modelId="{FE8167EB-0527-40F7-9BA8-79195AED0EC2}" type="presParOf" srcId="{00A83BC0-443D-44F4-A3E4-49400AAF4AA0}" destId="{47CDC07E-8E0F-4B2E-9534-9B403E6EB96F}" srcOrd="11" destOrd="0" presId="urn:microsoft.com/office/officeart/2008/layout/VerticalCurvedList"/>
    <dgm:cxn modelId="{185190B8-511E-4FEE-B551-E6C8D6E97563}" type="presParOf" srcId="{00A83BC0-443D-44F4-A3E4-49400AAF4AA0}" destId="{6A330D5B-A0B3-4705-A87D-21F5C8960252}" srcOrd="12" destOrd="0" presId="urn:microsoft.com/office/officeart/2008/layout/VerticalCurvedList"/>
    <dgm:cxn modelId="{C6E82564-189B-4D00-A273-8D9931DDF5DA}" type="presParOf" srcId="{6A330D5B-A0B3-4705-A87D-21F5C8960252}" destId="{8DF7F146-6BF4-443F-9D34-643DDF0BDEA6}" srcOrd="0" destOrd="0" presId="urn:microsoft.com/office/officeart/2008/layout/VerticalCurvedList"/>
    <dgm:cxn modelId="{F1979AAE-90F3-4373-8E0A-EBF6E6C99B5E}" type="presParOf" srcId="{00A83BC0-443D-44F4-A3E4-49400AAF4AA0}" destId="{D0680070-922E-4643-981D-DE7C54ADF55F}" srcOrd="13" destOrd="0" presId="urn:microsoft.com/office/officeart/2008/layout/VerticalCurvedList"/>
    <dgm:cxn modelId="{A1EE468C-8238-4331-9A4E-36A29D157D42}" type="presParOf" srcId="{00A83BC0-443D-44F4-A3E4-49400AAF4AA0}" destId="{678AFA07-847A-41C9-ACDF-C4CD29D8F9F3}" srcOrd="14" destOrd="0" presId="urn:microsoft.com/office/officeart/2008/layout/VerticalCurvedList"/>
    <dgm:cxn modelId="{9A2236A2-162E-4A0B-995E-5468740A578D}" type="presParOf" srcId="{678AFA07-847A-41C9-ACDF-C4CD29D8F9F3}" destId="{C50F3BA1-ADFB-479C-B1A7-8A40E405A1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4A8180-FB8D-4982-9C73-5104B5B59C8D}">
      <dsp:nvSpPr>
        <dsp:cNvPr id="0" name=""/>
        <dsp:cNvSpPr/>
      </dsp:nvSpPr>
      <dsp:spPr>
        <a:xfrm>
          <a:off x="-5597865" y="-857443"/>
          <a:ext cx="6668627" cy="6668627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04F91A-9426-4D78-B2FF-BD25215DE42C}">
      <dsp:nvSpPr>
        <dsp:cNvPr id="0" name=""/>
        <dsp:cNvSpPr/>
      </dsp:nvSpPr>
      <dsp:spPr>
        <a:xfrm>
          <a:off x="347504" y="225197"/>
          <a:ext cx="5689761" cy="4501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Nastavení oprávnění</a:t>
          </a:r>
          <a:endParaRPr lang="cs-CZ" sz="2300" kern="1200" dirty="0"/>
        </a:p>
      </dsp:txBody>
      <dsp:txXfrm>
        <a:off x="347504" y="225197"/>
        <a:ext cx="5689761" cy="450195"/>
      </dsp:txXfrm>
    </dsp:sp>
    <dsp:sp modelId="{B09986EF-F513-4271-8020-8D7421D76A01}">
      <dsp:nvSpPr>
        <dsp:cNvPr id="0" name=""/>
        <dsp:cNvSpPr/>
      </dsp:nvSpPr>
      <dsp:spPr>
        <a:xfrm>
          <a:off x="66132" y="168922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EFFB9-D4E8-4557-ACA5-F6A7E88F9850}">
      <dsp:nvSpPr>
        <dsp:cNvPr id="0" name=""/>
        <dsp:cNvSpPr/>
      </dsp:nvSpPr>
      <dsp:spPr>
        <a:xfrm>
          <a:off x="755197" y="900887"/>
          <a:ext cx="5282068" cy="4501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Kontrola číselníků</a:t>
          </a:r>
          <a:endParaRPr lang="cs-CZ" sz="2300" kern="1200" dirty="0"/>
        </a:p>
      </dsp:txBody>
      <dsp:txXfrm>
        <a:off x="755197" y="900887"/>
        <a:ext cx="5282068" cy="450195"/>
      </dsp:txXfrm>
    </dsp:sp>
    <dsp:sp modelId="{57A97935-939D-485E-9879-68471390B01E}">
      <dsp:nvSpPr>
        <dsp:cNvPr id="0" name=""/>
        <dsp:cNvSpPr/>
      </dsp:nvSpPr>
      <dsp:spPr>
        <a:xfrm>
          <a:off x="473825" y="844612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9284A-EC97-49CB-AE5B-86FEE4071CDB}">
      <dsp:nvSpPr>
        <dsp:cNvPr id="0" name=""/>
        <dsp:cNvSpPr/>
      </dsp:nvSpPr>
      <dsp:spPr>
        <a:xfrm>
          <a:off x="978611" y="1576082"/>
          <a:ext cx="5058655" cy="45019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Skrytí položek</a:t>
          </a:r>
          <a:endParaRPr lang="cs-CZ" sz="2300" kern="1200" dirty="0"/>
        </a:p>
      </dsp:txBody>
      <dsp:txXfrm>
        <a:off x="978611" y="1576082"/>
        <a:ext cx="5058655" cy="450195"/>
      </dsp:txXfrm>
    </dsp:sp>
    <dsp:sp modelId="{DF771954-BF11-4A4B-8FCE-607368037334}">
      <dsp:nvSpPr>
        <dsp:cNvPr id="0" name=""/>
        <dsp:cNvSpPr/>
      </dsp:nvSpPr>
      <dsp:spPr>
        <a:xfrm>
          <a:off x="697239" y="1519807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43788-8354-4260-A4C4-35FB040C6C25}">
      <dsp:nvSpPr>
        <dsp:cNvPr id="0" name=""/>
        <dsp:cNvSpPr/>
      </dsp:nvSpPr>
      <dsp:spPr>
        <a:xfrm>
          <a:off x="1049945" y="2251772"/>
          <a:ext cx="4987321" cy="45019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Rozpracování KPČ</a:t>
          </a:r>
          <a:endParaRPr lang="cs-CZ" sz="2300" kern="1200" dirty="0"/>
        </a:p>
      </dsp:txBody>
      <dsp:txXfrm>
        <a:off x="1049945" y="2251772"/>
        <a:ext cx="4987321" cy="450195"/>
      </dsp:txXfrm>
    </dsp:sp>
    <dsp:sp modelId="{CFD76B4A-C79F-4FBA-AC66-5BAD7774A1CF}">
      <dsp:nvSpPr>
        <dsp:cNvPr id="0" name=""/>
        <dsp:cNvSpPr/>
      </dsp:nvSpPr>
      <dsp:spPr>
        <a:xfrm>
          <a:off x="768572" y="2195498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FC23D8-5282-4674-B9CF-03B255D28209}">
      <dsp:nvSpPr>
        <dsp:cNvPr id="0" name=""/>
        <dsp:cNvSpPr/>
      </dsp:nvSpPr>
      <dsp:spPr>
        <a:xfrm>
          <a:off x="978611" y="2927462"/>
          <a:ext cx="5058655" cy="45019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Vložení příloh plánu</a:t>
          </a:r>
          <a:endParaRPr lang="cs-CZ" sz="2300" kern="1200" dirty="0"/>
        </a:p>
      </dsp:txBody>
      <dsp:txXfrm>
        <a:off x="978611" y="2927462"/>
        <a:ext cx="5058655" cy="450195"/>
      </dsp:txXfrm>
    </dsp:sp>
    <dsp:sp modelId="{C1B7E567-99A7-4D7A-A9D4-A73D5DE3AFBC}">
      <dsp:nvSpPr>
        <dsp:cNvPr id="0" name=""/>
        <dsp:cNvSpPr/>
      </dsp:nvSpPr>
      <dsp:spPr>
        <a:xfrm>
          <a:off x="697239" y="2871188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DC07E-8E0F-4B2E-9534-9B403E6EB96F}">
      <dsp:nvSpPr>
        <dsp:cNvPr id="0" name=""/>
        <dsp:cNvSpPr/>
      </dsp:nvSpPr>
      <dsp:spPr>
        <a:xfrm>
          <a:off x="755197" y="3602657"/>
          <a:ext cx="5282068" cy="45019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Přiřazení zkratek funkcí k uživatelům</a:t>
          </a:r>
          <a:r>
            <a:rPr lang="cs-CZ" altLang="cs-CZ" sz="2300" kern="1200" dirty="0" smtClean="0">
              <a:solidFill>
                <a:schemeClr val="bg1"/>
              </a:solidFill>
            </a:rPr>
            <a:t>*</a:t>
          </a:r>
          <a:endParaRPr lang="cs-CZ" sz="2300" kern="1200" dirty="0">
            <a:solidFill>
              <a:schemeClr val="bg1"/>
            </a:solidFill>
          </a:endParaRPr>
        </a:p>
      </dsp:txBody>
      <dsp:txXfrm>
        <a:off x="755197" y="3602657"/>
        <a:ext cx="5282068" cy="450195"/>
      </dsp:txXfrm>
    </dsp:sp>
    <dsp:sp modelId="{8DF7F146-6BF4-443F-9D34-643DDF0BDEA6}">
      <dsp:nvSpPr>
        <dsp:cNvPr id="0" name=""/>
        <dsp:cNvSpPr/>
      </dsp:nvSpPr>
      <dsp:spPr>
        <a:xfrm>
          <a:off x="473825" y="3546383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680070-922E-4643-981D-DE7C54ADF55F}">
      <dsp:nvSpPr>
        <dsp:cNvPr id="0" name=""/>
        <dsp:cNvSpPr/>
      </dsp:nvSpPr>
      <dsp:spPr>
        <a:xfrm>
          <a:off x="347504" y="4278347"/>
          <a:ext cx="5689761" cy="4501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7343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Delegace pravomocí</a:t>
          </a:r>
          <a:r>
            <a:rPr lang="cs-CZ" altLang="cs-CZ" sz="2300" kern="1200" dirty="0" smtClean="0">
              <a:solidFill>
                <a:schemeClr val="bg1"/>
              </a:solidFill>
            </a:rPr>
            <a:t>*</a:t>
          </a:r>
          <a:endParaRPr lang="cs-CZ" sz="2300" kern="1200" dirty="0"/>
        </a:p>
      </dsp:txBody>
      <dsp:txXfrm>
        <a:off x="347504" y="4278347"/>
        <a:ext cx="5689761" cy="450195"/>
      </dsp:txXfrm>
    </dsp:sp>
    <dsp:sp modelId="{C50F3BA1-ADFB-479C-B1A7-8A40E405A1D1}">
      <dsp:nvSpPr>
        <dsp:cNvPr id="0" name=""/>
        <dsp:cNvSpPr/>
      </dsp:nvSpPr>
      <dsp:spPr>
        <a:xfrm>
          <a:off x="66132" y="4222073"/>
          <a:ext cx="562744" cy="5627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D9B25-08B2-4557-A6E0-D70244216587}" type="datetime1">
              <a:rPr lang="cs-CZ" smtClean="0"/>
              <a:pPr/>
              <a:t>20.10.2022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MINISTERSTVO OBRANY ČESKÉ REPUBLIKY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1D424-78AD-4AC3-A892-95120ABA2F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2121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DEDA3D-B59A-4AB9-A196-E3BA44A3A338}" type="datetime1">
              <a:rPr lang="cs-CZ" smtClean="0"/>
              <a:pPr/>
              <a:t>20.10.2022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cs-CZ" smtClean="0"/>
              <a:t>MINISTERSTVO OBRANY ČESKÉ REPUBLIKY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11930-E187-4F6B-B082-CE94CB364B6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3552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4675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738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223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049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12935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425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Webová část Aktuální informace a Změny v APV VP pro distribuci aktuálních informací vztažených k danému tématu.	</a:t>
            </a:r>
          </a:p>
          <a:p>
            <a:pPr>
              <a:defRPr/>
            </a:pPr>
            <a:r>
              <a:rPr lang="cs-CZ" dirty="0" smtClean="0"/>
              <a:t>Možnost nastavení zasílání oznámení o změnách – ikona obálka.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122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Jméno uživatele je přednastaveno.</a:t>
            </a:r>
          </a:p>
          <a:p>
            <a:r>
              <a:rPr lang="cs-CZ" altLang="cs-CZ" dirty="0" smtClean="0"/>
              <a:t>Stačí pouze potvrdit, popřípadě upravit nabízené volby dle aktuálního požadavku. </a:t>
            </a:r>
          </a:p>
          <a:p>
            <a:r>
              <a:rPr lang="cs-CZ" altLang="cs-CZ" dirty="0" smtClean="0"/>
              <a:t>Systém umožňuje vícenásobné nastavení oznámení z jedné knihovny, kdy může nastat situace, že uživateli bude zasíláno oznámení dvakrát. </a:t>
            </a:r>
          </a:p>
          <a:p>
            <a:r>
              <a:rPr lang="cs-CZ" altLang="cs-CZ" dirty="0" smtClean="0"/>
              <a:t>V této situaci je nutno kontaktovat administrátora pro kontrolu nastavení odesílání oznámení</a:t>
            </a:r>
            <a:r>
              <a:rPr lang="cs-CZ" altLang="cs-CZ" baseline="0" dirty="0" smtClean="0"/>
              <a:t> či v horní části stránky „Zobrazit má existující upozornění na tomto webu“ si toto upozornění sám upravit. Přes tento odkaz lze toto upozornění i zrušit!</a:t>
            </a:r>
            <a:endParaRPr lang="cs-CZ" alt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497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Vyhledávání na webu. Stačí napsat jen zkrácený název např. „Metodické pokyny“ apod.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236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IPPŘ představuje vstupní bránu do APV VP.</a:t>
            </a:r>
          </a:p>
          <a:p>
            <a:pPr>
              <a:defRPr/>
            </a:pPr>
            <a:r>
              <a:rPr lang="cs-CZ" dirty="0" smtClean="0"/>
              <a:t>Tato webová stránka je složena z takzvaných webových částí:</a:t>
            </a:r>
          </a:p>
          <a:p>
            <a:pPr>
              <a:defRPr/>
            </a:pPr>
            <a:r>
              <a:rPr lang="cs-CZ" dirty="0" smtClean="0"/>
              <a:t>Seznam účelových webů (ÚW) – spravuje AKIS, obsahuje i žádost k vytvoření ÚW, nemá nic společného s APV VP</a:t>
            </a:r>
          </a:p>
          <a:p>
            <a:pPr>
              <a:defRPr/>
            </a:pPr>
            <a:r>
              <a:rPr lang="cs-CZ" dirty="0" smtClean="0"/>
              <a:t>Knihovna portálu IPPŘ – dokumenty vztahující se k plánovacím procesům</a:t>
            </a:r>
          </a:p>
          <a:p>
            <a:pPr>
              <a:defRPr/>
            </a:pPr>
            <a:r>
              <a:rPr lang="cs-CZ" dirty="0" smtClean="0"/>
              <a:t>Uživatelská podpora – Dotazy uživatelů</a:t>
            </a:r>
          </a:p>
          <a:p>
            <a:pPr>
              <a:defRPr/>
            </a:pPr>
            <a:r>
              <a:rPr lang="cs-CZ" dirty="0" smtClean="0"/>
              <a:t>	          - FAQ</a:t>
            </a:r>
          </a:p>
          <a:p>
            <a:pPr>
              <a:defRPr/>
            </a:pPr>
            <a:r>
              <a:rPr lang="cs-CZ" dirty="0" smtClean="0"/>
              <a:t>	          - Překladač zkratek Ř, O, S</a:t>
            </a:r>
          </a:p>
          <a:p>
            <a:pPr>
              <a:defRPr/>
            </a:pPr>
            <a:r>
              <a:rPr lang="cs-CZ" dirty="0" smtClean="0"/>
              <a:t>Dokumenty APV VP – knihovna s uloženými prezentacemi k APV VP</a:t>
            </a:r>
          </a:p>
          <a:p>
            <a:pPr>
              <a:defRPr/>
            </a:pPr>
            <a:r>
              <a:rPr lang="cs-CZ" dirty="0" smtClean="0"/>
              <a:t>	         - knihovna s uloženými prezentacemi k MS SharePoint</a:t>
            </a:r>
          </a:p>
          <a:p>
            <a:pPr>
              <a:defRPr/>
            </a:pPr>
            <a:r>
              <a:rPr lang="cs-CZ" baseline="0" dirty="0" smtClean="0"/>
              <a:t>a (další snímek)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10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I z CPP MO z kalendářní části se dostanete na TW </a:t>
            </a:r>
            <a:r>
              <a:rPr lang="cs-CZ" dirty="0" err="1" smtClean="0"/>
              <a:t>OCreMO</a:t>
            </a:r>
            <a:r>
              <a:rPr lang="cs-CZ" dirty="0" smtClean="0"/>
              <a:t>.</a:t>
            </a:r>
            <a:r>
              <a:rPr lang="cs-CZ" baseline="0" dirty="0" smtClean="0"/>
              <a:t> Otevře se kalendářní část ne domovská stránka TW </a:t>
            </a:r>
            <a:r>
              <a:rPr lang="cs-CZ" baseline="0" dirty="0" err="1" smtClean="0"/>
              <a:t>OCreMO</a:t>
            </a:r>
            <a:r>
              <a:rPr lang="cs-CZ" baseline="0" dirty="0" smtClean="0"/>
              <a:t>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739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9152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Systém APV VP umožňuje uživateli změnit šířku sloupce v jednotlivých náhledech, která bude systémem zapamatována a při příštím otevření prohlížeče bude uživateli zobrazeno jeho uložené nastavení.</a:t>
            </a:r>
          </a:p>
          <a:p>
            <a:r>
              <a:rPr lang="cs-CZ" altLang="cs-CZ" dirty="0" smtClean="0"/>
              <a:t>Současně je uživateli umožněno přesouvat jednotlivé sloupce, tak aby si mohl vytvořit zobrazení, které přesně vyhovuje jeho potřebám. </a:t>
            </a:r>
          </a:p>
          <a:p>
            <a:r>
              <a:rPr lang="cs-CZ" altLang="cs-CZ" dirty="0" smtClean="0"/>
              <a:t>Změna pořadí jednotlivých sloupců není systémem zapamatována, tudíž při příštím otevření náhledu, je pořadí zobrazeno dle defaultního nastavení systému..</a:t>
            </a:r>
          </a:p>
          <a:p>
            <a:endParaRPr lang="cs-CZ" altLang="cs-CZ" dirty="0" smtClean="0"/>
          </a:p>
          <a:p>
            <a:r>
              <a:rPr lang="cs-CZ" altLang="cs-CZ" dirty="0" smtClean="0"/>
              <a:t>Vše zobrazeno na obrázku.</a:t>
            </a:r>
          </a:p>
        </p:txBody>
      </p:sp>
      <p:sp>
        <p:nvSpPr>
          <p:cNvPr id="12083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9B393F6-5F8F-469A-8217-6884B77A151D}" type="slidenum">
              <a:rPr lang="en-US" altLang="cs-CZ" sz="1200" b="0" smtClean="0">
                <a:latin typeface="Times" pitchFamily="18" charset="0"/>
              </a:rPr>
              <a:pPr/>
              <a:t>23</a:t>
            </a:fld>
            <a:endParaRPr lang="en-US" altLang="cs-CZ" sz="1200" b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418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 testovacím prostředí si lze vyzkoušet práci v APV VP. Vše co zde bylo provedeno,</a:t>
            </a:r>
            <a:r>
              <a:rPr lang="cs-CZ" baseline="0" dirty="0" smtClean="0"/>
              <a:t> se v noci toho dne smaže, tzn. pokud si zapomenu přepnout zpět do produkčního prostředí, nic z toho co jsem ten den udělal/a v APV VP druhý den nebude!!!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8824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Základní body, které je nutno provést pro možnost využití TW </a:t>
            </a:r>
            <a:r>
              <a:rPr lang="cs-CZ" altLang="cs-CZ" dirty="0" err="1" smtClean="0"/>
              <a:t>OCreMO</a:t>
            </a:r>
            <a:r>
              <a:rPr lang="cs-CZ" altLang="cs-CZ" dirty="0" smtClean="0"/>
              <a:t> v procesech plánování lze definovat následovně: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Nastavení oprávnění přístupu uživatelů k TW </a:t>
            </a:r>
            <a:r>
              <a:rPr lang="cs-CZ" altLang="cs-CZ" dirty="0" err="1" smtClean="0"/>
              <a:t>OCreMO</a:t>
            </a:r>
            <a:endParaRPr lang="cs-CZ" altLang="cs-C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Kontrola číselníků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Skrytí redundantních položek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Rozpracování KPČ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Vložení příloh</a:t>
            </a:r>
            <a:r>
              <a:rPr lang="cs-CZ" altLang="cs-CZ" baseline="0" dirty="0" smtClean="0"/>
              <a:t> plánu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i="1" dirty="0" smtClean="0"/>
              <a:t>Zamčení TW </a:t>
            </a:r>
            <a:r>
              <a:rPr lang="cs-CZ" altLang="cs-CZ" i="1" dirty="0" err="1" smtClean="0"/>
              <a:t>OCreMO</a:t>
            </a:r>
            <a:endParaRPr lang="cs-CZ" altLang="cs-CZ" i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Přiřazení zkratek funkcí k uživatelům</a:t>
            </a:r>
            <a:r>
              <a:rPr lang="cs-CZ" altLang="cs-CZ" dirty="0" smtClean="0">
                <a:solidFill>
                  <a:srgbClr val="FF0000"/>
                </a:solidFill>
              </a:rPr>
              <a:t>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dirty="0" smtClean="0"/>
              <a:t>Delegace oprávnění Ř, O</a:t>
            </a:r>
            <a:r>
              <a:rPr lang="cs-CZ" altLang="cs-CZ" dirty="0" smtClean="0">
                <a:solidFill>
                  <a:srgbClr val="FF0000"/>
                </a:solidFill>
              </a:rPr>
              <a:t>*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altLang="cs-CZ" i="1" dirty="0" smtClean="0"/>
              <a:t>Zahájení fáze změnového řízení – odemčení TW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altLang="cs-CZ" baseline="0" dirty="0" smtClean="0">
                <a:solidFill>
                  <a:srgbClr val="FF0000"/>
                </a:solidFill>
              </a:rPr>
              <a:t>(</a:t>
            </a:r>
            <a:r>
              <a:rPr lang="cs-CZ" altLang="cs-CZ" dirty="0" smtClean="0">
                <a:solidFill>
                  <a:srgbClr val="FF0000"/>
                </a:solidFill>
              </a:rPr>
              <a:t>*</a:t>
            </a:r>
            <a:r>
              <a:rPr lang="cs-CZ" altLang="cs-CZ" baseline="0" dirty="0" smtClean="0">
                <a:solidFill>
                  <a:srgbClr val="FF0000"/>
                </a:solidFill>
              </a:rPr>
              <a:t>nezbytné až ve fázi změnového řízení, tzn. v lednu 2019, ale není chyba je nastavit dříve)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altLang="cs-CZ" dirty="0" smtClean="0">
              <a:solidFill>
                <a:srgbClr val="FF0000"/>
              </a:solidFill>
            </a:endParaRPr>
          </a:p>
        </p:txBody>
      </p:sp>
      <p:sp>
        <p:nvSpPr>
          <p:cNvPr id="4" name="Zástupný symbol pro záhlaví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PRO SLUŽEBNÍ POTŘEBU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F2DA1A-2CB5-4E7B-A130-6BDB9B2187DF}" type="slidenum">
              <a:rPr lang="cs-CZ" smtClean="0"/>
              <a:pPr>
                <a:defRPr/>
              </a:pPr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510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5395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0124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 smtClean="0"/>
              <a:t>Přiřazení </a:t>
            </a:r>
            <a:r>
              <a:rPr lang="cs-CZ" altLang="cs-CZ" b="1" dirty="0" smtClean="0"/>
              <a:t>skutečného</a:t>
            </a:r>
            <a:r>
              <a:rPr lang="cs-CZ" altLang="cs-CZ" dirty="0" smtClean="0"/>
              <a:t> uživatele ke zkratce provádí správce TW </a:t>
            </a:r>
            <a:r>
              <a:rPr lang="cs-CZ" altLang="cs-CZ" dirty="0" err="1" smtClean="0"/>
              <a:t>OCreMO</a:t>
            </a:r>
            <a:r>
              <a:rPr lang="cs-CZ" altLang="cs-CZ" dirty="0" smtClean="0"/>
              <a:t>.</a:t>
            </a:r>
          </a:p>
          <a:p>
            <a:r>
              <a:rPr lang="cs-CZ" altLang="cs-CZ" dirty="0" smtClean="0"/>
              <a:t>Bez přiřazení uživatele ke zkratce nebude danému uživateli umožněno provádět změny v KPČ ve fázi změnového řízení!!! (i kdyby měl oprávnění nastavená v MS SharePoint).</a:t>
            </a:r>
          </a:p>
          <a:p>
            <a:r>
              <a:rPr lang="cs-CZ" altLang="cs-CZ" dirty="0" smtClean="0"/>
              <a:t>Ke každé zkratce může být přiřazen pouze jeden uživatel.</a:t>
            </a:r>
          </a:p>
          <a:p>
            <a:r>
              <a:rPr lang="cs-CZ" altLang="cs-CZ" dirty="0" smtClean="0"/>
              <a:t>Změna uživatele se provádí obdobně jako přiřazení nového</a:t>
            </a:r>
            <a:r>
              <a:rPr lang="cs-CZ" altLang="cs-CZ" baseline="0" dirty="0" smtClean="0"/>
              <a:t> uživatele. .</a:t>
            </a:r>
          </a:p>
          <a:p>
            <a:r>
              <a:rPr lang="cs-CZ" altLang="cs-CZ" baseline="0" dirty="0" smtClean="0"/>
              <a:t>Pokud nebudete mít přiřazena skutečná funkcionáře nebudou dobře fungovat ani další moduly např. modul řízení rizik apod.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302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smtClean="0"/>
              <a:t>Může provést jak uživatel, který je přiřazen ke zkratce tak i správce TW </a:t>
            </a:r>
            <a:r>
              <a:rPr lang="cs-CZ" altLang="cs-CZ" dirty="0" err="1" smtClean="0"/>
              <a:t>OCreMO</a:t>
            </a:r>
            <a:r>
              <a:rPr lang="cs-CZ" altLang="cs-CZ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 smtClean="0"/>
              <a:t>Pokud nejsem uživatel, musím jako uživatele nastavit toho za</a:t>
            </a:r>
            <a:r>
              <a:rPr lang="cs-CZ" altLang="cs-CZ" baseline="0" dirty="0" smtClean="0"/>
              <a:t> koho delegaci nastavuji!!!!!</a:t>
            </a:r>
            <a:endParaRPr lang="cs-CZ" alt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4577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26406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smtClean="0"/>
              <a:t>Moje funkce – všechny zkratky, ke kterým je uživatel přiřazen, nebo jsou na něj delegována oprávnění.</a:t>
            </a:r>
          </a:p>
          <a:p>
            <a:r>
              <a:rPr lang="cs-CZ" altLang="cs-CZ" smtClean="0"/>
              <a:t>Moje složky – všechny složky, které si uživatel sám nastaví.</a:t>
            </a:r>
          </a:p>
          <a:p>
            <a:r>
              <a:rPr lang="cs-CZ" altLang="cs-CZ" smtClean="0"/>
              <a:t>Moje sledované položky – seznam položek, které si uživatel nastavil ke sledování.</a:t>
            </a:r>
          </a:p>
          <a:p>
            <a:r>
              <a:rPr lang="cs-CZ" altLang="cs-CZ" smtClean="0"/>
              <a:t>Moje oprávnění na tomto webu – prostor pro administraci oprávnění daného uživatele.</a:t>
            </a: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EA3AD6E-FFA1-43F7-8471-9AEC90221118}" type="slidenum">
              <a:rPr lang="en-US" altLang="cs-CZ" sz="1200" b="0" smtClean="0">
                <a:latin typeface="Times" pitchFamily="18" charset="0"/>
              </a:rPr>
              <a:pPr/>
              <a:t>31</a:t>
            </a:fld>
            <a:endParaRPr lang="en-US" altLang="cs-CZ" sz="1200" b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802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206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61986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44848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628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6943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Dostupné v modulu řízení.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D8BB-C8AB-4E08-8140-24E334987BFB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785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Dostupné v KPČ i v modulu řízení.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D8BB-C8AB-4E08-8140-24E334987BFB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254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Dostupné v modulu řízení.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D8BB-C8AB-4E08-8140-24E334987BFB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91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187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Ten samý postup.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086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18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 dirty="0" smtClean="0"/>
              <a:t>Stiskem tlačítka „Moje položky“ bude filtrováno aktuální zobrazení.</a:t>
            </a:r>
          </a:p>
          <a:p>
            <a:endParaRPr lang="cs-CZ" altLang="cs-CZ" sz="1000" dirty="0" smtClean="0"/>
          </a:p>
          <a:p>
            <a:r>
              <a:rPr lang="cs-CZ" altLang="cs-CZ" dirty="0" smtClean="0"/>
              <a:t>Filtrovacím kritériem je zkratka funkce přiřazená k aktuálně přihlášenému uživateli v části „Správa uživatelů“ – zkratka funkce může být jak v pozici „Řídí“, tak „Odpovídá“.</a:t>
            </a:r>
          </a:p>
          <a:p>
            <a:endParaRPr lang="cs-CZ" altLang="cs-CZ" sz="1000" dirty="0" smtClean="0"/>
          </a:p>
          <a:p>
            <a:r>
              <a:rPr lang="cs-CZ" altLang="cs-CZ" dirty="0" smtClean="0"/>
              <a:t>Tlačítko „Moje položky“ je dostupné v náhledech: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 smtClean="0"/>
              <a:t>Kalendářní plán činnosti</a:t>
            </a:r>
            <a:r>
              <a:rPr lang="en-US" altLang="cs-CZ" dirty="0" smtClean="0"/>
              <a:t>;</a:t>
            </a:r>
            <a:endParaRPr lang="cs-CZ" altLang="cs-CZ" dirty="0" smtClean="0"/>
          </a:p>
          <a:p>
            <a:pPr>
              <a:buFont typeface="Wingdings" pitchFamily="2" charset="2"/>
              <a:buChar char="Ø"/>
            </a:pPr>
            <a:r>
              <a:rPr lang="cs-CZ" altLang="cs-CZ" dirty="0" smtClean="0"/>
              <a:t>Věcné rozpracování - na kartě cíle.</a:t>
            </a:r>
          </a:p>
        </p:txBody>
      </p:sp>
      <p:sp>
        <p:nvSpPr>
          <p:cNvPr id="1218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C06DA66-98EF-4823-B006-1A9562BA38B2}" type="slidenum">
              <a:rPr lang="en-US" altLang="cs-CZ" sz="1200" b="0" smtClean="0">
                <a:latin typeface="Times" pitchFamily="18" charset="0"/>
              </a:rPr>
              <a:pPr/>
              <a:t>41</a:t>
            </a:fld>
            <a:endParaRPr lang="en-US" altLang="cs-CZ" sz="1200" b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50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58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mtClean="0"/>
              <a:t>Vstup do APV VP je realizován prostřednictvím ŠIS portálu, kliknutím na odkaz IPPŘ v horní liště odkazů.</a:t>
            </a:r>
          </a:p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24484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/>
          </a:p>
        </p:txBody>
      </p:sp>
      <p:sp>
        <p:nvSpPr>
          <p:cNvPr id="12288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2868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868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28688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82B16E4-4DE6-4582-B942-235F182ACDD1}" type="slidenum">
              <a:rPr lang="en-US" altLang="cs-CZ" sz="1200" b="0" smtClean="0">
                <a:latin typeface="Times" pitchFamily="18" charset="0"/>
              </a:rPr>
              <a:pPr/>
              <a:t>43</a:t>
            </a:fld>
            <a:endParaRPr lang="en-US" altLang="cs-CZ" sz="1200" b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2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553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2421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1. Zobrazení</a:t>
            </a:r>
            <a:r>
              <a:rPr lang="cs-CZ" baseline="0" dirty="0" smtClean="0"/>
              <a:t> v modulu řízení:</a:t>
            </a:r>
          </a:p>
          <a:p>
            <a:r>
              <a:rPr lang="cs-CZ" baseline="0" dirty="0" smtClean="0"/>
              <a:t>    Pouze neskryté / Pouze skryté / Všechny položky</a:t>
            </a:r>
          </a:p>
          <a:p>
            <a:r>
              <a:rPr lang="cs-CZ" baseline="0" dirty="0" smtClean="0"/>
              <a:t>2. Úprava zobrazení:</a:t>
            </a:r>
          </a:p>
          <a:p>
            <a:r>
              <a:rPr lang="cs-CZ" baseline="0" dirty="0" smtClean="0"/>
              <a:t>    Výchozí / Datum od / Datum do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1D8BB-C8AB-4E08-8140-24E334987BFB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60631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Sledovaná oblast 007 – Kontrolní činnost</a:t>
            </a:r>
          </a:p>
          <a:p>
            <a:r>
              <a:rPr lang="cs-CZ" dirty="0" smtClean="0"/>
              <a:t>Řídící pracovník OC – odpovídá za realizaci opatření a úkolů</a:t>
            </a:r>
          </a:p>
          <a:p>
            <a:r>
              <a:rPr lang="cs-CZ" dirty="0" smtClean="0"/>
              <a:t>Nařizující funkcionář OC – oprávněn nařídit kontrolu a určit</a:t>
            </a:r>
            <a:r>
              <a:rPr lang="cs-CZ" baseline="0" dirty="0" smtClean="0"/>
              <a:t> oprávnění</a:t>
            </a:r>
            <a:endParaRPr lang="cs-CZ" dirty="0" smtClean="0"/>
          </a:p>
          <a:p>
            <a:r>
              <a:rPr lang="cs-CZ" dirty="0" smtClean="0"/>
              <a:t>Plánovač – přidělení oprávnění pro plánování kontrol kontrolujícímu</a:t>
            </a:r>
          </a:p>
          <a:p>
            <a:r>
              <a:rPr lang="cs-CZ" dirty="0" smtClean="0"/>
              <a:t>Kontrolující – vyhodnotí kontrolu (může delegovat oprávnění)</a:t>
            </a:r>
          </a:p>
          <a:p>
            <a:r>
              <a:rPr lang="cs-CZ" dirty="0" smtClean="0"/>
              <a:t>Správce modulu – SDK MO</a:t>
            </a:r>
          </a:p>
          <a:p>
            <a:r>
              <a:rPr lang="cs-CZ" b="1" dirty="0" smtClean="0"/>
              <a:t>Číselníky modulů:</a:t>
            </a:r>
          </a:p>
          <a:p>
            <a:r>
              <a:rPr lang="cs-CZ" b="0" dirty="0" smtClean="0"/>
              <a:t>Oblasti kontroly, normy kontroly, hodnocení oblasti kontroly, doplňkové hodnocení oblasti kontroly</a:t>
            </a:r>
          </a:p>
          <a:p>
            <a:r>
              <a:rPr lang="cs-CZ" b="1" dirty="0" smtClean="0"/>
              <a:t>Kontrola je vždy událost</a:t>
            </a:r>
            <a:r>
              <a:rPr lang="cs-CZ" b="0" dirty="0" smtClean="0"/>
              <a:t>,</a:t>
            </a:r>
            <a:r>
              <a:rPr lang="cs-CZ" b="0" baseline="0" dirty="0" smtClean="0"/>
              <a:t> kontrolovaný OC je znázorněn zeleně</a:t>
            </a: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0A6A9-C866-41E7-86A5-CACB440481E3}" type="slidenum">
              <a:rPr lang="cs-CZ" smtClean="0"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29066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Resort MO </a:t>
            </a:r>
            <a:r>
              <a:rPr lang="cs-CZ" dirty="0" smtClean="0"/>
              <a:t>Gestor NŘ</a:t>
            </a:r>
            <a:r>
              <a:rPr lang="cs-CZ" baseline="0" dirty="0" smtClean="0"/>
              <a:t> SOPS </a:t>
            </a:r>
            <a:r>
              <a:rPr lang="cs-CZ" dirty="0" smtClean="0"/>
              <a:t>MO </a:t>
            </a:r>
            <a:endParaRPr lang="cs-CZ" baseline="0" dirty="0" smtClean="0"/>
          </a:p>
          <a:p>
            <a:r>
              <a:rPr lang="cs-CZ" b="1" baseline="0" dirty="0" smtClean="0"/>
              <a:t>Manažeři cílů (OC)</a:t>
            </a:r>
            <a:endParaRPr lang="cs-CZ" b="1" dirty="0" smtClean="0"/>
          </a:p>
          <a:p>
            <a:r>
              <a:rPr lang="cs-CZ" dirty="0" smtClean="0"/>
              <a:t>Gestor (redaktor modulu)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Správce rizik</a:t>
            </a:r>
            <a:r>
              <a:rPr lang="cs-CZ" baseline="0" dirty="0" smtClean="0"/>
              <a:t> (správce modulu) – Katalog rizik, mapa rizik pro každý cíl soustavy</a:t>
            </a:r>
          </a:p>
          <a:p>
            <a:r>
              <a:rPr lang="cs-CZ" baseline="0" dirty="0" smtClean="0"/>
              <a:t>Vlastník rizik</a:t>
            </a:r>
          </a:p>
          <a:p>
            <a:r>
              <a:rPr lang="cs-CZ" baseline="0" dirty="0" smtClean="0"/>
              <a:t>Vlastník aktiv</a:t>
            </a:r>
          </a:p>
          <a:p>
            <a:r>
              <a:rPr lang="cs-CZ" baseline="0" dirty="0" smtClean="0"/>
              <a:t>Hodnotitel rizika</a:t>
            </a:r>
          </a:p>
          <a:p>
            <a:r>
              <a:rPr lang="cs-CZ" b="1" baseline="0" dirty="0" smtClean="0"/>
              <a:t>Číselníky modulu:</a:t>
            </a:r>
          </a:p>
          <a:p>
            <a:r>
              <a:rPr lang="cs-CZ" b="0" baseline="0" dirty="0" smtClean="0"/>
              <a:t>Skupiny aktiv, kategorie hrozby, přístup ke zvládání rizika, vzory rizik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0A6A9-C866-41E7-86A5-CACB440481E3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290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/>
              <a:t>Číselníky modulu:</a:t>
            </a:r>
          </a:p>
          <a:p>
            <a:r>
              <a:rPr lang="cs-CZ" b="0" dirty="0" smtClean="0"/>
              <a:t>Číselník zbraní (není kritický), číselník zařízení UVZ,</a:t>
            </a:r>
            <a:endParaRPr lang="cs-CZ" b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0A6A9-C866-41E7-86A5-CACB440481E3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2906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Modulu k řízení komunikačních a informačních aktivit resortu </a:t>
            </a:r>
            <a:r>
              <a:rPr lang="cs-CZ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(Akce na veřejnosti – Garant </a:t>
            </a:r>
            <a:r>
              <a:rPr lang="cs-CZ" sz="1200" b="0" i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Odbor komunikace MO</a:t>
            </a:r>
            <a:r>
              <a:rPr lang="cs-CZ" sz="1200" b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-lidské a materiální zdroje k realizaci jednotlivých akcí na veřejnosti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-objem peněžních prostředků a hodnocení finanční nákladovosti akcí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-schvalovací doklad u nově zařazovaných akcí v průběhu kalendářního roku s možností informování uživatelů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-hodnocení aktivit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povolovat zařazení do plánu až po vyplnění předešlých bodů 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-filtrování dat a vytváření sestav pro využití i ve veřejných sítích v MS Word a Excel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Optimalizace APV VP v prostředí MS SharePoint 2013</a:t>
            </a:r>
          </a:p>
          <a:p>
            <a:pPr lvl="0"/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Migrace na verzi 2013 bude realizována v souladu s </a:t>
            </a:r>
            <a:r>
              <a:rPr lang="cs-CZ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Enterprice</a:t>
            </a:r>
            <a:r>
              <a:rPr lang="cs-CZ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licencí na produkt MS SharePoint. </a:t>
            </a:r>
          </a:p>
          <a:p>
            <a:pPr lvl="0"/>
            <a:r>
              <a:rPr lang="cs-CZ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Vyčlenění Modulu řízení rizik z prostředí APV VP</a:t>
            </a:r>
          </a:p>
          <a:p>
            <a:pPr lvl="0"/>
            <a:r>
              <a:rPr lang="cs-CZ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Vznikne</a:t>
            </a:r>
            <a:r>
              <a:rPr lang="cs-CZ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samostatný modul bez vazby na plánování a soustavu cílů.</a:t>
            </a:r>
          </a:p>
          <a:p>
            <a:pPr lvl="0"/>
            <a:r>
              <a:rPr lang="cs-CZ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Použití pro řízení projektů a akcí v resortu MO (projektové řízení).</a:t>
            </a:r>
          </a:p>
          <a:p>
            <a:pPr lvl="0"/>
            <a:r>
              <a:rPr lang="cs-CZ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 hodnocení </a:t>
            </a:r>
            <a:r>
              <a:rPr lang="cs-CZ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umožní hodnocení využití peněžních prostředků a jejich predikci u jednotlivých OC.</a:t>
            </a:r>
            <a:endParaRPr lang="cs-CZ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0A6A9-C866-41E7-86A5-CACB440481E3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12906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71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8922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11930-E187-4F6B-B082-CE94CB364B6D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300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822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04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9276C-A06C-4B5F-B9E7-395BE2C37541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893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 userDrawn="1"/>
        </p:nvGrpSpPr>
        <p:grpSpPr>
          <a:xfrm>
            <a:off x="-54399" y="-27000"/>
            <a:ext cx="9252799" cy="6912000"/>
            <a:chOff x="-54399" y="-27000"/>
            <a:chExt cx="9252799" cy="6912000"/>
          </a:xfrm>
        </p:grpSpPr>
        <p:pic>
          <p:nvPicPr>
            <p:cNvPr id="1026" name="Picture 2" descr="D:\BACKUP_LENKA\Plocha\MINISTERSVO_OBRANY\Složka ppt8_final\JPG\ppt4.jpg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54399" y="-27000"/>
              <a:ext cx="9252799" cy="6912000"/>
            </a:xfrm>
            <a:prstGeom prst="rect">
              <a:avLst/>
            </a:prstGeom>
            <a:noFill/>
          </p:spPr>
        </p:pic>
        <p:pic>
          <p:nvPicPr>
            <p:cNvPr id="2050" name="Picture 2" descr="D:\BACKUP_LENKA\Plocha\MINISTERSVO_OBRANY\ppt10\logo_erb.emf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63888" y="3284984"/>
              <a:ext cx="2054255" cy="273630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 userDrawn="1"/>
        </p:nvGrpSpPr>
        <p:grpSpPr>
          <a:xfrm>
            <a:off x="-30304" y="-9000"/>
            <a:ext cx="9204608" cy="6876000"/>
            <a:chOff x="-30304" y="-9000"/>
            <a:chExt cx="9204608" cy="6876000"/>
          </a:xfrm>
        </p:grpSpPr>
        <p:pic>
          <p:nvPicPr>
            <p:cNvPr id="4" name="Picture 2" descr="D:\BACKUP_LENKA\Plocha\MINISTERSVO_OBRANY\ppt10\pt_104.jpg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30304" y="-9000"/>
              <a:ext cx="9204608" cy="6876000"/>
            </a:xfrm>
            <a:prstGeom prst="rect">
              <a:avLst/>
            </a:prstGeom>
            <a:noFill/>
          </p:spPr>
        </p:pic>
        <p:pic>
          <p:nvPicPr>
            <p:cNvPr id="3074" name="Picture 2" descr="D:\BACKUP_LENKA\Plocha\MINISTERSVO_OBRANY\ppt10\logo_erb.emf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7459734" y="5239950"/>
              <a:ext cx="912174" cy="1215033"/>
            </a:xfrm>
            <a:prstGeom prst="rect">
              <a:avLst/>
            </a:prstGeom>
            <a:noFill/>
          </p:spPr>
        </p:pic>
      </p:grpSp>
      <p:sp>
        <p:nvSpPr>
          <p:cNvPr id="2" name="S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7884368" y="404665"/>
            <a:ext cx="1080120" cy="4968551"/>
          </a:xfrm>
        </p:spPr>
        <p:txBody>
          <a:bodyPr vert="eaVert"/>
          <a:lstStyle/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3568" y="404665"/>
            <a:ext cx="6552728" cy="612068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288000" y="5652000"/>
            <a:ext cx="504056" cy="365125"/>
          </a:xfrm>
        </p:spPr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TextovéPole 7"/>
          <p:cNvSpPr txBox="1"/>
          <p:nvPr userDrawn="1"/>
        </p:nvSpPr>
        <p:spPr>
          <a:xfrm rot="5400000">
            <a:off x="-2743256" y="3376801"/>
            <a:ext cx="619268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" b="0" dirty="0" smtClean="0">
                <a:latin typeface="Arial Narrow" pitchFamily="34" charset="0"/>
                <a:cs typeface="Arial" pitchFamily="34" charset="0"/>
              </a:rPr>
              <a:t>MINISTERSTVO OBRANY</a:t>
            </a:r>
            <a:r>
              <a:rPr lang="cs-CZ" sz="720" b="0" baseline="0" dirty="0" smtClean="0">
                <a:latin typeface="Arial Narrow" pitchFamily="34" charset="0"/>
                <a:cs typeface="Arial" pitchFamily="34" charset="0"/>
              </a:rPr>
              <a:t> ČR, sekce vyzbrojování</a:t>
            </a:r>
            <a:endParaRPr lang="cs-CZ" sz="720" b="0" dirty="0"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ložka ppt9_final\jpg\Bez názvu-15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000" y="-13255"/>
            <a:ext cx="9216000" cy="688451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149035" y="5013177"/>
            <a:ext cx="6845932" cy="1584176"/>
          </a:xfrm>
        </p:spPr>
        <p:txBody>
          <a:bodyPr>
            <a:normAutofit/>
          </a:bodyPr>
          <a:lstStyle>
            <a:lvl1pPr algn="ctr">
              <a:defRPr sz="1200" cap="none"/>
            </a:lvl1pPr>
          </a:lstStyle>
          <a:p>
            <a:r>
              <a:rPr lang="cs-CZ" dirty="0" smtClean="0"/>
              <a:t>Kontakt</a:t>
            </a:r>
            <a:endParaRPr lang="cs-CZ" dirty="0"/>
          </a:p>
        </p:txBody>
      </p:sp>
      <p:sp>
        <p:nvSpPr>
          <p:cNvPr id="5" name="TextovéPole 4"/>
          <p:cNvSpPr txBox="1"/>
          <p:nvPr userDrawn="1"/>
        </p:nvSpPr>
        <p:spPr>
          <a:xfrm>
            <a:off x="1763688" y="3429001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DĚKUJI ZA POZORNOST</a:t>
            </a:r>
            <a:endParaRPr lang="cs-CZ" sz="2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Obrázek 5" descr="otaznik-01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923928" y="1700808"/>
            <a:ext cx="1438659" cy="1438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C729D6-9923-4C3A-A58F-408BC5CAB229}" type="datetime1">
              <a:rPr lang="cs-CZ" smtClean="0"/>
              <a:t>20.10.2022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PRO SLUŽEBNÍ POTŘEBU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288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 userDrawn="1"/>
        </p:nvGrpSpPr>
        <p:grpSpPr>
          <a:xfrm>
            <a:off x="-54400" y="-27000"/>
            <a:ext cx="9252801" cy="6912000"/>
            <a:chOff x="-54400" y="-27000"/>
            <a:chExt cx="9252801" cy="6912000"/>
          </a:xfrm>
        </p:grpSpPr>
        <p:pic>
          <p:nvPicPr>
            <p:cNvPr id="1026" name="Picture 2" descr="D:\BACKUP_LENKA\Plocha\MINISTERSVO_OBRANY\FINAL\JPG_final\ppt2.jpg"/>
            <p:cNvPicPr>
              <a:picLocks noChangeAspect="1" noChangeArrowheads="1"/>
            </p:cNvPicPr>
            <p:nvPr userDrawn="1"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-54400" y="-27000"/>
              <a:ext cx="9252801" cy="6912000"/>
            </a:xfrm>
            <a:prstGeom prst="rect">
              <a:avLst/>
            </a:prstGeom>
            <a:noFill/>
          </p:spPr>
        </p:pic>
        <p:pic>
          <p:nvPicPr>
            <p:cNvPr id="3" name="Picture 2" descr="D:\BACKUP_LENKA\Plocha\MINISTERSVO_OBRANY\ppt10\logo_erb.emf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33971" y="1678890"/>
              <a:ext cx="1530117" cy="2038142"/>
            </a:xfrm>
            <a:prstGeom prst="rect">
              <a:avLst/>
            </a:prstGeom>
            <a:noFill/>
          </p:spPr>
        </p:pic>
      </p:grp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48680" y="3717032"/>
            <a:ext cx="7846640" cy="1512168"/>
          </a:xfrm>
        </p:spPr>
        <p:txBody>
          <a:bodyPr>
            <a:normAutofit/>
          </a:bodyPr>
          <a:lstStyle>
            <a:lvl1pPr algn="ctr">
              <a:defRPr sz="2800" baseline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cs-CZ" dirty="0" smtClean="0"/>
              <a:t>NÁZEV</a:t>
            </a:r>
            <a:br>
              <a:rPr lang="cs-CZ" dirty="0" smtClean="0"/>
            </a:br>
            <a:r>
              <a:rPr lang="cs-CZ" dirty="0" smtClean="0"/>
              <a:t>PREZENTACE</a:t>
            </a:r>
            <a:endParaRPr lang="cs-CZ" dirty="0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0" hasCustomPrompt="1"/>
          </p:nvPr>
        </p:nvSpPr>
        <p:spPr>
          <a:xfrm>
            <a:off x="639723" y="5876950"/>
            <a:ext cx="7848600" cy="360362"/>
          </a:xfrm>
        </p:spPr>
        <p:txBody>
          <a:bodyPr>
            <a:normAutofit/>
          </a:bodyPr>
          <a:lstStyle>
            <a:lvl1pPr algn="ctr">
              <a:buNone/>
              <a:defRPr sz="1200" b="0" i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funkce</a:t>
            </a:r>
            <a:endParaRPr lang="cs-CZ" dirty="0"/>
          </a:p>
        </p:txBody>
      </p:sp>
      <p:sp>
        <p:nvSpPr>
          <p:cNvPr id="15" name="Zástupný symbol pro text 11"/>
          <p:cNvSpPr>
            <a:spLocks noGrp="1"/>
          </p:cNvSpPr>
          <p:nvPr>
            <p:ph type="body" sz="quarter" idx="11" hasCustomPrompt="1"/>
          </p:nvPr>
        </p:nvSpPr>
        <p:spPr>
          <a:xfrm>
            <a:off x="639723" y="5562396"/>
            <a:ext cx="7848600" cy="360362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cs-CZ" dirty="0" smtClean="0"/>
              <a:t>jméno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cap="all" baseline="0"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844825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844825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6974904" y="6237312"/>
            <a:ext cx="2133600" cy="365125"/>
          </a:xfrm>
        </p:spPr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3575050" y="1844825"/>
            <a:ext cx="5111751" cy="42813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844825"/>
            <a:ext cx="3008313" cy="42813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484784"/>
            <a:ext cx="5486400" cy="3816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Klepnutím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188640"/>
            <a:ext cx="6850800" cy="1080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 userDrawn="1"/>
        </p:nvGrpSpPr>
        <p:grpSpPr>
          <a:xfrm>
            <a:off x="-30304" y="-9000"/>
            <a:ext cx="9204608" cy="6876000"/>
            <a:chOff x="-30304" y="-9000"/>
            <a:chExt cx="9204608" cy="6876000"/>
          </a:xfrm>
        </p:grpSpPr>
        <p:pic>
          <p:nvPicPr>
            <p:cNvPr id="1027" name="Picture 3" descr="D:\BACKUP_LENKA\Plocha\MINISTERSVO_OBRANY\ppt10\pt_103.jpg"/>
            <p:cNvPicPr>
              <a:picLocks noChangeAspect="1" noChangeArrowheads="1"/>
            </p:cNvPicPr>
            <p:nvPr userDrawn="1"/>
          </p:nvPicPr>
          <p:blipFill>
            <a:blip r:embed="rId14" cstate="screen"/>
            <a:srcRect/>
            <a:stretch>
              <a:fillRect/>
            </a:stretch>
          </p:blipFill>
          <p:spPr bwMode="auto">
            <a:xfrm>
              <a:off x="-30304" y="-9000"/>
              <a:ext cx="9204608" cy="6876000"/>
            </a:xfrm>
            <a:prstGeom prst="rect">
              <a:avLst/>
            </a:prstGeom>
            <a:noFill/>
          </p:spPr>
        </p:pic>
        <p:pic>
          <p:nvPicPr>
            <p:cNvPr id="1026" name="Picture 2" descr="D:\BACKUP_LENKA\Plocha\MINISTERSVO_OBRANY\ppt10\logo_erb.emf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596336" y="620688"/>
              <a:ext cx="897532" cy="1195529"/>
            </a:xfrm>
            <a:prstGeom prst="rect">
              <a:avLst/>
            </a:prstGeom>
            <a:noFill/>
          </p:spPr>
        </p:pic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06712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 smtClean="0"/>
              <a:t>NÁZEV PREZENTACE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844825"/>
            <a:ext cx="8229600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740000" y="6232228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5A1ABE-43A1-4463-8DEC-95F9CF14EFAB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349200" y="6453337"/>
            <a:ext cx="6192688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" b="1" baseline="0" dirty="0" smtClean="0">
                <a:solidFill>
                  <a:schemeClr val="tx1"/>
                </a:solidFill>
                <a:latin typeface="Arial Narrow" pitchFamily="34" charset="0"/>
                <a:cs typeface="Arial" pitchFamily="34" charset="0"/>
              </a:rPr>
              <a:t>MINISTERSTVO OBRANY ČR</a:t>
            </a:r>
            <a:endParaRPr lang="cs-CZ" sz="720" b="1" baseline="0" dirty="0">
              <a:solidFill>
                <a:schemeClr val="tx1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9" r:id="rId10"/>
    <p:sldLayoutId id="2147483662" r:id="rId11"/>
    <p:sldLayoutId id="2147483663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32400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b="1" kern="1200">
          <a:solidFill>
            <a:schemeClr val="tx2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•"/>
        <a:defRPr sz="2800" kern="1200" baseline="0">
          <a:solidFill>
            <a:schemeClr val="accent1">
              <a:lumMod val="75000"/>
            </a:schemeClr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SzPct val="88000"/>
        <a:buFont typeface="Wingdings" pitchFamily="2" charset="2"/>
        <a:buChar char="§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SzPct val="74000"/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2.emf"/><Relationship Id="rId9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2.emf"/><Relationship Id="rId9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2.emf"/><Relationship Id="rId9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vvp.acr/" TargetMode="External"/><Relationship Id="rId2" Type="http://schemas.openxmlformats.org/officeDocument/2006/relationships/hyperlink" Target="http://www.apvvp.acr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test.apvvp.acr/" TargetMode="External"/><Relationship Id="rId4" Type="http://schemas.openxmlformats.org/officeDocument/2006/relationships/hyperlink" Target="http://test.apvvp.acr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1844824"/>
            <a:ext cx="7846640" cy="1512168"/>
          </a:xfrm>
        </p:spPr>
        <p:txBody>
          <a:bodyPr>
            <a:normAutofit fontScale="90000"/>
          </a:bodyPr>
          <a:lstStyle/>
          <a:p>
            <a:r>
              <a:rPr lang="cs-CZ" sz="6000" b="1" dirty="0" smtClean="0"/>
              <a:t>Plánování</a:t>
            </a:r>
            <a:br>
              <a:rPr lang="cs-CZ" sz="6000" b="1" dirty="0" smtClean="0"/>
            </a:br>
            <a:r>
              <a:rPr lang="cs-CZ" sz="6000" b="1" dirty="0" err="1" smtClean="0"/>
              <a:t>apvvp</a:t>
            </a:r>
            <a:endParaRPr lang="cs-CZ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Číselníky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B14D1C9-DE7A-4200-9DA5-5DF0C328D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463306"/>
            <a:ext cx="7886700" cy="4270476"/>
          </a:xfrm>
          <a:prstGeom prst="rect">
            <a:avLst/>
          </a:prstGeom>
        </p:spPr>
      </p:pic>
      <p:sp>
        <p:nvSpPr>
          <p:cNvPr id="9" name="Ovál 8">
            <a:extLst>
              <a:ext uri="{FF2B5EF4-FFF2-40B4-BE49-F238E27FC236}">
                <a16:creationId xmlns="" xmlns:a16="http://schemas.microsoft.com/office/drawing/2014/main" id="{0E7A51C4-40D5-4E92-A14D-DFC878F8A44C}"/>
              </a:ext>
            </a:extLst>
          </p:cNvPr>
          <p:cNvSpPr/>
          <p:nvPr/>
        </p:nvSpPr>
        <p:spPr>
          <a:xfrm>
            <a:off x="862012" y="4127500"/>
            <a:ext cx="838200" cy="2857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9999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(1/8)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Úvodem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Orientováno na to, s čím potřebuji pracovat</a:t>
            </a:r>
          </a:p>
          <a:p>
            <a:r>
              <a:rPr lang="cs-CZ" dirty="0"/>
              <a:t>Odstraněno zobrazování „balastních“ dat</a:t>
            </a:r>
          </a:p>
          <a:p>
            <a:r>
              <a:rPr lang="cs-CZ" dirty="0"/>
              <a:t>Centralizace veškeré práce do jednoho místa</a:t>
            </a:r>
          </a:p>
          <a:p>
            <a:pPr lvl="1"/>
            <a:r>
              <a:rPr lang="cs-CZ" dirty="0"/>
              <a:t>Postupné doplňování další funkcionality (hodnocení, řízení)</a:t>
            </a:r>
          </a:p>
          <a:p>
            <a:r>
              <a:rPr lang="cs-CZ" dirty="0"/>
              <a:t>Barevné konvence nahrazeny ikonografií</a:t>
            </a:r>
          </a:p>
          <a:p>
            <a:pPr lvl="1"/>
            <a:r>
              <a:rPr lang="cs-CZ" dirty="0"/>
              <a:t>Přehlednější, podporuje přístupnost</a:t>
            </a:r>
          </a:p>
          <a:p>
            <a:r>
              <a:rPr lang="cs-CZ" dirty="0"/>
              <a:t>Stromové struktury nahrazeny plochými seznamy</a:t>
            </a:r>
          </a:p>
          <a:p>
            <a:pPr lvl="1"/>
            <a:r>
              <a:rPr lang="cs-CZ" dirty="0"/>
              <a:t>Důvodem je responsivní design</a:t>
            </a:r>
          </a:p>
          <a:p>
            <a:pPr lvl="1"/>
            <a:r>
              <a:rPr lang="cs-CZ" dirty="0"/>
              <a:t>Umožňuje práci na zařízeních s malým displejem</a:t>
            </a:r>
          </a:p>
          <a:p>
            <a:r>
              <a:rPr lang="cs-CZ" dirty="0"/>
              <a:t>Zavedeny nové typy kalendářních položek</a:t>
            </a:r>
          </a:p>
          <a:p>
            <a:r>
              <a:rPr lang="cs-CZ" dirty="0"/>
              <a:t>Nepovinné vázané doplňující záznamy </a:t>
            </a:r>
            <a:r>
              <a:rPr lang="cs-CZ" b="1" dirty="0">
                <a:solidFill>
                  <a:srgbClr val="000000"/>
                </a:solidFill>
              </a:rPr>
              <a:t>nejsou</a:t>
            </a:r>
            <a:r>
              <a:rPr lang="cs-CZ" dirty="0"/>
              <a:t> automaticky vytvářeny</a:t>
            </a:r>
          </a:p>
          <a:p>
            <a:pPr lvl="1"/>
            <a:r>
              <a:rPr lang="cs-CZ" dirty="0"/>
              <a:t>Kontrola -&gt; Příprava komise</a:t>
            </a:r>
          </a:p>
          <a:p>
            <a:pPr lvl="1"/>
            <a:r>
              <a:rPr lang="cs-CZ" dirty="0"/>
              <a:t>Akce na veřejnosti -&gt; Odvelení</a:t>
            </a:r>
          </a:p>
        </p:txBody>
      </p:sp>
    </p:spTree>
    <p:extLst>
      <p:ext uri="{BB962C8B-B14F-4D97-AF65-F5344CB8AC3E}">
        <p14:creationId xmlns:p14="http://schemas.microsoft.com/office/powerpoint/2010/main" val="3048341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(2/8)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Typy kalendářních položek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1"/>
            <a:endParaRPr lang="cs-CZ" dirty="0"/>
          </a:p>
          <a:p>
            <a:pPr lvl="1"/>
            <a:r>
              <a:rPr lang="cs-CZ" dirty="0"/>
              <a:t>Cíl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Opatření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Úkol, dílčí úkol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Událost</a:t>
            </a:r>
          </a:p>
          <a:p>
            <a:pPr lvl="1"/>
            <a:endParaRPr lang="cs-CZ" dirty="0"/>
          </a:p>
          <a:p>
            <a:r>
              <a:rPr lang="cs-CZ" dirty="0"/>
              <a:t>Nové typy položek, dříve události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Akce na veřejnosti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Kontrola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Příprava komise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="" xmlns:a16="http://schemas.microsoft.com/office/drawing/2014/main" id="{4081884A-71D7-41F6-8E4B-7A2B5FAC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80" y="4392026"/>
            <a:ext cx="457264" cy="457264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61291749-B70C-46D6-A389-F411943B9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80" y="2793853"/>
            <a:ext cx="457264" cy="457264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="" xmlns:a16="http://schemas.microsoft.com/office/drawing/2014/main" id="{0B335E5B-ACC5-4F31-9985-69981A83F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80" y="3312526"/>
            <a:ext cx="457264" cy="457264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="" xmlns:a16="http://schemas.microsoft.com/office/drawing/2014/main" id="{8AD9F7E2-CDF3-420B-B71E-5AE89D048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981" y="2285861"/>
            <a:ext cx="457264" cy="457264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="" xmlns:a16="http://schemas.microsoft.com/office/drawing/2014/main" id="{D4103DDA-7DD2-4F01-9A53-E6F7EFCC8E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980" y="1784219"/>
            <a:ext cx="457264" cy="457264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11CFC53-BC06-4239-AA89-DFA20446CF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980" y="4899504"/>
            <a:ext cx="457264" cy="45726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="" xmlns:a16="http://schemas.microsoft.com/office/drawing/2014/main" id="{E21BE148-BA35-414B-958C-63DFA1B193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980" y="5405477"/>
            <a:ext cx="457264" cy="45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55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(3/8)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Formuláře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Každý typ položky má samostatný formulář</a:t>
            </a:r>
          </a:p>
          <a:p>
            <a:r>
              <a:rPr lang="cs-CZ" dirty="0"/>
              <a:t>Karty nyní vertikálně, zobrazitelné všechny najednou</a:t>
            </a: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50C43835-A942-462D-A83D-3D2F3D04F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12" y="2459243"/>
            <a:ext cx="4057650" cy="3377994"/>
          </a:xfrm>
          <a:prstGeom prst="rect">
            <a:avLst/>
          </a:prstGeom>
        </p:spPr>
      </p:pic>
      <p:sp>
        <p:nvSpPr>
          <p:cNvPr id="17" name="Bublinový popisek: zahnutá čára bez ohraničení 16">
            <a:extLst>
              <a:ext uri="{FF2B5EF4-FFF2-40B4-BE49-F238E27FC236}">
                <a16:creationId xmlns="" xmlns:a16="http://schemas.microsoft.com/office/drawing/2014/main" id="{6D8F7FE8-308E-4862-870B-126E2693B5AF}"/>
              </a:ext>
            </a:extLst>
          </p:cNvPr>
          <p:cNvSpPr/>
          <p:nvPr/>
        </p:nvSpPr>
        <p:spPr>
          <a:xfrm flipH="1">
            <a:off x="850900" y="3833582"/>
            <a:ext cx="244633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187364"/>
              <a:gd name="adj6" fmla="val -24045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Karty (ve sbaleném stavu)</a:t>
            </a:r>
          </a:p>
        </p:txBody>
      </p:sp>
      <p:sp>
        <p:nvSpPr>
          <p:cNvPr id="18" name="Bublinový popisek: zahnutá čára bez ohraničení 17">
            <a:extLst>
              <a:ext uri="{FF2B5EF4-FFF2-40B4-BE49-F238E27FC236}">
                <a16:creationId xmlns="" xmlns:a16="http://schemas.microsoft.com/office/drawing/2014/main" id="{9E329254-F3B3-4963-B42F-1C11941E9A1B}"/>
              </a:ext>
            </a:extLst>
          </p:cNvPr>
          <p:cNvSpPr/>
          <p:nvPr/>
        </p:nvSpPr>
        <p:spPr>
          <a:xfrm flipH="1">
            <a:off x="412750" y="3024418"/>
            <a:ext cx="288448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8497"/>
              <a:gd name="adj5" fmla="val -57944"/>
              <a:gd name="adj6" fmla="val -22064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Zobrazit 3 nejbližší nadřízené úrovně</a:t>
            </a:r>
          </a:p>
        </p:txBody>
      </p:sp>
    </p:spTree>
    <p:extLst>
      <p:ext uri="{BB962C8B-B14F-4D97-AF65-F5344CB8AC3E}">
        <p14:creationId xmlns:p14="http://schemas.microsoft.com/office/powerpoint/2010/main" val="3099946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(4/8)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Soustava cílů - spuštění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Jediný pohled s (omezeným) stromovým zobrazením</a:t>
            </a:r>
          </a:p>
          <a:p>
            <a:r>
              <a:rPr lang="cs-CZ" dirty="0"/>
              <a:t>Současně lze zobrazit všechny záznamy na jedné úrovni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5F514045-6B7A-4862-B906-AB0BAB539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64" y="2343150"/>
            <a:ext cx="3844850" cy="283082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90424A60-5906-4413-B613-2933A3D7E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096" y="2343150"/>
            <a:ext cx="4034254" cy="3139898"/>
          </a:xfrm>
          <a:prstGeom prst="rect">
            <a:avLst/>
          </a:prstGeom>
        </p:spPr>
      </p:pic>
      <p:sp>
        <p:nvSpPr>
          <p:cNvPr id="13" name="Bublinový popisek: zahnutá čára bez ohraničení 12">
            <a:extLst>
              <a:ext uri="{FF2B5EF4-FFF2-40B4-BE49-F238E27FC236}">
                <a16:creationId xmlns="" xmlns:a16="http://schemas.microsoft.com/office/drawing/2014/main" id="{7C5F54C5-8072-4F3A-BFA9-77697D9512C1}"/>
              </a:ext>
            </a:extLst>
          </p:cNvPr>
          <p:cNvSpPr/>
          <p:nvPr/>
        </p:nvSpPr>
        <p:spPr>
          <a:xfrm flipH="1">
            <a:off x="1456111" y="3352800"/>
            <a:ext cx="244633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5885"/>
              <a:gd name="adj5" fmla="val 269134"/>
              <a:gd name="adj6" fmla="val -17037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Přechod na výběr úkolu</a:t>
            </a:r>
          </a:p>
        </p:txBody>
      </p:sp>
    </p:spTree>
    <p:extLst>
      <p:ext uri="{BB962C8B-B14F-4D97-AF65-F5344CB8AC3E}">
        <p14:creationId xmlns:p14="http://schemas.microsoft.com/office/powerpoint/2010/main" val="174949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(5/8)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Soustava cílů - obsah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Obsah rozdělen na dvě tabulky</a:t>
            </a:r>
          </a:p>
          <a:p>
            <a:pPr lvl="1"/>
            <a:r>
              <a:rPr lang="cs-CZ" dirty="0"/>
              <a:t>Horní – nejbližší nadřízená položka a cíl</a:t>
            </a:r>
          </a:p>
          <a:p>
            <a:pPr lvl="1"/>
            <a:r>
              <a:rPr lang="cs-CZ" dirty="0"/>
              <a:t>Dolní – seznam položek v dané úrovni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F60A6BC0-3CC0-4C39-9870-28EFD7686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612" y="3339031"/>
            <a:ext cx="6096000" cy="2368016"/>
          </a:xfrm>
          <a:prstGeom prst="rect">
            <a:avLst/>
          </a:prstGeom>
        </p:spPr>
      </p:pic>
      <p:sp>
        <p:nvSpPr>
          <p:cNvPr id="14" name="Bublinový popisek: zahnutá čára bez ohraničení 13">
            <a:extLst>
              <a:ext uri="{FF2B5EF4-FFF2-40B4-BE49-F238E27FC236}">
                <a16:creationId xmlns="" xmlns:a16="http://schemas.microsoft.com/office/drawing/2014/main" id="{2CE2F9AB-4E89-4F8E-9361-427142D78F2C}"/>
              </a:ext>
            </a:extLst>
          </p:cNvPr>
          <p:cNvSpPr/>
          <p:nvPr/>
        </p:nvSpPr>
        <p:spPr>
          <a:xfrm>
            <a:off x="3608388" y="2792915"/>
            <a:ext cx="3873500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20583"/>
              <a:gd name="adj6" fmla="val -16777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Zobrazení stromového výběru cílů a/nebo úkolů</a:t>
            </a:r>
          </a:p>
        </p:txBody>
      </p:sp>
      <p:sp>
        <p:nvSpPr>
          <p:cNvPr id="15" name="Bublinový popisek: zahnutá čára bez ohraničení 14">
            <a:extLst>
              <a:ext uri="{FF2B5EF4-FFF2-40B4-BE49-F238E27FC236}">
                <a16:creationId xmlns="" xmlns:a16="http://schemas.microsoft.com/office/drawing/2014/main" id="{59DFD41B-0DB3-49C9-BDD8-BD3742363FC8}"/>
              </a:ext>
            </a:extLst>
          </p:cNvPr>
          <p:cNvSpPr/>
          <p:nvPr/>
        </p:nvSpPr>
        <p:spPr>
          <a:xfrm flipH="1">
            <a:off x="101600" y="3843621"/>
            <a:ext cx="244633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20583"/>
              <a:gd name="adj6" fmla="val -16777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Přechod na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nadřízenou úroveň</a:t>
            </a:r>
          </a:p>
        </p:txBody>
      </p:sp>
      <p:sp>
        <p:nvSpPr>
          <p:cNvPr id="16" name="Bublinový popisek: zahnutá čára bez ohraničení 15">
            <a:extLst>
              <a:ext uri="{FF2B5EF4-FFF2-40B4-BE49-F238E27FC236}">
                <a16:creationId xmlns="" xmlns:a16="http://schemas.microsoft.com/office/drawing/2014/main" id="{8725C77F-D716-4B75-8813-A3022D1C2030}"/>
              </a:ext>
            </a:extLst>
          </p:cNvPr>
          <p:cNvSpPr/>
          <p:nvPr/>
        </p:nvSpPr>
        <p:spPr>
          <a:xfrm flipH="1">
            <a:off x="107950" y="4563832"/>
            <a:ext cx="244633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20583"/>
              <a:gd name="adj6" fmla="val -16777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Přechod na</a:t>
            </a:r>
            <a:br>
              <a:rPr lang="cs-CZ" sz="1400" dirty="0">
                <a:solidFill>
                  <a:srgbClr val="FF0000"/>
                </a:solidFill>
              </a:rPr>
            </a:br>
            <a:r>
              <a:rPr lang="cs-CZ" sz="1400" dirty="0">
                <a:solidFill>
                  <a:srgbClr val="FF0000"/>
                </a:solidFill>
              </a:rPr>
              <a:t>podřízenou úroveň</a:t>
            </a:r>
          </a:p>
        </p:txBody>
      </p:sp>
    </p:spTree>
    <p:extLst>
      <p:ext uri="{BB962C8B-B14F-4D97-AF65-F5344CB8AC3E}">
        <p14:creationId xmlns:p14="http://schemas.microsoft.com/office/powerpoint/2010/main" val="3286438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(6/8)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Kalendářní plán činnosti - rozpracování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Stěžejní stránka APV VP</a:t>
            </a:r>
          </a:p>
          <a:p>
            <a:r>
              <a:rPr lang="cs-CZ" dirty="0"/>
              <a:t>Zobrazuje plochý seznam všech kalendářních položek, které přímo spadají na daný týmový web</a:t>
            </a:r>
          </a:p>
          <a:p>
            <a:r>
              <a:rPr lang="cs-CZ" dirty="0"/>
              <a:t>Nezobrazuje „cestu“ – položky, které dříve musely být zobrazovány kvůli stromové struktuře, ale ve skutečnosti s nimi na týmovém webu nebylo manipulováno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F25A33E2-3D88-4165-A930-0C024ED83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38" y="3344944"/>
            <a:ext cx="6062662" cy="2832019"/>
          </a:xfrm>
          <a:prstGeom prst="rect">
            <a:avLst/>
          </a:prstGeom>
        </p:spPr>
      </p:pic>
      <p:sp>
        <p:nvSpPr>
          <p:cNvPr id="14" name="Bublinový popisek: zahnutá čára bez ohraničení 13">
            <a:extLst>
              <a:ext uri="{FF2B5EF4-FFF2-40B4-BE49-F238E27FC236}">
                <a16:creationId xmlns="" xmlns:a16="http://schemas.microsoft.com/office/drawing/2014/main" id="{2CE2F9AB-4E89-4F8E-9361-427142D78F2C}"/>
              </a:ext>
            </a:extLst>
          </p:cNvPr>
          <p:cNvSpPr/>
          <p:nvPr/>
        </p:nvSpPr>
        <p:spPr>
          <a:xfrm>
            <a:off x="4292600" y="2917052"/>
            <a:ext cx="3873500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174588"/>
              <a:gd name="adj6" fmla="val -15793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Rychlý filtr: Cíl</a:t>
            </a:r>
          </a:p>
        </p:txBody>
      </p:sp>
      <p:sp>
        <p:nvSpPr>
          <p:cNvPr id="15" name="Bublinový popisek: zahnutá čára bez ohraničení 14">
            <a:extLst>
              <a:ext uri="{FF2B5EF4-FFF2-40B4-BE49-F238E27FC236}">
                <a16:creationId xmlns="" xmlns:a16="http://schemas.microsoft.com/office/drawing/2014/main" id="{59DFD41B-0DB3-49C9-BDD8-BD3742363FC8}"/>
              </a:ext>
            </a:extLst>
          </p:cNvPr>
          <p:cNvSpPr/>
          <p:nvPr/>
        </p:nvSpPr>
        <p:spPr>
          <a:xfrm flipH="1">
            <a:off x="-132557" y="3304748"/>
            <a:ext cx="244633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05251"/>
              <a:gd name="adj6" fmla="val -22488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Rychlý filtr: Typ položky</a:t>
            </a:r>
          </a:p>
        </p:txBody>
      </p:sp>
      <p:sp>
        <p:nvSpPr>
          <p:cNvPr id="17" name="Bublinový popisek: zahnutá čára bez ohraničení 16">
            <a:extLst>
              <a:ext uri="{FF2B5EF4-FFF2-40B4-BE49-F238E27FC236}">
                <a16:creationId xmlns="" xmlns:a16="http://schemas.microsoft.com/office/drawing/2014/main" id="{94C7EC75-47CE-4026-8A9B-E7AFE433F7A4}"/>
              </a:ext>
            </a:extLst>
          </p:cNvPr>
          <p:cNvSpPr/>
          <p:nvPr/>
        </p:nvSpPr>
        <p:spPr>
          <a:xfrm>
            <a:off x="5241925" y="3118665"/>
            <a:ext cx="3079750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53802"/>
              <a:gd name="adj6" fmla="val -18908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Rychlý filtr: Skryté/Neskryté položky</a:t>
            </a:r>
          </a:p>
        </p:txBody>
      </p:sp>
      <p:sp>
        <p:nvSpPr>
          <p:cNvPr id="16" name="Bublinový popisek: zahnutá čára bez ohraničení 15">
            <a:extLst>
              <a:ext uri="{FF2B5EF4-FFF2-40B4-BE49-F238E27FC236}">
                <a16:creationId xmlns="" xmlns:a16="http://schemas.microsoft.com/office/drawing/2014/main" id="{8725C77F-D716-4B75-8813-A3022D1C2030}"/>
              </a:ext>
            </a:extLst>
          </p:cNvPr>
          <p:cNvSpPr/>
          <p:nvPr/>
        </p:nvSpPr>
        <p:spPr>
          <a:xfrm flipH="1">
            <a:off x="82550" y="4512449"/>
            <a:ext cx="2185988" cy="248504"/>
          </a:xfrm>
          <a:prstGeom prst="callout2">
            <a:avLst>
              <a:gd name="adj1" fmla="val 50533"/>
              <a:gd name="adj2" fmla="val 1001"/>
              <a:gd name="adj3" fmla="val 50254"/>
              <a:gd name="adj4" fmla="val -10038"/>
              <a:gd name="adj5" fmla="val 223138"/>
              <a:gd name="adj6" fmla="val -28977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Zobrazit 3 nejbližší nadřízené úrovně</a:t>
            </a:r>
          </a:p>
        </p:txBody>
      </p:sp>
    </p:spTree>
    <p:extLst>
      <p:ext uri="{BB962C8B-B14F-4D97-AF65-F5344CB8AC3E}">
        <p14:creationId xmlns:p14="http://schemas.microsoft.com/office/powerpoint/2010/main" val="1796278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756BE6E9-32E1-4873-874B-65EACE537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186612" cy="752015"/>
          </a:xfrm>
        </p:spPr>
        <p:txBody>
          <a:bodyPr>
            <a:normAutofit/>
          </a:bodyPr>
          <a:lstStyle/>
          <a:p>
            <a:r>
              <a:rPr lang="cs-CZ" dirty="0"/>
              <a:t>Kalendářní plán (7/8)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6C8EE3B-15E8-41C4-AEFC-42B373478E2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B137D5-5787-4AA9-8E4F-7795320735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744180D2-4528-4218-83DA-C31E1082E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="" xmlns:a16="http://schemas.microsoft.com/office/drawing/2014/main" id="{154F8880-06B0-4D48-8CA3-E6C14A5EB3CE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Kalendářní plán činnosti – Vytváření nových položek</a:t>
            </a:r>
          </a:p>
        </p:txBody>
      </p:sp>
      <p:sp>
        <p:nvSpPr>
          <p:cNvPr id="26" name="Zástupný obsah 25">
            <a:extLst>
              <a:ext uri="{FF2B5EF4-FFF2-40B4-BE49-F238E27FC236}">
                <a16:creationId xmlns="" xmlns:a16="http://schemas.microsoft.com/office/drawing/2014/main" id="{640E0B5E-BC4C-409A-8D49-03C93342F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Nové položky lze vytvářet výhradně pomocí kontextového menu</a:t>
            </a:r>
          </a:p>
          <a:p>
            <a:r>
              <a:rPr lang="cs-CZ" dirty="0"/>
              <a:t>Nová podřízená položka</a:t>
            </a:r>
          </a:p>
          <a:p>
            <a:pPr lvl="1"/>
            <a:r>
              <a:rPr lang="cs-CZ" dirty="0"/>
              <a:t>Umožní vytvořit novou položku, která je podřízená aktuální položce (má číslo o dvě číslice delší)</a:t>
            </a:r>
          </a:p>
          <a:p>
            <a:pPr lvl="1"/>
            <a:r>
              <a:rPr lang="cs-CZ" dirty="0"/>
              <a:t>Jsou nabídnuty v dané situaci povolené typy položek</a:t>
            </a:r>
          </a:p>
          <a:p>
            <a:pPr lvl="1"/>
            <a:r>
              <a:rPr lang="cs-CZ" dirty="0"/>
              <a:t>Nemusí být dostupná, např. událost nemůže mít podřízenou položku</a:t>
            </a:r>
          </a:p>
          <a:p>
            <a:r>
              <a:rPr lang="cs-CZ" dirty="0"/>
              <a:t>Nová položka na stejné úrovni</a:t>
            </a:r>
          </a:p>
          <a:p>
            <a:pPr lvl="1"/>
            <a:r>
              <a:rPr lang="cs-CZ" dirty="0"/>
              <a:t>Umožní vytvořit novou položku, která je na stejné úrovni jako aktuální položka (má stejně dlouhé číslo)</a:t>
            </a:r>
          </a:p>
          <a:p>
            <a:pPr lvl="1"/>
            <a:r>
              <a:rPr lang="cs-CZ" dirty="0"/>
              <a:t>Jsou nabídnuty v dané situaci povolené typy položek</a:t>
            </a:r>
          </a:p>
          <a:p>
            <a:pPr lvl="1"/>
            <a:r>
              <a:rPr lang="cs-CZ" dirty="0"/>
              <a:t>Nemusí být dostupné, např. vytváření cílů není</a:t>
            </a:r>
            <a:br>
              <a:rPr lang="cs-CZ" dirty="0"/>
            </a:br>
            <a:r>
              <a:rPr lang="cs-CZ" dirty="0"/>
              <a:t>dovoleno, proto u cíle nelze vytvořit novou položku</a:t>
            </a:r>
            <a:br>
              <a:rPr lang="cs-CZ" dirty="0"/>
            </a:br>
            <a:r>
              <a:rPr lang="cs-CZ" dirty="0"/>
              <a:t>na stejné úrovni</a:t>
            </a:r>
          </a:p>
          <a:p>
            <a:r>
              <a:rPr lang="cs-CZ" dirty="0"/>
              <a:t>Vytváření položek typu Příprava komise je možné</a:t>
            </a:r>
            <a:br>
              <a:rPr lang="cs-CZ" dirty="0"/>
            </a:br>
            <a:r>
              <a:rPr lang="cs-CZ" dirty="0"/>
              <a:t>výhradně specifickým příkazem „Komise“ v kontextovém</a:t>
            </a:r>
            <a:br>
              <a:rPr lang="cs-CZ" dirty="0"/>
            </a:br>
            <a:r>
              <a:rPr lang="cs-CZ" dirty="0"/>
              <a:t>menu u položky typu Kontrola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CC3C7911-3376-4C29-A9D2-AFA0ACA91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48" y="3805713"/>
            <a:ext cx="2403702" cy="2108510"/>
          </a:xfrm>
          <a:prstGeom prst="rect">
            <a:avLst/>
          </a:prstGeom>
        </p:spPr>
      </p:pic>
      <p:sp>
        <p:nvSpPr>
          <p:cNvPr id="18" name="Ovál 17">
            <a:extLst>
              <a:ext uri="{FF2B5EF4-FFF2-40B4-BE49-F238E27FC236}">
                <a16:creationId xmlns="" xmlns:a16="http://schemas.microsoft.com/office/drawing/2014/main" id="{ACC53DB5-F40F-412B-B8DF-B1AF6C7B470E}"/>
              </a:ext>
            </a:extLst>
          </p:cNvPr>
          <p:cNvSpPr/>
          <p:nvPr/>
        </p:nvSpPr>
        <p:spPr>
          <a:xfrm>
            <a:off x="5962650" y="4660900"/>
            <a:ext cx="2641600" cy="7175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571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18</a:t>
            </a:fld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/>
          <a:stretch/>
        </p:blipFill>
        <p:spPr bwMode="auto">
          <a:xfrm>
            <a:off x="35496" y="1484784"/>
            <a:ext cx="9044369" cy="48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Aktuální informace</a:t>
            </a:r>
            <a:endParaRPr lang="cs-CZ" sz="4400" b="1" dirty="0"/>
          </a:p>
        </p:txBody>
      </p:sp>
      <p:sp>
        <p:nvSpPr>
          <p:cNvPr id="7" name="Ovál 6"/>
          <p:cNvSpPr/>
          <p:nvPr/>
        </p:nvSpPr>
        <p:spPr>
          <a:xfrm>
            <a:off x="3791347" y="2636912"/>
            <a:ext cx="1152128" cy="3600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802782" y="5805264"/>
            <a:ext cx="1152128" cy="3600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7308304" y="2639963"/>
            <a:ext cx="432048" cy="43204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3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344816" cy="1080120"/>
          </a:xfrm>
        </p:spPr>
        <p:txBody>
          <a:bodyPr>
            <a:noAutofit/>
          </a:bodyPr>
          <a:lstStyle/>
          <a:p>
            <a:pPr algn="ctr"/>
            <a:r>
              <a:rPr lang="cs-CZ" sz="4400" b="1" dirty="0" smtClean="0"/>
              <a:t>Nastavení upozornění</a:t>
            </a:r>
            <a:endParaRPr lang="cs-CZ" sz="44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/>
          <a:stretch/>
        </p:blipFill>
        <p:spPr bwMode="auto">
          <a:xfrm>
            <a:off x="0" y="1511800"/>
            <a:ext cx="9152408" cy="479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ál 6"/>
          <p:cNvSpPr/>
          <p:nvPr/>
        </p:nvSpPr>
        <p:spPr>
          <a:xfrm>
            <a:off x="7020272" y="2780928"/>
            <a:ext cx="1296144" cy="360039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79512" y="1772816"/>
            <a:ext cx="1728192" cy="4320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6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846640" cy="5976664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 smtClean="0"/>
              <a:t>Cíle: seznámit studenty s plánováním v resortu MO</a:t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Průběh: popis IPPŘ, vysvětlení postupu v APVVP, spuštění, přechod na týmový web, zadávání akcí, práce s akcemi a vyhodnocení</a:t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Klíčová slova: IPPŘ, APVVP</a:t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Otázky: cíle plánování, weby, postupy, zadávání dat a vyhodnocení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/>
              <a:t/>
            </a:r>
            <a:br>
              <a:rPr lang="cs-CZ" b="1" dirty="0"/>
            </a:br>
            <a:r>
              <a:rPr lang="cs-CZ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2078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107504" y="285035"/>
            <a:ext cx="7488832" cy="714879"/>
          </a:xfrm>
        </p:spPr>
        <p:txBody>
          <a:bodyPr>
            <a:noAutofit/>
          </a:bodyPr>
          <a:lstStyle/>
          <a:p>
            <a:pPr algn="ctr"/>
            <a:r>
              <a:rPr lang="cs-CZ" alt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</a:t>
            </a:r>
            <a:r>
              <a:rPr lang="cs-CZ" alt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vyhledávání</a:t>
            </a:r>
            <a:endParaRPr lang="cs-CZ" altLang="cs-CZ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20</a:t>
            </a:fld>
            <a:endParaRPr lang="cs-CZ"/>
          </a:p>
        </p:txBody>
      </p:sp>
      <p:sp>
        <p:nvSpPr>
          <p:cNvPr id="82947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D3F1C3CA-D829-4B08-A09D-A2B7F8AA8173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/>
          <a:stretch/>
        </p:blipFill>
        <p:spPr bwMode="auto">
          <a:xfrm>
            <a:off x="0" y="1648580"/>
            <a:ext cx="9135576" cy="46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7524328" y="2060848"/>
            <a:ext cx="1512168" cy="36004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6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IPPŘ</a:t>
            </a:r>
            <a:endParaRPr lang="cs-CZ" sz="4400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21</a:t>
            </a:fld>
            <a:endParaRPr lang="cs-CZ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2"/>
          <a:stretch/>
        </p:blipFill>
        <p:spPr bwMode="auto">
          <a:xfrm>
            <a:off x="0" y="1590523"/>
            <a:ext cx="9180512" cy="471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 8"/>
          <p:cNvSpPr/>
          <p:nvPr/>
        </p:nvSpPr>
        <p:spPr>
          <a:xfrm>
            <a:off x="0" y="4172321"/>
            <a:ext cx="1115616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524328" y="3958929"/>
            <a:ext cx="1586188" cy="79208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7524328" y="4498990"/>
            <a:ext cx="1586188" cy="73021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05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Týmové weby z CPP</a:t>
            </a:r>
            <a:endParaRPr lang="cs-CZ" sz="4400" b="1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22</a:t>
            </a:fld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t="4801"/>
          <a:stretch/>
        </p:blipFill>
        <p:spPr>
          <a:xfrm>
            <a:off x="0" y="1412776"/>
            <a:ext cx="9144000" cy="4896544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3203848" y="1484784"/>
            <a:ext cx="936104" cy="24195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31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Nadpis 1"/>
          <p:cNvSpPr>
            <a:spLocks noGrp="1"/>
          </p:cNvSpPr>
          <p:nvPr>
            <p:ph type="title"/>
          </p:nvPr>
        </p:nvSpPr>
        <p:spPr>
          <a:xfrm>
            <a:off x="4381" y="418654"/>
            <a:ext cx="7491346" cy="850106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cs-CZ" altLang="cs-CZ" sz="3200" b="1" dirty="0" smtClean="0"/>
              <a:t>APV VP - </a:t>
            </a:r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Změna </a:t>
            </a:r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šířky sloupců</a:t>
            </a:r>
            <a:endParaRPr lang="cs-CZ" altLang="cs-CZ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23</a:t>
            </a:fld>
            <a:endParaRPr lang="cs-CZ"/>
          </a:p>
        </p:txBody>
      </p:sp>
      <p:sp>
        <p:nvSpPr>
          <p:cNvPr id="74755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269E91E3-2304-4D79-A250-902185EB92FA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l="7476" t="17801" r="9838" b="47200"/>
          <a:stretch/>
        </p:blipFill>
        <p:spPr>
          <a:xfrm>
            <a:off x="35495" y="1412776"/>
            <a:ext cx="9073005" cy="216024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7476" t="17801" r="9838" b="38800"/>
          <a:stretch/>
        </p:blipFill>
        <p:spPr>
          <a:xfrm>
            <a:off x="35495" y="3628855"/>
            <a:ext cx="9078993" cy="2680465"/>
          </a:xfrm>
          <a:prstGeom prst="rect">
            <a:avLst/>
          </a:prstGeom>
        </p:spPr>
      </p:pic>
      <p:sp>
        <p:nvSpPr>
          <p:cNvPr id="74758" name="Šipka dolů 17"/>
          <p:cNvSpPr>
            <a:spLocks noChangeArrowheads="1"/>
          </p:cNvSpPr>
          <p:nvPr/>
        </p:nvSpPr>
        <p:spPr bwMode="auto">
          <a:xfrm>
            <a:off x="4499992" y="2060848"/>
            <a:ext cx="485775" cy="217963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633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49" r="65137" b="54587"/>
          <a:stretch/>
        </p:blipFill>
        <p:spPr>
          <a:xfrm>
            <a:off x="107504" y="1412776"/>
            <a:ext cx="4533300" cy="2952328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24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5200" b="57000"/>
          <a:stretch/>
        </p:blipFill>
        <p:spPr>
          <a:xfrm>
            <a:off x="0" y="4149080"/>
            <a:ext cx="9144000" cy="1944216"/>
          </a:xfrm>
          <a:prstGeom prst="rect">
            <a:avLst/>
          </a:prstGeom>
        </p:spPr>
      </p:pic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8748464" y="4077072"/>
            <a:ext cx="373041" cy="288032"/>
          </a:xfrm>
          <a:prstGeom prst="rect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>
              <a:solidFill>
                <a:srgbClr val="FF0000"/>
              </a:solidFill>
            </a:endParaRP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1" dirty="0" smtClean="0"/>
              <a:t>Testovací prostředí</a:t>
            </a:r>
            <a:endParaRPr lang="cs-CZ" sz="4400" b="1" dirty="0"/>
          </a:p>
        </p:txBody>
      </p:sp>
      <p:sp>
        <p:nvSpPr>
          <p:cNvPr id="10" name="Šipka doleva 9"/>
          <p:cNvSpPr/>
          <p:nvPr/>
        </p:nvSpPr>
        <p:spPr>
          <a:xfrm rot="20095738">
            <a:off x="2041178" y="3294701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Šipka doleva 10"/>
          <p:cNvSpPr/>
          <p:nvPr/>
        </p:nvSpPr>
        <p:spPr>
          <a:xfrm rot="20095738">
            <a:off x="1385729" y="5310925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05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/>
          </p:nvPr>
        </p:nvGraphicFramePr>
        <p:xfrm>
          <a:off x="1025370" y="1438180"/>
          <a:ext cx="6103399" cy="49537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7740650" y="6232525"/>
            <a:ext cx="647700" cy="365125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fld id="{A263E1E2-4656-4BA2-B572-B2FB5A0F2A02}" type="slidenum">
              <a:rPr lang="cs-CZ" sz="11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defRPr/>
              </a:pPr>
              <a:t>25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86431" y="188640"/>
            <a:ext cx="7348663" cy="1079500"/>
          </a:xfrm>
        </p:spPr>
        <p:txBody>
          <a:bodyPr>
            <a:noAutofit/>
          </a:bodyPr>
          <a:lstStyle/>
          <a:p>
            <a:pPr algn="ctr"/>
            <a:r>
              <a:rPr lang="cs-CZ" sz="4400" b="1" i="0" dirty="0" smtClean="0"/>
              <a:t>Postup plánování</a:t>
            </a:r>
            <a:endParaRPr lang="cs-CZ" sz="4400" b="1" i="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180730" y="1694999"/>
            <a:ext cx="363988" cy="44627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CC3300"/>
                </a:solidFill>
              </a:rPr>
              <a:t>a</a:t>
            </a:r>
            <a:endParaRPr lang="cs-CZ" sz="2300" b="1" dirty="0">
              <a:solidFill>
                <a:srgbClr val="CC33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89106" y="2359962"/>
            <a:ext cx="415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92D050"/>
                </a:solidFill>
              </a:rPr>
              <a:t>b</a:t>
            </a:r>
            <a:endParaRPr lang="cs-CZ" sz="2300" b="1" dirty="0">
              <a:solidFill>
                <a:srgbClr val="92D05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64441" y="3007346"/>
            <a:ext cx="4705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7030A0"/>
                </a:solidFill>
              </a:rPr>
              <a:t>c</a:t>
            </a:r>
            <a:endParaRPr lang="cs-CZ" sz="2300" b="1" dirty="0">
              <a:solidFill>
                <a:srgbClr val="7030A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851000" y="3691859"/>
            <a:ext cx="42168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chemeClr val="accent5">
                    <a:lumMod val="75000"/>
                  </a:schemeClr>
                </a:solidFill>
              </a:rPr>
              <a:t>d</a:t>
            </a:r>
            <a:endParaRPr lang="cs-CZ" sz="23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764441" y="4350421"/>
            <a:ext cx="47939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FF9933"/>
                </a:solidFill>
              </a:rPr>
              <a:t>e</a:t>
            </a:r>
            <a:endParaRPr lang="cs-CZ" sz="2300" b="1" dirty="0">
              <a:solidFill>
                <a:srgbClr val="FF9933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589101" y="5023825"/>
            <a:ext cx="36398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C00000"/>
                </a:solidFill>
              </a:rPr>
              <a:t>f</a:t>
            </a:r>
            <a:endParaRPr lang="cs-CZ" sz="2300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173334" y="5699452"/>
            <a:ext cx="4150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300" b="1" dirty="0" smtClean="0">
                <a:solidFill>
                  <a:srgbClr val="92D050"/>
                </a:solidFill>
              </a:rPr>
              <a:t>g</a:t>
            </a:r>
            <a:endParaRPr lang="cs-CZ" sz="23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4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1" dirty="0" smtClean="0"/>
              <a:t>APV VP – úpravy </a:t>
            </a:r>
            <a:r>
              <a:rPr lang="cs-CZ" sz="4400" b="1" dirty="0" err="1" smtClean="0"/>
              <a:t>kpč</a:t>
            </a:r>
            <a:endParaRPr lang="cs-CZ" sz="44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5200" r="49394" b="49816"/>
          <a:stretch/>
        </p:blipFill>
        <p:spPr>
          <a:xfrm>
            <a:off x="179512" y="1556792"/>
            <a:ext cx="8640960" cy="4320480"/>
          </a:xfrm>
          <a:prstGeom prst="rect">
            <a:avLst/>
          </a:prstGeom>
        </p:spPr>
      </p:pic>
      <p:sp>
        <p:nvSpPr>
          <p:cNvPr id="6" name="Šipka doleva 5"/>
          <p:cNvSpPr/>
          <p:nvPr/>
        </p:nvSpPr>
        <p:spPr>
          <a:xfrm rot="20151222">
            <a:off x="2886513" y="1756290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1" t="5200" r="52975" b="57000"/>
          <a:stretch/>
        </p:blipFill>
        <p:spPr>
          <a:xfrm>
            <a:off x="35496" y="1772816"/>
            <a:ext cx="9077588" cy="4104456"/>
          </a:xfrm>
          <a:prstGeom prst="rect">
            <a:avLst/>
          </a:prstGeom>
        </p:spPr>
      </p:pic>
      <p:sp>
        <p:nvSpPr>
          <p:cNvPr id="9" name="Šipka doleva 8"/>
          <p:cNvSpPr/>
          <p:nvPr/>
        </p:nvSpPr>
        <p:spPr>
          <a:xfrm rot="19950005">
            <a:off x="1607014" y="3994303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02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5"/>
          <a:stretch/>
        </p:blipFill>
        <p:spPr bwMode="auto">
          <a:xfrm>
            <a:off x="-36512" y="1412776"/>
            <a:ext cx="9144000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Nadpis 1"/>
          <p:cNvSpPr>
            <a:spLocks noGrp="1"/>
          </p:cNvSpPr>
          <p:nvPr>
            <p:ph type="title"/>
          </p:nvPr>
        </p:nvSpPr>
        <p:spPr>
          <a:xfrm>
            <a:off x="251520" y="293577"/>
            <a:ext cx="7211144" cy="778098"/>
          </a:xfrm>
        </p:spPr>
        <p:txBody>
          <a:bodyPr>
            <a:normAutofit/>
          </a:bodyPr>
          <a:lstStyle/>
          <a:p>
            <a:pPr algn="ctr"/>
            <a:r>
              <a:rPr lang="cs-CZ" alt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Věcné rozpracování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27</a:t>
            </a:fld>
            <a:endParaRPr lang="cs-CZ"/>
          </a:p>
        </p:txBody>
      </p:sp>
      <p:sp>
        <p:nvSpPr>
          <p:cNvPr id="55300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2585E699-E382-4673-9F97-CF5F8B242FE5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55301" name="Obdélník 9"/>
          <p:cNvSpPr>
            <a:spLocks noChangeArrowheads="1"/>
          </p:cNvSpPr>
          <p:nvPr/>
        </p:nvSpPr>
        <p:spPr bwMode="auto">
          <a:xfrm>
            <a:off x="3657600" y="1916832"/>
            <a:ext cx="5451475" cy="230187"/>
          </a:xfrm>
          <a:prstGeom prst="rect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55302" name="Obdélník 35"/>
          <p:cNvSpPr>
            <a:spLocks noChangeArrowheads="1"/>
          </p:cNvSpPr>
          <p:nvPr/>
        </p:nvSpPr>
        <p:spPr bwMode="auto">
          <a:xfrm>
            <a:off x="717551" y="1989336"/>
            <a:ext cx="1020762" cy="16827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55304" name="Obdélník 8"/>
          <p:cNvSpPr>
            <a:spLocks noChangeArrowheads="1"/>
          </p:cNvSpPr>
          <p:nvPr/>
        </p:nvSpPr>
        <p:spPr bwMode="auto">
          <a:xfrm>
            <a:off x="3159126" y="3175199"/>
            <a:ext cx="279400" cy="365125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21" name="TextovéPole 6"/>
          <p:cNvSpPr txBox="1">
            <a:spLocks noChangeArrowheads="1"/>
          </p:cNvSpPr>
          <p:nvPr/>
        </p:nvSpPr>
        <p:spPr bwMode="auto">
          <a:xfrm>
            <a:off x="4721225" y="4293096"/>
            <a:ext cx="3739207" cy="950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1800" b="1" dirty="0"/>
              <a:t>V lokálním menu položky </a:t>
            </a:r>
          </a:p>
          <a:p>
            <a:pPr algn="ctr">
              <a:defRPr/>
            </a:pPr>
            <a:r>
              <a:rPr lang="cs-CZ" sz="1800" b="1" dirty="0"/>
              <a:t>jsou některé volby dostupné pouze</a:t>
            </a:r>
          </a:p>
          <a:p>
            <a:pPr algn="ctr">
              <a:defRPr/>
            </a:pPr>
            <a:r>
              <a:rPr lang="cs-CZ" sz="1800" b="1" dirty="0"/>
              <a:t> vrcholové správě APV VP!!!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3203848" y="3357761"/>
            <a:ext cx="180000" cy="0"/>
          </a:xfrm>
          <a:prstGeom prst="line">
            <a:avLst/>
          </a:prstGeom>
          <a:ln cmpd="sng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3203848" y="3356992"/>
            <a:ext cx="180000" cy="0"/>
          </a:xfrm>
          <a:prstGeom prst="line">
            <a:avLst/>
          </a:prstGeom>
          <a:ln cmpd="sng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203848" y="3429000"/>
            <a:ext cx="180000" cy="0"/>
          </a:xfrm>
          <a:prstGeom prst="line">
            <a:avLst/>
          </a:prstGeom>
          <a:ln cmpd="sng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3203848" y="3284984"/>
            <a:ext cx="180000" cy="0"/>
          </a:xfrm>
          <a:prstGeom prst="line">
            <a:avLst/>
          </a:prstGeom>
          <a:ln cmpd="sng">
            <a:solidFill>
              <a:schemeClr val="dk1">
                <a:shade val="95000"/>
                <a:satMod val="10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13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správa uživatelů</a:t>
            </a:r>
            <a:endParaRPr lang="cs-CZ" sz="4400" b="1" dirty="0"/>
          </a:p>
        </p:txBody>
      </p:sp>
      <p:pic>
        <p:nvPicPr>
          <p:cNvPr id="14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50" r="57568" b="45304"/>
          <a:stretch/>
        </p:blipFill>
        <p:spPr>
          <a:xfrm>
            <a:off x="101295" y="1556793"/>
            <a:ext cx="6126889" cy="4032447"/>
          </a:xfrm>
          <a:prstGeom prst="rect">
            <a:avLst/>
          </a:prstGeom>
        </p:spPr>
      </p:pic>
      <p:sp>
        <p:nvSpPr>
          <p:cNvPr id="15" name="Obdélník 4"/>
          <p:cNvSpPr>
            <a:spLocks noChangeArrowheads="1"/>
          </p:cNvSpPr>
          <p:nvPr/>
        </p:nvSpPr>
        <p:spPr bwMode="auto">
          <a:xfrm>
            <a:off x="3689139" y="2564904"/>
            <a:ext cx="522821" cy="288032"/>
          </a:xfrm>
          <a:prstGeom prst="rect">
            <a:avLst/>
          </a:prstGeom>
          <a:noFill/>
          <a:ln w="50800" algn="ctr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pic>
        <p:nvPicPr>
          <p:cNvPr id="16" name="Obrázek 1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5" t="27293" r="34091" b="25481"/>
          <a:stretch/>
        </p:blipFill>
        <p:spPr bwMode="auto">
          <a:xfrm>
            <a:off x="4572000" y="2132856"/>
            <a:ext cx="3888432" cy="30243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ovéPole 6"/>
          <p:cNvSpPr txBox="1">
            <a:spLocks noChangeArrowheads="1"/>
          </p:cNvSpPr>
          <p:nvPr/>
        </p:nvSpPr>
        <p:spPr bwMode="auto">
          <a:xfrm>
            <a:off x="2051720" y="5751984"/>
            <a:ext cx="3716992" cy="369332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1800" dirty="0"/>
              <a:t>Provádí správce TW </a:t>
            </a:r>
            <a:r>
              <a:rPr lang="cs-CZ" altLang="cs-CZ" sz="1800" dirty="0" err="1" smtClean="0"/>
              <a:t>OCreMO</a:t>
            </a:r>
            <a:endParaRPr lang="cs-CZ" altLang="cs-CZ" sz="1800" dirty="0"/>
          </a:p>
        </p:txBody>
      </p:sp>
      <p:sp>
        <p:nvSpPr>
          <p:cNvPr id="18" name="Šipka doleva 17"/>
          <p:cNvSpPr/>
          <p:nvPr/>
        </p:nvSpPr>
        <p:spPr>
          <a:xfrm rot="19082716">
            <a:off x="6465982" y="1919200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Šipka doleva 18"/>
          <p:cNvSpPr/>
          <p:nvPr/>
        </p:nvSpPr>
        <p:spPr>
          <a:xfrm rot="19082716">
            <a:off x="7978149" y="1885069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Šipka doleva 19"/>
          <p:cNvSpPr/>
          <p:nvPr/>
        </p:nvSpPr>
        <p:spPr>
          <a:xfrm rot="19082716">
            <a:off x="3496489" y="1120251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8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8" grpId="1" animBg="1"/>
      <p:bldP spid="19" grpId="0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delegace pravomocí</a:t>
            </a:r>
            <a:endParaRPr lang="cs-CZ" sz="4400" b="1" dirty="0"/>
          </a:p>
        </p:txBody>
      </p:sp>
      <p:pic>
        <p:nvPicPr>
          <p:cNvPr id="12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049" r="25403" b="54587"/>
          <a:stretch/>
        </p:blipFill>
        <p:spPr>
          <a:xfrm>
            <a:off x="0" y="1827631"/>
            <a:ext cx="9046613" cy="2753497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 rot="19082716">
            <a:off x="2793574" y="1572012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/>
          <a:srcRect l="34249" t="27600" r="34252" b="26201"/>
          <a:stretch/>
        </p:blipFill>
        <p:spPr>
          <a:xfrm>
            <a:off x="3635896" y="1988840"/>
            <a:ext cx="4883001" cy="4028476"/>
          </a:xfrm>
          <a:prstGeom prst="rect">
            <a:avLst/>
          </a:prstGeom>
        </p:spPr>
      </p:pic>
      <p:sp>
        <p:nvSpPr>
          <p:cNvPr id="15" name="Šipka doleva 14"/>
          <p:cNvSpPr/>
          <p:nvPr/>
        </p:nvSpPr>
        <p:spPr>
          <a:xfrm rot="19082716">
            <a:off x="6321965" y="2006872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Šipka doleva 15"/>
          <p:cNvSpPr/>
          <p:nvPr/>
        </p:nvSpPr>
        <p:spPr>
          <a:xfrm rot="19082716">
            <a:off x="7978149" y="1885069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6"/>
          <p:cNvSpPr txBox="1">
            <a:spLocks noChangeArrowheads="1"/>
          </p:cNvSpPr>
          <p:nvPr/>
        </p:nvSpPr>
        <p:spPr bwMode="auto">
          <a:xfrm>
            <a:off x="343883" y="4473882"/>
            <a:ext cx="2952328" cy="923330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1800" dirty="0"/>
              <a:t>Provádí </a:t>
            </a:r>
            <a:r>
              <a:rPr lang="cs-CZ" altLang="cs-CZ" sz="1800" dirty="0" smtClean="0"/>
              <a:t>uživatel 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1800" dirty="0" smtClean="0"/>
              <a:t>nebo 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1800" dirty="0" smtClean="0"/>
              <a:t>správce TW </a:t>
            </a:r>
            <a:r>
              <a:rPr lang="cs-CZ" altLang="cs-CZ" sz="1800" dirty="0" err="1" smtClean="0"/>
              <a:t>OCreMO</a:t>
            </a:r>
            <a:endParaRPr lang="cs-CZ" altLang="cs-CZ" sz="1800" dirty="0"/>
          </a:p>
        </p:txBody>
      </p:sp>
      <p:sp>
        <p:nvSpPr>
          <p:cNvPr id="18" name="Šipka doleva 17"/>
          <p:cNvSpPr/>
          <p:nvPr/>
        </p:nvSpPr>
        <p:spPr>
          <a:xfrm rot="19082716">
            <a:off x="3435495" y="1354965"/>
            <a:ext cx="1180589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81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2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400" b="1" dirty="0" smtClean="0"/>
              <a:t>APV VP - Náhledy</a:t>
            </a:r>
            <a:endParaRPr lang="cs-CZ" sz="44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t="5941" r="49225" b="54726"/>
          <a:stretch/>
        </p:blipFill>
        <p:spPr>
          <a:xfrm>
            <a:off x="107504" y="1840779"/>
            <a:ext cx="8932808" cy="3892477"/>
          </a:xfrm>
          <a:prstGeom prst="rect">
            <a:avLst/>
          </a:prstGeo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249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Nadpis 1"/>
          <p:cNvSpPr>
            <a:spLocks noGrp="1"/>
          </p:cNvSpPr>
          <p:nvPr>
            <p:ph type="title"/>
          </p:nvPr>
        </p:nvSpPr>
        <p:spPr>
          <a:xfrm>
            <a:off x="323528" y="164532"/>
            <a:ext cx="7283152" cy="994122"/>
          </a:xfrm>
        </p:spPr>
        <p:txBody>
          <a:bodyPr>
            <a:noAutofit/>
          </a:bodyPr>
          <a:lstStyle/>
          <a:p>
            <a:pPr algn="ctr"/>
            <a:r>
              <a:rPr lang="cs-CZ" alt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Osobní </a:t>
            </a:r>
            <a:r>
              <a:rPr lang="cs-CZ" altLang="cs-CZ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stránka</a:t>
            </a:r>
            <a:endParaRPr lang="cs-CZ" altLang="cs-CZ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31</a:t>
            </a:fld>
            <a:endParaRPr lang="cs-CZ"/>
          </a:p>
        </p:txBody>
      </p:sp>
      <p:sp>
        <p:nvSpPr>
          <p:cNvPr id="72708" name="Zástupný symbol pro datum 2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414C0F84-798E-429C-A18F-6175A9F68B48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7875" t="19600" r="18102" b="28601"/>
          <a:stretch/>
        </p:blipFill>
        <p:spPr>
          <a:xfrm>
            <a:off x="35496" y="1859962"/>
            <a:ext cx="9108504" cy="3585262"/>
          </a:xfrm>
          <a:prstGeom prst="rect">
            <a:avLst/>
          </a:prstGeom>
        </p:spPr>
      </p:pic>
      <p:sp>
        <p:nvSpPr>
          <p:cNvPr id="72709" name="Obdélník 4"/>
          <p:cNvSpPr>
            <a:spLocks noChangeArrowheads="1"/>
          </p:cNvSpPr>
          <p:nvPr/>
        </p:nvSpPr>
        <p:spPr bwMode="auto">
          <a:xfrm>
            <a:off x="3203848" y="2348880"/>
            <a:ext cx="720080" cy="216024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13386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32</a:t>
            </a:fld>
            <a:endParaRPr lang="cs-CZ"/>
          </a:p>
        </p:txBody>
      </p:sp>
      <p:sp>
        <p:nvSpPr>
          <p:cNvPr id="49154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2E5B115B-6A6B-4068-997F-E273586C0E63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8"/>
          <a:stretch/>
        </p:blipFill>
        <p:spPr bwMode="auto">
          <a:xfrm>
            <a:off x="0" y="1844824"/>
            <a:ext cx="915035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Obdélník 4"/>
          <p:cNvSpPr>
            <a:spLocks noChangeArrowheads="1"/>
          </p:cNvSpPr>
          <p:nvPr/>
        </p:nvSpPr>
        <p:spPr bwMode="auto">
          <a:xfrm>
            <a:off x="3203848" y="5661248"/>
            <a:ext cx="1262062" cy="228600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49157" name="Obdélník 4"/>
          <p:cNvSpPr>
            <a:spLocks noChangeArrowheads="1"/>
          </p:cNvSpPr>
          <p:nvPr/>
        </p:nvSpPr>
        <p:spPr bwMode="auto">
          <a:xfrm>
            <a:off x="827584" y="2276872"/>
            <a:ext cx="1109662" cy="219075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7272808" cy="850106"/>
          </a:xfrm>
        </p:spPr>
        <p:txBody>
          <a:bodyPr>
            <a:noAutofit/>
          </a:bodyPr>
          <a:lstStyle/>
          <a:p>
            <a:pPr algn="ctr"/>
            <a:r>
              <a:rPr lang="cs-CZ" alt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Sledování položek</a:t>
            </a:r>
          </a:p>
        </p:txBody>
      </p:sp>
    </p:spTree>
    <p:extLst>
      <p:ext uri="{BB962C8B-B14F-4D97-AF65-F5344CB8AC3E}">
        <p14:creationId xmlns:p14="http://schemas.microsoft.com/office/powerpoint/2010/main" val="36080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33</a:t>
            </a:fld>
            <a:endParaRPr lang="cs-CZ"/>
          </a:p>
        </p:txBody>
      </p:sp>
      <p:sp>
        <p:nvSpPr>
          <p:cNvPr id="51202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1CBF1CD5-8C78-4E07-B4B5-C77489EA30C4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9" y="1402002"/>
            <a:ext cx="9144000" cy="493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ovéPole 6"/>
          <p:cNvSpPr txBox="1">
            <a:spLocks noChangeArrowheads="1"/>
          </p:cNvSpPr>
          <p:nvPr/>
        </p:nvSpPr>
        <p:spPr bwMode="auto">
          <a:xfrm>
            <a:off x="1907704" y="5157192"/>
            <a:ext cx="5026025" cy="646113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1800" b="1" dirty="0"/>
              <a:t>Odkaz vede na kartu cíle.</a:t>
            </a:r>
          </a:p>
          <a:p>
            <a:pPr algn="ctr">
              <a:buFont typeface="Wingdings" pitchFamily="2" charset="2"/>
              <a:buNone/>
            </a:pPr>
            <a:r>
              <a:rPr lang="cs-CZ" altLang="cs-CZ" sz="1800" b="1" dirty="0"/>
              <a:t>Zde je změna vyznačena v historii položky!</a:t>
            </a:r>
          </a:p>
        </p:txBody>
      </p:sp>
      <p:sp>
        <p:nvSpPr>
          <p:cNvPr id="51206" name="Obdélník 4"/>
          <p:cNvSpPr>
            <a:spLocks noChangeArrowheads="1"/>
          </p:cNvSpPr>
          <p:nvPr/>
        </p:nvSpPr>
        <p:spPr bwMode="auto">
          <a:xfrm>
            <a:off x="635000" y="3212976"/>
            <a:ext cx="731838" cy="1503362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251520" y="221230"/>
            <a:ext cx="7139136" cy="903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cs-CZ" altLang="cs-CZ" sz="4400" b="1" dirty="0" smtClean="0"/>
              <a:t>Sledování položky</a:t>
            </a:r>
            <a:r>
              <a:rPr lang="cs-CZ" altLang="cs-CZ" sz="3200" b="1" dirty="0" smtClean="0"/>
              <a:t> </a:t>
            </a:r>
            <a:r>
              <a:rPr lang="cs-CZ" altLang="cs-CZ" sz="2000" b="1" dirty="0"/>
              <a:t>Notifikační e-mail</a:t>
            </a:r>
            <a:endParaRPr lang="cs-CZ" alt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91405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/>
          <p:cNvSpPr>
            <a:spLocks noGrp="1"/>
          </p:cNvSpPr>
          <p:nvPr>
            <p:ph type="title"/>
          </p:nvPr>
        </p:nvSpPr>
        <p:spPr>
          <a:xfrm>
            <a:off x="251520" y="272544"/>
            <a:ext cx="7139136" cy="778098"/>
          </a:xfrm>
        </p:spPr>
        <p:txBody>
          <a:bodyPr>
            <a:normAutofit/>
          </a:bodyPr>
          <a:lstStyle/>
          <a:p>
            <a:pPr algn="ctr"/>
            <a:r>
              <a:rPr lang="cs-CZ" alt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z APV VP</a:t>
            </a:r>
          </a:p>
        </p:txBody>
      </p:sp>
      <p:sp>
        <p:nvSpPr>
          <p:cNvPr id="56323" name="Zástupný symbol pro obsah 2"/>
          <p:cNvSpPr>
            <a:spLocks noGrp="1"/>
          </p:cNvSpPr>
          <p:nvPr>
            <p:ph idx="1"/>
          </p:nvPr>
        </p:nvSpPr>
        <p:spPr>
          <a:xfrm>
            <a:off x="395536" y="1772816"/>
            <a:ext cx="7820025" cy="43735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cs-CZ" altLang="cs-CZ" dirty="0" smtClean="0"/>
              <a:t>Z APV VP je možno data exportovat do:</a:t>
            </a:r>
          </a:p>
          <a:p>
            <a:pPr lvl="1"/>
            <a:r>
              <a:rPr lang="cs-CZ" altLang="cs-CZ" b="1" dirty="0" smtClean="0"/>
              <a:t>MS Excel</a:t>
            </a:r>
          </a:p>
          <a:p>
            <a:pPr lvl="3"/>
            <a:r>
              <a:rPr lang="cs-CZ" altLang="cs-CZ" dirty="0" smtClean="0"/>
              <a:t>Nejpoužívanější typ exportu</a:t>
            </a:r>
          </a:p>
          <a:p>
            <a:pPr lvl="1"/>
            <a:r>
              <a:rPr lang="cs-CZ" altLang="cs-CZ" b="1" dirty="0" smtClean="0"/>
              <a:t>MS Outlook </a:t>
            </a:r>
          </a:p>
          <a:p>
            <a:pPr lvl="3"/>
            <a:r>
              <a:rPr lang="cs-CZ" altLang="cs-CZ" dirty="0" smtClean="0"/>
              <a:t>Vhodné pro export jednotlivých položek</a:t>
            </a:r>
          </a:p>
          <a:p>
            <a:pPr lvl="1"/>
            <a:r>
              <a:rPr lang="cs-CZ" altLang="cs-CZ" b="1" dirty="0" smtClean="0"/>
              <a:t>MS SharePoint</a:t>
            </a:r>
          </a:p>
          <a:p>
            <a:pPr lvl="3"/>
            <a:r>
              <a:rPr lang="cs-CZ" altLang="cs-CZ" dirty="0" smtClean="0"/>
              <a:t>Umožňuje další práci s položkami KPČ</a:t>
            </a:r>
          </a:p>
          <a:p>
            <a:pPr lvl="3"/>
            <a:r>
              <a:rPr lang="cs-CZ" altLang="cs-CZ" dirty="0" smtClean="0"/>
              <a:t>Není zajištěna synchronizace s APV VP!!!</a:t>
            </a:r>
          </a:p>
          <a:p>
            <a:pPr lvl="1"/>
            <a:r>
              <a:rPr lang="cs-CZ" altLang="cs-CZ" b="1" dirty="0" smtClean="0"/>
              <a:t>MS Project</a:t>
            </a:r>
          </a:p>
          <a:p>
            <a:pPr lvl="3"/>
            <a:r>
              <a:rPr lang="cs-CZ" altLang="cs-CZ" dirty="0" smtClean="0"/>
              <a:t>Doplňkový výstup</a:t>
            </a:r>
          </a:p>
          <a:p>
            <a:pPr lvl="2"/>
            <a:endParaRPr lang="cs-CZ" altLang="cs-CZ" dirty="0" smtClean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34</a:t>
            </a:fld>
            <a:endParaRPr lang="cs-CZ"/>
          </a:p>
        </p:txBody>
      </p:sp>
      <p:sp>
        <p:nvSpPr>
          <p:cNvPr id="56324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EC7068E6-3CF1-4E5A-9A74-5E97DC165CA8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049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/>
          </p:nvPr>
        </p:nvSpPr>
        <p:spPr>
          <a:xfrm>
            <a:off x="152038" y="260648"/>
            <a:ext cx="7845514" cy="634082"/>
          </a:xfrm>
        </p:spPr>
        <p:txBody>
          <a:bodyPr>
            <a:noAutofit/>
          </a:bodyPr>
          <a:lstStyle/>
          <a:p>
            <a:pPr lvl="1" algn="ctr">
              <a:defRPr/>
            </a:pPr>
            <a:r>
              <a:rPr 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- </a:t>
            </a:r>
            <a:r>
              <a:rPr lang="cs-CZ" sz="4400" b="1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MS Excel</a:t>
            </a:r>
            <a:endParaRPr lang="cs-CZ" sz="4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35</a:t>
            </a:fld>
            <a:endParaRPr lang="cs-CZ"/>
          </a:p>
        </p:txBody>
      </p:sp>
      <p:sp>
        <p:nvSpPr>
          <p:cNvPr id="57347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87B884D2-169E-4C7B-BBF1-CD5792E3A127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7348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/>
        </p:blipFill>
        <p:spPr bwMode="auto">
          <a:xfrm>
            <a:off x="152038" y="1052736"/>
            <a:ext cx="881245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91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/>
          </p:nvPr>
        </p:nvSpPr>
        <p:spPr>
          <a:xfrm>
            <a:off x="107505" y="366360"/>
            <a:ext cx="7416824" cy="830392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– Plachta </a:t>
            </a:r>
            <a:b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(dle Sledované oblasti)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36</a:t>
            </a:fld>
            <a:endParaRPr lang="cs-CZ"/>
          </a:p>
        </p:txBody>
      </p:sp>
      <p:sp>
        <p:nvSpPr>
          <p:cNvPr id="58371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611C6C06-D87D-4EDA-8FC4-6878FA22435A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/>
        </p:blipFill>
        <p:spPr bwMode="auto">
          <a:xfrm>
            <a:off x="0" y="1287016"/>
            <a:ext cx="9144000" cy="545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74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283152" cy="868362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- Plachta </a:t>
            </a:r>
            <a:b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(dle Příslušnosti)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37</a:t>
            </a:fld>
            <a:endParaRPr lang="cs-CZ"/>
          </a:p>
        </p:txBody>
      </p:sp>
      <p:sp>
        <p:nvSpPr>
          <p:cNvPr id="59395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5D9D6E91-A6C7-4314-B672-D7AF986836E4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"/>
          <a:stretch/>
        </p:blipFill>
        <p:spPr bwMode="auto">
          <a:xfrm>
            <a:off x="0" y="1196752"/>
            <a:ext cx="9144000" cy="545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60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/>
          <p:cNvSpPr>
            <a:spLocks noGrp="1"/>
          </p:cNvSpPr>
          <p:nvPr>
            <p:ph type="title"/>
          </p:nvPr>
        </p:nvSpPr>
        <p:spPr>
          <a:xfrm>
            <a:off x="107504" y="304153"/>
            <a:ext cx="7396931" cy="714879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- Plachta </a:t>
            </a:r>
            <a:b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(dle Umístění)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38</a:t>
            </a:fld>
            <a:endParaRPr lang="cs-CZ"/>
          </a:p>
        </p:txBody>
      </p:sp>
      <p:sp>
        <p:nvSpPr>
          <p:cNvPr id="60419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BD51B51C-042D-4114-9692-BF1724453DA8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604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9"/>
          <a:stretch/>
        </p:blipFill>
        <p:spPr bwMode="auto">
          <a:xfrm>
            <a:off x="-36513" y="1196752"/>
            <a:ext cx="9180513" cy="5443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42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Nadpis 1"/>
          <p:cNvSpPr>
            <a:spLocks noGrp="1"/>
          </p:cNvSpPr>
          <p:nvPr>
            <p:ph type="title"/>
          </p:nvPr>
        </p:nvSpPr>
        <p:spPr>
          <a:xfrm>
            <a:off x="251520" y="337857"/>
            <a:ext cx="6973689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- MS Outlook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39</a:t>
            </a:fld>
            <a:endParaRPr lang="cs-CZ"/>
          </a:p>
        </p:txBody>
      </p:sp>
      <p:sp>
        <p:nvSpPr>
          <p:cNvPr id="61442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29E6BBD7-2163-4633-97DD-75CCDFAD49D9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grpSp>
        <p:nvGrpSpPr>
          <p:cNvPr id="61443" name="Skupina 4"/>
          <p:cNvGrpSpPr>
            <a:grpSpLocks/>
          </p:cNvGrpSpPr>
          <p:nvPr/>
        </p:nvGrpSpPr>
        <p:grpSpPr bwMode="auto">
          <a:xfrm>
            <a:off x="36512" y="1629133"/>
            <a:ext cx="9144000" cy="4104456"/>
            <a:chOff x="162495" y="1772825"/>
            <a:chExt cx="9144000" cy="4104553"/>
          </a:xfrm>
        </p:grpSpPr>
        <p:pic>
          <p:nvPicPr>
            <p:cNvPr id="61445" name="Picture 9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27"/>
            <a:stretch/>
          </p:blipFill>
          <p:spPr bwMode="auto">
            <a:xfrm>
              <a:off x="162495" y="1772825"/>
              <a:ext cx="9144000" cy="410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663" y="2773670"/>
              <a:ext cx="2319337" cy="108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Šipka doleva 11"/>
          <p:cNvSpPr/>
          <p:nvPr/>
        </p:nvSpPr>
        <p:spPr>
          <a:xfrm rot="18437842">
            <a:off x="1367516" y="1078255"/>
            <a:ext cx="954307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délník 4"/>
          <p:cNvSpPr>
            <a:spLocks noChangeArrowheads="1"/>
          </p:cNvSpPr>
          <p:nvPr/>
        </p:nvSpPr>
        <p:spPr bwMode="auto">
          <a:xfrm>
            <a:off x="1187624" y="1772816"/>
            <a:ext cx="996330" cy="648072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14" name="Obdélník 4"/>
          <p:cNvSpPr>
            <a:spLocks noChangeArrowheads="1"/>
          </p:cNvSpPr>
          <p:nvPr/>
        </p:nvSpPr>
        <p:spPr bwMode="auto">
          <a:xfrm>
            <a:off x="6698680" y="2629953"/>
            <a:ext cx="2265808" cy="1087411"/>
          </a:xfrm>
          <a:prstGeom prst="rect">
            <a:avLst/>
          </a:prstGeom>
          <a:noFill/>
          <a:ln w="50800" algn="ctr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15" name="Obdélník 4"/>
          <p:cNvSpPr>
            <a:spLocks noChangeArrowheads="1"/>
          </p:cNvSpPr>
          <p:nvPr/>
        </p:nvSpPr>
        <p:spPr bwMode="auto">
          <a:xfrm>
            <a:off x="6804248" y="3356992"/>
            <a:ext cx="1728192" cy="144016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16" name="Obdélník 4"/>
          <p:cNvSpPr>
            <a:spLocks noChangeArrowheads="1"/>
          </p:cNvSpPr>
          <p:nvPr/>
        </p:nvSpPr>
        <p:spPr bwMode="auto">
          <a:xfrm>
            <a:off x="395536" y="2780928"/>
            <a:ext cx="216024" cy="2877945"/>
          </a:xfrm>
          <a:prstGeom prst="rect">
            <a:avLst/>
          </a:prstGeom>
          <a:noFill/>
          <a:ln w="50800" algn="ctr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21" name="Šipka doleva 20"/>
          <p:cNvSpPr/>
          <p:nvPr/>
        </p:nvSpPr>
        <p:spPr>
          <a:xfrm rot="13769955">
            <a:off x="8124597" y="1775043"/>
            <a:ext cx="954307" cy="517787"/>
          </a:xfrm>
          <a:prstGeom prst="lef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b="1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1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2" animBg="1"/>
      <p:bldP spid="15" grpId="1" animBg="1"/>
      <p:bldP spid="15" grpId="2" animBg="1"/>
      <p:bldP spid="16" grpId="0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400" b="1" dirty="0" smtClean="0"/>
              <a:t>Vstup do APV VP</a:t>
            </a:r>
            <a:endParaRPr lang="cs-CZ" sz="4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43" y="1484784"/>
            <a:ext cx="8622037" cy="4849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A1ABE-43A1-4463-8DEC-95F9CF14EFAB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157192"/>
            <a:ext cx="1447800" cy="436563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771800" y="1880229"/>
            <a:ext cx="684213" cy="32400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Obdélník 9"/>
          <p:cNvSpPr>
            <a:spLocks noChangeArrowheads="1"/>
          </p:cNvSpPr>
          <p:nvPr/>
        </p:nvSpPr>
        <p:spPr bwMode="auto">
          <a:xfrm>
            <a:off x="2572470" y="1700808"/>
            <a:ext cx="427905" cy="188913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99017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1"/>
          <a:stretch/>
        </p:blipFill>
        <p:spPr bwMode="auto">
          <a:xfrm>
            <a:off x="26126" y="1844824"/>
            <a:ext cx="9144000" cy="402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Nadpis 1"/>
          <p:cNvSpPr>
            <a:spLocks noGrp="1"/>
          </p:cNvSpPr>
          <p:nvPr>
            <p:ph type="title"/>
          </p:nvPr>
        </p:nvSpPr>
        <p:spPr>
          <a:xfrm>
            <a:off x="107504" y="304153"/>
            <a:ext cx="7499176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dat - MS SharePoint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40</a:t>
            </a:fld>
            <a:endParaRPr lang="cs-CZ"/>
          </a:p>
        </p:txBody>
      </p:sp>
      <p:sp>
        <p:nvSpPr>
          <p:cNvPr id="62468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1B43DC35-6A98-4CC4-BAD3-02E6C741ED5E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sp>
        <p:nvSpPr>
          <p:cNvPr id="62469" name="Obdélník 4"/>
          <p:cNvSpPr>
            <a:spLocks noChangeArrowheads="1"/>
          </p:cNvSpPr>
          <p:nvPr/>
        </p:nvSpPr>
        <p:spPr bwMode="auto">
          <a:xfrm>
            <a:off x="1189763" y="1926853"/>
            <a:ext cx="1108075" cy="742950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62470" name="Obdélník 4"/>
          <p:cNvSpPr>
            <a:spLocks noChangeArrowheads="1"/>
          </p:cNvSpPr>
          <p:nvPr/>
        </p:nvSpPr>
        <p:spPr bwMode="auto">
          <a:xfrm>
            <a:off x="395536" y="3032124"/>
            <a:ext cx="196850" cy="2873375"/>
          </a:xfrm>
          <a:prstGeom prst="rect">
            <a:avLst/>
          </a:prstGeom>
          <a:noFill/>
          <a:ln w="508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455988"/>
            <a:ext cx="2319337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Obdélník 4"/>
          <p:cNvSpPr>
            <a:spLocks noChangeArrowheads="1"/>
          </p:cNvSpPr>
          <p:nvPr/>
        </p:nvSpPr>
        <p:spPr bwMode="auto">
          <a:xfrm>
            <a:off x="6808788" y="3435350"/>
            <a:ext cx="2327275" cy="1119188"/>
          </a:xfrm>
          <a:prstGeom prst="rect">
            <a:avLst/>
          </a:prstGeom>
          <a:noFill/>
          <a:ln w="508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62473" name="Obdélník 4"/>
          <p:cNvSpPr>
            <a:spLocks noChangeArrowheads="1"/>
          </p:cNvSpPr>
          <p:nvPr/>
        </p:nvSpPr>
        <p:spPr bwMode="auto">
          <a:xfrm>
            <a:off x="6994525" y="4324350"/>
            <a:ext cx="1728788" cy="288925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31637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7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/>
          <p:cNvSpPr>
            <a:spLocks noGrp="1"/>
          </p:cNvSpPr>
          <p:nvPr>
            <p:ph type="title"/>
          </p:nvPr>
        </p:nvSpPr>
        <p:spPr>
          <a:xfrm>
            <a:off x="539552" y="285904"/>
            <a:ext cx="7427168" cy="714879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APV VP - </a:t>
            </a:r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Funkce „Moje položky“</a:t>
            </a:r>
            <a:endParaRPr lang="cs-CZ" altLang="cs-CZ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82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07"/>
          <a:stretch/>
        </p:blipFill>
        <p:spPr>
          <a:xfrm>
            <a:off x="0" y="2060848"/>
            <a:ext cx="9144000" cy="2161902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41</a:t>
            </a:fld>
            <a:endParaRPr lang="cs-CZ"/>
          </a:p>
        </p:txBody>
      </p:sp>
      <p:sp>
        <p:nvSpPr>
          <p:cNvPr id="77827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fld id="{41218E07-6489-4136-8C36-EAFDFDE1CCDC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grpSp>
        <p:nvGrpSpPr>
          <p:cNvPr id="77829" name="Skupina 7"/>
          <p:cNvGrpSpPr>
            <a:grpSpLocks/>
          </p:cNvGrpSpPr>
          <p:nvPr/>
        </p:nvGrpSpPr>
        <p:grpSpPr bwMode="auto">
          <a:xfrm>
            <a:off x="7566025" y="2401888"/>
            <a:ext cx="1423988" cy="1111250"/>
            <a:chOff x="8070862" y="1957520"/>
            <a:chExt cx="1423514" cy="1110918"/>
          </a:xfrm>
        </p:grpSpPr>
        <p:sp>
          <p:nvSpPr>
            <p:cNvPr id="77832" name="Obdélník 5"/>
            <p:cNvSpPr>
              <a:spLocks noChangeArrowheads="1"/>
            </p:cNvSpPr>
            <p:nvPr/>
          </p:nvSpPr>
          <p:spPr bwMode="auto">
            <a:xfrm>
              <a:off x="8946911" y="1957520"/>
              <a:ext cx="547465" cy="264385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marL="342900" indent="-342900" algn="l"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buFont typeface="Arial" charset="0"/>
                <a:buChar char="-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buFont typeface="Arial" charset="0"/>
                <a:buChar char="-"/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buFont typeface="Arial" charset="0"/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 typeface="Wingdings" pitchFamily="2" charset="2"/>
                <a:buNone/>
              </a:pPr>
              <a:endParaRPr lang="cs-CZ" altLang="cs-CZ" sz="2000"/>
            </a:p>
          </p:txBody>
        </p:sp>
        <p:cxnSp>
          <p:nvCxnSpPr>
            <p:cNvPr id="77833" name="Přímá spojovací šipka 6"/>
            <p:cNvCxnSpPr>
              <a:cxnSpLocks noChangeShapeType="1"/>
              <a:stCxn id="77832" idx="2"/>
            </p:cNvCxnSpPr>
            <p:nvPr/>
          </p:nvCxnSpPr>
          <p:spPr bwMode="auto">
            <a:xfrm flipH="1">
              <a:off x="8070862" y="2221905"/>
              <a:ext cx="1149782" cy="846533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78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3554413"/>
            <a:ext cx="971550" cy="3429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TextovéPole 6"/>
          <p:cNvSpPr txBox="1">
            <a:spLocks noChangeArrowheads="1"/>
          </p:cNvSpPr>
          <p:nvPr/>
        </p:nvSpPr>
        <p:spPr bwMode="auto">
          <a:xfrm>
            <a:off x="539552" y="5056188"/>
            <a:ext cx="7920038" cy="646331"/>
          </a:xfrm>
          <a:prstGeom prst="rect">
            <a:avLst/>
          </a:prstGeom>
          <a:noFill/>
          <a:ln w="254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cs-CZ" altLang="cs-CZ" sz="1800" b="1" dirty="0"/>
              <a:t>Provede filtraci KPČ dle přiřazení uživatele ke zkratce v seznamu „Správa uživatelů“, případně „Delegace pravomocí“.</a:t>
            </a:r>
          </a:p>
        </p:txBody>
      </p:sp>
    </p:spTree>
    <p:extLst>
      <p:ext uri="{BB962C8B-B14F-4D97-AF65-F5344CB8AC3E}">
        <p14:creationId xmlns:p14="http://schemas.microsoft.com/office/powerpoint/2010/main" val="4655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6" name="Nadpis 1"/>
          <p:cNvSpPr>
            <a:spLocks noGrp="1"/>
          </p:cNvSpPr>
          <p:nvPr>
            <p:ph type="title"/>
          </p:nvPr>
        </p:nvSpPr>
        <p:spPr>
          <a:xfrm>
            <a:off x="323528" y="326463"/>
            <a:ext cx="7128792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Vyhledávání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42</a:t>
            </a:fld>
            <a:endParaRPr lang="cs-CZ"/>
          </a:p>
        </p:txBody>
      </p:sp>
      <p:sp>
        <p:nvSpPr>
          <p:cNvPr id="79874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42F63D05-A3A9-4951-BE34-4AA65399E45A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 b="5821"/>
          <a:stretch/>
        </p:blipFill>
        <p:spPr bwMode="auto">
          <a:xfrm>
            <a:off x="0" y="1844824"/>
            <a:ext cx="91440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ovéPole 6"/>
          <p:cNvSpPr txBox="1">
            <a:spLocks noChangeArrowheads="1"/>
          </p:cNvSpPr>
          <p:nvPr/>
        </p:nvSpPr>
        <p:spPr bwMode="auto">
          <a:xfrm>
            <a:off x="611981" y="5157155"/>
            <a:ext cx="7920038" cy="871538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cs-CZ" altLang="cs-CZ" sz="1800" b="1" dirty="0"/>
              <a:t>Pro optimální filtraci položek KPČ pro konkrétní nákladové středisko je doporučeno zvýrazněné nastavení filtrů.</a:t>
            </a:r>
          </a:p>
        </p:txBody>
      </p:sp>
      <p:sp>
        <p:nvSpPr>
          <p:cNvPr id="79878" name="Obdélník 4"/>
          <p:cNvSpPr>
            <a:spLocks noChangeArrowheads="1"/>
          </p:cNvSpPr>
          <p:nvPr/>
        </p:nvSpPr>
        <p:spPr bwMode="auto">
          <a:xfrm>
            <a:off x="3011488" y="2286199"/>
            <a:ext cx="914400" cy="306387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79879" name="Obdélník 4"/>
          <p:cNvSpPr>
            <a:spLocks noChangeArrowheads="1"/>
          </p:cNvSpPr>
          <p:nvPr/>
        </p:nvSpPr>
        <p:spPr bwMode="auto">
          <a:xfrm>
            <a:off x="4775200" y="2286199"/>
            <a:ext cx="1708150" cy="306387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12584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611560" y="377231"/>
            <a:ext cx="6779096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Vyhledávání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43</a:t>
            </a:fld>
            <a:endParaRPr lang="cs-CZ"/>
          </a:p>
        </p:txBody>
      </p:sp>
      <p:sp>
        <p:nvSpPr>
          <p:cNvPr id="78851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BBD33742-CD40-4167-8107-226703AEAD4F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9144000" cy="28241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198563" y="1681163"/>
            <a:ext cx="7820025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100000"/>
              </a:lnSpc>
              <a:buSzTx/>
              <a:buFont typeface="Arial" pitchFamily="34" charset="0"/>
              <a:buChar char="•"/>
              <a:defRPr/>
            </a:pPr>
            <a:r>
              <a:rPr lang="cs-CZ" sz="3200" b="0" kern="0" dirty="0">
                <a:latin typeface="+mn-lt"/>
              </a:rPr>
              <a:t>Fulltext </a:t>
            </a:r>
            <a:r>
              <a:rPr lang="cs-CZ" b="0" kern="0" dirty="0">
                <a:latin typeface="+mn-lt"/>
              </a:rPr>
              <a:t>– vyhledávání v celé dB APV VP</a:t>
            </a:r>
          </a:p>
          <a:p>
            <a:pPr marL="342900" indent="-342900" algn="l">
              <a:lnSpc>
                <a:spcPct val="100000"/>
              </a:lnSpc>
              <a:buSzTx/>
              <a:buFont typeface="Arial" pitchFamily="34" charset="0"/>
              <a:buChar char="•"/>
              <a:defRPr/>
            </a:pPr>
            <a:r>
              <a:rPr lang="cs-CZ" sz="3200" b="0" kern="0" dirty="0">
                <a:latin typeface="+mn-lt"/>
              </a:rPr>
              <a:t>Pokročilé vyhledávání </a:t>
            </a:r>
            <a:r>
              <a:rPr lang="cs-CZ" b="0" kern="0" dirty="0">
                <a:latin typeface="+mn-lt"/>
              </a:rPr>
              <a:t>– vyhledávání ve zloveném sloupci (rychlejší, přesnější)</a:t>
            </a:r>
          </a:p>
          <a:p>
            <a:pPr marL="342900" indent="-342900" algn="l">
              <a:lnSpc>
                <a:spcPct val="100000"/>
              </a:lnSpc>
              <a:buSzTx/>
              <a:defRPr/>
            </a:pPr>
            <a:endParaRPr lang="cs-CZ" b="0" kern="0" dirty="0">
              <a:latin typeface="+mn-lt"/>
            </a:endParaRPr>
          </a:p>
        </p:txBody>
      </p:sp>
      <p:sp>
        <p:nvSpPr>
          <p:cNvPr id="78854" name="Obdélník 4"/>
          <p:cNvSpPr>
            <a:spLocks noChangeArrowheads="1"/>
          </p:cNvSpPr>
          <p:nvPr/>
        </p:nvSpPr>
        <p:spPr bwMode="auto">
          <a:xfrm>
            <a:off x="7867650" y="5229200"/>
            <a:ext cx="1250950" cy="415925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41295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797347" y="304153"/>
            <a:ext cx="7067128" cy="714879"/>
          </a:xfrm>
        </p:spPr>
        <p:txBody>
          <a:bodyPr>
            <a:normAutofit/>
          </a:bodyPr>
          <a:lstStyle/>
          <a:p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Kompletní </a:t>
            </a:r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rozpracování cílů</a:t>
            </a:r>
            <a:endParaRPr lang="cs-CZ" altLang="cs-CZ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44</a:t>
            </a:fld>
            <a:endParaRPr lang="cs-CZ"/>
          </a:p>
        </p:txBody>
      </p:sp>
      <p:sp>
        <p:nvSpPr>
          <p:cNvPr id="80899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D2637850-43C2-432D-9710-515A04891C3F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090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0" b="8341"/>
          <a:stretch/>
        </p:blipFill>
        <p:spPr bwMode="auto">
          <a:xfrm>
            <a:off x="0" y="1916832"/>
            <a:ext cx="91440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1" name="Obdélník 4"/>
          <p:cNvSpPr>
            <a:spLocks noChangeArrowheads="1"/>
          </p:cNvSpPr>
          <p:nvPr/>
        </p:nvSpPr>
        <p:spPr bwMode="auto">
          <a:xfrm>
            <a:off x="1543050" y="3161482"/>
            <a:ext cx="1104900" cy="163512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  <p:sp>
        <p:nvSpPr>
          <p:cNvPr id="80902" name="TextovéPole 6"/>
          <p:cNvSpPr txBox="1">
            <a:spLocks noChangeArrowheads="1"/>
          </p:cNvSpPr>
          <p:nvPr/>
        </p:nvSpPr>
        <p:spPr bwMode="auto">
          <a:xfrm>
            <a:off x="495850" y="5623272"/>
            <a:ext cx="7920038" cy="456535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cs-CZ" altLang="cs-CZ" sz="1800" b="1" dirty="0"/>
              <a:t>Tento náhled je dostupný pouze z CPP MO!</a:t>
            </a:r>
          </a:p>
        </p:txBody>
      </p:sp>
    </p:spTree>
    <p:extLst>
      <p:ext uri="{BB962C8B-B14F-4D97-AF65-F5344CB8AC3E}">
        <p14:creationId xmlns:p14="http://schemas.microsoft.com/office/powerpoint/2010/main" val="22458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Nadpis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7067128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Kompletní </a:t>
            </a:r>
            <a:r>
              <a:rPr lang="cs-CZ" altLang="cs-C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rozpracování cílů</a:t>
            </a:r>
            <a:endParaRPr lang="cs-CZ" altLang="cs-CZ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45</a:t>
            </a:fld>
            <a:endParaRPr lang="cs-CZ"/>
          </a:p>
        </p:txBody>
      </p:sp>
      <p:sp>
        <p:nvSpPr>
          <p:cNvPr id="81922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53DB7EA0-0AA0-46D2-AD33-FA044D778597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8192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0" b="5821"/>
          <a:stretch/>
        </p:blipFill>
        <p:spPr bwMode="auto">
          <a:xfrm>
            <a:off x="0" y="1844824"/>
            <a:ext cx="91440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ovéPole 6"/>
          <p:cNvSpPr txBox="1">
            <a:spLocks noChangeArrowheads="1"/>
          </p:cNvSpPr>
          <p:nvPr/>
        </p:nvSpPr>
        <p:spPr bwMode="auto">
          <a:xfrm>
            <a:off x="660400" y="4953000"/>
            <a:ext cx="7920038" cy="1287532"/>
          </a:xfrm>
          <a:prstGeom prst="rect">
            <a:avLst/>
          </a:prstGeom>
          <a:solidFill>
            <a:schemeClr val="bg1"/>
          </a:solidFill>
          <a:ln w="254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cs-CZ" altLang="cs-CZ" sz="1800" b="1" dirty="0"/>
              <a:t>Náhled obsahuje všechny položky navázané na konkrétní cíl v rámci celé hierarchie týmových webů.</a:t>
            </a:r>
          </a:p>
          <a:p>
            <a:pPr algn="ctr">
              <a:lnSpc>
                <a:spcPct val="150000"/>
              </a:lnSpc>
              <a:buFont typeface="Wingdings" pitchFamily="2" charset="2"/>
              <a:buNone/>
            </a:pPr>
            <a:r>
              <a:rPr lang="cs-CZ" altLang="cs-CZ" sz="1800" b="1" dirty="0"/>
              <a:t>Převod do MS Excel je umožněn pouze správcům APV VP!</a:t>
            </a:r>
          </a:p>
        </p:txBody>
      </p:sp>
    </p:spTree>
    <p:extLst>
      <p:ext uri="{BB962C8B-B14F-4D97-AF65-F5344CB8AC3E}">
        <p14:creationId xmlns:p14="http://schemas.microsoft.com/office/powerpoint/2010/main" val="22339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179512" y="304153"/>
            <a:ext cx="7684963" cy="714879"/>
          </a:xfrm>
        </p:spPr>
        <p:txBody>
          <a:bodyPr>
            <a:normAutofit/>
          </a:bodyPr>
          <a:lstStyle/>
          <a:p>
            <a:pPr algn="ctr"/>
            <a:r>
              <a:rPr lang="cs-CZ" alt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funkcionality v APV VP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46</a:t>
            </a:fld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5391564-D9AB-4701-BFCA-5BEE822F9AF7}" type="datetime1">
              <a:rPr lang="cs-CZ" smtClean="0"/>
              <a:t>20.10.2022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PRO SLUŽEBNÍ POTŘEBU</a:t>
            </a:r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62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492896"/>
            <a:ext cx="1285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72" y="1484784"/>
            <a:ext cx="7610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6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879" y="2132856"/>
            <a:ext cx="3228975" cy="3067050"/>
          </a:xfrm>
          <a:prstGeom prst="rect">
            <a:avLst/>
          </a:prstGeom>
        </p:spPr>
      </p:pic>
      <p:pic>
        <p:nvPicPr>
          <p:cNvPr id="4" name="Picture 2" descr="D:\BACKUP_LENKA\Plocha\MINISTERSVO_OBRANY\ppt10\logo_erb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3670"/>
            <a:ext cx="492103" cy="65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5"/>
          <p:cNvSpPr txBox="1">
            <a:spLocks noGrp="1"/>
          </p:cNvSpPr>
          <p:nvPr/>
        </p:nvSpPr>
        <p:spPr bwMode="auto">
          <a:xfrm>
            <a:off x="7712075" y="62325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 bwMode="auto">
          <a:xfrm>
            <a:off x="7864475" y="63849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87624" y="369205"/>
            <a:ext cx="61237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řízení kontrolní činnosti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1615" y="1916832"/>
            <a:ext cx="67687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Funkcionality modulu</a:t>
            </a: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Zobrazení všech kontrol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Generace sestavy souběhu kontrol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Vyhodnocení stavu provedené kontroly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Generace statistického přehledu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Přiřazení kontroly kontrolujícímu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 smtClean="0"/>
              <a:t>Gestor modulu:  Sekce dozoru a kontroly MO</a:t>
            </a:r>
            <a:endParaRPr lang="cs-CZ" i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7864475" y="6415087"/>
            <a:ext cx="323850" cy="254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43808" y="6444044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smtClean="0">
                <a:solidFill>
                  <a:srgbClr val="002060"/>
                </a:solidFill>
              </a:rPr>
              <a:t>PRO SLUŽEBNÍ POTŘEBU</a:t>
            </a:r>
            <a:endParaRPr lang="cs-CZ" sz="1050" dirty="0">
              <a:solidFill>
                <a:srgbClr val="00206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042988"/>
            <a:ext cx="762952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052513"/>
            <a:ext cx="7610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49" y="1065472"/>
            <a:ext cx="76009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052513"/>
            <a:ext cx="85534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99" y="1074996"/>
            <a:ext cx="8553450" cy="487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14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28800"/>
            <a:ext cx="4013200" cy="4013200"/>
          </a:xfrm>
          <a:prstGeom prst="rect">
            <a:avLst/>
          </a:prstGeom>
        </p:spPr>
      </p:pic>
      <p:pic>
        <p:nvPicPr>
          <p:cNvPr id="4" name="Picture 2" descr="D:\BACKUP_LENKA\Plocha\MINISTERSVO_OBRANY\ppt10\logo_erb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3670"/>
            <a:ext cx="492103" cy="65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5"/>
          <p:cNvSpPr txBox="1">
            <a:spLocks noGrp="1"/>
          </p:cNvSpPr>
          <p:nvPr/>
        </p:nvSpPr>
        <p:spPr bwMode="auto">
          <a:xfrm>
            <a:off x="7712075" y="62325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 bwMode="auto">
          <a:xfrm>
            <a:off x="7864475" y="63849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87624" y="369205"/>
            <a:ext cx="3509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řízení rizik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71615" y="1938953"/>
            <a:ext cx="676875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Funkcionality modulu</a:t>
            </a: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Přehled o aktivech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Přehled o hrozbách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Přehled o rizicích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Matematické hodnocení rizik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Opatření ke zvládání rizik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/>
              <a:t>Gestor </a:t>
            </a:r>
            <a:r>
              <a:rPr lang="cs-CZ" i="1" dirty="0" smtClean="0"/>
              <a:t>modulu:  Sekce právní MO</a:t>
            </a:r>
            <a:endParaRPr lang="cs-CZ" i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7864475" y="6415087"/>
            <a:ext cx="323850" cy="254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43808" y="6444044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smtClean="0">
                <a:solidFill>
                  <a:srgbClr val="002060"/>
                </a:solidFill>
              </a:rPr>
              <a:t>PRO SLUŽEBNÍ POTŘEBU</a:t>
            </a:r>
            <a:endParaRPr lang="cs-CZ" sz="1050" dirty="0">
              <a:solidFill>
                <a:srgbClr val="00206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052513"/>
            <a:ext cx="7610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1052512"/>
            <a:ext cx="76200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204913"/>
            <a:ext cx="76104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2988"/>
            <a:ext cx="76200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89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22" y="3096542"/>
            <a:ext cx="4484510" cy="2994403"/>
          </a:xfrm>
          <a:prstGeom prst="rect">
            <a:avLst/>
          </a:prstGeom>
        </p:spPr>
      </p:pic>
      <p:pic>
        <p:nvPicPr>
          <p:cNvPr id="4" name="Picture 2" descr="D:\BACKUP_LENKA\Plocha\MINISTERSVO_OBRANY\ppt10\logo_erb.e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3670"/>
            <a:ext cx="492103" cy="65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číslo snímku 5"/>
          <p:cNvSpPr txBox="1">
            <a:spLocks noGrp="1"/>
          </p:cNvSpPr>
          <p:nvPr/>
        </p:nvSpPr>
        <p:spPr bwMode="auto">
          <a:xfrm>
            <a:off x="7712075" y="62325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" name="Zástupný symbol pro číslo snímku 5"/>
          <p:cNvSpPr txBox="1">
            <a:spLocks noGrp="1"/>
          </p:cNvSpPr>
          <p:nvPr/>
        </p:nvSpPr>
        <p:spPr bwMode="auto">
          <a:xfrm>
            <a:off x="7864475" y="63849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187624" y="369205"/>
            <a:ext cx="4349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 plánování UVZ</a:t>
            </a:r>
            <a:endParaRPr lang="cs-CZ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92119" y="2028294"/>
            <a:ext cx="798433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Funkcionality modulu</a:t>
            </a:r>
          </a:p>
          <a:p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Využití vojenských výcvikových prostorů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Vedení statistických údajů o počtu osob a zbraní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i="1" dirty="0"/>
              <a:t>Gestor </a:t>
            </a:r>
            <a:r>
              <a:rPr lang="cs-CZ" i="1" dirty="0" smtClean="0"/>
              <a:t>modulu:  Velitelství výcviku -Vojenská akademie Vyškov</a:t>
            </a:r>
            <a:endParaRPr lang="cs-CZ" i="1" dirty="0"/>
          </a:p>
        </p:txBody>
      </p:sp>
      <p:sp>
        <p:nvSpPr>
          <p:cNvPr id="10" name="Zaoblený obdélník 9"/>
          <p:cNvSpPr/>
          <p:nvPr/>
        </p:nvSpPr>
        <p:spPr>
          <a:xfrm>
            <a:off x="7864475" y="6415087"/>
            <a:ext cx="323850" cy="254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2843808" y="6444044"/>
            <a:ext cx="34563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50" dirty="0" smtClean="0">
                <a:solidFill>
                  <a:srgbClr val="002060"/>
                </a:solidFill>
              </a:rPr>
              <a:t>PRO SLUŽEBNÍ POTŘEBU</a:t>
            </a:r>
            <a:endParaRPr lang="cs-CZ" sz="1050" dirty="0">
              <a:solidFill>
                <a:srgbClr val="002060"/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" y="32724"/>
            <a:ext cx="9142512" cy="682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36" y="3068960"/>
            <a:ext cx="8859328" cy="2645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520904"/>
            <a:ext cx="19145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356701"/>
            <a:ext cx="6129843" cy="203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3925"/>
            <a:ext cx="76200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03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564904"/>
            <a:ext cx="3029275" cy="3412728"/>
          </a:xfrm>
          <a:prstGeom prst="rect">
            <a:avLst/>
          </a:prstGeom>
        </p:spPr>
      </p:pic>
      <p:sp>
        <p:nvSpPr>
          <p:cNvPr id="5" name="Zástupný symbol pro číslo snímku 5"/>
          <p:cNvSpPr txBox="1">
            <a:spLocks noGrp="1"/>
          </p:cNvSpPr>
          <p:nvPr/>
        </p:nvSpPr>
        <p:spPr bwMode="auto">
          <a:xfrm>
            <a:off x="7712075" y="6232525"/>
            <a:ext cx="6477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800" b="1">
                <a:solidFill>
                  <a:srgbClr val="17375E"/>
                </a:solidFill>
                <a:latin typeface="Arabic Typesetting" pitchFamily="66" charset="-78"/>
                <a:cs typeface="Arabic Typesetting" pitchFamily="66" charset="-7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76092"/>
              </a:buClr>
              <a:buSzPct val="100000"/>
              <a:buFont typeface="Arial" charset="0"/>
              <a:buChar char="•"/>
              <a:defRPr sz="2400">
                <a:solidFill>
                  <a:srgbClr val="376092"/>
                </a:solidFill>
                <a:latin typeface="Arabic Typesetting" pitchFamily="66" charset="-78"/>
                <a:cs typeface="Arabic Typesetting" pitchFamily="66" charset="-7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17375E"/>
              </a:buClr>
              <a:buSzPct val="88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17375E"/>
              </a:buClr>
              <a:buSzPct val="74000"/>
              <a:buFont typeface="Arial" charset="0"/>
              <a:buChar char="–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7375E"/>
              </a:buClr>
              <a:buFont typeface="Arial" charset="0"/>
              <a:buChar char="»"/>
              <a:defRPr sz="2000">
                <a:solidFill>
                  <a:schemeClr val="tx1"/>
                </a:solidFill>
                <a:latin typeface="Arabic Typesetting" pitchFamily="66" charset="-78"/>
                <a:cs typeface="Arabic Typesetting" pitchFamily="66" charset="-7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100" b="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06400" y="346592"/>
            <a:ext cx="69739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ODVELENÍ</a:t>
            </a:r>
            <a:endParaRPr lang="cs-CZ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23528" y="2060848"/>
            <a:ext cx="82417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Modul řízení komunikačních a informačních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aktivit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lidské a materiální zdroje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objem peněžních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prostředků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hodnocení finanční nákladovosti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akcí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hodnocení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aktivit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filtrování dat a vytváření sestav </a:t>
            </a:r>
            <a:r>
              <a:rPr lang="cs-CZ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Gestor: Odbor komunikace MO</a:t>
            </a:r>
            <a:endParaRPr lang="cs-CZ" i="1" dirty="0"/>
          </a:p>
        </p:txBody>
      </p:sp>
      <p:sp>
        <p:nvSpPr>
          <p:cNvPr id="8" name="Obdélník 7"/>
          <p:cNvSpPr/>
          <p:nvPr/>
        </p:nvSpPr>
        <p:spPr>
          <a:xfrm>
            <a:off x="7902648" y="6309320"/>
            <a:ext cx="3417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BE50C3C6-6AEA-4BFD-93B1-281D9215A0FB}" type="slidenum">
              <a:rPr lang="cs-CZ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cs-CZ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942975" y="1443038"/>
            <a:ext cx="7820025" cy="43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l">
              <a:lnSpc>
                <a:spcPct val="100000"/>
              </a:lnSpc>
              <a:buSzTx/>
              <a:buFont typeface="+mj-lt"/>
              <a:buAutoNum type="arabicPeriod"/>
              <a:defRPr/>
            </a:pPr>
            <a:r>
              <a:rPr lang="cs-CZ" sz="3200" b="0" kern="0" dirty="0">
                <a:latin typeface="+mn-lt"/>
              </a:rPr>
              <a:t>Webová část podpora TW OCreMO</a:t>
            </a:r>
          </a:p>
          <a:p>
            <a:pPr marL="914400" lvl="1" indent="-457200" algn="l">
              <a:lnSpc>
                <a:spcPct val="100000"/>
              </a:lnSpc>
              <a:buSzTx/>
              <a:buFont typeface="Arial" pitchFamily="34" charset="0"/>
              <a:buChar char="•"/>
              <a:defRPr/>
            </a:pPr>
            <a:r>
              <a:rPr lang="cs-CZ" b="0" kern="0" dirty="0">
                <a:latin typeface="+mn-lt"/>
              </a:rPr>
              <a:t>Redaktor portálu</a:t>
            </a:r>
          </a:p>
          <a:p>
            <a:pPr marL="914400" lvl="1" indent="-457200" algn="l">
              <a:lnSpc>
                <a:spcPct val="100000"/>
              </a:lnSpc>
              <a:buSzTx/>
              <a:buFont typeface="Arial" pitchFamily="34" charset="0"/>
              <a:buChar char="•"/>
              <a:defRPr/>
            </a:pPr>
            <a:r>
              <a:rPr lang="cs-CZ" b="0" kern="0" dirty="0">
                <a:latin typeface="+mn-lt"/>
              </a:rPr>
              <a:t>Správce portálu</a:t>
            </a:r>
          </a:p>
          <a:p>
            <a:pPr marL="514350" indent="-514350" algn="l">
              <a:lnSpc>
                <a:spcPct val="100000"/>
              </a:lnSpc>
              <a:buSzTx/>
              <a:buFont typeface="+mj-lt"/>
              <a:buAutoNum type="arabicPeriod"/>
              <a:defRPr/>
            </a:pPr>
            <a:r>
              <a:rPr lang="cs-CZ" sz="3200" b="0" kern="0" dirty="0">
                <a:latin typeface="+mn-lt"/>
              </a:rPr>
              <a:t>HelpDesk ŠIS </a:t>
            </a:r>
            <a:r>
              <a:rPr lang="cs-CZ" b="0" kern="0" dirty="0">
                <a:latin typeface="+mn-lt"/>
              </a:rPr>
              <a:t>– tel. 211 111</a:t>
            </a:r>
          </a:p>
          <a:p>
            <a:pPr marL="514350" indent="-514350" algn="l">
              <a:lnSpc>
                <a:spcPct val="100000"/>
              </a:lnSpc>
              <a:buSzTx/>
              <a:buFont typeface="+mj-lt"/>
              <a:buAutoNum type="arabicPeriod"/>
              <a:defRPr/>
            </a:pPr>
            <a:r>
              <a:rPr lang="cs-CZ" sz="3200" b="0" kern="0" dirty="0">
                <a:latin typeface="+mn-lt"/>
              </a:rPr>
              <a:t>ŠIS  portál </a:t>
            </a:r>
            <a:r>
              <a:rPr lang="cs-CZ" b="0" kern="0" dirty="0">
                <a:latin typeface="+mn-lt"/>
              </a:rPr>
              <a:t>– </a:t>
            </a:r>
            <a:r>
              <a:rPr lang="cs-CZ" kern="0" dirty="0" smtClean="0"/>
              <a:t>P</a:t>
            </a:r>
            <a:r>
              <a:rPr lang="cs-CZ" b="0" kern="0" dirty="0" smtClean="0">
                <a:latin typeface="+mn-lt"/>
              </a:rPr>
              <a:t>odpora uživatele </a:t>
            </a:r>
            <a:r>
              <a:rPr lang="cs-CZ" b="0" kern="0" dirty="0">
                <a:latin typeface="+mn-lt"/>
              </a:rPr>
              <a:t>– Elektronický požadavek</a:t>
            </a:r>
            <a:r>
              <a:rPr lang="cs-CZ" sz="3200" b="0" kern="0" dirty="0">
                <a:latin typeface="+mn-lt"/>
              </a:rPr>
              <a:t>  </a:t>
            </a:r>
          </a:p>
        </p:txBody>
      </p:sp>
      <p:sp>
        <p:nvSpPr>
          <p:cNvPr id="86019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altLang="cs-C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APV VP - </a:t>
            </a:r>
            <a:r>
              <a:rPr lang="cs-CZ" altLang="cs-CZ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Řešení </a:t>
            </a:r>
            <a:r>
              <a:rPr lang="cs-CZ" altLang="cs-CZ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problémů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0C3C6-6AEA-4BFD-93B1-281D9215A0FB}" type="slidenum">
              <a:rPr lang="cs-CZ" smtClean="0"/>
              <a:t>51</a:t>
            </a:fld>
            <a:endParaRPr lang="cs-CZ"/>
          </a:p>
        </p:txBody>
      </p:sp>
      <p:sp>
        <p:nvSpPr>
          <p:cNvPr id="86020" name="Zástupný symbol pro datum 3"/>
          <p:cNvSpPr>
            <a:spLocks noGrp="1"/>
          </p:cNvSpPr>
          <p:nvPr>
            <p:ph type="dt" sz="quarter" idx="4294967295"/>
          </p:nvPr>
        </p:nvSpPr>
        <p:spPr>
          <a:xfrm>
            <a:off x="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fld id="{3D4D2D79-4E57-4A3C-87AD-DBC9782077FF}" type="datetime1">
              <a:rPr lang="cs-CZ" altLang="cs-CZ" sz="1000" smtClean="0">
                <a:solidFill>
                  <a:schemeClr val="bg1"/>
                </a:solidFill>
                <a:latin typeface="Arial Unicode MS" pitchFamily="34" charset="-128"/>
              </a:rPr>
              <a:t>20.10.2022</a:t>
            </a:fld>
            <a:endParaRPr lang="cs-CZ" altLang="cs-CZ" sz="100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b="65400"/>
          <a:stretch/>
        </p:blipFill>
        <p:spPr>
          <a:xfrm>
            <a:off x="107504" y="3923630"/>
            <a:ext cx="8927976" cy="1737618"/>
          </a:xfrm>
          <a:prstGeom prst="rect">
            <a:avLst/>
          </a:prstGeom>
        </p:spPr>
      </p:pic>
      <p:sp>
        <p:nvSpPr>
          <p:cNvPr id="86022" name="Obdélník 4"/>
          <p:cNvSpPr>
            <a:spLocks noChangeArrowheads="1"/>
          </p:cNvSpPr>
          <p:nvPr/>
        </p:nvSpPr>
        <p:spPr bwMode="auto">
          <a:xfrm>
            <a:off x="7740000" y="4077072"/>
            <a:ext cx="1378848" cy="360040"/>
          </a:xfrm>
          <a:prstGeom prst="rect">
            <a:avLst/>
          </a:prstGeom>
          <a:noFill/>
          <a:ln w="508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algn="l"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buFont typeface="Arial" charset="0"/>
              <a:buChar char="-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buFont typeface="Arial" charset="0"/>
              <a:buChar char="-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endParaRPr lang="cs-CZ" altLang="cs-CZ" sz="2000"/>
          </a:p>
        </p:txBody>
      </p:sp>
    </p:spTree>
    <p:extLst>
      <p:ext uri="{BB962C8B-B14F-4D97-AF65-F5344CB8AC3E}">
        <p14:creationId xmlns:p14="http://schemas.microsoft.com/office/powerpoint/2010/main" val="33161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49" y="0"/>
            <a:ext cx="8572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4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14B253-E5CE-4C24-8B36-773493F4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232650" cy="752015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principy ovládání </a:t>
            </a:r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AB6362D-5D64-4B8B-AE13-76293B1B5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Jednotná adresa aplikace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hlinkClick r:id="rId2"/>
              </a:rPr>
              <a:t>http://www.apvvp.acr</a:t>
            </a:r>
            <a:r>
              <a:rPr lang="cs-CZ" dirty="0"/>
              <a:t>, resp. </a:t>
            </a:r>
            <a:r>
              <a:rPr lang="cs-CZ" dirty="0">
                <a:hlinkClick r:id="rId3"/>
              </a:rPr>
              <a:t>https://www.apvvp.acr</a:t>
            </a:r>
            <a:endParaRPr lang="cs-CZ" dirty="0"/>
          </a:p>
          <a:p>
            <a:endParaRPr lang="cs-CZ" dirty="0"/>
          </a:p>
          <a:p>
            <a:r>
              <a:rPr lang="cs-CZ" dirty="0"/>
              <a:t>V blízké budoucnosti samostatná adresa pro testovací účely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hlinkClick r:id="rId4"/>
              </a:rPr>
              <a:t>http://test.apvvp.acr</a:t>
            </a:r>
            <a:r>
              <a:rPr lang="cs-CZ" dirty="0"/>
              <a:t>, resp. </a:t>
            </a:r>
            <a:r>
              <a:rPr lang="cs-CZ" dirty="0">
                <a:hlinkClick r:id="rId5"/>
              </a:rPr>
              <a:t>https://test.apvvp.acr</a:t>
            </a:r>
            <a:endParaRPr lang="cs-CZ" dirty="0"/>
          </a:p>
          <a:p>
            <a:endParaRPr lang="cs-CZ" dirty="0"/>
          </a:p>
          <a:p>
            <a:r>
              <a:rPr lang="cs-CZ" dirty="0"/>
              <a:t>Pouze moderní internetové prohlížeče</a:t>
            </a:r>
            <a:br>
              <a:rPr lang="cs-CZ" dirty="0"/>
            </a:br>
            <a:r>
              <a:rPr lang="cs-CZ" dirty="0"/>
              <a:t>	</a:t>
            </a:r>
            <a:r>
              <a:rPr lang="cs-CZ" b="1" dirty="0">
                <a:solidFill>
                  <a:srgbClr val="000000"/>
                </a:solidFill>
              </a:rPr>
              <a:t>MS </a:t>
            </a:r>
            <a:r>
              <a:rPr lang="cs-CZ" b="1" dirty="0" err="1">
                <a:solidFill>
                  <a:srgbClr val="000000"/>
                </a:solidFill>
              </a:rPr>
              <a:t>Edge</a:t>
            </a:r>
            <a:r>
              <a:rPr lang="cs-CZ" dirty="0"/>
              <a:t>, popřípadě Google Chrome, Mozilla Firefox, Opera</a:t>
            </a:r>
          </a:p>
          <a:p>
            <a:endParaRPr lang="cs-CZ" dirty="0"/>
          </a:p>
          <a:p>
            <a:r>
              <a:rPr lang="cs-CZ" dirty="0"/>
              <a:t>MS Internet Explorer již není podporovaný a aplikaci v něm nelze spustit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AAD5816-52A5-4809-AC19-6AA6B598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723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14B253-E5CE-4C24-8B36-773493F4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9682"/>
            <a:ext cx="7232650" cy="752015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principy ovládání </a:t>
            </a:r>
            <a:r>
              <a:rPr lang="cs-CZ" dirty="0" smtClean="0"/>
              <a:t>aplikace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AB6362D-5D64-4B8B-AE13-76293B1B5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dirty="0"/>
              <a:t>Při prvním spuštění aplikace (bez parametrů) nutno vybrat plánovací období a týmový web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Při zaškrtnutí „Nastavit jako výchozí“ nebudete příště dotazováni, automaticky se nastaví zde vybrané hodnoty</a:t>
            </a:r>
          </a:p>
          <a:p>
            <a:r>
              <a:rPr lang="cs-CZ" dirty="0"/>
              <a:t>Vybrané hodnoty lze kdykoliv později změnit</a:t>
            </a:r>
            <a:br>
              <a:rPr lang="cs-CZ" dirty="0"/>
            </a:br>
            <a:endParaRPr lang="cs-CZ" dirty="0"/>
          </a:p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AAD5816-52A5-4809-AC19-6AA6B598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8</a:t>
            </a:fld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12A1C032-9384-4F8C-A551-5EDD2CB23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33" y="2144974"/>
            <a:ext cx="4007043" cy="231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14B253-E5CE-4C24-8B36-773493F46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639682"/>
            <a:ext cx="7396161" cy="752015"/>
          </a:xfrm>
        </p:spPr>
        <p:txBody>
          <a:bodyPr>
            <a:normAutofit fontScale="90000"/>
          </a:bodyPr>
          <a:lstStyle/>
          <a:p>
            <a:r>
              <a:rPr lang="cs-CZ" dirty="0"/>
              <a:t>Základní principy ovládání aplikace </a:t>
            </a:r>
          </a:p>
        </p:txBody>
      </p:sp>
      <p:pic>
        <p:nvPicPr>
          <p:cNvPr id="9" name="Zástupný obsah 8">
            <a:extLst>
              <a:ext uri="{FF2B5EF4-FFF2-40B4-BE49-F238E27FC236}">
                <a16:creationId xmlns="" xmlns:a16="http://schemas.microsoft.com/office/drawing/2014/main" id="{ECED594A-EA0D-41E6-B17A-4095C5446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79831"/>
            <a:ext cx="7886700" cy="3636551"/>
          </a:xfrm>
        </p:spPr>
      </p:pic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63559A6-FDC3-423B-A5B9-43B84D81807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28650" y="6356351"/>
            <a:ext cx="923925" cy="365125"/>
          </a:xfrm>
          <a:prstGeom prst="rect">
            <a:avLst/>
          </a:prstGeom>
        </p:spPr>
        <p:txBody>
          <a:bodyPr/>
          <a:lstStyle/>
          <a:p>
            <a:fld id="{99C51CAC-BFD0-4259-B0C0-CF1053FBDF2C}" type="datetime1">
              <a:rPr lang="cs-CZ" smtClean="0"/>
              <a:t>20.10.2022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DE5E3C5A-B38F-4BCB-8AF2-FAAD9DED027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700212" y="6378576"/>
            <a:ext cx="6096000" cy="425450"/>
          </a:xfrm>
          <a:prstGeom prst="rect">
            <a:avLst/>
          </a:prstGeom>
        </p:spPr>
        <p:txBody>
          <a:bodyPr/>
          <a:lstStyle/>
          <a:p>
            <a:r>
              <a:rPr lang="cs-CZ" dirty="0">
                <a:solidFill>
                  <a:srgbClr val="1F177A">
                    <a:tint val="75000"/>
                  </a:srgbClr>
                </a:solidFill>
              </a:rPr>
              <a:t>APV VP 5.x – Představení aplikace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6AAD5816-52A5-4809-AC19-6AA6B598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D3E98-B0D0-41F3-A12D-F34EF43D7AFD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="" xmlns:a16="http://schemas.microsoft.com/office/drawing/2014/main" id="{14CC0855-6A42-428E-833D-94B3C9EBB164}"/>
              </a:ext>
            </a:extLst>
          </p:cNvPr>
          <p:cNvSpPr txBox="1"/>
          <p:nvPr/>
        </p:nvSpPr>
        <p:spPr>
          <a:xfrm>
            <a:off x="628650" y="1201753"/>
            <a:ext cx="788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Hlavno </a:t>
            </a:r>
            <a:r>
              <a:rPr lang="cs-CZ" dirty="0"/>
              <a:t>aplikace</a:t>
            </a:r>
          </a:p>
        </p:txBody>
      </p:sp>
      <p:sp>
        <p:nvSpPr>
          <p:cNvPr id="15" name="Bublinový popisek: zahnutá čára bez ohraničení 14">
            <a:extLst>
              <a:ext uri="{FF2B5EF4-FFF2-40B4-BE49-F238E27FC236}">
                <a16:creationId xmlns="" xmlns:a16="http://schemas.microsoft.com/office/drawing/2014/main" id="{A847438B-0001-445E-9A2C-F46CCD07DEED}"/>
              </a:ext>
            </a:extLst>
          </p:cNvPr>
          <p:cNvSpPr/>
          <p:nvPr/>
        </p:nvSpPr>
        <p:spPr>
          <a:xfrm>
            <a:off x="2252663" y="1715777"/>
            <a:ext cx="941388" cy="369332"/>
          </a:xfrm>
          <a:prstGeom prst="callout2">
            <a:avLst>
              <a:gd name="adj1" fmla="val 47978"/>
              <a:gd name="adj2" fmla="val 2454"/>
              <a:gd name="adj3" fmla="val 49698"/>
              <a:gd name="adj4" fmla="val -15319"/>
              <a:gd name="adj5" fmla="val 95307"/>
              <a:gd name="adj6" fmla="val -34521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Titulek</a:t>
            </a:r>
          </a:p>
        </p:txBody>
      </p:sp>
      <p:sp>
        <p:nvSpPr>
          <p:cNvPr id="16" name="Bublinový popisek: zahnutá čára bez ohraničení 15">
            <a:extLst>
              <a:ext uri="{FF2B5EF4-FFF2-40B4-BE49-F238E27FC236}">
                <a16:creationId xmlns="" xmlns:a16="http://schemas.microsoft.com/office/drawing/2014/main" id="{4C138F0A-91F0-451F-BEFF-314D76375233}"/>
              </a:ext>
            </a:extLst>
          </p:cNvPr>
          <p:cNvSpPr/>
          <p:nvPr/>
        </p:nvSpPr>
        <p:spPr>
          <a:xfrm flipH="1">
            <a:off x="3841749" y="1755750"/>
            <a:ext cx="2620963" cy="293067"/>
          </a:xfrm>
          <a:prstGeom prst="callout2">
            <a:avLst>
              <a:gd name="adj1" fmla="val 47978"/>
              <a:gd name="adj2" fmla="val 31"/>
              <a:gd name="adj3" fmla="val 47531"/>
              <a:gd name="adj4" fmla="val -4174"/>
              <a:gd name="adj5" fmla="val 106894"/>
              <a:gd name="adj6" fmla="val -9936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Výběr TW a plánovacího období</a:t>
            </a:r>
          </a:p>
        </p:txBody>
      </p:sp>
      <p:sp>
        <p:nvSpPr>
          <p:cNvPr id="17" name="Bublinový popisek: zahnutá čára bez ohraničení 16">
            <a:extLst>
              <a:ext uri="{FF2B5EF4-FFF2-40B4-BE49-F238E27FC236}">
                <a16:creationId xmlns="" xmlns:a16="http://schemas.microsoft.com/office/drawing/2014/main" id="{B21401F5-C30F-4E08-860D-F2E70BF12E70}"/>
              </a:ext>
            </a:extLst>
          </p:cNvPr>
          <p:cNvSpPr/>
          <p:nvPr/>
        </p:nvSpPr>
        <p:spPr>
          <a:xfrm flipH="1">
            <a:off x="7234236" y="1746226"/>
            <a:ext cx="790575" cy="293067"/>
          </a:xfrm>
          <a:prstGeom prst="callout2">
            <a:avLst>
              <a:gd name="adj1" fmla="val 47978"/>
              <a:gd name="adj2" fmla="val 2454"/>
              <a:gd name="adj3" fmla="val 49698"/>
              <a:gd name="adj4" fmla="val -5143"/>
              <a:gd name="adj5" fmla="val 109061"/>
              <a:gd name="adj6" fmla="val -17931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Uživatel</a:t>
            </a:r>
          </a:p>
        </p:txBody>
      </p:sp>
      <p:sp>
        <p:nvSpPr>
          <p:cNvPr id="18" name="Bublinový popisek: zahnutá čára bez ohraničení 17">
            <a:extLst>
              <a:ext uri="{FF2B5EF4-FFF2-40B4-BE49-F238E27FC236}">
                <a16:creationId xmlns="" xmlns:a16="http://schemas.microsoft.com/office/drawing/2014/main" id="{B9770ACD-5736-4A09-BDB5-71BF7FBF798B}"/>
              </a:ext>
            </a:extLst>
          </p:cNvPr>
          <p:cNvSpPr/>
          <p:nvPr/>
        </p:nvSpPr>
        <p:spPr>
          <a:xfrm flipH="1">
            <a:off x="7348947" y="5787369"/>
            <a:ext cx="675864" cy="293067"/>
          </a:xfrm>
          <a:prstGeom prst="callout2">
            <a:avLst>
              <a:gd name="adj1" fmla="val 47978"/>
              <a:gd name="adj2" fmla="val 2454"/>
              <a:gd name="adj3" fmla="val 49698"/>
              <a:gd name="adj4" fmla="val -9841"/>
              <a:gd name="adj5" fmla="val -16610"/>
              <a:gd name="adj6" fmla="val -24795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cs-CZ" sz="1400" dirty="0">
                <a:solidFill>
                  <a:srgbClr val="FF0000"/>
                </a:solidFill>
              </a:rPr>
              <a:t>Verze</a:t>
            </a:r>
          </a:p>
        </p:txBody>
      </p:sp>
      <p:sp>
        <p:nvSpPr>
          <p:cNvPr id="20" name="Bublinový popisek: zahnutá čára bez ohraničení 19">
            <a:extLst>
              <a:ext uri="{FF2B5EF4-FFF2-40B4-BE49-F238E27FC236}">
                <a16:creationId xmlns="" xmlns:a16="http://schemas.microsoft.com/office/drawing/2014/main" id="{39778FB8-B20B-4C32-825C-E55E41AF3EC0}"/>
              </a:ext>
            </a:extLst>
          </p:cNvPr>
          <p:cNvSpPr/>
          <p:nvPr/>
        </p:nvSpPr>
        <p:spPr>
          <a:xfrm>
            <a:off x="1518035" y="5787369"/>
            <a:ext cx="1205322" cy="293067"/>
          </a:xfrm>
          <a:prstGeom prst="callout2">
            <a:avLst>
              <a:gd name="adj1" fmla="val 47978"/>
              <a:gd name="adj2" fmla="val 2454"/>
              <a:gd name="adj3" fmla="val 49698"/>
              <a:gd name="adj4" fmla="val -9841"/>
              <a:gd name="adj5" fmla="val -16610"/>
              <a:gd name="adj6" fmla="val -24795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Hlavní menu</a:t>
            </a:r>
          </a:p>
        </p:txBody>
      </p:sp>
      <p:sp>
        <p:nvSpPr>
          <p:cNvPr id="21" name="Bublinový popisek: zahnutá čára bez ohraničení 20">
            <a:extLst>
              <a:ext uri="{FF2B5EF4-FFF2-40B4-BE49-F238E27FC236}">
                <a16:creationId xmlns="" xmlns:a16="http://schemas.microsoft.com/office/drawing/2014/main" id="{9BCF1BA9-4504-45D0-A6C3-3404E7706540}"/>
              </a:ext>
            </a:extLst>
          </p:cNvPr>
          <p:cNvSpPr/>
          <p:nvPr/>
        </p:nvSpPr>
        <p:spPr>
          <a:xfrm>
            <a:off x="6318634" y="4555469"/>
            <a:ext cx="1477577" cy="293067"/>
          </a:xfrm>
          <a:prstGeom prst="callout2">
            <a:avLst>
              <a:gd name="adj1" fmla="val 47978"/>
              <a:gd name="adj2" fmla="val 2454"/>
              <a:gd name="adj3" fmla="val 49698"/>
              <a:gd name="adj4" fmla="val -9841"/>
              <a:gd name="adj5" fmla="val -16610"/>
              <a:gd name="adj6" fmla="val -24795"/>
            </a:avLst>
          </a:pr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1400" dirty="0">
                <a:solidFill>
                  <a:srgbClr val="FF0000"/>
                </a:solidFill>
              </a:rPr>
              <a:t>Obsah stránky</a:t>
            </a:r>
          </a:p>
        </p:txBody>
      </p:sp>
    </p:spTree>
    <p:extLst>
      <p:ext uri="{BB962C8B-B14F-4D97-AF65-F5344CB8AC3E}">
        <p14:creationId xmlns:p14="http://schemas.microsoft.com/office/powerpoint/2010/main" val="290567482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inisterstva_obrany_CR_template_FINAL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B5B68B92483BC4792305DF7FBE88566" ma:contentTypeVersion="1" ma:contentTypeDescription="Vytvoří nový dokument" ma:contentTypeScope="" ma:versionID="9d3142308e32724c858e9225c7bfa251">
  <xsd:schema xmlns:xsd="http://www.w3.org/2001/XMLSchema" xmlns:xs="http://www.w3.org/2001/XMLSchema" xmlns:p="http://schemas.microsoft.com/office/2006/metadata/properties" xmlns:ns2="23ba2deb-5cea-490f-ac1c-87fe46006442" targetNamespace="http://schemas.microsoft.com/office/2006/metadata/properties" ma:root="true" ma:fieldsID="6cb541ae0dd77355a8d2fa639ec9356d" ns2:_="">
    <xsd:import namespace="23ba2deb-5cea-490f-ac1c-87fe4600644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a2deb-5cea-490f-ac1c-87fe460064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0D07D8-C42F-4772-80B9-1FFB72A260B1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3ba2deb-5cea-490f-ac1c-87fe46006442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F4C2A3C-8EDD-47A3-A315-21560F42A6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50761B-B3AA-4338-989B-C609765FCF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ba2deb-5cea-490f-ac1c-87fe460064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3445</TotalTime>
  <Words>1871</Words>
  <Application>Microsoft Office PowerPoint</Application>
  <PresentationFormat>Předvádění na obrazovce (4:3)</PresentationFormat>
  <Paragraphs>468</Paragraphs>
  <Slides>51</Slides>
  <Notes>48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9" baseType="lpstr">
      <vt:lpstr>Arial Unicode MS</vt:lpstr>
      <vt:lpstr>Arial</vt:lpstr>
      <vt:lpstr>Arial Narrow</vt:lpstr>
      <vt:lpstr>Calibri</vt:lpstr>
      <vt:lpstr>Courier New</vt:lpstr>
      <vt:lpstr>Times</vt:lpstr>
      <vt:lpstr>Wingdings</vt:lpstr>
      <vt:lpstr>Prezentace_Ministerstva_obrany_CR_template_FINAL</vt:lpstr>
      <vt:lpstr>Plánování apvvp</vt:lpstr>
      <vt:lpstr>Cíle: seznámit studenty s plánováním v resortu MO  Průběh: popis IPPŘ, vysvětlení postupu v APVVP, spuštění, přechod na týmový web, zadávání akcí, práce s akcemi a vyhodnocení  Klíčová slova: IPPŘ, APVVP  Otázky: cíle plánování, weby, postupy, zadávání dat a vyhodnocení   </vt:lpstr>
      <vt:lpstr>Prezentace aplikace PowerPoint</vt:lpstr>
      <vt:lpstr>Vstup do APV VP</vt:lpstr>
      <vt:lpstr>Prezentace aplikace PowerPoint</vt:lpstr>
      <vt:lpstr>Prezentace aplikace PowerPoint</vt:lpstr>
      <vt:lpstr>Základní principy ovládání aplikace</vt:lpstr>
      <vt:lpstr>Základní principy ovládání aplikace</vt:lpstr>
      <vt:lpstr>Základní principy ovládání aplikace </vt:lpstr>
      <vt:lpstr>Číselníky</vt:lpstr>
      <vt:lpstr>Kalendářní plán (1/8)</vt:lpstr>
      <vt:lpstr>Kalendářní plán (2/8)</vt:lpstr>
      <vt:lpstr>Kalendářní plán (3/8)</vt:lpstr>
      <vt:lpstr>Kalendářní plán (4/8)</vt:lpstr>
      <vt:lpstr>Kalendářní plán (5/8)</vt:lpstr>
      <vt:lpstr>Kalendářní plán (6/8)</vt:lpstr>
      <vt:lpstr>Kalendářní plán (7/8)</vt:lpstr>
      <vt:lpstr>Aktuální informace</vt:lpstr>
      <vt:lpstr>Nastavení upozornění</vt:lpstr>
      <vt:lpstr>Centrum vyhledávání</vt:lpstr>
      <vt:lpstr>IPPŘ</vt:lpstr>
      <vt:lpstr>Týmové weby z CPP</vt:lpstr>
      <vt:lpstr>APV VP - Změna šířky sloupců</vt:lpstr>
      <vt:lpstr>Testovací prostředí</vt:lpstr>
      <vt:lpstr>Postup plánování</vt:lpstr>
      <vt:lpstr>APV VP – úpravy kpč</vt:lpstr>
      <vt:lpstr>Věcné rozpracování</vt:lpstr>
      <vt:lpstr>správa uživatelů</vt:lpstr>
      <vt:lpstr>delegace pravomocí</vt:lpstr>
      <vt:lpstr>APV VP - Náhledy</vt:lpstr>
      <vt:lpstr>Osobní stránka</vt:lpstr>
      <vt:lpstr>Sledování položek</vt:lpstr>
      <vt:lpstr>Prezentace aplikace PowerPoint</vt:lpstr>
      <vt:lpstr>Export dat z APV VP</vt:lpstr>
      <vt:lpstr>Export dat - MS Excel</vt:lpstr>
      <vt:lpstr>Export dat – Plachta  (dle Sledované oblasti)</vt:lpstr>
      <vt:lpstr>Export dat - Plachta  (dle Příslušnosti)</vt:lpstr>
      <vt:lpstr>Export dat - Plachta  (dle Umístění)</vt:lpstr>
      <vt:lpstr>Export dat - MS Outlook</vt:lpstr>
      <vt:lpstr>Export dat - MS SharePoint</vt:lpstr>
      <vt:lpstr>APV VP - Funkce „Moje položky“</vt:lpstr>
      <vt:lpstr>Vyhledávání</vt:lpstr>
      <vt:lpstr>Vyhledávání</vt:lpstr>
      <vt:lpstr>Kompletní rozpracování cílů</vt:lpstr>
      <vt:lpstr>Kompletní rozpracování cílů</vt:lpstr>
      <vt:lpstr>Další funkcionality v APV VP</vt:lpstr>
      <vt:lpstr>Prezentace aplikace PowerPoint</vt:lpstr>
      <vt:lpstr>Prezentace aplikace PowerPoint</vt:lpstr>
      <vt:lpstr>Prezentace aplikace PowerPoint</vt:lpstr>
      <vt:lpstr>Prezentace aplikace PowerPoint</vt:lpstr>
      <vt:lpstr>APV VP - Řešení problémů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 APV VP školení základní</dc:title>
  <dc:creator>Lenka Topinková</dc:creator>
  <cp:lastModifiedBy>Vágner Michal - VZ 8297 - ŠIS AČR</cp:lastModifiedBy>
  <cp:revision>185</cp:revision>
  <cp:lastPrinted>2018-05-30T13:41:55Z</cp:lastPrinted>
  <dcterms:created xsi:type="dcterms:W3CDTF">2011-01-09T21:51:31Z</dcterms:created>
  <dcterms:modified xsi:type="dcterms:W3CDTF">2022-10-20T07:34:31Z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0x0101009B5B68B92483BC4792305DF7FBE88566</vt:lpwstr>
  </property>
</Properties>
</file>