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3" r:id="rId5"/>
    <p:sldId id="300" r:id="rId6"/>
    <p:sldId id="257" r:id="rId7"/>
    <p:sldId id="295" r:id="rId8"/>
    <p:sldId id="294" r:id="rId9"/>
    <p:sldId id="296" r:id="rId10"/>
    <p:sldId id="258" r:id="rId11"/>
    <p:sldId id="299" r:id="rId12"/>
    <p:sldId id="261" r:id="rId13"/>
    <p:sldId id="286" r:id="rId14"/>
    <p:sldId id="293" r:id="rId15"/>
    <p:sldId id="301" r:id="rId16"/>
    <p:sldId id="285" r:id="rId17"/>
    <p:sldId id="287" r:id="rId18"/>
    <p:sldId id="298" r:id="rId19"/>
    <p:sldId id="290" r:id="rId20"/>
    <p:sldId id="291"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7" autoAdjust="0"/>
    <p:restoredTop sz="93979" autoAdjust="0"/>
  </p:normalViewPr>
  <p:slideViewPr>
    <p:cSldViewPr snapToGrid="0">
      <p:cViewPr>
        <p:scale>
          <a:sx n="75" d="100"/>
          <a:sy n="75" d="100"/>
        </p:scale>
        <p:origin x="212" y="-92"/>
      </p:cViewPr>
      <p:guideLst/>
    </p:cSldViewPr>
  </p:slideViewPr>
  <p:notesTextViewPr>
    <p:cViewPr>
      <p:scale>
        <a:sx n="66" d="100"/>
        <a:sy n="66" d="100"/>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048AC-7188-4450-AF07-A7CC663EEA36}" type="datetimeFigureOut">
              <a:rPr lang="cs-CZ" smtClean="0"/>
              <a:t>06.10.2022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8EF2B-8F5E-4DBD-816D-C9F9D1850DCF}" type="slidenum">
              <a:rPr lang="cs-CZ" smtClean="0"/>
              <a:t>‹#›</a:t>
            </a:fld>
            <a:endParaRPr lang="cs-CZ"/>
          </a:p>
        </p:txBody>
      </p:sp>
    </p:spTree>
    <p:extLst>
      <p:ext uri="{BB962C8B-B14F-4D97-AF65-F5344CB8AC3E}">
        <p14:creationId xmlns:p14="http://schemas.microsoft.com/office/powerpoint/2010/main" val="93294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79513"/>
            <a:ext cx="5486400" cy="3086100"/>
          </a:xfrm>
        </p:spPr>
      </p:sp>
      <p:sp>
        <p:nvSpPr>
          <p:cNvPr id="3" name="Zástupný symbol pro poznámky 2"/>
          <p:cNvSpPr>
            <a:spLocks noGrp="1"/>
          </p:cNvSpPr>
          <p:nvPr>
            <p:ph type="body" idx="1"/>
          </p:nvPr>
        </p:nvSpPr>
        <p:spPr/>
        <p:txBody>
          <a:bodyPr/>
          <a:lstStyle/>
          <a:p>
            <a:r>
              <a:rPr lang="cs-CZ" dirty="0"/>
              <a:t>Jonathan </a:t>
            </a:r>
            <a:r>
              <a:rPr lang="cs-CZ" dirty="0" err="1"/>
              <a:t>Okamura</a:t>
            </a:r>
            <a:r>
              <a:rPr lang="cs-CZ" dirty="0"/>
              <a:t> uvažuje o situační etnicitě jako o situačně determinované, protože v některých situacích je pro aktéra výhodné etnicitu prosazovat, jindy naopak ji zastírat, a vztahovat svoji sociální identitu k jiným sociálním statusům či charakteristikám, které má k dispozici. Variabilita etnické identity tedy závisí na konkrétní sociální situaci a způsobu, jakým variabilitu vnímá samotný aktér. (</a:t>
            </a:r>
            <a:r>
              <a:rPr lang="cs-CZ" dirty="0" err="1"/>
              <a:t>Okamura</a:t>
            </a:r>
            <a:r>
              <a:rPr lang="cs-CZ" dirty="0"/>
              <a:t>, 2016 : 337-352) </a:t>
            </a:r>
          </a:p>
          <a:p>
            <a:endParaRPr lang="cs-CZ" dirty="0"/>
          </a:p>
        </p:txBody>
      </p:sp>
      <p:sp>
        <p:nvSpPr>
          <p:cNvPr id="4" name="Zástupný symbol pro číslo snímku 3"/>
          <p:cNvSpPr>
            <a:spLocks noGrp="1"/>
          </p:cNvSpPr>
          <p:nvPr>
            <p:ph type="sldNum" sz="quarter" idx="10"/>
          </p:nvPr>
        </p:nvSpPr>
        <p:spPr/>
        <p:txBody>
          <a:bodyPr/>
          <a:lstStyle/>
          <a:p>
            <a:fld id="{4FE8EF2B-8F5E-4DBD-816D-C9F9D1850DCF}" type="slidenum">
              <a:rPr lang="cs-CZ" smtClean="0"/>
              <a:t>10</a:t>
            </a:fld>
            <a:endParaRPr lang="cs-CZ"/>
          </a:p>
        </p:txBody>
      </p:sp>
    </p:spTree>
    <p:extLst>
      <p:ext uri="{BB962C8B-B14F-4D97-AF65-F5344CB8AC3E}">
        <p14:creationId xmlns:p14="http://schemas.microsoft.com/office/powerpoint/2010/main" val="186392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smtClean="0"/>
              <a:t>Uzemí</a:t>
            </a:r>
            <a:r>
              <a:rPr lang="cs-CZ" dirty="0" smtClean="0"/>
              <a:t>:</a:t>
            </a:r>
          </a:p>
          <a:p>
            <a:pPr marL="171450" indent="-171450">
              <a:buFontTx/>
              <a:buChar char="-"/>
            </a:pPr>
            <a:r>
              <a:rPr lang="cs-CZ" dirty="0" smtClean="0"/>
              <a:t>Anglie 15. století – hranice ne dílo panovníka x lidí co zde žijí</a:t>
            </a:r>
          </a:p>
          <a:p>
            <a:pPr marL="171450" indent="-171450">
              <a:buFontTx/>
              <a:buChar char="-"/>
            </a:pPr>
            <a:r>
              <a:rPr lang="cs-CZ" dirty="0" smtClean="0"/>
              <a:t>V </a:t>
            </a:r>
            <a:r>
              <a:rPr lang="cs-CZ" dirty="0"/>
              <a:t>severním Nizozemí se hledání specifiky národního života promítlo do obrazů, jejichž autoři vědomě zachycovali život lidí a osobitou tvář krajiny a vyjadřovali tak nejednou také své republikánské národní smýšlení</a:t>
            </a:r>
            <a:r>
              <a:rPr lang="cs-CZ" dirty="0" smtClean="0"/>
              <a:t>. – Hroch 2005</a:t>
            </a:r>
          </a:p>
          <a:p>
            <a:pPr marL="171450" indent="-171450">
              <a:buFontTx/>
              <a:buChar char="-"/>
            </a:pPr>
            <a:r>
              <a:rPr lang="cs-CZ" dirty="0" smtClean="0"/>
              <a:t>Srdce x hráz (nájezdy </a:t>
            </a:r>
            <a:r>
              <a:rPr lang="cs-CZ" dirty="0" err="1" smtClean="0"/>
              <a:t>Mangolů</a:t>
            </a:r>
            <a:r>
              <a:rPr lang="cs-CZ" dirty="0" smtClean="0"/>
              <a:t> na Rusko, Maurů na Španělsko)</a:t>
            </a:r>
          </a:p>
          <a:p>
            <a:pPr marL="171450" indent="-171450">
              <a:buFontTx/>
              <a:buChar char="-"/>
            </a:pPr>
            <a:r>
              <a:rPr lang="cs-CZ" dirty="0"/>
              <a:t>Naproti tomu se carská vláda snažila přispět poznáním celého Ruska k tomu, aby se upevnilo povědomí soudržnosti alespoň vzdělané části obyvatelstva</a:t>
            </a:r>
            <a:r>
              <a:rPr lang="cs-CZ" dirty="0" smtClean="0"/>
              <a:t>.</a:t>
            </a:r>
          </a:p>
          <a:p>
            <a:pPr marL="171450" indent="-171450">
              <a:buFontTx/>
              <a:buChar char="-"/>
            </a:pPr>
            <a:endParaRPr lang="cs-CZ" dirty="0"/>
          </a:p>
          <a:p>
            <a:pPr marL="171450" indent="-171450">
              <a:buFontTx/>
              <a:buChar char="-"/>
            </a:pPr>
            <a:r>
              <a:rPr lang="cs-CZ" dirty="0"/>
              <a:t>Je třeba rozloučit se s ahistorickou pověrou, která promítá úlohu současných médií do historické reality minulých staletí. Jestliže dnes mají masová média schopnost do značné přesvědčit občany téměř o čemkoli a modifikovat i jejich identitu, nelze z toho vyvozovat, že i v minulosti byli lidé tak snadno manipulovatelní jako dnes</a:t>
            </a:r>
            <a:r>
              <a:rPr lang="cs-CZ" dirty="0" smtClean="0"/>
              <a:t>.</a:t>
            </a:r>
          </a:p>
          <a:p>
            <a:pPr lvl="1"/>
            <a:r>
              <a:rPr lang="cs-CZ" b="1" dirty="0" smtClean="0"/>
              <a:t>emoce</a:t>
            </a:r>
            <a:r>
              <a:rPr lang="cs-CZ" dirty="0" smtClean="0"/>
              <a:t> („pospolitost citového života“, národ jako tělo), </a:t>
            </a:r>
          </a:p>
          <a:p>
            <a:pPr lvl="1"/>
            <a:r>
              <a:rPr lang="cs-CZ" b="1" dirty="0" smtClean="0"/>
              <a:t>Představa biologické podstaty</a:t>
            </a:r>
            <a:r>
              <a:rPr lang="cs-CZ" dirty="0" smtClean="0"/>
              <a:t>:  zdatnost národa, teritoriální imperativ, biologické koncepce nacionalismu je tedy v člověku pocit sounáležitosti od přírody geneticky zakořeněn, </a:t>
            </a:r>
            <a:r>
              <a:rPr lang="en-US" dirty="0" smtClean="0"/>
              <a:t>Socio-biologists suppose that ethnic groups are primordial entities dating back to or before origins of Homo sapiens and ethnicity is a form of extended kinship (</a:t>
            </a:r>
            <a:r>
              <a:rPr lang="en-US" dirty="0" err="1" smtClean="0"/>
              <a:t>Malešević</a:t>
            </a:r>
            <a:r>
              <a:rPr lang="en-US" dirty="0" smtClean="0"/>
              <a:t>, 2004</a:t>
            </a:r>
            <a:r>
              <a:rPr lang="cs-CZ" dirty="0" smtClean="0"/>
              <a:t>, in Vlachová 2019</a:t>
            </a:r>
            <a:r>
              <a:rPr lang="en-US" dirty="0" smtClean="0"/>
              <a:t>).</a:t>
            </a:r>
            <a:r>
              <a:rPr lang="cs-CZ" dirty="0" smtClean="0"/>
              <a:t> Představa společného předka (Vlachová 2019)</a:t>
            </a:r>
          </a:p>
          <a:p>
            <a:pPr lvl="1"/>
            <a:r>
              <a:rPr lang="cs-CZ" b="1" dirty="0" smtClean="0"/>
              <a:t>Symboly: </a:t>
            </a:r>
            <a:r>
              <a:rPr lang="cs-CZ" dirty="0" smtClean="0"/>
              <a:t>symbolické „obsazení veřejného prostoru" nárok na vládu (Max Weber, in Hroch 2005) typy národních symbolů, se v téměř shodné podobě prosadily ve všech formujících se národech a posléze i v národních státech  Hroch 2005, </a:t>
            </a:r>
            <a:r>
              <a:rPr lang="cs-CZ" dirty="0" err="1" smtClean="0"/>
              <a:t>Komplementarní</a:t>
            </a:r>
            <a:r>
              <a:rPr lang="cs-CZ" dirty="0" smtClean="0"/>
              <a:t> a </a:t>
            </a:r>
            <a:r>
              <a:rPr lang="cs-CZ" dirty="0" err="1" smtClean="0"/>
              <a:t>dichotomní</a:t>
            </a:r>
            <a:r>
              <a:rPr lang="cs-CZ" dirty="0" smtClean="0"/>
              <a:t> (</a:t>
            </a:r>
            <a:r>
              <a:rPr lang="cs-CZ" dirty="0" err="1" smtClean="0"/>
              <a:t>Eriksen</a:t>
            </a:r>
            <a:r>
              <a:rPr lang="cs-CZ" dirty="0" smtClean="0"/>
              <a:t> 2008) e symbolů se stávaly v podmínkách jejich masové aplikace stereotypy. Díky tomu se pak symboly mohly stát nástrojem uplatnění politické moci v národním životě.24 V souladu s tím je také pozorování, že některé jednoduché symboly, jako např. vlajky, národní kroje a barvy mohly najít přijetí poměrně snadno, kdežto složitější symboly čerpající např. z historie a mytologie se dostávaly do roviny stereotypů za předpokladu, že jejich adresáti získali elementární znalost faktografie národních dějin. (Hroch 2005)</a:t>
            </a:r>
          </a:p>
          <a:p>
            <a:pPr lvl="1"/>
            <a:r>
              <a:rPr lang="cs-CZ" b="1" dirty="0" smtClean="0"/>
              <a:t>Stereotypy:</a:t>
            </a:r>
            <a:r>
              <a:rPr lang="cs-CZ" dirty="0" smtClean="0"/>
              <a:t> </a:t>
            </a:r>
            <a:r>
              <a:rPr lang="cs-CZ" dirty="0" err="1" smtClean="0"/>
              <a:t>autostereotyp</a:t>
            </a:r>
            <a:r>
              <a:rPr lang="cs-CZ" dirty="0" smtClean="0"/>
              <a:t> x </a:t>
            </a:r>
            <a:r>
              <a:rPr lang="cs-CZ" dirty="0" err="1" smtClean="0"/>
              <a:t>heterostereotyp</a:t>
            </a:r>
            <a:endParaRPr lang="cs-CZ" dirty="0" smtClean="0"/>
          </a:p>
          <a:p>
            <a:pPr lvl="1"/>
            <a:r>
              <a:rPr lang="cs-CZ" b="1" dirty="0" smtClean="0"/>
              <a:t>Národní pomníky</a:t>
            </a:r>
          </a:p>
          <a:p>
            <a:pPr lvl="1"/>
            <a:r>
              <a:rPr lang="cs-CZ" b="1" dirty="0" smtClean="0"/>
              <a:t>Národní slavnosti</a:t>
            </a:r>
          </a:p>
          <a:p>
            <a:pPr lvl="1"/>
            <a:r>
              <a:rPr lang="cs-CZ" b="1" dirty="0" smtClean="0"/>
              <a:t>Národní prostor a jeho hranice </a:t>
            </a:r>
            <a:r>
              <a:rPr lang="cs-CZ" dirty="0" smtClean="0"/>
              <a:t>– domov, krajina národa</a:t>
            </a:r>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fld id="{4FE8EF2B-8F5E-4DBD-816D-C9F9D1850DCF}" type="slidenum">
              <a:rPr lang="cs-CZ" smtClean="0"/>
              <a:t>13</a:t>
            </a:fld>
            <a:endParaRPr lang="cs-CZ"/>
          </a:p>
        </p:txBody>
      </p:sp>
    </p:spTree>
    <p:extLst>
      <p:ext uri="{BB962C8B-B14F-4D97-AF65-F5344CB8AC3E}">
        <p14:creationId xmlns:p14="http://schemas.microsoft.com/office/powerpoint/2010/main" val="11181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Schvalování národnostních menšin – legislativní proces. Szarka- info o Maďarsku: procedura 100 let, 1000 podpisů, Schválení parlamentem, Doporučení AV = Ústavu pro výzkum národnostních menšin (vlna 2005/6 Hunové, Joshua Novák</a:t>
            </a:r>
          </a:p>
        </p:txBody>
      </p:sp>
      <p:sp>
        <p:nvSpPr>
          <p:cNvPr id="266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DAC83B-D37B-4673-ADB2-BEAB6D755BF8}" type="slidenum">
              <a:rPr lang="cs-CZ" altLang="cs-CZ"/>
              <a:pPr/>
              <a:t>20</a:t>
            </a:fld>
            <a:endParaRPr lang="cs-CZ" altLang="cs-CZ"/>
          </a:p>
        </p:txBody>
      </p:sp>
    </p:spTree>
    <p:extLst>
      <p:ext uri="{BB962C8B-B14F-4D97-AF65-F5344CB8AC3E}">
        <p14:creationId xmlns:p14="http://schemas.microsoft.com/office/powerpoint/2010/main" val="53612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94869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284615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361215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303802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324153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6947197-AF72-4E87-8AB2-475C78D2F9AB}" type="datetimeFigureOut">
              <a:rPr lang="cs-CZ" smtClean="0"/>
              <a:t>06.10.2022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419483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6947197-AF72-4E87-8AB2-475C78D2F9AB}" type="datetimeFigureOut">
              <a:rPr lang="cs-CZ" smtClean="0"/>
              <a:t>06.10.2022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422608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6947197-AF72-4E87-8AB2-475C78D2F9AB}" type="datetimeFigureOut">
              <a:rPr lang="cs-CZ" smtClean="0"/>
              <a:t>06.10.2022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76717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6947197-AF72-4E87-8AB2-475C78D2F9AB}" type="datetimeFigureOut">
              <a:rPr lang="cs-CZ" smtClean="0"/>
              <a:t>06.10.2022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2697293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6947197-AF72-4E87-8AB2-475C78D2F9AB}" type="datetimeFigureOut">
              <a:rPr lang="cs-CZ" smtClean="0"/>
              <a:t>06.10.2022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381160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6947197-AF72-4E87-8AB2-475C78D2F9AB}" type="datetimeFigureOut">
              <a:rPr lang="cs-CZ" smtClean="0"/>
              <a:t>06.10.2022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3F8F3B-B1A2-4AA3-A95F-5FC50A4DA148}" type="slidenum">
              <a:rPr lang="cs-CZ" smtClean="0"/>
              <a:t>‹#›</a:t>
            </a:fld>
            <a:endParaRPr lang="cs-CZ"/>
          </a:p>
        </p:txBody>
      </p:sp>
    </p:spTree>
    <p:extLst>
      <p:ext uri="{BB962C8B-B14F-4D97-AF65-F5344CB8AC3E}">
        <p14:creationId xmlns:p14="http://schemas.microsoft.com/office/powerpoint/2010/main" val="352920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7197-AF72-4E87-8AB2-475C78D2F9AB}" type="datetimeFigureOut">
              <a:rPr lang="cs-CZ" smtClean="0"/>
              <a:t>06.10.2022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F8F3B-B1A2-4AA3-A95F-5FC50A4DA148}" type="slidenum">
              <a:rPr lang="cs-CZ" smtClean="0"/>
              <a:t>‹#›</a:t>
            </a:fld>
            <a:endParaRPr lang="cs-CZ"/>
          </a:p>
        </p:txBody>
      </p:sp>
    </p:spTree>
    <p:extLst>
      <p:ext uri="{BB962C8B-B14F-4D97-AF65-F5344CB8AC3E}">
        <p14:creationId xmlns:p14="http://schemas.microsoft.com/office/powerpoint/2010/main" val="327192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7MMS0-_6Ayc" TargetMode="Externa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vlada.cz/cz/pracovni-a-poradni-organy-vlady/rnm/mensiny/romska-narodnostni-mensina-16149/" TargetMode="External"/><Relationship Id="rId13" Type="http://schemas.openxmlformats.org/officeDocument/2006/relationships/hyperlink" Target="http://www.vlada.cz/cz/pracovni-a-poradni-organy-vlady/rnm/mensiny/srbska-narodnostni-mensina-16158/" TargetMode="External"/><Relationship Id="rId3" Type="http://schemas.openxmlformats.org/officeDocument/2006/relationships/hyperlink" Target="http://www.vlada.cz/cz/pracovni-a-poradni-organy-vlady/rnm/mensiny/bulharska-narodnostni-mensina-16103/" TargetMode="External"/><Relationship Id="rId7" Type="http://schemas.openxmlformats.org/officeDocument/2006/relationships/hyperlink" Target="http://www.vlada.cz/cz/pracovni-a-poradni-organy-vlady/rnm/mensiny/polska-narodnostni-mensina-16124/" TargetMode="External"/><Relationship Id="rId12" Type="http://schemas.openxmlformats.org/officeDocument/2006/relationships/hyperlink" Target="http://www.vlada.cz/cz/pracovni-a-poradni-organy-vlady/rnm/mensiny/slovenska-narodnostni-mensina-1615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vlada.cz/cz/pracovni-a-poradni-organy-vlady/rnm/mensiny/nemecka-narodnostni-mensina-16122/" TargetMode="External"/><Relationship Id="rId11" Type="http://schemas.openxmlformats.org/officeDocument/2006/relationships/hyperlink" Target="http://www.vlada.cz/cz/pracovni-a-poradni-organy-vlady/rnm/mensiny/recka-narodnostni-mensina-16156/" TargetMode="External"/><Relationship Id="rId5" Type="http://schemas.openxmlformats.org/officeDocument/2006/relationships/hyperlink" Target="http://www.vlada.cz/cz/pracovni-a-poradni-organy-vlady/rnm/mensiny/madarska-narodnostni-mensina-16115/" TargetMode="External"/><Relationship Id="rId10" Type="http://schemas.openxmlformats.org/officeDocument/2006/relationships/hyperlink" Target="http://www.vlada.cz/cz/pracovni-a-poradni-organy-vlady/rnm/mensiny/ruska-narodnostni-mensina-16155/" TargetMode="External"/><Relationship Id="rId4" Type="http://schemas.openxmlformats.org/officeDocument/2006/relationships/hyperlink" Target="http://www.vlada.cz/cz/pracovni-a-poradni-organy-vlady/rnm/mensiny/chorvatska-narodnostni-mensina-16110/" TargetMode="External"/><Relationship Id="rId9" Type="http://schemas.openxmlformats.org/officeDocument/2006/relationships/hyperlink" Target="http://www.vlada.cz/cz/pracovni-a-poradni-organy-vlady/rnm/mensiny/rusinska-narodnostni-mensina-16151/" TargetMode="External"/><Relationship Id="rId14" Type="http://schemas.openxmlformats.org/officeDocument/2006/relationships/hyperlink" Target="http://www.vlada.cz/cz/pracovni-a-poradni-organy-vlady/rnm/mensiny/ukrajinska-narodnostni-mensina-1615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Etnické komunity v ČR</a:t>
            </a:r>
            <a:endParaRPr lang="cs-CZ" dirty="0"/>
          </a:p>
        </p:txBody>
      </p:sp>
      <p:sp>
        <p:nvSpPr>
          <p:cNvPr id="3" name="Podnadpis 2"/>
          <p:cNvSpPr>
            <a:spLocks noGrp="1"/>
          </p:cNvSpPr>
          <p:nvPr>
            <p:ph type="subTitle" idx="1"/>
          </p:nvPr>
        </p:nvSpPr>
        <p:spPr>
          <a:xfrm>
            <a:off x="1524000" y="4488872"/>
            <a:ext cx="9144000" cy="768927"/>
          </a:xfrm>
        </p:spPr>
        <p:txBody>
          <a:bodyPr/>
          <a:lstStyle/>
          <a:p>
            <a:pPr algn="r"/>
            <a:r>
              <a:rPr lang="cs-CZ" dirty="0" smtClean="0"/>
              <a:t>Dana Bittnerová</a:t>
            </a:r>
            <a:endParaRPr lang="cs-CZ" dirty="0"/>
          </a:p>
        </p:txBody>
      </p:sp>
    </p:spTree>
    <p:extLst>
      <p:ext uri="{BB962C8B-B14F-4D97-AF65-F5344CB8AC3E}">
        <p14:creationId xmlns:p14="http://schemas.microsoft.com/office/powerpoint/2010/main" val="43669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Etnicita</a:t>
            </a:r>
            <a:endParaRPr lang="cs-CZ" dirty="0"/>
          </a:p>
        </p:txBody>
      </p:sp>
      <p:sp>
        <p:nvSpPr>
          <p:cNvPr id="3" name="Zástupný symbol pro obsah 2"/>
          <p:cNvSpPr>
            <a:spLocks noGrp="1"/>
          </p:cNvSpPr>
          <p:nvPr>
            <p:ph idx="1"/>
          </p:nvPr>
        </p:nvSpPr>
        <p:spPr>
          <a:xfrm>
            <a:off x="838200" y="1397285"/>
            <a:ext cx="5461000" cy="4779678"/>
          </a:xfrm>
        </p:spPr>
        <p:txBody>
          <a:bodyPr>
            <a:normAutofit fontScale="70000" lnSpcReduction="20000"/>
          </a:bodyPr>
          <a:lstStyle/>
          <a:p>
            <a:r>
              <a:rPr lang="cs-CZ" dirty="0" err="1" smtClean="0"/>
              <a:t>Primordialita</a:t>
            </a:r>
            <a:r>
              <a:rPr lang="cs-CZ" dirty="0" smtClean="0"/>
              <a:t> (představa společné krve, mýtus společného předka</a:t>
            </a:r>
            <a:r>
              <a:rPr lang="cs-CZ" dirty="0" smtClean="0"/>
              <a:t>) Herder Duše národa</a:t>
            </a:r>
            <a:endParaRPr lang="cs-CZ" dirty="0" smtClean="0"/>
          </a:p>
          <a:p>
            <a:r>
              <a:rPr lang="cs-CZ" dirty="0" smtClean="0"/>
              <a:t>x </a:t>
            </a:r>
            <a:r>
              <a:rPr lang="cs-CZ" b="1" dirty="0" smtClean="0"/>
              <a:t>konstruktivismus</a:t>
            </a:r>
          </a:p>
          <a:p>
            <a:r>
              <a:rPr lang="cs-CZ" dirty="0" err="1" smtClean="0"/>
              <a:t>Barth</a:t>
            </a:r>
            <a:r>
              <a:rPr lang="cs-CZ" dirty="0" smtClean="0"/>
              <a:t> 1969 – etnicita </a:t>
            </a:r>
          </a:p>
          <a:p>
            <a:pPr lvl="1"/>
            <a:r>
              <a:rPr lang="cs-CZ" dirty="0" smtClean="0"/>
              <a:t>My x oni</a:t>
            </a:r>
          </a:p>
          <a:p>
            <a:pPr lvl="1"/>
            <a:r>
              <a:rPr lang="cs-CZ" dirty="0" smtClean="0"/>
              <a:t>udržuje hranice mezi lidmi/skupinami, </a:t>
            </a:r>
          </a:p>
          <a:p>
            <a:pPr lvl="1"/>
            <a:r>
              <a:rPr lang="cs-CZ" dirty="0" smtClean="0"/>
              <a:t>Typ vztahu mezi lidmi</a:t>
            </a:r>
          </a:p>
          <a:p>
            <a:pPr lvl="1"/>
            <a:r>
              <a:rPr lang="cs-CZ" dirty="0" smtClean="0"/>
              <a:t>Kultura x vybrané prvky, které slouží k vyznačení hranice.</a:t>
            </a:r>
          </a:p>
          <a:p>
            <a:pPr lvl="1"/>
            <a:r>
              <a:rPr lang="cs-CZ" dirty="0" smtClean="0"/>
              <a:t>Komplementarita a dichotomie</a:t>
            </a:r>
          </a:p>
          <a:p>
            <a:r>
              <a:rPr lang="cs-CZ" dirty="0" err="1" smtClean="0"/>
              <a:t>Appadurai</a:t>
            </a:r>
            <a:r>
              <a:rPr lang="cs-CZ" dirty="0" smtClean="0"/>
              <a:t> (1988) </a:t>
            </a:r>
            <a:r>
              <a:rPr lang="en-US" b="1" dirty="0"/>
              <a:t>How to Make a National Cuisine: Cookbooks in Contemporary </a:t>
            </a:r>
            <a:r>
              <a:rPr lang="en-US" b="1" dirty="0" smtClean="0"/>
              <a:t>India</a:t>
            </a:r>
            <a:r>
              <a:rPr lang="cs-CZ" b="1" dirty="0" smtClean="0"/>
              <a:t> </a:t>
            </a:r>
            <a:r>
              <a:rPr lang="cs-CZ" dirty="0" smtClean="0"/>
              <a:t> – Národní kuchařky</a:t>
            </a:r>
          </a:p>
          <a:p>
            <a:pPr marL="0" indent="0">
              <a:buNone/>
            </a:pPr>
            <a:r>
              <a:rPr lang="cs-CZ" dirty="0" smtClean="0"/>
              <a:t>= konstrukce národních/ etnických identit /pocitů přináležení</a:t>
            </a:r>
          </a:p>
          <a:p>
            <a:pPr marL="0" indent="0">
              <a:buNone/>
            </a:pPr>
            <a:r>
              <a:rPr lang="cs-CZ" dirty="0" err="1" smtClean="0"/>
              <a:t>Okamura</a:t>
            </a:r>
            <a:r>
              <a:rPr lang="cs-CZ" dirty="0" smtClean="0"/>
              <a:t> 2016 – Situační etnicita</a:t>
            </a:r>
            <a:endParaRPr lang="cs-CZ" dirty="0"/>
          </a:p>
        </p:txBody>
      </p:sp>
      <p:pic>
        <p:nvPicPr>
          <p:cNvPr id="2050" name="Picture 2" descr="Graf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3486149"/>
            <a:ext cx="600075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lada Karla Jaromíra Erbena Svatební košile geneze a recepce textu - PDF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575" y="-142284"/>
            <a:ext cx="3060196" cy="393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45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Etnická </a:t>
            </a:r>
            <a:r>
              <a:rPr lang="cs-CZ" dirty="0" smtClean="0"/>
              <a:t>skupina – konstruktivistický přístup</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p:txBody>
              <a:bodyPr>
                <a:normAutofit fontScale="92500" lnSpcReduction="20000"/>
              </a:bodyPr>
              <a:lstStyle/>
              <a:p>
                <a:pPr lvl="0"/>
                <a:r>
                  <a:rPr lang="cs-CZ" b="1" dirty="0">
                    <a:solidFill>
                      <a:srgbClr val="FF0000"/>
                    </a:solidFill>
                  </a:rPr>
                  <a:t>Etnická skupina se týká vztahů mezi skupinami, jejíchž členové považují příslušníky jiných skupin za </a:t>
                </a:r>
                <a:r>
                  <a:rPr lang="cs-CZ" b="1" u="sng" dirty="0">
                    <a:solidFill>
                      <a:schemeClr val="accent1">
                        <a:lumMod val="50000"/>
                      </a:schemeClr>
                    </a:solidFill>
                  </a:rPr>
                  <a:t>kulturně odlišné</a:t>
                </a:r>
                <a:r>
                  <a:rPr lang="cs-CZ" dirty="0" smtClean="0"/>
                  <a:t>.</a:t>
                </a:r>
              </a:p>
              <a:p>
                <a:pPr lvl="0"/>
                <a:r>
                  <a:rPr lang="cs-CZ" dirty="0" smtClean="0"/>
                  <a:t>Kulturní </a:t>
                </a:r>
                <a:r>
                  <a:rPr lang="cs-CZ" dirty="0"/>
                  <a:t>odlišnost: </a:t>
                </a:r>
              </a:p>
              <a:p>
                <a:pPr lvl="1"/>
                <a:r>
                  <a:rPr lang="cs-CZ" dirty="0"/>
                  <a:t>Přesvědčení o objektivních kulturních rozdílech:</a:t>
                </a:r>
              </a:p>
              <a:p>
                <a:pPr lvl="1"/>
                <a:r>
                  <a:rPr lang="cs-CZ" dirty="0" smtClean="0"/>
                  <a:t>(</a:t>
                </a:r>
                <a:r>
                  <a:rPr lang="cs-CZ" dirty="0" err="1" smtClean="0"/>
                  <a:t>Eriksen</a:t>
                </a:r>
                <a:r>
                  <a:rPr lang="cs-CZ" dirty="0" smtClean="0"/>
                  <a:t> 317</a:t>
                </a:r>
                <a:r>
                  <a:rPr lang="cs-CZ" dirty="0"/>
                  <a:t>) = „čím podobnější se lidé stávají, tím více lpí na zbývajících odlišnostech“</a:t>
                </a:r>
              </a:p>
              <a:p>
                <a:pPr lvl="1"/>
                <a:r>
                  <a:rPr lang="cs-CZ" dirty="0"/>
                  <a:t>Etnicita </a:t>
                </a:r>
                <a:r>
                  <a:rPr lang="cs-CZ" dirty="0" smtClean="0"/>
                  <a:t>tam, </a:t>
                </a:r>
                <a:r>
                  <a:rPr lang="cs-CZ" dirty="0"/>
                  <a:t>kde lze uvažovat </a:t>
                </a:r>
                <a:r>
                  <a:rPr lang="cs-CZ" b="1" dirty="0"/>
                  <a:t>my x oni </a:t>
                </a:r>
                <a:r>
                  <a:rPr lang="cs-CZ" dirty="0"/>
                  <a:t>– podmínka kontaktu</a:t>
                </a:r>
              </a:p>
              <a:p>
                <a:pPr lvl="1"/>
                <a:r>
                  <a:rPr lang="cs-CZ" dirty="0"/>
                  <a:t>Nejde o odlišnost jako takovou, ale o to, která odlišnost se stává relevantní (př. Slováci x Maďaři – strava, mentalita) – </a:t>
                </a:r>
                <a:r>
                  <a:rPr lang="cs-CZ" sz="1400" dirty="0"/>
                  <a:t>znaky jsou vnímány jako indikátory etnické odlišnosti </a:t>
                </a:r>
                <a14:m>
                  <m:oMath xmlns:m="http://schemas.openxmlformats.org/officeDocument/2006/math">
                    <m:r>
                      <a:rPr lang="cs-CZ" sz="1400" i="1">
                        <a:latin typeface="Cambria Math" panose="02040503050406030204" pitchFamily="18" charset="0"/>
                      </a:rPr>
                      <m:t>⇒</m:t>
                    </m:r>
                  </m:oMath>
                </a14:m>
                <a:r>
                  <a:rPr lang="cs-CZ" sz="1400" dirty="0"/>
                  <a:t> kulturní rysy ≠ etnicita, </a:t>
                </a:r>
                <a:r>
                  <a:rPr lang="cs-CZ" sz="1400" dirty="0" err="1"/>
                  <a:t>Barth</a:t>
                </a:r>
                <a:r>
                  <a:rPr lang="cs-CZ" sz="1400" dirty="0"/>
                  <a:t> (1969) – studium </a:t>
                </a:r>
                <a:r>
                  <a:rPr lang="cs-CZ" sz="3000" b="1" dirty="0">
                    <a:solidFill>
                      <a:srgbClr val="FF0000"/>
                    </a:solidFill>
                  </a:rPr>
                  <a:t>hranic</a:t>
                </a:r>
                <a:r>
                  <a:rPr lang="cs-CZ" sz="3000" dirty="0"/>
                  <a:t> </a:t>
                </a:r>
                <a:r>
                  <a:rPr lang="cs-CZ" sz="1400" dirty="0"/>
                  <a:t>– význam pro lidi tyto hranice udržovat</a:t>
                </a:r>
                <a:r>
                  <a:rPr lang="cs-CZ" dirty="0"/>
                  <a:t>.</a:t>
                </a:r>
              </a:p>
              <a:p>
                <a:pPr lvl="1"/>
                <a:r>
                  <a:rPr lang="cs-CZ" dirty="0"/>
                  <a:t>Etnicita  = </a:t>
                </a:r>
                <a:r>
                  <a:rPr lang="cs-CZ" b="1" dirty="0">
                    <a:solidFill>
                      <a:srgbClr val="FF0000"/>
                    </a:solidFill>
                  </a:rPr>
                  <a:t>aspekt  vztahu</a:t>
                </a:r>
                <a:r>
                  <a:rPr lang="cs-CZ" dirty="0">
                    <a:solidFill>
                      <a:srgbClr val="FF0000"/>
                    </a:solidFill>
                  </a:rPr>
                  <a:t>, nikoliv vlastnost jedince či skupiny </a:t>
                </a:r>
                <a:r>
                  <a:rPr lang="cs-CZ" dirty="0"/>
                  <a:t>(</a:t>
                </a:r>
                <a:r>
                  <a:rPr lang="cs-CZ" dirty="0" err="1"/>
                  <a:t>Barth</a:t>
                </a:r>
                <a:r>
                  <a:rPr lang="cs-CZ" dirty="0"/>
                  <a:t>) = musí se tak cítit a být i tak rozpoznán (</a:t>
                </a:r>
                <a:r>
                  <a:rPr lang="cs-CZ" dirty="0" err="1"/>
                  <a:t>Gellner</a:t>
                </a:r>
                <a:r>
                  <a:rPr lang="cs-CZ" dirty="0"/>
                  <a:t>) = uvnitř i vně rozpoznají a uznají odlišnost</a:t>
                </a:r>
              </a:p>
              <a:p>
                <a:pPr lvl="1"/>
                <a:r>
                  <a:rPr lang="cs-CZ" dirty="0"/>
                  <a:t>Etnicita budována na </a:t>
                </a:r>
                <a:r>
                  <a:rPr lang="cs-CZ" b="1" dirty="0"/>
                  <a:t>ideologii</a:t>
                </a:r>
                <a:r>
                  <a:rPr lang="cs-CZ" dirty="0"/>
                  <a:t> a </a:t>
                </a:r>
                <a:r>
                  <a:rPr lang="cs-CZ" b="1" dirty="0"/>
                  <a:t>praktikách</a:t>
                </a:r>
                <a:r>
                  <a:rPr lang="cs-CZ" dirty="0"/>
                  <a:t> + na </a:t>
                </a:r>
                <a:r>
                  <a:rPr lang="cs-CZ" b="1" dirty="0"/>
                  <a:t>emocích</a:t>
                </a:r>
                <a:r>
                  <a:rPr lang="cs-CZ" dirty="0"/>
                  <a:t> = „zakotvena v některých společenských situacích“ </a:t>
                </a:r>
                <a:r>
                  <a:rPr lang="cs-CZ" sz="1300" dirty="0"/>
                  <a:t>(sportovní zápasy, vánoce) </a:t>
                </a:r>
                <a:r>
                  <a:rPr lang="cs-CZ" dirty="0"/>
                  <a:t>+ paměť (Tonkin et al 1989) </a:t>
                </a:r>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928" t="-3501" r="-406"/>
                </a:stretch>
              </a:blipFill>
            </p:spPr>
            <p:txBody>
              <a:bodyPr/>
              <a:lstStyle/>
              <a:p>
                <a:r>
                  <a:rPr lang="cs-CZ">
                    <a:noFill/>
                  </a:rPr>
                  <a:t> </a:t>
                </a:r>
              </a:p>
            </p:txBody>
          </p:sp>
        </mc:Fallback>
      </mc:AlternateContent>
    </p:spTree>
    <p:extLst>
      <p:ext uri="{BB962C8B-B14F-4D97-AF65-F5344CB8AC3E}">
        <p14:creationId xmlns:p14="http://schemas.microsoft.com/office/powerpoint/2010/main" val="222181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Vtipy jsou jedním ze způsobů, jak udržovat etnické hranice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Baví se Čech</a:t>
            </a:r>
            <a:r>
              <a:rPr lang="cs-CZ" dirty="0" smtClean="0"/>
              <a:t>, Rus </a:t>
            </a:r>
            <a:r>
              <a:rPr lang="cs-CZ" dirty="0"/>
              <a:t>a </a:t>
            </a:r>
            <a:r>
              <a:rPr lang="cs-CZ" dirty="0" smtClean="0"/>
              <a:t>Američan, </a:t>
            </a:r>
            <a:r>
              <a:rPr lang="cs-CZ" dirty="0"/>
              <a:t>kdo má lepší </a:t>
            </a:r>
            <a:r>
              <a:rPr lang="cs-CZ" dirty="0" smtClean="0"/>
              <a:t>sklo</a:t>
            </a:r>
            <a:r>
              <a:rPr lang="cs-CZ" dirty="0" smtClean="0"/>
              <a:t>. Američan </a:t>
            </a:r>
            <a:r>
              <a:rPr lang="cs-CZ" dirty="0" err="1"/>
              <a:t>říká</a:t>
            </a:r>
            <a:r>
              <a:rPr lang="cs-CZ" dirty="0" err="1" smtClean="0"/>
              <a:t>:„My</a:t>
            </a:r>
            <a:r>
              <a:rPr lang="cs-CZ" dirty="0" smtClean="0"/>
              <a:t> </a:t>
            </a:r>
            <a:r>
              <a:rPr lang="cs-CZ" dirty="0"/>
              <a:t>máme </a:t>
            </a:r>
            <a:r>
              <a:rPr lang="cs-CZ" dirty="0" smtClean="0"/>
              <a:t>sklo </a:t>
            </a:r>
            <a:r>
              <a:rPr lang="cs-CZ" dirty="0"/>
              <a:t>kterým dohlédneme až na dno </a:t>
            </a:r>
            <a:r>
              <a:rPr lang="cs-CZ" dirty="0" err="1"/>
              <a:t>moře“.A</a:t>
            </a:r>
            <a:r>
              <a:rPr lang="cs-CZ" dirty="0"/>
              <a:t> jak mu </a:t>
            </a:r>
            <a:r>
              <a:rPr lang="cs-CZ" dirty="0" err="1"/>
              <a:t>říkáte?ptají</a:t>
            </a:r>
            <a:r>
              <a:rPr lang="cs-CZ" dirty="0"/>
              <a:t> se Rus a Čech a Američan odpoví:„</a:t>
            </a:r>
            <a:r>
              <a:rPr lang="cs-CZ" dirty="0" err="1"/>
              <a:t>Oceanohled</a:t>
            </a:r>
            <a:r>
              <a:rPr lang="cs-CZ" dirty="0"/>
              <a:t>“. Další říká </a:t>
            </a:r>
            <a:r>
              <a:rPr lang="cs-CZ" dirty="0" err="1"/>
              <a:t>Rus:„my</a:t>
            </a:r>
            <a:r>
              <a:rPr lang="cs-CZ" dirty="0"/>
              <a:t> máme </a:t>
            </a:r>
            <a:r>
              <a:rPr lang="cs-CZ" dirty="0" smtClean="0"/>
              <a:t>sklo </a:t>
            </a:r>
            <a:r>
              <a:rPr lang="cs-CZ" dirty="0"/>
              <a:t>kterým dohlédneme až na konec </a:t>
            </a:r>
            <a:r>
              <a:rPr lang="cs-CZ" dirty="0" err="1"/>
              <a:t>vesmíru“A</a:t>
            </a:r>
            <a:r>
              <a:rPr lang="cs-CZ" dirty="0"/>
              <a:t> jak mu říkáte ptají se Čech a </a:t>
            </a:r>
            <a:r>
              <a:rPr lang="cs-CZ" dirty="0" err="1" smtClean="0"/>
              <a:t>Američan.a</a:t>
            </a:r>
            <a:r>
              <a:rPr lang="cs-CZ" dirty="0" smtClean="0"/>
              <a:t> </a:t>
            </a:r>
            <a:r>
              <a:rPr lang="cs-CZ" dirty="0"/>
              <a:t>Rus odpoví:„</a:t>
            </a:r>
            <a:r>
              <a:rPr lang="cs-CZ" dirty="0" err="1"/>
              <a:t>Vesmírohled</a:t>
            </a:r>
            <a:r>
              <a:rPr lang="cs-CZ" dirty="0"/>
              <a:t>“.Potom říká </a:t>
            </a:r>
            <a:r>
              <a:rPr lang="cs-CZ" dirty="0" err="1"/>
              <a:t>Čech:„my</a:t>
            </a:r>
            <a:r>
              <a:rPr lang="cs-CZ" dirty="0"/>
              <a:t> máme sklo kterým dohlédneme skrz zeď“ a jak mu </a:t>
            </a:r>
            <a:r>
              <a:rPr lang="cs-CZ" dirty="0" err="1"/>
              <a:t>říkáte?ptají</a:t>
            </a:r>
            <a:r>
              <a:rPr lang="cs-CZ" dirty="0"/>
              <a:t> se</a:t>
            </a:r>
            <a:r>
              <a:rPr lang="cs-CZ" dirty="0" smtClean="0"/>
              <a:t>: Rus </a:t>
            </a:r>
            <a:r>
              <a:rPr lang="cs-CZ" dirty="0"/>
              <a:t>a Američan a Čech </a:t>
            </a:r>
            <a:r>
              <a:rPr lang="cs-CZ" dirty="0" err="1"/>
              <a:t>odpoví:„okno</a:t>
            </a:r>
            <a:r>
              <a:rPr lang="cs-CZ" dirty="0" smtClean="0"/>
              <a:t>“</a:t>
            </a:r>
          </a:p>
          <a:p>
            <a:r>
              <a:rPr lang="cs-CZ" dirty="0"/>
              <a:t>Víš, proč nám Němci na ty tři roky zavřeli vysoké školy?</a:t>
            </a:r>
            <a:r>
              <a:rPr lang="cs-CZ" dirty="0"/>
              <a:t/>
            </a:r>
            <a:br>
              <a:rPr lang="cs-CZ" dirty="0"/>
            </a:br>
            <a:r>
              <a:rPr lang="cs-CZ" dirty="0"/>
              <a:t>???</a:t>
            </a:r>
            <a:r>
              <a:rPr lang="cs-CZ" dirty="0"/>
              <a:t/>
            </a:r>
            <a:br>
              <a:rPr lang="cs-CZ" dirty="0"/>
            </a:br>
            <a:r>
              <a:rPr lang="cs-CZ" dirty="0"/>
              <a:t>Aby měli šanci nás dohnat v kultuře.</a:t>
            </a:r>
            <a:endParaRPr lang="cs-CZ" dirty="0" smtClean="0"/>
          </a:p>
          <a:p>
            <a:r>
              <a:rPr lang="cs-CZ" b="1" dirty="0"/>
              <a:t>Do hospody přijdou Angličan, Francouz a Skot. Objednají si pivo a všem třem uvízne v pěně moucha. Angličan pivo znechuceně odstrčí, Francouz mouchu vyndá a pivo vypije a Skot mouchu vytáhne, chytne jí za křídlo a řve na ní: "Vyplivni to ty mrcho! Vyplivni to!"</a:t>
            </a:r>
            <a:endParaRPr lang="cs-CZ" dirty="0"/>
          </a:p>
        </p:txBody>
      </p:sp>
    </p:spTree>
    <p:extLst>
      <p:ext uri="{BB962C8B-B14F-4D97-AF65-F5344CB8AC3E}">
        <p14:creationId xmlns:p14="http://schemas.microsoft.com/office/powerpoint/2010/main" val="3880595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a:t>
            </a:r>
            <a:endParaRPr lang="cs-CZ" dirty="0"/>
          </a:p>
        </p:txBody>
      </p:sp>
      <p:sp>
        <p:nvSpPr>
          <p:cNvPr id="3" name="Zástupný symbol pro obsah 2"/>
          <p:cNvSpPr>
            <a:spLocks noGrp="1"/>
          </p:cNvSpPr>
          <p:nvPr>
            <p:ph idx="1"/>
          </p:nvPr>
        </p:nvSpPr>
        <p:spPr>
          <a:xfrm>
            <a:off x="838200" y="1844096"/>
            <a:ext cx="8192262" cy="5032375"/>
          </a:xfrm>
        </p:spPr>
        <p:txBody>
          <a:bodyPr>
            <a:normAutofit fontScale="77500" lnSpcReduction="20000"/>
          </a:bodyPr>
          <a:lstStyle/>
          <a:p>
            <a:r>
              <a:rPr lang="cs-CZ" dirty="0" smtClean="0"/>
              <a:t>Hroch, M. (2005): Národ jako kulturní konstrukt? /online/ Lidé města, 7, (3</a:t>
            </a:r>
            <a:r>
              <a:rPr lang="cs-CZ" dirty="0"/>
              <a:t>):  https://lidemesta.cuni.cz/LM-601.html</a:t>
            </a:r>
            <a:endParaRPr lang="cs-CZ" dirty="0" smtClean="0"/>
          </a:p>
          <a:p>
            <a:r>
              <a:rPr lang="cs-CZ" dirty="0" smtClean="0"/>
              <a:t>„Schopnost </a:t>
            </a:r>
            <a:r>
              <a:rPr lang="cs-CZ" dirty="0"/>
              <a:t>představit si národ ovšem není žádnou antropologickou daností, nýbrž závisí na zcela konkrétních okolnostech vyplývajících z toho, že se rozšířila jistá úroveň sociální komunikace a také jistý typ </a:t>
            </a:r>
            <a:r>
              <a:rPr lang="cs-CZ" dirty="0" smtClean="0"/>
              <a:t>vzdělanosti.5“</a:t>
            </a:r>
          </a:p>
          <a:p>
            <a:r>
              <a:rPr lang="cs-CZ" dirty="0" smtClean="0"/>
              <a:t>Co je konstruováno: </a:t>
            </a:r>
          </a:p>
          <a:p>
            <a:pPr lvl="1"/>
            <a:r>
              <a:rPr lang="cs-CZ" b="1" dirty="0" smtClean="0"/>
              <a:t>emoce</a:t>
            </a:r>
            <a:r>
              <a:rPr lang="cs-CZ" dirty="0" smtClean="0"/>
              <a:t> („pospolitost citového života“, národ jako tělo), </a:t>
            </a:r>
          </a:p>
          <a:p>
            <a:pPr lvl="1"/>
            <a:r>
              <a:rPr lang="cs-CZ" b="1" dirty="0" smtClean="0"/>
              <a:t>Představa biologické podstaty</a:t>
            </a:r>
            <a:r>
              <a:rPr lang="cs-CZ" dirty="0" smtClean="0"/>
              <a:t>: </a:t>
            </a:r>
            <a:r>
              <a:rPr lang="cs-CZ" dirty="0" smtClean="0"/>
              <a:t>(</a:t>
            </a:r>
            <a:r>
              <a:rPr lang="cs-CZ" dirty="0" smtClean="0"/>
              <a:t>Vlachová 2019)</a:t>
            </a:r>
          </a:p>
          <a:p>
            <a:pPr lvl="1"/>
            <a:r>
              <a:rPr lang="cs-CZ" b="1" dirty="0" smtClean="0"/>
              <a:t>Symboly: </a:t>
            </a:r>
            <a:r>
              <a:rPr lang="cs-CZ" dirty="0"/>
              <a:t>symbolické „obsazení veřejného prostoru" nárok na </a:t>
            </a:r>
            <a:r>
              <a:rPr lang="cs-CZ" dirty="0" smtClean="0"/>
              <a:t>vládu (Max </a:t>
            </a:r>
            <a:r>
              <a:rPr lang="cs-CZ" dirty="0" smtClean="0"/>
              <a:t>Weber</a:t>
            </a:r>
            <a:r>
              <a:rPr lang="cs-CZ" dirty="0" smtClean="0"/>
              <a:t>, in Hroch 2005) </a:t>
            </a:r>
            <a:endParaRPr lang="cs-CZ" dirty="0" smtClean="0"/>
          </a:p>
          <a:p>
            <a:pPr lvl="1"/>
            <a:r>
              <a:rPr lang="cs-CZ" b="1" dirty="0" smtClean="0"/>
              <a:t>Stereotypy</a:t>
            </a:r>
            <a:r>
              <a:rPr lang="cs-CZ" b="1" dirty="0" smtClean="0"/>
              <a:t>:</a:t>
            </a:r>
            <a:r>
              <a:rPr lang="cs-CZ" dirty="0" smtClean="0"/>
              <a:t> </a:t>
            </a:r>
            <a:r>
              <a:rPr lang="cs-CZ" dirty="0" err="1" smtClean="0"/>
              <a:t>autostereotyp</a:t>
            </a:r>
            <a:r>
              <a:rPr lang="cs-CZ" dirty="0" smtClean="0"/>
              <a:t> x </a:t>
            </a:r>
            <a:r>
              <a:rPr lang="cs-CZ" dirty="0" err="1" smtClean="0"/>
              <a:t>heterostereotyp</a:t>
            </a:r>
            <a:endParaRPr lang="cs-CZ" dirty="0" smtClean="0"/>
          </a:p>
          <a:p>
            <a:pPr lvl="1"/>
            <a:r>
              <a:rPr lang="cs-CZ" b="1" dirty="0" smtClean="0"/>
              <a:t>Národní pomníky</a:t>
            </a:r>
          </a:p>
          <a:p>
            <a:pPr lvl="1"/>
            <a:r>
              <a:rPr lang="cs-CZ" b="1" dirty="0" smtClean="0"/>
              <a:t>Národní slavnosti</a:t>
            </a:r>
          </a:p>
          <a:p>
            <a:pPr lvl="1"/>
            <a:r>
              <a:rPr lang="cs-CZ" b="1" dirty="0" smtClean="0"/>
              <a:t>Národní prostor a jeho hranice </a:t>
            </a:r>
            <a:r>
              <a:rPr lang="cs-CZ" dirty="0" smtClean="0"/>
              <a:t>– domov, krajina národa</a:t>
            </a:r>
          </a:p>
          <a:p>
            <a:pPr lvl="1"/>
            <a:endParaRPr lang="cs-CZ" dirty="0" smtClean="0"/>
          </a:p>
          <a:p>
            <a:pPr lvl="1"/>
            <a:r>
              <a:rPr lang="cs-CZ" dirty="0" smtClean="0"/>
              <a:t>Příslušnost k národu 3 složky 1. občanská x kulturní x emocionální. (Vlachová 2019)</a:t>
            </a:r>
          </a:p>
          <a:p>
            <a:pPr lvl="1"/>
            <a:endParaRPr lang="cs-CZ" dirty="0" smtClean="0"/>
          </a:p>
          <a:p>
            <a:pPr lvl="1"/>
            <a:endParaRPr lang="cs-CZ" dirty="0" smtClean="0"/>
          </a:p>
          <a:p>
            <a:pPr lvl="1"/>
            <a:endParaRPr lang="cs-CZ" dirty="0" smtClean="0"/>
          </a:p>
          <a:p>
            <a:pPr lvl="1"/>
            <a:endParaRPr lang="en-US" dirty="0"/>
          </a:p>
          <a:p>
            <a:pPr lvl="1"/>
            <a:endParaRPr lang="cs-CZ" dirty="0" smtClean="0"/>
          </a:p>
          <a:p>
            <a:pPr lvl="1"/>
            <a:endParaRPr lang="cs-CZ" dirty="0" smtClean="0"/>
          </a:p>
          <a:p>
            <a:pPr lvl="1"/>
            <a:endParaRPr lang="cs-CZ" dirty="0" smtClean="0"/>
          </a:p>
          <a:p>
            <a:endParaRPr lang="cs-CZ" dirty="0"/>
          </a:p>
          <a:p>
            <a:endParaRPr lang="cs-CZ" dirty="0" smtClean="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82231" y="1866702"/>
            <a:ext cx="6858000" cy="3161538"/>
          </a:xfrm>
          <a:prstGeom prst="rect">
            <a:avLst/>
          </a:prstGeom>
        </p:spPr>
      </p:pic>
    </p:spTree>
    <p:extLst>
      <p:ext uri="{BB962C8B-B14F-4D97-AF65-F5344CB8AC3E}">
        <p14:creationId xmlns:p14="http://schemas.microsoft.com/office/powerpoint/2010/main" val="47557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Národní identity</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smtClean="0"/>
              <a:t>Jedinec pocit </a:t>
            </a:r>
            <a:r>
              <a:rPr lang="cs-CZ" dirty="0" smtClean="0"/>
              <a:t>identifikace s národem/ </a:t>
            </a:r>
            <a:r>
              <a:rPr lang="cs-CZ" b="1" dirty="0" smtClean="0"/>
              <a:t>přináležení </a:t>
            </a:r>
            <a:r>
              <a:rPr lang="cs-CZ" dirty="0" smtClean="0"/>
              <a:t>k národu - </a:t>
            </a:r>
          </a:p>
          <a:p>
            <a:pPr marL="0" indent="0">
              <a:buNone/>
            </a:pPr>
            <a:r>
              <a:rPr lang="cs-CZ" dirty="0" smtClean="0"/>
              <a:t>Vyjednávání/konstrukce </a:t>
            </a:r>
            <a:r>
              <a:rPr lang="cs-CZ" dirty="0"/>
              <a:t>sociální identity = propojování lidí do </a:t>
            </a:r>
            <a:r>
              <a:rPr lang="cs-CZ" dirty="0" err="1"/>
              <a:t>imagined</a:t>
            </a:r>
            <a:r>
              <a:rPr lang="cs-CZ" dirty="0"/>
              <a:t> </a:t>
            </a:r>
            <a:r>
              <a:rPr lang="cs-CZ" dirty="0" err="1" smtClean="0"/>
              <a:t>community</a:t>
            </a:r>
            <a:r>
              <a:rPr lang="cs-CZ" dirty="0" smtClean="0"/>
              <a:t> ( </a:t>
            </a:r>
            <a:r>
              <a:rPr lang="cs-CZ" dirty="0" err="1" smtClean="0"/>
              <a:t>Benedict</a:t>
            </a:r>
            <a:r>
              <a:rPr lang="cs-CZ" dirty="0" smtClean="0"/>
              <a:t> Anderson) </a:t>
            </a:r>
          </a:p>
          <a:p>
            <a:r>
              <a:rPr lang="cs-CZ" dirty="0" smtClean="0"/>
              <a:t>Národ početná skupina – nezná se</a:t>
            </a:r>
          </a:p>
          <a:p>
            <a:r>
              <a:rPr lang="cs-CZ" dirty="0" smtClean="0"/>
              <a:t>Média podporují představu přináležení</a:t>
            </a:r>
          </a:p>
          <a:p>
            <a:endParaRPr lang="cs-CZ" dirty="0"/>
          </a:p>
          <a:p>
            <a:r>
              <a:rPr lang="cs-CZ" dirty="0" smtClean="0"/>
              <a:t>Etnická/národní identita ale není jedinou sociální identitou, kterou člověk má</a:t>
            </a:r>
          </a:p>
          <a:p>
            <a:r>
              <a:rPr lang="cs-CZ" dirty="0" smtClean="0"/>
              <a:t>Kontextuální záležitost pocitu (identita relační a situační (</a:t>
            </a:r>
            <a:r>
              <a:rPr lang="cs-CZ" dirty="0" err="1" smtClean="0"/>
              <a:t>Eriksen</a:t>
            </a:r>
            <a:r>
              <a:rPr lang="cs-CZ" dirty="0" smtClean="0"/>
              <a:t>)</a:t>
            </a:r>
            <a:endParaRPr lang="cs-CZ" dirty="0" smtClean="0"/>
          </a:p>
          <a:p>
            <a:endParaRPr lang="cs-CZ" dirty="0"/>
          </a:p>
          <a:p>
            <a:endParaRPr lang="cs-CZ" dirty="0" smtClean="0"/>
          </a:p>
          <a:p>
            <a:pPr marL="0" indent="0">
              <a:buNone/>
            </a:pPr>
            <a:endParaRPr lang="cs-CZ" dirty="0"/>
          </a:p>
        </p:txBody>
      </p:sp>
    </p:spTree>
    <p:extLst>
      <p:ext uri="{BB962C8B-B14F-4D97-AF65-F5344CB8AC3E}">
        <p14:creationId xmlns:p14="http://schemas.microsoft.com/office/powerpoint/2010/main" val="309221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Metodologický nacionalismus</a:t>
            </a:r>
            <a:endParaRPr lang="cs-CZ" dirty="0"/>
          </a:p>
        </p:txBody>
      </p:sp>
      <p:sp>
        <p:nvSpPr>
          <p:cNvPr id="3" name="Zástupný symbol pro obsah 2"/>
          <p:cNvSpPr>
            <a:spLocks noGrp="1"/>
          </p:cNvSpPr>
          <p:nvPr>
            <p:ph idx="1"/>
          </p:nvPr>
        </p:nvSpPr>
        <p:spPr/>
        <p:txBody>
          <a:bodyPr/>
          <a:lstStyle/>
          <a:p>
            <a:r>
              <a:rPr lang="cs-CZ" dirty="0" smtClean="0"/>
              <a:t>Nacionalismus jako nástroj přístupu k sociální realitě</a:t>
            </a:r>
          </a:p>
          <a:p>
            <a:r>
              <a:rPr lang="cs-CZ" dirty="0" smtClean="0"/>
              <a:t>Východisko úvah</a:t>
            </a:r>
          </a:p>
          <a:p>
            <a:r>
              <a:rPr lang="cs-CZ" dirty="0" smtClean="0"/>
              <a:t>Kritika metodologického nacionalismu</a:t>
            </a:r>
          </a:p>
          <a:p>
            <a:r>
              <a:rPr lang="cs-CZ" dirty="0" smtClean="0"/>
              <a:t>Lidé mají různé identity/statusy a podle nich se odvozuje také jeho situování v sociální realitě </a:t>
            </a:r>
            <a:endParaRPr lang="cs-CZ" dirty="0"/>
          </a:p>
        </p:txBody>
      </p:sp>
    </p:spTree>
    <p:extLst>
      <p:ext uri="{BB962C8B-B14F-4D97-AF65-F5344CB8AC3E}">
        <p14:creationId xmlns:p14="http://schemas.microsoft.com/office/powerpoint/2010/main" val="353735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Vztah státu na EM</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err="1" smtClean="0"/>
              <a:t>Eriksen</a:t>
            </a:r>
            <a:r>
              <a:rPr lang="cs-CZ" dirty="0" smtClean="0"/>
              <a:t> </a:t>
            </a:r>
            <a:r>
              <a:rPr lang="cs-CZ" dirty="0"/>
              <a:t>(2008) </a:t>
            </a:r>
            <a:endParaRPr lang="cs-CZ" dirty="0" smtClean="0"/>
          </a:p>
          <a:p>
            <a:r>
              <a:rPr lang="cs-CZ" dirty="0" smtClean="0"/>
              <a:t> </a:t>
            </a:r>
            <a:r>
              <a:rPr lang="cs-CZ" dirty="0"/>
              <a:t>nemusí být nutně v menšinové počtu vůči většinové společnosti; míní se tím spíše její politická podřízenost. </a:t>
            </a:r>
            <a:endParaRPr lang="cs-CZ" dirty="0" smtClean="0"/>
          </a:p>
          <a:p>
            <a:r>
              <a:rPr lang="cs-CZ" dirty="0" smtClean="0"/>
              <a:t>Přístupy NS:</a:t>
            </a:r>
          </a:p>
          <a:p>
            <a:pPr marL="514350" indent="-514350">
              <a:buFont typeface="+mj-lt"/>
              <a:buAutoNum type="arabicPeriod"/>
            </a:pPr>
            <a:r>
              <a:rPr lang="cs-CZ" dirty="0" smtClean="0"/>
              <a:t>genocida – vyhlazení obyvatelstva (</a:t>
            </a:r>
            <a:r>
              <a:rPr lang="cs-CZ" dirty="0" err="1" smtClean="0"/>
              <a:t>postgenocidní</a:t>
            </a:r>
            <a:r>
              <a:rPr lang="cs-CZ" dirty="0" smtClean="0"/>
              <a:t> lokality – Bosna a Hercegovina).</a:t>
            </a:r>
          </a:p>
          <a:p>
            <a:pPr marL="514350" indent="-514350">
              <a:buFont typeface="+mj-lt"/>
              <a:buAutoNum type="arabicPeriod"/>
            </a:pPr>
            <a:r>
              <a:rPr lang="cs-CZ" dirty="0" smtClean="0"/>
              <a:t> </a:t>
            </a:r>
            <a:r>
              <a:rPr lang="cs-CZ" dirty="0"/>
              <a:t>segregace</a:t>
            </a:r>
            <a:r>
              <a:rPr lang="cs-CZ" dirty="0" smtClean="0"/>
              <a:t>,</a:t>
            </a:r>
          </a:p>
          <a:p>
            <a:pPr marL="514350" indent="-514350">
              <a:buFont typeface="+mj-lt"/>
              <a:buAutoNum type="arabicPeriod"/>
            </a:pPr>
            <a:r>
              <a:rPr lang="cs-CZ" dirty="0" smtClean="0"/>
              <a:t> </a:t>
            </a:r>
            <a:r>
              <a:rPr lang="cs-CZ" dirty="0"/>
              <a:t>asimilace a </a:t>
            </a:r>
            <a:endParaRPr lang="cs-CZ" dirty="0" smtClean="0"/>
          </a:p>
          <a:p>
            <a:pPr marL="514350" indent="-514350">
              <a:buFont typeface="+mj-lt"/>
              <a:buAutoNum type="arabicPeriod"/>
            </a:pPr>
            <a:r>
              <a:rPr lang="cs-CZ" dirty="0"/>
              <a:t> </a:t>
            </a:r>
            <a:r>
              <a:rPr lang="cs-CZ" dirty="0" smtClean="0"/>
              <a:t>integrace </a:t>
            </a:r>
            <a:r>
              <a:rPr lang="cs-CZ" dirty="0"/>
              <a:t>(</a:t>
            </a:r>
            <a:r>
              <a:rPr lang="cs-CZ" dirty="0" err="1"/>
              <a:t>Eriksen</a:t>
            </a:r>
            <a:r>
              <a:rPr lang="cs-CZ" dirty="0"/>
              <a:t> 2008).</a:t>
            </a:r>
          </a:p>
          <a:p>
            <a:r>
              <a:rPr lang="cs-CZ" dirty="0"/>
              <a:t>	Segregace menšiny znamená její fyzické oddělení od většinové společnosti, toto oddělení je často provázeno i negativními stereotypy a znehodnocováním segregované menšiny. Příkladem této strategie je tzv. apartheid, který byl uplatňován v minulosti jižní Africe.</a:t>
            </a:r>
          </a:p>
          <a:p>
            <a:r>
              <a:rPr lang="cs-CZ" dirty="0"/>
              <a:t>	Další možností je asimilace, která může být jak vynucená, tak i dobrovolná. V případě tělesných (rasových) odlišností pak může být prakticky nedosažitelná. Asimilace může konečně vést k celkovému vymizení menšiny, která následkem asimilačním procesu splynula s většinovou společností.</a:t>
            </a:r>
          </a:p>
          <a:p>
            <a:r>
              <a:rPr lang="cs-CZ" dirty="0"/>
              <a:t>	Jistým střední cestou mezi těmito možnostmi je pak integrace. Ta se obvykle projevuje účastí většiny i menšiny ve společných institucích a skupinová identita je chápána jako určitá míra kulturní odlišnosti.</a:t>
            </a:r>
          </a:p>
          <a:p>
            <a:endParaRPr lang="cs-CZ" dirty="0"/>
          </a:p>
        </p:txBody>
      </p:sp>
    </p:spTree>
    <p:extLst>
      <p:ext uri="{BB962C8B-B14F-4D97-AF65-F5344CB8AC3E}">
        <p14:creationId xmlns:p14="http://schemas.microsoft.com/office/powerpoint/2010/main" val="230051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Vztah národního státu ke </a:t>
            </a:r>
            <a:r>
              <a:rPr lang="cs-CZ" dirty="0" smtClean="0"/>
              <a:t>krajanům x menšinám</a:t>
            </a:r>
            <a:endParaRPr lang="cs-CZ" dirty="0"/>
          </a:p>
        </p:txBody>
      </p:sp>
      <p:sp>
        <p:nvSpPr>
          <p:cNvPr id="3" name="Zástupný symbol pro obsah 2"/>
          <p:cNvSpPr>
            <a:spLocks noGrp="1"/>
          </p:cNvSpPr>
          <p:nvPr>
            <p:ph idx="1"/>
          </p:nvPr>
        </p:nvSpPr>
        <p:spPr/>
        <p:txBody>
          <a:bodyPr/>
          <a:lstStyle/>
          <a:p>
            <a:r>
              <a:rPr lang="cs-CZ" dirty="0" smtClean="0"/>
              <a:t>Občani jiného státu x nositelé jiné etnické identity: podpora </a:t>
            </a:r>
          </a:p>
          <a:p>
            <a:r>
              <a:rPr lang="cs-CZ" dirty="0" smtClean="0"/>
              <a:t>„nebezpečnější </a:t>
            </a:r>
            <a:r>
              <a:rPr lang="cs-CZ" dirty="0"/>
              <a:t>byla (a dodnes je) představa personalizovaného národa tam, kde někteří z příslušníků národa (nebo ti, kdo jsou za takové považováni) žijí na území jiného národního státu a jsou případně ohroženi tím, že se budou asimilovat, tj. že splynou s národem jiným. </a:t>
            </a:r>
            <a:r>
              <a:rPr lang="cs-CZ" b="1" dirty="0"/>
              <a:t>Taková změna identity části národa se pociťuje jako ztráta části vlastního národního těla</a:t>
            </a:r>
            <a:r>
              <a:rPr lang="cs-CZ" dirty="0"/>
              <a:t>. </a:t>
            </a:r>
            <a:r>
              <a:rPr lang="cs-CZ" dirty="0" smtClean="0"/>
              <a:t>“ – Hroch 2005</a:t>
            </a:r>
          </a:p>
          <a:p>
            <a:r>
              <a:rPr lang="cs-CZ" dirty="0" smtClean="0"/>
              <a:t>Diaspora </a:t>
            </a:r>
            <a:r>
              <a:rPr lang="cs-CZ" dirty="0" smtClean="0"/>
              <a:t>– </a:t>
            </a:r>
            <a:r>
              <a:rPr lang="cs-CZ" dirty="0" err="1" smtClean="0"/>
              <a:t>transnacionalismus</a:t>
            </a:r>
            <a:endParaRPr lang="cs-CZ" dirty="0" smtClean="0"/>
          </a:p>
          <a:p>
            <a:r>
              <a:rPr lang="cs-CZ" dirty="0"/>
              <a:t>kompenzace nerovného postavení – ale jen určitým skupinám</a:t>
            </a:r>
          </a:p>
          <a:p>
            <a:endParaRPr lang="cs-CZ" dirty="0"/>
          </a:p>
        </p:txBody>
      </p:sp>
    </p:spTree>
    <p:extLst>
      <p:ext uri="{BB962C8B-B14F-4D97-AF65-F5344CB8AC3E}">
        <p14:creationId xmlns:p14="http://schemas.microsoft.com/office/powerpoint/2010/main" val="100007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Jak vnímá etnickou odlišnost majorita?</a:t>
            </a:r>
            <a:endParaRPr lang="cs-CZ" dirty="0"/>
          </a:p>
        </p:txBody>
      </p:sp>
      <p:sp>
        <p:nvSpPr>
          <p:cNvPr id="5" name="Zástupný symbol pro text 4"/>
          <p:cNvSpPr>
            <a:spLocks noGrp="1"/>
          </p:cNvSpPr>
          <p:nvPr>
            <p:ph type="body" idx="1"/>
          </p:nvPr>
        </p:nvSpPr>
        <p:spPr/>
        <p:txBody>
          <a:bodyPr>
            <a:normAutofit/>
          </a:bodyPr>
          <a:lstStyle/>
          <a:p>
            <a:pPr algn="ctr"/>
            <a:r>
              <a:rPr lang="cs-CZ" sz="4800" dirty="0" smtClean="0"/>
              <a:t>+ </a:t>
            </a:r>
            <a:endParaRPr lang="cs-CZ" sz="4800" dirty="0"/>
          </a:p>
        </p:txBody>
      </p:sp>
      <p:sp>
        <p:nvSpPr>
          <p:cNvPr id="6" name="Zástupný symbol pro obsah 5"/>
          <p:cNvSpPr>
            <a:spLocks noGrp="1"/>
          </p:cNvSpPr>
          <p:nvPr>
            <p:ph sz="half" idx="2"/>
          </p:nvPr>
        </p:nvSpPr>
        <p:spPr>
          <a:xfrm>
            <a:off x="5997575" y="2806699"/>
            <a:ext cx="5157787" cy="3684588"/>
          </a:xfrm>
        </p:spPr>
        <p:txBody>
          <a:bodyPr/>
          <a:lstStyle/>
          <a:p>
            <a:r>
              <a:rPr lang="cs-CZ" dirty="0">
                <a:hlinkClick r:id="rId2"/>
              </a:rPr>
              <a:t>https://www.youtube.com/watch?v=7MMS0-_</a:t>
            </a:r>
            <a:r>
              <a:rPr lang="cs-CZ" dirty="0" smtClean="0">
                <a:hlinkClick r:id="rId2"/>
              </a:rPr>
              <a:t>6Ayc</a:t>
            </a:r>
            <a:endParaRPr lang="cs-CZ" dirty="0" smtClean="0"/>
          </a:p>
          <a:p>
            <a:endParaRPr lang="cs-CZ" dirty="0"/>
          </a:p>
        </p:txBody>
      </p:sp>
      <p:sp>
        <p:nvSpPr>
          <p:cNvPr id="7" name="Zástupný symbol pro text 6"/>
          <p:cNvSpPr>
            <a:spLocks noGrp="1"/>
          </p:cNvSpPr>
          <p:nvPr>
            <p:ph type="body" sz="quarter" idx="3"/>
          </p:nvPr>
        </p:nvSpPr>
        <p:spPr/>
        <p:txBody>
          <a:bodyPr>
            <a:normAutofit/>
          </a:bodyPr>
          <a:lstStyle/>
          <a:p>
            <a:pPr algn="ctr"/>
            <a:r>
              <a:rPr lang="cs-CZ" sz="4800" dirty="0" smtClean="0"/>
              <a:t>-</a:t>
            </a:r>
            <a:endParaRPr lang="cs-CZ" sz="4800" dirty="0"/>
          </a:p>
        </p:txBody>
      </p:sp>
      <p:pic>
        <p:nvPicPr>
          <p:cNvPr id="11" name="Obrázek 10"/>
          <p:cNvPicPr>
            <a:picLocks noChangeAspect="1"/>
          </p:cNvPicPr>
          <p:nvPr/>
        </p:nvPicPr>
        <p:blipFill>
          <a:blip r:embed="rId3"/>
          <a:stretch>
            <a:fillRect/>
          </a:stretch>
        </p:blipFill>
        <p:spPr>
          <a:xfrm>
            <a:off x="87384" y="2009774"/>
            <a:ext cx="1743075" cy="2619375"/>
          </a:xfrm>
          <a:prstGeom prst="rect">
            <a:avLst/>
          </a:prstGeom>
        </p:spPr>
      </p:pic>
      <p:pic>
        <p:nvPicPr>
          <p:cNvPr id="8198" name="Picture 6" descr="Řecké dny Krnov 2020: Krnov - Turistické informační centrum"/>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391422" y="1481136"/>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aneční soubor Prometheus | Řecká obec Br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931" y="4024311"/>
            <a:ext cx="43815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p:cNvPicPr>
            <a:picLocks noChangeAspect="1"/>
          </p:cNvPicPr>
          <p:nvPr/>
        </p:nvPicPr>
        <p:blipFill>
          <a:blip r:embed="rId6"/>
          <a:stretch>
            <a:fillRect/>
          </a:stretch>
        </p:blipFill>
        <p:spPr>
          <a:xfrm>
            <a:off x="1830459" y="2338386"/>
            <a:ext cx="2714625" cy="1685925"/>
          </a:xfrm>
          <a:prstGeom prst="rect">
            <a:avLst/>
          </a:prstGeom>
        </p:spPr>
      </p:pic>
    </p:spTree>
    <p:extLst>
      <p:ext uri="{BB962C8B-B14F-4D97-AF65-F5344CB8AC3E}">
        <p14:creationId xmlns:p14="http://schemas.microsoft.com/office/powerpoint/2010/main" val="367368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mtClean="0"/>
              <a:t>Postavení etnických minorit</a:t>
            </a:r>
          </a:p>
        </p:txBody>
      </p:sp>
      <p:sp>
        <p:nvSpPr>
          <p:cNvPr id="24579" name="Rectangle 3"/>
          <p:cNvSpPr>
            <a:spLocks noGrp="1" noChangeArrowheads="1"/>
          </p:cNvSpPr>
          <p:nvPr>
            <p:ph type="body" sz="half" idx="1"/>
          </p:nvPr>
        </p:nvSpPr>
        <p:spPr>
          <a:xfrm>
            <a:off x="1981200" y="1600201"/>
            <a:ext cx="4033838" cy="4525963"/>
          </a:xfrm>
        </p:spPr>
        <p:txBody>
          <a:bodyPr/>
          <a:lstStyle/>
          <a:p>
            <a:pPr eaLnBrk="1" hangingPunct="1">
              <a:buFontTx/>
              <a:buNone/>
            </a:pPr>
            <a:r>
              <a:rPr lang="cs-CZ" altLang="cs-CZ" smtClean="0"/>
              <a:t>Národnostní menšiny</a:t>
            </a:r>
          </a:p>
          <a:p>
            <a:pPr eaLnBrk="1" hangingPunct="1"/>
            <a:r>
              <a:rPr lang="cs-CZ" altLang="cs-CZ" smtClean="0"/>
              <a:t>Občané ČR</a:t>
            </a:r>
          </a:p>
          <a:p>
            <a:pPr eaLnBrk="1" hangingPunct="1"/>
            <a:r>
              <a:rPr lang="cs-CZ" altLang="cs-CZ" smtClean="0"/>
              <a:t>Rada vlády pro národnostní menšiny</a:t>
            </a:r>
          </a:p>
          <a:p>
            <a:pPr eaLnBrk="1" hangingPunct="1"/>
            <a:r>
              <a:rPr lang="cs-CZ" altLang="cs-CZ" smtClean="0">
                <a:solidFill>
                  <a:srgbClr val="FF0000"/>
                </a:solidFill>
              </a:rPr>
              <a:t>14 menšin </a:t>
            </a:r>
            <a:r>
              <a:rPr lang="cs-CZ" altLang="cs-CZ" sz="1800">
                <a:solidFill>
                  <a:srgbClr val="FF0000"/>
                </a:solidFill>
              </a:rPr>
              <a:t>(běloruská, bulharská, chorvatská, maďarská, německá, polská, rumunská, rusínská, ruská, řecká, romská, slovenská, srbská, ukrajinská, vietnamská)</a:t>
            </a:r>
          </a:p>
        </p:txBody>
      </p:sp>
      <p:sp>
        <p:nvSpPr>
          <p:cNvPr id="24580" name="Rectangle 4"/>
          <p:cNvSpPr>
            <a:spLocks noGrp="1" noChangeArrowheads="1"/>
          </p:cNvSpPr>
          <p:nvPr>
            <p:ph type="body" sz="half" idx="2"/>
          </p:nvPr>
        </p:nvSpPr>
        <p:spPr>
          <a:xfrm>
            <a:off x="6176964" y="1600201"/>
            <a:ext cx="4033837" cy="4525963"/>
          </a:xfrm>
        </p:spPr>
        <p:txBody>
          <a:bodyPr/>
          <a:lstStyle/>
          <a:p>
            <a:pPr eaLnBrk="1" hangingPunct="1">
              <a:lnSpc>
                <a:spcPct val="90000"/>
              </a:lnSpc>
              <a:buFontTx/>
              <a:buNone/>
            </a:pPr>
            <a:r>
              <a:rPr lang="cs-CZ" altLang="cs-CZ" smtClean="0"/>
              <a:t>Cizinci</a:t>
            </a:r>
          </a:p>
          <a:p>
            <a:pPr eaLnBrk="1" hangingPunct="1">
              <a:lnSpc>
                <a:spcPct val="90000"/>
              </a:lnSpc>
            </a:pPr>
            <a:r>
              <a:rPr lang="cs-CZ" altLang="cs-CZ" smtClean="0"/>
              <a:t>Cizí státní příslušníci, lidé bez občanství</a:t>
            </a:r>
          </a:p>
          <a:p>
            <a:pPr eaLnBrk="1" hangingPunct="1">
              <a:lnSpc>
                <a:spcPct val="90000"/>
              </a:lnSpc>
            </a:pPr>
            <a:r>
              <a:rPr lang="cs-CZ" altLang="cs-CZ" smtClean="0"/>
              <a:t>Ministerstvo vnitra – Cizinecká policie + Odbor migrační a azylové politiky</a:t>
            </a:r>
          </a:p>
          <a:p>
            <a:pPr eaLnBrk="1" hangingPunct="1">
              <a:lnSpc>
                <a:spcPct val="90000"/>
              </a:lnSpc>
            </a:pPr>
            <a:r>
              <a:rPr lang="cs-CZ" altLang="cs-CZ" smtClean="0"/>
              <a:t>Ministerstvo práce a sociálních věcí</a:t>
            </a:r>
          </a:p>
        </p:txBody>
      </p:sp>
    </p:spTree>
    <p:extLst>
      <p:ext uri="{BB962C8B-B14F-4D97-AF65-F5344CB8AC3E}">
        <p14:creationId xmlns:p14="http://schemas.microsoft.com/office/powerpoint/2010/main" val="226123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Rámce kurzu</a:t>
            </a:r>
            <a:endParaRPr lang="cs-CZ" dirty="0"/>
          </a:p>
        </p:txBody>
      </p:sp>
      <p:sp>
        <p:nvSpPr>
          <p:cNvPr id="3" name="Zástupný symbol pro obsah 2"/>
          <p:cNvSpPr>
            <a:spLocks noGrp="1"/>
          </p:cNvSpPr>
          <p:nvPr>
            <p:ph idx="1"/>
          </p:nvPr>
        </p:nvSpPr>
        <p:spPr/>
        <p:txBody>
          <a:bodyPr/>
          <a:lstStyle/>
          <a:p>
            <a:r>
              <a:rPr lang="cs-CZ" dirty="0" smtClean="0"/>
              <a:t>Cíl: </a:t>
            </a:r>
          </a:p>
          <a:p>
            <a:r>
              <a:rPr lang="cs-CZ" dirty="0" smtClean="0"/>
              <a:t>Seznámit s etnickou skladbou státu</a:t>
            </a:r>
          </a:p>
          <a:p>
            <a:r>
              <a:rPr lang="cs-CZ" dirty="0" smtClean="0"/>
              <a:t>Ukázat dílčí témata, která jsou s tématem spojena</a:t>
            </a:r>
          </a:p>
          <a:p>
            <a:r>
              <a:rPr lang="cs-CZ" dirty="0" smtClean="0"/>
              <a:t>Na vzdory tomu vědět, </a:t>
            </a:r>
            <a:r>
              <a:rPr lang="cs-CZ" b="1" dirty="0" smtClean="0"/>
              <a:t>že etnicita je jen jedna z mnoha charakteristik jedinců,</a:t>
            </a:r>
            <a:r>
              <a:rPr lang="cs-CZ" dirty="0" smtClean="0"/>
              <a:t> přináší sice specifickou zkušenost ale za nemusí být vždy důležitá.</a:t>
            </a:r>
          </a:p>
          <a:p>
            <a:endParaRPr lang="cs-CZ" dirty="0" smtClean="0"/>
          </a:p>
          <a:p>
            <a:endParaRPr lang="cs-CZ" dirty="0"/>
          </a:p>
        </p:txBody>
      </p:sp>
    </p:spTree>
    <p:extLst>
      <p:ext uri="{BB962C8B-B14F-4D97-AF65-F5344CB8AC3E}">
        <p14:creationId xmlns:p14="http://schemas.microsoft.com/office/powerpoint/2010/main" val="2445818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altLang="cs-CZ" dirty="0" smtClean="0"/>
              <a:t>Národnostní menšiny a diaspory</a:t>
            </a:r>
          </a:p>
        </p:txBody>
      </p:sp>
      <p:sp>
        <p:nvSpPr>
          <p:cNvPr id="25603" name="Zástupný symbol pro obsah 2"/>
          <p:cNvSpPr>
            <a:spLocks noGrp="1"/>
          </p:cNvSpPr>
          <p:nvPr>
            <p:ph sz="half" idx="1"/>
          </p:nvPr>
        </p:nvSpPr>
        <p:spPr/>
        <p:txBody>
          <a:bodyPr>
            <a:normAutofit fontScale="92500" lnSpcReduction="20000"/>
          </a:bodyPr>
          <a:lstStyle/>
          <a:p>
            <a:pPr lvl="1" eaLnBrk="1" hangingPunct="1">
              <a:lnSpc>
                <a:spcPct val="80000"/>
              </a:lnSpc>
            </a:pPr>
            <a:r>
              <a:rPr lang="cs-CZ" altLang="cs-CZ" sz="2000" b="1">
                <a:hlinkClick r:id="rId3"/>
              </a:rPr>
              <a:t>Bulharská národnostní menšina</a:t>
            </a:r>
            <a:endParaRPr lang="cs-CZ" altLang="cs-CZ" sz="2000" b="1"/>
          </a:p>
          <a:p>
            <a:pPr lvl="1" eaLnBrk="1" hangingPunct="1">
              <a:lnSpc>
                <a:spcPct val="80000"/>
              </a:lnSpc>
            </a:pPr>
            <a:r>
              <a:rPr lang="cs-CZ" altLang="cs-CZ" sz="2000" b="1"/>
              <a:t>Běloruská národnostní menšina</a:t>
            </a:r>
          </a:p>
          <a:p>
            <a:pPr lvl="1" eaLnBrk="1" hangingPunct="1">
              <a:lnSpc>
                <a:spcPct val="80000"/>
              </a:lnSpc>
            </a:pPr>
            <a:r>
              <a:rPr lang="cs-CZ" altLang="cs-CZ" sz="2000" b="1">
                <a:hlinkClick r:id="rId4"/>
              </a:rPr>
              <a:t>Chorvatská národnostní menšina</a:t>
            </a:r>
            <a:endParaRPr lang="cs-CZ" altLang="cs-CZ" sz="2000" b="1"/>
          </a:p>
          <a:p>
            <a:pPr lvl="1" eaLnBrk="1" hangingPunct="1">
              <a:lnSpc>
                <a:spcPct val="80000"/>
              </a:lnSpc>
            </a:pPr>
            <a:r>
              <a:rPr lang="cs-CZ" altLang="cs-CZ" sz="2000" b="1">
                <a:hlinkClick r:id="rId5"/>
              </a:rPr>
              <a:t>Maďarská národnostní menšina</a:t>
            </a:r>
            <a:endParaRPr lang="cs-CZ" altLang="cs-CZ" sz="2000" b="1"/>
          </a:p>
          <a:p>
            <a:pPr lvl="1" eaLnBrk="1" hangingPunct="1">
              <a:lnSpc>
                <a:spcPct val="80000"/>
              </a:lnSpc>
            </a:pPr>
            <a:r>
              <a:rPr lang="cs-CZ" altLang="cs-CZ" sz="2000" b="1">
                <a:hlinkClick r:id="rId6"/>
              </a:rPr>
              <a:t>Německá národnostní menšina</a:t>
            </a:r>
            <a:endParaRPr lang="cs-CZ" altLang="cs-CZ" sz="2000" b="1"/>
          </a:p>
          <a:p>
            <a:pPr lvl="1" eaLnBrk="1" hangingPunct="1">
              <a:lnSpc>
                <a:spcPct val="80000"/>
              </a:lnSpc>
            </a:pPr>
            <a:r>
              <a:rPr lang="cs-CZ" altLang="cs-CZ" sz="2000" b="1">
                <a:hlinkClick r:id="rId7"/>
              </a:rPr>
              <a:t>Polská národnostní menšina</a:t>
            </a:r>
            <a:endParaRPr lang="cs-CZ" altLang="cs-CZ" sz="2000" b="1"/>
          </a:p>
          <a:p>
            <a:pPr lvl="1" eaLnBrk="1" hangingPunct="1">
              <a:lnSpc>
                <a:spcPct val="80000"/>
              </a:lnSpc>
            </a:pPr>
            <a:r>
              <a:rPr lang="cs-CZ" altLang="cs-CZ" sz="2000" b="1">
                <a:hlinkClick r:id="rId8"/>
              </a:rPr>
              <a:t>Romská národnostní menšina</a:t>
            </a:r>
            <a:endParaRPr lang="cs-CZ" altLang="cs-CZ" sz="2000" b="1"/>
          </a:p>
          <a:p>
            <a:pPr lvl="1" eaLnBrk="1" hangingPunct="1">
              <a:lnSpc>
                <a:spcPct val="80000"/>
              </a:lnSpc>
            </a:pPr>
            <a:r>
              <a:rPr lang="cs-CZ" altLang="cs-CZ" sz="2000" b="1">
                <a:hlinkClick r:id="rId9"/>
              </a:rPr>
              <a:t>Rusínská národnostní menšina</a:t>
            </a:r>
            <a:endParaRPr lang="cs-CZ" altLang="cs-CZ" sz="2000" b="1"/>
          </a:p>
          <a:p>
            <a:pPr lvl="1" eaLnBrk="1" hangingPunct="1">
              <a:lnSpc>
                <a:spcPct val="80000"/>
              </a:lnSpc>
            </a:pPr>
            <a:r>
              <a:rPr lang="cs-CZ" altLang="cs-CZ" sz="2000" b="1">
                <a:hlinkClick r:id="rId10"/>
              </a:rPr>
              <a:t>Ruská národnostní menšina</a:t>
            </a:r>
            <a:endParaRPr lang="cs-CZ" altLang="cs-CZ" sz="2000" b="1"/>
          </a:p>
          <a:p>
            <a:pPr lvl="1" eaLnBrk="1" hangingPunct="1">
              <a:lnSpc>
                <a:spcPct val="80000"/>
              </a:lnSpc>
            </a:pPr>
            <a:r>
              <a:rPr lang="cs-CZ" altLang="cs-CZ" sz="2000" b="1">
                <a:hlinkClick r:id="rId11"/>
              </a:rPr>
              <a:t>Řecká národnostní menšina</a:t>
            </a:r>
            <a:endParaRPr lang="cs-CZ" altLang="cs-CZ" sz="2000" b="1"/>
          </a:p>
          <a:p>
            <a:pPr lvl="1" eaLnBrk="1" hangingPunct="1">
              <a:lnSpc>
                <a:spcPct val="80000"/>
              </a:lnSpc>
            </a:pPr>
            <a:r>
              <a:rPr lang="cs-CZ" altLang="cs-CZ" sz="2000" b="1">
                <a:hlinkClick r:id="rId12"/>
              </a:rPr>
              <a:t>Slovenská národnostní menšina</a:t>
            </a:r>
            <a:endParaRPr lang="cs-CZ" altLang="cs-CZ" sz="2000" b="1"/>
          </a:p>
          <a:p>
            <a:pPr lvl="1" eaLnBrk="1" hangingPunct="1">
              <a:lnSpc>
                <a:spcPct val="80000"/>
              </a:lnSpc>
            </a:pPr>
            <a:r>
              <a:rPr lang="cs-CZ" altLang="cs-CZ" sz="2000" b="1">
                <a:hlinkClick r:id="rId13"/>
              </a:rPr>
              <a:t>Srbská národnostní menšina</a:t>
            </a:r>
            <a:endParaRPr lang="cs-CZ" altLang="cs-CZ" sz="2000" b="1"/>
          </a:p>
          <a:p>
            <a:pPr lvl="1" eaLnBrk="1" hangingPunct="1">
              <a:lnSpc>
                <a:spcPct val="80000"/>
              </a:lnSpc>
            </a:pPr>
            <a:r>
              <a:rPr lang="cs-CZ" altLang="cs-CZ" sz="2000" b="1">
                <a:hlinkClick r:id="rId14"/>
              </a:rPr>
              <a:t>Ukrajinská národnostní menšina</a:t>
            </a:r>
            <a:endParaRPr lang="cs-CZ" altLang="cs-CZ" sz="2000" b="1"/>
          </a:p>
          <a:p>
            <a:pPr lvl="1" eaLnBrk="1" hangingPunct="1">
              <a:lnSpc>
                <a:spcPct val="80000"/>
              </a:lnSpc>
            </a:pPr>
            <a:r>
              <a:rPr lang="cs-CZ" altLang="cs-CZ" sz="2000" b="1"/>
              <a:t>Vietnamská národnostní menšina</a:t>
            </a:r>
          </a:p>
          <a:p>
            <a:pPr lvl="1" eaLnBrk="1" hangingPunct="1">
              <a:lnSpc>
                <a:spcPct val="80000"/>
              </a:lnSpc>
            </a:pPr>
            <a:endParaRPr lang="cs-CZ" altLang="cs-CZ" sz="1600" b="1"/>
          </a:p>
          <a:p>
            <a:pPr eaLnBrk="1" hangingPunct="1"/>
            <a:endParaRPr lang="cs-CZ" altLang="cs-CZ" smtClean="0"/>
          </a:p>
        </p:txBody>
      </p:sp>
      <p:sp>
        <p:nvSpPr>
          <p:cNvPr id="2" name="Zástupný symbol pro obsah 1"/>
          <p:cNvSpPr>
            <a:spLocks noGrp="1"/>
          </p:cNvSpPr>
          <p:nvPr>
            <p:ph sz="half" idx="2"/>
          </p:nvPr>
        </p:nvSpPr>
        <p:spPr/>
        <p:txBody>
          <a:bodyPr>
            <a:normAutofit fontScale="92500" lnSpcReduction="20000"/>
          </a:bodyPr>
          <a:lstStyle/>
          <a:p>
            <a:r>
              <a:rPr lang="cs-CZ" dirty="0" smtClean="0"/>
              <a:t>Slovenská</a:t>
            </a:r>
          </a:p>
          <a:p>
            <a:r>
              <a:rPr lang="cs-CZ" dirty="0" smtClean="0"/>
              <a:t>Ukrajinská</a:t>
            </a:r>
          </a:p>
          <a:p>
            <a:r>
              <a:rPr lang="cs-CZ" dirty="0" smtClean="0"/>
              <a:t>Vietnamská</a:t>
            </a:r>
          </a:p>
          <a:p>
            <a:r>
              <a:rPr lang="cs-CZ" dirty="0" smtClean="0"/>
              <a:t>Ruská</a:t>
            </a:r>
          </a:p>
          <a:p>
            <a:r>
              <a:rPr lang="cs-CZ" dirty="0" smtClean="0"/>
              <a:t>Mongolská </a:t>
            </a:r>
          </a:p>
          <a:p>
            <a:r>
              <a:rPr lang="cs-CZ" dirty="0" smtClean="0"/>
              <a:t>Čínská</a:t>
            </a:r>
          </a:p>
          <a:p>
            <a:r>
              <a:rPr lang="cs-CZ" dirty="0" smtClean="0"/>
              <a:t>Bulharská</a:t>
            </a:r>
          </a:p>
          <a:p>
            <a:r>
              <a:rPr lang="cs-CZ" dirty="0" smtClean="0"/>
              <a:t>Anglofonní</a:t>
            </a:r>
          </a:p>
          <a:p>
            <a:r>
              <a:rPr lang="cs-CZ" dirty="0" smtClean="0"/>
              <a:t>Rumunská</a:t>
            </a:r>
          </a:p>
          <a:p>
            <a:r>
              <a:rPr lang="cs-CZ" dirty="0" smtClean="0"/>
              <a:t>Turecká, atd.</a:t>
            </a:r>
          </a:p>
          <a:p>
            <a:endParaRPr lang="cs-CZ" dirty="0"/>
          </a:p>
          <a:p>
            <a:endParaRPr lang="cs-CZ" dirty="0"/>
          </a:p>
        </p:txBody>
      </p:sp>
    </p:spTree>
    <p:extLst>
      <p:ext uri="{BB962C8B-B14F-4D97-AF65-F5344CB8AC3E}">
        <p14:creationId xmlns:p14="http://schemas.microsoft.com/office/powerpoint/2010/main" val="298091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Studijní opory, zapojení do výuky a atestace</a:t>
            </a:r>
            <a:endParaRPr lang="cs-CZ" dirty="0"/>
          </a:p>
        </p:txBody>
      </p:sp>
      <p:sp>
        <p:nvSpPr>
          <p:cNvPr id="3" name="Zástupný symbol pro obsah 2"/>
          <p:cNvSpPr>
            <a:spLocks noGrp="1"/>
          </p:cNvSpPr>
          <p:nvPr>
            <p:ph idx="1"/>
          </p:nvPr>
        </p:nvSpPr>
        <p:spPr/>
        <p:txBody>
          <a:bodyPr/>
          <a:lstStyle/>
          <a:p>
            <a:r>
              <a:rPr lang="cs-CZ" dirty="0" err="1" smtClean="0"/>
              <a:t>Moodle</a:t>
            </a:r>
            <a:endParaRPr lang="cs-CZ" dirty="0" smtClean="0"/>
          </a:p>
          <a:p>
            <a:r>
              <a:rPr lang="cs-CZ" dirty="0" err="1" smtClean="0"/>
              <a:t>účást</a:t>
            </a:r>
            <a:r>
              <a:rPr lang="cs-CZ" dirty="0" smtClean="0"/>
              <a:t> na kurzu 70%</a:t>
            </a:r>
          </a:p>
          <a:p>
            <a:r>
              <a:rPr lang="cs-CZ" dirty="0" smtClean="0"/>
              <a:t>Nalezení odborného textu o etnických menšinách, odevzdat do </a:t>
            </a:r>
            <a:r>
              <a:rPr lang="cs-CZ" dirty="0" err="1" smtClean="0"/>
              <a:t>Moodle</a:t>
            </a:r>
            <a:endParaRPr lang="cs-CZ" dirty="0" smtClean="0"/>
          </a:p>
          <a:p>
            <a:r>
              <a:rPr lang="cs-CZ" dirty="0" smtClean="0"/>
              <a:t>Kolokvium – skupinová diskuse nad čtyřmi vybranými tématy.</a:t>
            </a:r>
            <a:endParaRPr lang="cs-CZ" dirty="0"/>
          </a:p>
        </p:txBody>
      </p:sp>
    </p:spTree>
    <p:extLst>
      <p:ext uri="{BB962C8B-B14F-4D97-AF65-F5344CB8AC3E}">
        <p14:creationId xmlns:p14="http://schemas.microsoft.com/office/powerpoint/2010/main" val="322934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kurzu</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1.       Vývoj etnické skladby do roku 1945</a:t>
            </a:r>
          </a:p>
          <a:p>
            <a:r>
              <a:rPr lang="cs-CZ" dirty="0"/>
              <a:t>2.       Vývoj skladby po druhé světové válce do současnosti</a:t>
            </a:r>
          </a:p>
          <a:p>
            <a:r>
              <a:rPr lang="cs-CZ" dirty="0"/>
              <a:t>3.       Politika ČR ve vztahu k migraci a etnickým skupinám</a:t>
            </a:r>
          </a:p>
          <a:p>
            <a:r>
              <a:rPr lang="cs-CZ" dirty="0"/>
              <a:t>4.       Ukrajinci – transnacionální migrace, pracovní migrace</a:t>
            </a:r>
          </a:p>
          <a:p>
            <a:r>
              <a:rPr lang="cs-CZ" dirty="0"/>
              <a:t>5.      </a:t>
            </a:r>
            <a:r>
              <a:rPr lang="cs-CZ" dirty="0" smtClean="0"/>
              <a:t> </a:t>
            </a:r>
            <a:r>
              <a:rPr lang="cs-CZ" dirty="0"/>
              <a:t>Vietnamci – dynamika imigrační </a:t>
            </a:r>
            <a:r>
              <a:rPr lang="cs-CZ" dirty="0" smtClean="0"/>
              <a:t>skupiny</a:t>
            </a:r>
          </a:p>
          <a:p>
            <a:r>
              <a:rPr lang="cs-CZ" dirty="0" smtClean="0"/>
              <a:t>6.       Anglofonní </a:t>
            </a:r>
            <a:r>
              <a:rPr lang="cs-CZ" dirty="0"/>
              <a:t>migrace – </a:t>
            </a:r>
            <a:r>
              <a:rPr lang="cs-CZ" dirty="0" err="1"/>
              <a:t>expatriotické</a:t>
            </a:r>
            <a:r>
              <a:rPr lang="cs-CZ" dirty="0"/>
              <a:t> skupiny, </a:t>
            </a:r>
            <a:r>
              <a:rPr lang="cs-CZ" dirty="0" err="1"/>
              <a:t>kosmopolitanismus</a:t>
            </a:r>
            <a:endParaRPr lang="cs-CZ" dirty="0"/>
          </a:p>
          <a:p>
            <a:r>
              <a:rPr lang="cs-CZ" dirty="0" smtClean="0"/>
              <a:t>7.</a:t>
            </a:r>
            <a:r>
              <a:rPr lang="cs-CZ" dirty="0"/>
              <a:t>       </a:t>
            </a:r>
            <a:r>
              <a:rPr lang="cs-CZ" dirty="0">
                <a:solidFill>
                  <a:schemeClr val="bg1">
                    <a:lumMod val="85000"/>
                  </a:schemeClr>
                </a:solidFill>
              </a:rPr>
              <a:t>Bělorusové – politická migrace a azyl</a:t>
            </a:r>
          </a:p>
          <a:p>
            <a:r>
              <a:rPr lang="cs-CZ" dirty="0" smtClean="0"/>
              <a:t>8.</a:t>
            </a:r>
            <a:r>
              <a:rPr lang="cs-CZ" dirty="0"/>
              <a:t>       Rusové – </a:t>
            </a:r>
            <a:r>
              <a:rPr lang="cs-CZ" dirty="0" smtClean="0"/>
              <a:t>Intelektuální </a:t>
            </a:r>
            <a:r>
              <a:rPr lang="cs-CZ" dirty="0"/>
              <a:t>diaspora/ </a:t>
            </a:r>
            <a:r>
              <a:rPr lang="cs-CZ" dirty="0" err="1"/>
              <a:t>lifestylová</a:t>
            </a:r>
            <a:r>
              <a:rPr lang="cs-CZ" dirty="0"/>
              <a:t> </a:t>
            </a:r>
            <a:r>
              <a:rPr lang="cs-CZ" dirty="0" smtClean="0"/>
              <a:t>migrace/ identity</a:t>
            </a:r>
            <a:endParaRPr lang="cs-CZ" dirty="0"/>
          </a:p>
          <a:p>
            <a:r>
              <a:rPr lang="cs-CZ" dirty="0" smtClean="0"/>
              <a:t>9.</a:t>
            </a:r>
            <a:r>
              <a:rPr lang="cs-CZ" dirty="0"/>
              <a:t>       Bulhaři – koncept integrace</a:t>
            </a:r>
          </a:p>
          <a:p>
            <a:r>
              <a:rPr lang="cs-CZ" dirty="0" smtClean="0"/>
              <a:t>10</a:t>
            </a:r>
            <a:r>
              <a:rPr lang="cs-CZ" dirty="0"/>
              <a:t>.     Němci a návratová turistika</a:t>
            </a:r>
          </a:p>
          <a:p>
            <a:r>
              <a:rPr lang="cs-CZ" dirty="0" smtClean="0"/>
              <a:t>12</a:t>
            </a:r>
            <a:r>
              <a:rPr lang="cs-CZ" dirty="0"/>
              <a:t>.     Muslimové – </a:t>
            </a:r>
            <a:r>
              <a:rPr lang="cs-CZ" dirty="0" err="1"/>
              <a:t>Islamofobie</a:t>
            </a:r>
            <a:r>
              <a:rPr lang="cs-CZ" dirty="0"/>
              <a:t> – život se stigmatem</a:t>
            </a:r>
          </a:p>
          <a:p>
            <a:r>
              <a:rPr lang="cs-CZ" dirty="0" smtClean="0"/>
              <a:t>13.</a:t>
            </a:r>
            <a:r>
              <a:rPr lang="cs-CZ" dirty="0"/>
              <a:t>   Ti, na které se nedostalo – druhé bydlení pro Holanďany, Nigerijci a jiná kultura. - alternace témat</a:t>
            </a:r>
          </a:p>
          <a:p>
            <a:endParaRPr lang="cs-CZ" dirty="0"/>
          </a:p>
        </p:txBody>
      </p:sp>
    </p:spTree>
    <p:extLst>
      <p:ext uri="{BB962C8B-B14F-4D97-AF65-F5344CB8AC3E}">
        <p14:creationId xmlns:p14="http://schemas.microsoft.com/office/powerpoint/2010/main" val="403370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Akademický diskurz</a:t>
            </a:r>
            <a:endParaRPr lang="cs-CZ" dirty="0"/>
          </a:p>
        </p:txBody>
      </p:sp>
      <p:sp>
        <p:nvSpPr>
          <p:cNvPr id="3" name="Zástupný symbol pro obsah 2"/>
          <p:cNvSpPr>
            <a:spLocks noGrp="1"/>
          </p:cNvSpPr>
          <p:nvPr>
            <p:ph idx="1"/>
          </p:nvPr>
        </p:nvSpPr>
        <p:spPr/>
        <p:txBody>
          <a:bodyPr/>
          <a:lstStyle/>
          <a:p>
            <a:r>
              <a:rPr lang="cs-CZ" dirty="0" smtClean="0"/>
              <a:t>Samozřejmé věci chápat jako nesamozřejmé</a:t>
            </a:r>
          </a:p>
          <a:p>
            <a:r>
              <a:rPr lang="cs-CZ" dirty="0" smtClean="0"/>
              <a:t>Hledat podstatu, kořeny, důsledky, příčiny</a:t>
            </a:r>
          </a:p>
          <a:p>
            <a:endParaRPr lang="cs-CZ" dirty="0"/>
          </a:p>
          <a:p>
            <a:r>
              <a:rPr lang="cs-CZ" dirty="0" smtClean="0"/>
              <a:t>Vždy najít definici pojmů, o nichž se mluví jako ústředních</a:t>
            </a:r>
          </a:p>
          <a:p>
            <a:pPr marL="0" indent="0">
              <a:buNone/>
            </a:pPr>
            <a:endParaRPr lang="cs-CZ" dirty="0"/>
          </a:p>
        </p:txBody>
      </p:sp>
    </p:spTree>
    <p:extLst>
      <p:ext uri="{BB962C8B-B14F-4D97-AF65-F5344CB8AC3E}">
        <p14:creationId xmlns:p14="http://schemas.microsoft.com/office/powerpoint/2010/main" val="3215910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Akademický diskurz</a:t>
            </a:r>
            <a:endParaRPr lang="cs-CZ" dirty="0"/>
          </a:p>
        </p:txBody>
      </p:sp>
      <p:sp>
        <p:nvSpPr>
          <p:cNvPr id="3" name="Zástupný symbol pro obsah 2"/>
          <p:cNvSpPr>
            <a:spLocks noGrp="1"/>
          </p:cNvSpPr>
          <p:nvPr>
            <p:ph idx="1"/>
          </p:nvPr>
        </p:nvSpPr>
        <p:spPr/>
        <p:txBody>
          <a:bodyPr/>
          <a:lstStyle/>
          <a:p>
            <a:r>
              <a:rPr lang="cs-CZ" dirty="0" smtClean="0"/>
              <a:t>Samozřejmé věci chápat jako nesamozřejmé</a:t>
            </a:r>
          </a:p>
          <a:p>
            <a:r>
              <a:rPr lang="cs-CZ" dirty="0" smtClean="0"/>
              <a:t>Hledat podstatu, kořeny, důsledky, příčiny</a:t>
            </a:r>
          </a:p>
          <a:p>
            <a:endParaRPr lang="cs-CZ" dirty="0"/>
          </a:p>
          <a:p>
            <a:r>
              <a:rPr lang="cs-CZ" dirty="0" smtClean="0"/>
              <a:t>Vždy najít definici pojmů, o nichž se mluví jako ústředních</a:t>
            </a:r>
          </a:p>
          <a:p>
            <a:pPr marL="0" indent="0">
              <a:buNone/>
            </a:pPr>
            <a:endParaRPr lang="cs-CZ" dirty="0"/>
          </a:p>
        </p:txBody>
      </p:sp>
      <p:sp>
        <p:nvSpPr>
          <p:cNvPr id="4" name="Obdélník 3"/>
          <p:cNvSpPr/>
          <p:nvPr/>
        </p:nvSpPr>
        <p:spPr>
          <a:xfrm>
            <a:off x="1161473" y="4102894"/>
            <a:ext cx="294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smtClean="0"/>
              <a:t>etnicita</a:t>
            </a:r>
            <a:endParaRPr lang="cs-CZ" sz="3600" b="1" dirty="0"/>
          </a:p>
        </p:txBody>
      </p:sp>
      <p:sp>
        <p:nvSpPr>
          <p:cNvPr id="5" name="Obdélník 4"/>
          <p:cNvSpPr/>
          <p:nvPr/>
        </p:nvSpPr>
        <p:spPr>
          <a:xfrm>
            <a:off x="4719782" y="4560094"/>
            <a:ext cx="30110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komunita</a:t>
            </a:r>
            <a:endParaRPr lang="cs-CZ" sz="3600" dirty="0"/>
          </a:p>
        </p:txBody>
      </p:sp>
      <p:sp>
        <p:nvSpPr>
          <p:cNvPr id="6" name="Obdélník 5"/>
          <p:cNvSpPr/>
          <p:nvPr/>
        </p:nvSpPr>
        <p:spPr>
          <a:xfrm>
            <a:off x="8497454" y="5474494"/>
            <a:ext cx="261389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dirty="0" smtClean="0"/>
              <a:t>stát</a:t>
            </a:r>
            <a:endParaRPr lang="cs-CZ" sz="3600" dirty="0"/>
          </a:p>
        </p:txBody>
      </p:sp>
    </p:spTree>
    <p:extLst>
      <p:ext uri="{BB962C8B-B14F-4D97-AF65-F5344CB8AC3E}">
        <p14:creationId xmlns:p14="http://schemas.microsoft.com/office/powerpoint/2010/main" val="2333075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5045469" cy="1325563"/>
          </a:xfrm>
        </p:spPr>
        <p:txBody>
          <a:bodyPr/>
          <a:lstStyle/>
          <a:p>
            <a:r>
              <a:rPr lang="cs-CZ" dirty="0" smtClean="0"/>
              <a:t>Svět vnímáme jako etnický/ rasový</a:t>
            </a:r>
            <a:endParaRPr lang="cs-CZ" dirty="0"/>
          </a:p>
        </p:txBody>
      </p:sp>
      <p:sp>
        <p:nvSpPr>
          <p:cNvPr id="3" name="Zástupný symbol pro obsah 2"/>
          <p:cNvSpPr>
            <a:spLocks noGrp="1"/>
          </p:cNvSpPr>
          <p:nvPr>
            <p:ph idx="1"/>
          </p:nvPr>
        </p:nvSpPr>
        <p:spPr>
          <a:xfrm>
            <a:off x="838200" y="1818651"/>
            <a:ext cx="10515600" cy="4351338"/>
          </a:xfrm>
        </p:spPr>
        <p:txBody>
          <a:bodyPr/>
          <a:lstStyle/>
          <a:p>
            <a:endParaRPr lang="cs-CZ" dirty="0" smtClean="0"/>
          </a:p>
          <a:p>
            <a:r>
              <a:rPr lang="cs-CZ" dirty="0" smtClean="0"/>
              <a:t>Proč?</a:t>
            </a:r>
          </a:p>
          <a:p>
            <a:r>
              <a:rPr lang="cs-CZ" dirty="0" smtClean="0"/>
              <a:t>A proč je to pro nás důležité?</a:t>
            </a:r>
          </a:p>
          <a:p>
            <a:r>
              <a:rPr lang="cs-CZ" dirty="0" smtClean="0"/>
              <a:t>A je to vůbec důležité?</a:t>
            </a:r>
            <a:endParaRPr lang="cs-CZ" dirty="0"/>
          </a:p>
        </p:txBody>
      </p:sp>
      <p:pic>
        <p:nvPicPr>
          <p:cNvPr id="5" name="Obrázek 4"/>
          <p:cNvPicPr>
            <a:picLocks noChangeAspect="1"/>
          </p:cNvPicPr>
          <p:nvPr/>
        </p:nvPicPr>
        <p:blipFill>
          <a:blip r:embed="rId2"/>
          <a:stretch>
            <a:fillRect/>
          </a:stretch>
        </p:blipFill>
        <p:spPr>
          <a:xfrm>
            <a:off x="5883669" y="196065"/>
            <a:ext cx="6308331" cy="6308331"/>
          </a:xfrm>
          <a:prstGeom prst="rect">
            <a:avLst/>
          </a:prstGeom>
        </p:spPr>
      </p:pic>
    </p:spTree>
    <p:extLst>
      <p:ext uri="{BB962C8B-B14F-4D97-AF65-F5344CB8AC3E}">
        <p14:creationId xmlns:p14="http://schemas.microsoft.com/office/powerpoint/2010/main" val="337773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Nacionalismus</a:t>
            </a:r>
            <a:endParaRPr lang="cs-CZ" dirty="0"/>
          </a:p>
        </p:txBody>
      </p:sp>
      <p:sp>
        <p:nvSpPr>
          <p:cNvPr id="3" name="Zástupný symbol pro obsah 2"/>
          <p:cNvSpPr>
            <a:spLocks noGrp="1"/>
          </p:cNvSpPr>
          <p:nvPr>
            <p:ph idx="1"/>
          </p:nvPr>
        </p:nvSpPr>
        <p:spPr>
          <a:xfrm>
            <a:off x="838200" y="1407561"/>
            <a:ext cx="10515600" cy="5285376"/>
          </a:xfrm>
        </p:spPr>
        <p:txBody>
          <a:bodyPr>
            <a:normAutofit fontScale="92500" lnSpcReduction="20000"/>
          </a:bodyPr>
          <a:lstStyle/>
          <a:p>
            <a:r>
              <a:rPr lang="cs-CZ" i="1" dirty="0" smtClean="0"/>
              <a:t>Arnošt </a:t>
            </a:r>
            <a:r>
              <a:rPr lang="cs-CZ" i="1" dirty="0" err="1" smtClean="0"/>
              <a:t>Gellner</a:t>
            </a:r>
            <a:r>
              <a:rPr lang="cs-CZ" i="1" dirty="0" smtClean="0"/>
              <a:t> </a:t>
            </a:r>
            <a:r>
              <a:rPr lang="cs-CZ" i="1" dirty="0"/>
              <a:t>1983, </a:t>
            </a:r>
            <a:r>
              <a:rPr lang="cs-CZ" i="1" dirty="0" smtClean="0"/>
              <a:t>1993</a:t>
            </a:r>
          </a:p>
          <a:p>
            <a:pPr lvl="1"/>
            <a:r>
              <a:rPr lang="cs-CZ" dirty="0" smtClean="0"/>
              <a:t>Produkt moderní společnosti, odpověď na vývoj průmyslu</a:t>
            </a:r>
          </a:p>
          <a:p>
            <a:pPr lvl="1"/>
            <a:r>
              <a:rPr lang="cs-CZ" dirty="0"/>
              <a:t>Transformace společnosti agrární v průmyslovou</a:t>
            </a:r>
          </a:p>
          <a:p>
            <a:pPr lvl="1"/>
            <a:r>
              <a:rPr lang="cs-CZ" dirty="0" smtClean="0"/>
              <a:t>Nástroj sociální koheze</a:t>
            </a:r>
          </a:p>
          <a:p>
            <a:pPr lvl="1"/>
            <a:r>
              <a:rPr lang="cs-CZ" dirty="0" smtClean="0"/>
              <a:t>NÁROD – vynález </a:t>
            </a:r>
            <a:r>
              <a:rPr lang="cs-CZ" dirty="0" err="1" smtClean="0"/>
              <a:t>průmslové</a:t>
            </a:r>
            <a:r>
              <a:rPr lang="cs-CZ" dirty="0" smtClean="0"/>
              <a:t> společnosti = </a:t>
            </a:r>
          </a:p>
          <a:p>
            <a:pPr lvl="2"/>
            <a:r>
              <a:rPr lang="cs-CZ" b="1" dirty="0" smtClean="0"/>
              <a:t>Nárok aby </a:t>
            </a:r>
            <a:r>
              <a:rPr lang="cs-CZ" b="1" dirty="0" smtClean="0"/>
              <a:t>kulturní a politické hranice </a:t>
            </a:r>
            <a:r>
              <a:rPr lang="cs-CZ" b="1" dirty="0" smtClean="0"/>
              <a:t>byly shodné </a:t>
            </a:r>
          </a:p>
          <a:p>
            <a:pPr lvl="1"/>
            <a:r>
              <a:rPr lang="cs-CZ" dirty="0" smtClean="0"/>
              <a:t>Škola jako nástroj společného vědění = vysoké kultury </a:t>
            </a:r>
          </a:p>
          <a:p>
            <a:r>
              <a:rPr lang="cs-CZ" i="1" dirty="0" smtClean="0"/>
              <a:t>Miroslav Hroch</a:t>
            </a:r>
          </a:p>
          <a:p>
            <a:pPr lvl="1"/>
            <a:r>
              <a:rPr lang="cs-CZ" dirty="0" smtClean="0"/>
              <a:t>Národ důsledek moderní komunikace a byrokratizace</a:t>
            </a:r>
          </a:p>
          <a:p>
            <a:pPr lvl="1"/>
            <a:r>
              <a:rPr lang="cs-CZ" sz="1500" i="1" dirty="0"/>
              <a:t>Máme-li doložit význam této skutečnosti pro formování moderních národů, nepostačí obvyklé poukazy na zlepšování cest, stavbu průplavů, rozšiřování a zrychlování pravidelného poštovního spojení, na možnost zasílání předplacených novin a jiných periodik, na zrychlující se lodní dopravu a posléze na budování železnic. Zajisté, všechny tyto proměny byly velmi důležité pro makroekonomický vývoj, stejně jako pro rodící se okouzlení hospodářským pokrokem. Pro národní mobilizaci řadových příslušníků státního národa, stejně jako pro národní hnutí měly tyto proměny v prvé řadě význam v tom, že urychlily přísun informací z „velkého světa“ do existující již sítě tradiční lokální komunikace</a:t>
            </a:r>
            <a:r>
              <a:rPr lang="cs-CZ" dirty="0"/>
              <a:t>.</a:t>
            </a:r>
            <a:endParaRPr lang="cs-CZ" dirty="0" smtClean="0"/>
          </a:p>
          <a:p>
            <a:r>
              <a:rPr lang="cs-CZ" i="1" dirty="0" err="1" smtClean="0"/>
              <a:t>Benedict</a:t>
            </a:r>
            <a:r>
              <a:rPr lang="cs-CZ" i="1" dirty="0" smtClean="0"/>
              <a:t> Anderson</a:t>
            </a:r>
          </a:p>
          <a:p>
            <a:pPr lvl="1"/>
            <a:r>
              <a:rPr lang="cs-CZ" dirty="0" err="1" smtClean="0"/>
              <a:t>Imagined</a:t>
            </a:r>
            <a:r>
              <a:rPr lang="cs-CZ" dirty="0" smtClean="0"/>
              <a:t> </a:t>
            </a:r>
            <a:r>
              <a:rPr lang="cs-CZ" dirty="0" err="1"/>
              <a:t>community</a:t>
            </a:r>
            <a:r>
              <a:rPr lang="cs-CZ" dirty="0"/>
              <a:t> </a:t>
            </a:r>
            <a:endParaRPr lang="cs-CZ" dirty="0" smtClean="0"/>
          </a:p>
          <a:p>
            <a:r>
              <a:rPr lang="cs-CZ" dirty="0" smtClean="0"/>
              <a:t>Etnické/národní identity – pocit příslušnosti</a:t>
            </a:r>
            <a:endParaRPr lang="cs-CZ" dirty="0"/>
          </a:p>
          <a:p>
            <a:endParaRPr lang="cs-CZ" dirty="0"/>
          </a:p>
          <a:p>
            <a:pPr marL="0" indent="0">
              <a:buNone/>
            </a:pPr>
            <a:endParaRPr lang="cs-CZ" dirty="0" smtClean="0"/>
          </a:p>
          <a:p>
            <a:endParaRPr lang="cs-CZ" dirty="0"/>
          </a:p>
        </p:txBody>
      </p:sp>
      <p:pic>
        <p:nvPicPr>
          <p:cNvPr id="1026" name="Picture 2" descr="Národy a nacionalismus (Arnošt Gellner) | Detail knihy | ČBDB.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806" y="227294"/>
            <a:ext cx="135255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nest Gellner – Wikiped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8281" y="0"/>
            <a:ext cx="1883719" cy="2408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roslav Hroch – Studium Europy Wschodniej 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734" y="182851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a:stretch>
            <a:fillRect/>
          </a:stretch>
        </p:blipFill>
        <p:spPr>
          <a:xfrm>
            <a:off x="10727916" y="3519207"/>
            <a:ext cx="1762125" cy="2590800"/>
          </a:xfrm>
          <a:prstGeom prst="rect">
            <a:avLst/>
          </a:prstGeom>
        </p:spPr>
      </p:pic>
      <p:sp>
        <p:nvSpPr>
          <p:cNvPr id="7" name="AutoShape 12" descr="Imagined Communities : Benedict Anderson : 978178478675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6"/>
          <a:stretch>
            <a:fillRect/>
          </a:stretch>
        </p:blipFill>
        <p:spPr>
          <a:xfrm>
            <a:off x="9445021" y="4368706"/>
            <a:ext cx="1743075" cy="2619375"/>
          </a:xfrm>
          <a:prstGeom prst="rect">
            <a:avLst/>
          </a:prstGeom>
        </p:spPr>
      </p:pic>
      <p:pic>
        <p:nvPicPr>
          <p:cNvPr id="11" name="Obrázek 10"/>
          <p:cNvPicPr>
            <a:picLocks noChangeAspect="1"/>
          </p:cNvPicPr>
          <p:nvPr/>
        </p:nvPicPr>
        <p:blipFill>
          <a:blip r:embed="rId7"/>
          <a:stretch>
            <a:fillRect/>
          </a:stretch>
        </p:blipFill>
        <p:spPr>
          <a:xfrm>
            <a:off x="7688906" y="4286250"/>
            <a:ext cx="1781175" cy="2571750"/>
          </a:xfrm>
          <a:prstGeom prst="rect">
            <a:avLst/>
          </a:prstGeom>
        </p:spPr>
      </p:pic>
    </p:spTree>
    <p:extLst>
      <p:ext uri="{BB962C8B-B14F-4D97-AF65-F5344CB8AC3E}">
        <p14:creationId xmlns:p14="http://schemas.microsoft.com/office/powerpoint/2010/main" val="72837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Společenství: národ a etnická skupina</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Etnické skupiny – typ společenství </a:t>
            </a:r>
            <a:r>
              <a:rPr lang="cs-CZ" dirty="0" smtClean="0"/>
              <a:t> - není popíráno, že by tu nebyly před objevem národa</a:t>
            </a:r>
            <a:endParaRPr lang="cs-CZ" dirty="0"/>
          </a:p>
          <a:p>
            <a:pPr lvl="1"/>
            <a:r>
              <a:rPr lang="cs-CZ" dirty="0"/>
              <a:t>Stupně etnicity: Don </a:t>
            </a:r>
            <a:r>
              <a:rPr lang="cs-CZ" dirty="0" err="1"/>
              <a:t>Handelman</a:t>
            </a:r>
            <a:r>
              <a:rPr lang="cs-CZ" dirty="0"/>
              <a:t> (1977) typologie etnického začlenění:</a:t>
            </a:r>
          </a:p>
          <a:p>
            <a:pPr lvl="2"/>
            <a:r>
              <a:rPr lang="cs-CZ" b="1" dirty="0"/>
              <a:t>Etnická kategorie</a:t>
            </a:r>
            <a:r>
              <a:rPr lang="cs-CZ" dirty="0"/>
              <a:t> – reprodukce skrze endogamii, mýty o původu – společenský význam mimo domácnost je omezený = identita</a:t>
            </a:r>
          </a:p>
          <a:p>
            <a:pPr lvl="2"/>
            <a:r>
              <a:rPr lang="cs-CZ" b="1" dirty="0"/>
              <a:t>Etnická síť</a:t>
            </a:r>
            <a:r>
              <a:rPr lang="cs-CZ" dirty="0"/>
              <a:t> – systém interakce mezi aktéry, předávání hodnot podél etnické hranice, výhodné pro hledání práce, partnera - síť</a:t>
            </a:r>
          </a:p>
          <a:p>
            <a:pPr lvl="2"/>
            <a:r>
              <a:rPr lang="cs-CZ" b="1" dirty="0"/>
              <a:t>Etnická asociace</a:t>
            </a:r>
            <a:r>
              <a:rPr lang="cs-CZ" dirty="0"/>
              <a:t> – jistá organizace, sleduje společné cíle - organizace</a:t>
            </a:r>
          </a:p>
          <a:p>
            <a:pPr lvl="2"/>
            <a:r>
              <a:rPr lang="cs-CZ" b="1" dirty="0"/>
              <a:t>Etnické společenství – </a:t>
            </a:r>
            <a:r>
              <a:rPr lang="cs-CZ" dirty="0"/>
              <a:t>územní základna ; sdílejí identitu, sítě, asociace i teritorium(</a:t>
            </a:r>
            <a:r>
              <a:rPr lang="cs-CZ" dirty="0" err="1"/>
              <a:t>Eriksen</a:t>
            </a:r>
            <a:r>
              <a:rPr lang="cs-CZ" dirty="0"/>
              <a:t> 2008)</a:t>
            </a:r>
          </a:p>
          <a:p>
            <a:r>
              <a:rPr lang="cs-CZ" dirty="0" smtClean="0"/>
              <a:t>Národ = </a:t>
            </a:r>
            <a:r>
              <a:rPr lang="cs-CZ" dirty="0" smtClean="0"/>
              <a:t>kulturní a politické </a:t>
            </a:r>
            <a:r>
              <a:rPr lang="cs-CZ" dirty="0" smtClean="0"/>
              <a:t>hranice </a:t>
            </a:r>
            <a:r>
              <a:rPr lang="cs-CZ" dirty="0" smtClean="0"/>
              <a:t>mají být shodné (</a:t>
            </a:r>
            <a:r>
              <a:rPr lang="cs-CZ" dirty="0" err="1" smtClean="0"/>
              <a:t>Gellner</a:t>
            </a:r>
            <a:r>
              <a:rPr lang="cs-CZ" dirty="0" smtClean="0"/>
              <a:t> 1993)</a:t>
            </a:r>
          </a:p>
          <a:p>
            <a:pPr marL="0" indent="0">
              <a:buNone/>
            </a:pPr>
            <a:r>
              <a:rPr lang="cs-CZ" dirty="0" smtClean="0"/>
              <a:t>= státní politiky ve vztahu k etnicitám = </a:t>
            </a:r>
            <a:r>
              <a:rPr lang="cs-CZ" b="1" dirty="0" smtClean="0">
                <a:solidFill>
                  <a:srgbClr val="FF0000"/>
                </a:solidFill>
              </a:rPr>
              <a:t>Různé typy nacionalismů</a:t>
            </a:r>
            <a:r>
              <a:rPr lang="cs-CZ" dirty="0" smtClean="0"/>
              <a:t> Německo x Francie x Švýcarsko = Pocit blízkosti dáno:</a:t>
            </a:r>
          </a:p>
          <a:p>
            <a:pPr lvl="1"/>
            <a:r>
              <a:rPr lang="cs-CZ" dirty="0" smtClean="0"/>
              <a:t>občanský x etnický princip (různé typy nacionalismu – viz </a:t>
            </a:r>
            <a:r>
              <a:rPr lang="cs-CZ" dirty="0" err="1" smtClean="0"/>
              <a:t>Gellner</a:t>
            </a:r>
            <a:r>
              <a:rPr lang="cs-CZ" dirty="0" smtClean="0"/>
              <a:t>)</a:t>
            </a:r>
          </a:p>
          <a:p>
            <a:pPr lvl="1"/>
            <a:endParaRPr lang="cs-CZ" dirty="0"/>
          </a:p>
          <a:p>
            <a:r>
              <a:rPr lang="cs-CZ" dirty="0"/>
              <a:t>Příslušnost k národu 3 složky 1. občanská x kulturní x emocionální. (Vlachová 2019)</a:t>
            </a:r>
          </a:p>
          <a:p>
            <a:pPr lvl="1"/>
            <a:endParaRPr lang="cs-CZ" dirty="0"/>
          </a:p>
          <a:p>
            <a:pPr marL="0" indent="0">
              <a:buNone/>
            </a:pPr>
            <a:endParaRPr lang="cs-CZ" dirty="0"/>
          </a:p>
        </p:txBody>
      </p:sp>
    </p:spTree>
    <p:extLst>
      <p:ext uri="{BB962C8B-B14F-4D97-AF65-F5344CB8AC3E}">
        <p14:creationId xmlns:p14="http://schemas.microsoft.com/office/powerpoint/2010/main" val="1018852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4661</TotalTime>
  <Words>2253</Words>
  <Application>Microsoft Office PowerPoint</Application>
  <PresentationFormat>Širokoúhlá obrazovka</PresentationFormat>
  <Paragraphs>203</Paragraphs>
  <Slides>20</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Calibri Light</vt:lpstr>
      <vt:lpstr>Cambria Math</vt:lpstr>
      <vt:lpstr>Motiv Office</vt:lpstr>
      <vt:lpstr>Etnické komunity v ČR</vt:lpstr>
      <vt:lpstr>Rámce kurzu</vt:lpstr>
      <vt:lpstr>Studijní opory, zapojení do výuky a atestace</vt:lpstr>
      <vt:lpstr>Obsah kurzu</vt:lpstr>
      <vt:lpstr>Akademický diskurz</vt:lpstr>
      <vt:lpstr>Akademický diskurz</vt:lpstr>
      <vt:lpstr>Svět vnímáme jako etnický/ rasový</vt:lpstr>
      <vt:lpstr>Nacionalismus</vt:lpstr>
      <vt:lpstr>Společenství: národ a etnická skupina</vt:lpstr>
      <vt:lpstr>Etnicita</vt:lpstr>
      <vt:lpstr>Etnická skupina – konstruktivistický přístup</vt:lpstr>
      <vt:lpstr>Vtipy jsou jedním ze způsobů, jak udržovat etnické hranice</vt:lpstr>
      <vt:lpstr>Národ</vt:lpstr>
      <vt:lpstr>Národní identity</vt:lpstr>
      <vt:lpstr>Metodologický nacionalismus</vt:lpstr>
      <vt:lpstr>Vztah státu na EM</vt:lpstr>
      <vt:lpstr>Vztah národního státu ke krajanům x menšinám</vt:lpstr>
      <vt:lpstr>Jak vnímá etnickou odlišnost majorita?</vt:lpstr>
      <vt:lpstr>Postavení etnických minorit</vt:lpstr>
      <vt:lpstr>Národnostní menšiny a diaspory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Etnické komunity v ČR</dc:title>
  <dc:creator>admin</dc:creator>
  <cp:lastModifiedBy>admin</cp:lastModifiedBy>
  <cp:revision>62</cp:revision>
  <dcterms:created xsi:type="dcterms:W3CDTF">2020-10-06T23:38:07Z</dcterms:created>
  <dcterms:modified xsi:type="dcterms:W3CDTF">2022-10-06T13:57:51Z</dcterms:modified>
</cp:coreProperties>
</file>