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90" r:id="rId5"/>
    <p:sldId id="260" r:id="rId6"/>
    <p:sldId id="262" r:id="rId7"/>
    <p:sldId id="264" r:id="rId8"/>
    <p:sldId id="267" r:id="rId9"/>
    <p:sldId id="269" r:id="rId10"/>
    <p:sldId id="270" r:id="rId11"/>
    <p:sldId id="272" r:id="rId12"/>
    <p:sldId id="273" r:id="rId13"/>
    <p:sldId id="274" r:id="rId14"/>
    <p:sldId id="296" r:id="rId15"/>
    <p:sldId id="300" r:id="rId16"/>
    <p:sldId id="292" r:id="rId17"/>
    <p:sldId id="301" r:id="rId18"/>
    <p:sldId id="288" r:id="rId19"/>
    <p:sldId id="293" r:id="rId20"/>
    <p:sldId id="294" r:id="rId21"/>
    <p:sldId id="289" r:id="rId22"/>
    <p:sldId id="277" r:id="rId23"/>
    <p:sldId id="298"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84"/>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7F3394-E5F7-674E-9E09-23072839852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4749751-C3D2-3644-9C8F-FBBC578D37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6E7EA5E-2029-0E4E-BD8D-14D706F7777C}"/>
              </a:ext>
            </a:extLst>
          </p:cNvPr>
          <p:cNvSpPr>
            <a:spLocks noGrp="1"/>
          </p:cNvSpPr>
          <p:nvPr>
            <p:ph type="dt" sz="half" idx="10"/>
          </p:nvPr>
        </p:nvSpPr>
        <p:spPr/>
        <p:txBody>
          <a:bodyPr/>
          <a:lstStyle/>
          <a:p>
            <a:fld id="{AF89D65D-6F04-9A49-A859-53AEB5DDBB66}" type="datetimeFigureOut">
              <a:rPr lang="cs-CZ" smtClean="0"/>
              <a:t>02.12.2021</a:t>
            </a:fld>
            <a:endParaRPr lang="cs-CZ"/>
          </a:p>
        </p:txBody>
      </p:sp>
      <p:sp>
        <p:nvSpPr>
          <p:cNvPr id="5" name="Zástupný symbol pro zápatí 4">
            <a:extLst>
              <a:ext uri="{FF2B5EF4-FFF2-40B4-BE49-F238E27FC236}">
                <a16:creationId xmlns:a16="http://schemas.microsoft.com/office/drawing/2014/main" id="{509699EA-04F5-CA4B-BC86-086408E3CE1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9872406-030F-9848-B9AA-FC30D59CDE37}"/>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358485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BADA65-9B04-F540-9042-1AA1D4BC90B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7172EF4-67D7-9C42-94DC-BD0E3C0AA92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F2AEFE8-5085-1444-A7D6-586E53F41B01}"/>
              </a:ext>
            </a:extLst>
          </p:cNvPr>
          <p:cNvSpPr>
            <a:spLocks noGrp="1"/>
          </p:cNvSpPr>
          <p:nvPr>
            <p:ph type="dt" sz="half" idx="10"/>
          </p:nvPr>
        </p:nvSpPr>
        <p:spPr/>
        <p:txBody>
          <a:bodyPr/>
          <a:lstStyle/>
          <a:p>
            <a:fld id="{AF89D65D-6F04-9A49-A859-53AEB5DDBB66}" type="datetimeFigureOut">
              <a:rPr lang="cs-CZ" smtClean="0"/>
              <a:t>02.12.2021</a:t>
            </a:fld>
            <a:endParaRPr lang="cs-CZ"/>
          </a:p>
        </p:txBody>
      </p:sp>
      <p:sp>
        <p:nvSpPr>
          <p:cNvPr id="5" name="Zástupný symbol pro zápatí 4">
            <a:extLst>
              <a:ext uri="{FF2B5EF4-FFF2-40B4-BE49-F238E27FC236}">
                <a16:creationId xmlns:a16="http://schemas.microsoft.com/office/drawing/2014/main" id="{1417FC45-01AF-274E-95A0-AE8F331FBB8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FC21EF1-2DC9-AD47-B5D5-D2EE871394E2}"/>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402651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9C66599-6887-A049-9686-1AA71F7F38F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D9104D2-C0FE-514F-B7AA-72F17A49A47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C7E2CA2-CB23-EC49-9F46-092031738546}"/>
              </a:ext>
            </a:extLst>
          </p:cNvPr>
          <p:cNvSpPr>
            <a:spLocks noGrp="1"/>
          </p:cNvSpPr>
          <p:nvPr>
            <p:ph type="dt" sz="half" idx="10"/>
          </p:nvPr>
        </p:nvSpPr>
        <p:spPr/>
        <p:txBody>
          <a:bodyPr/>
          <a:lstStyle/>
          <a:p>
            <a:fld id="{AF89D65D-6F04-9A49-A859-53AEB5DDBB66}" type="datetimeFigureOut">
              <a:rPr lang="cs-CZ" smtClean="0"/>
              <a:t>02.12.2021</a:t>
            </a:fld>
            <a:endParaRPr lang="cs-CZ"/>
          </a:p>
        </p:txBody>
      </p:sp>
      <p:sp>
        <p:nvSpPr>
          <p:cNvPr id="5" name="Zástupný symbol pro zápatí 4">
            <a:extLst>
              <a:ext uri="{FF2B5EF4-FFF2-40B4-BE49-F238E27FC236}">
                <a16:creationId xmlns:a16="http://schemas.microsoft.com/office/drawing/2014/main" id="{4131F094-BDED-2846-BF7F-FA74856474E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8B6D30C-E23F-1D45-825A-455C536D6430}"/>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203228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5C0F5C-AE0D-7D47-82CA-C2DAC3EB29F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A6176B7-CEB8-1543-AF23-D7E4C68F1B1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985107B-DEAA-1D41-8664-4068BDC6D1AA}"/>
              </a:ext>
            </a:extLst>
          </p:cNvPr>
          <p:cNvSpPr>
            <a:spLocks noGrp="1"/>
          </p:cNvSpPr>
          <p:nvPr>
            <p:ph type="dt" sz="half" idx="10"/>
          </p:nvPr>
        </p:nvSpPr>
        <p:spPr/>
        <p:txBody>
          <a:bodyPr/>
          <a:lstStyle/>
          <a:p>
            <a:fld id="{AF89D65D-6F04-9A49-A859-53AEB5DDBB66}" type="datetimeFigureOut">
              <a:rPr lang="cs-CZ" smtClean="0"/>
              <a:t>02.12.2021</a:t>
            </a:fld>
            <a:endParaRPr lang="cs-CZ"/>
          </a:p>
        </p:txBody>
      </p:sp>
      <p:sp>
        <p:nvSpPr>
          <p:cNvPr id="5" name="Zástupný symbol pro zápatí 4">
            <a:extLst>
              <a:ext uri="{FF2B5EF4-FFF2-40B4-BE49-F238E27FC236}">
                <a16:creationId xmlns:a16="http://schemas.microsoft.com/office/drawing/2014/main" id="{4EE9E07B-CF5D-6F4D-8BE6-BAE2438FA3A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8AD1D94-EB40-1B4A-99BB-6E670E9E8D7D}"/>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75875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E2F900-3972-EF4F-99A2-F2B41551265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1549923-CF1A-4A4C-BFFD-0CD1B5DC6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2FC2932-BFD2-7346-939B-C28C6D642C4B}"/>
              </a:ext>
            </a:extLst>
          </p:cNvPr>
          <p:cNvSpPr>
            <a:spLocks noGrp="1"/>
          </p:cNvSpPr>
          <p:nvPr>
            <p:ph type="dt" sz="half" idx="10"/>
          </p:nvPr>
        </p:nvSpPr>
        <p:spPr/>
        <p:txBody>
          <a:bodyPr/>
          <a:lstStyle/>
          <a:p>
            <a:fld id="{AF89D65D-6F04-9A49-A859-53AEB5DDBB66}" type="datetimeFigureOut">
              <a:rPr lang="cs-CZ" smtClean="0"/>
              <a:t>02.12.2021</a:t>
            </a:fld>
            <a:endParaRPr lang="cs-CZ"/>
          </a:p>
        </p:txBody>
      </p:sp>
      <p:sp>
        <p:nvSpPr>
          <p:cNvPr id="5" name="Zástupný symbol pro zápatí 4">
            <a:extLst>
              <a:ext uri="{FF2B5EF4-FFF2-40B4-BE49-F238E27FC236}">
                <a16:creationId xmlns:a16="http://schemas.microsoft.com/office/drawing/2014/main" id="{2B47FA1E-1FCA-A947-9213-343261C9205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CC5913D-8104-5B42-A82C-00942CD7278E}"/>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281954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7FEE77-715A-0843-A81B-D5948EA8509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4707213-6B1B-DD4B-A10F-59D25D18588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459B016-E13D-5F40-BB8D-6B794C1589B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0446133-4CBC-CE45-B698-FAB8DA21A42F}"/>
              </a:ext>
            </a:extLst>
          </p:cNvPr>
          <p:cNvSpPr>
            <a:spLocks noGrp="1"/>
          </p:cNvSpPr>
          <p:nvPr>
            <p:ph type="dt" sz="half" idx="10"/>
          </p:nvPr>
        </p:nvSpPr>
        <p:spPr/>
        <p:txBody>
          <a:bodyPr/>
          <a:lstStyle/>
          <a:p>
            <a:fld id="{AF89D65D-6F04-9A49-A859-53AEB5DDBB66}" type="datetimeFigureOut">
              <a:rPr lang="cs-CZ" smtClean="0"/>
              <a:t>02.12.2021</a:t>
            </a:fld>
            <a:endParaRPr lang="cs-CZ"/>
          </a:p>
        </p:txBody>
      </p:sp>
      <p:sp>
        <p:nvSpPr>
          <p:cNvPr id="6" name="Zástupný symbol pro zápatí 5">
            <a:extLst>
              <a:ext uri="{FF2B5EF4-FFF2-40B4-BE49-F238E27FC236}">
                <a16:creationId xmlns:a16="http://schemas.microsoft.com/office/drawing/2014/main" id="{BA33BE5B-5B85-4349-9500-05DF245303B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929270F-53D5-4D45-812A-290DEC9CAF5A}"/>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136452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772151-8969-6F40-B31F-DE9F0A6E699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6577BA5-08E9-E744-8BAA-64DA46031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6D71B346-18F9-0042-BF87-D5162761FDD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9B9DE86-DCC5-164F-826B-05BA155959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22559D5-620E-474E-A636-762E338A2DE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C74F36C-5D61-7348-B981-C672525C6E32}"/>
              </a:ext>
            </a:extLst>
          </p:cNvPr>
          <p:cNvSpPr>
            <a:spLocks noGrp="1"/>
          </p:cNvSpPr>
          <p:nvPr>
            <p:ph type="dt" sz="half" idx="10"/>
          </p:nvPr>
        </p:nvSpPr>
        <p:spPr/>
        <p:txBody>
          <a:bodyPr/>
          <a:lstStyle/>
          <a:p>
            <a:fld id="{AF89D65D-6F04-9A49-A859-53AEB5DDBB66}" type="datetimeFigureOut">
              <a:rPr lang="cs-CZ" smtClean="0"/>
              <a:t>02.12.2021</a:t>
            </a:fld>
            <a:endParaRPr lang="cs-CZ"/>
          </a:p>
        </p:txBody>
      </p:sp>
      <p:sp>
        <p:nvSpPr>
          <p:cNvPr id="8" name="Zástupný symbol pro zápatí 7">
            <a:extLst>
              <a:ext uri="{FF2B5EF4-FFF2-40B4-BE49-F238E27FC236}">
                <a16:creationId xmlns:a16="http://schemas.microsoft.com/office/drawing/2014/main" id="{38918FB5-E785-334C-95FB-C4C1DD19CB2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17A909A-02C1-B14D-AA26-0B7575982AF6}"/>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125321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39EF6B-A65C-714E-B345-3C10D862AFD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BEB5AB7-6532-4F4F-9CC5-B860972CD546}"/>
              </a:ext>
            </a:extLst>
          </p:cNvPr>
          <p:cNvSpPr>
            <a:spLocks noGrp="1"/>
          </p:cNvSpPr>
          <p:nvPr>
            <p:ph type="dt" sz="half" idx="10"/>
          </p:nvPr>
        </p:nvSpPr>
        <p:spPr/>
        <p:txBody>
          <a:bodyPr/>
          <a:lstStyle/>
          <a:p>
            <a:fld id="{AF89D65D-6F04-9A49-A859-53AEB5DDBB66}" type="datetimeFigureOut">
              <a:rPr lang="cs-CZ" smtClean="0"/>
              <a:t>02.12.2021</a:t>
            </a:fld>
            <a:endParaRPr lang="cs-CZ"/>
          </a:p>
        </p:txBody>
      </p:sp>
      <p:sp>
        <p:nvSpPr>
          <p:cNvPr id="4" name="Zástupný symbol pro zápatí 3">
            <a:extLst>
              <a:ext uri="{FF2B5EF4-FFF2-40B4-BE49-F238E27FC236}">
                <a16:creationId xmlns:a16="http://schemas.microsoft.com/office/drawing/2014/main" id="{372BDB53-286E-614F-B043-9123AE4283E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FEE6D4D-8319-A248-A109-B1CF8DA7FD57}"/>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1780104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4A4C2D0-3B14-AE40-AA9C-2BD5C6718184}"/>
              </a:ext>
            </a:extLst>
          </p:cNvPr>
          <p:cNvSpPr>
            <a:spLocks noGrp="1"/>
          </p:cNvSpPr>
          <p:nvPr>
            <p:ph type="dt" sz="half" idx="10"/>
          </p:nvPr>
        </p:nvSpPr>
        <p:spPr/>
        <p:txBody>
          <a:bodyPr/>
          <a:lstStyle/>
          <a:p>
            <a:fld id="{AF89D65D-6F04-9A49-A859-53AEB5DDBB66}" type="datetimeFigureOut">
              <a:rPr lang="cs-CZ" smtClean="0"/>
              <a:t>02.12.2021</a:t>
            </a:fld>
            <a:endParaRPr lang="cs-CZ"/>
          </a:p>
        </p:txBody>
      </p:sp>
      <p:sp>
        <p:nvSpPr>
          <p:cNvPr id="3" name="Zástupný symbol pro zápatí 2">
            <a:extLst>
              <a:ext uri="{FF2B5EF4-FFF2-40B4-BE49-F238E27FC236}">
                <a16:creationId xmlns:a16="http://schemas.microsoft.com/office/drawing/2014/main" id="{2762939A-523D-044B-A8C6-C1ACC083B36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DEF80ED-8B8E-6240-AA06-B7BFB4C1915E}"/>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299351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B60261-654E-0E4C-B6EC-74BDBD25371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1A68D9E0-FFCD-DA48-9D1E-BBE51BCCB5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20E6844-4927-6B4B-83B7-D3B32BF65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FEBEEC8-2107-D240-A436-CC32774374A9}"/>
              </a:ext>
            </a:extLst>
          </p:cNvPr>
          <p:cNvSpPr>
            <a:spLocks noGrp="1"/>
          </p:cNvSpPr>
          <p:nvPr>
            <p:ph type="dt" sz="half" idx="10"/>
          </p:nvPr>
        </p:nvSpPr>
        <p:spPr/>
        <p:txBody>
          <a:bodyPr/>
          <a:lstStyle/>
          <a:p>
            <a:fld id="{AF89D65D-6F04-9A49-A859-53AEB5DDBB66}" type="datetimeFigureOut">
              <a:rPr lang="cs-CZ" smtClean="0"/>
              <a:t>02.12.2021</a:t>
            </a:fld>
            <a:endParaRPr lang="cs-CZ"/>
          </a:p>
        </p:txBody>
      </p:sp>
      <p:sp>
        <p:nvSpPr>
          <p:cNvPr id="6" name="Zástupný symbol pro zápatí 5">
            <a:extLst>
              <a:ext uri="{FF2B5EF4-FFF2-40B4-BE49-F238E27FC236}">
                <a16:creationId xmlns:a16="http://schemas.microsoft.com/office/drawing/2014/main" id="{1F1CC0A2-89D7-D147-8C00-198EA4025C8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7A7D667-8CBC-E44E-AE2A-37F8B98B6C54}"/>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354149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D33C81-FFBF-9742-AB3B-64F5E8E78DB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5828D6F0-F498-2840-A7D5-53BEC763C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7920130-E4A1-9943-AF75-C3CAA59F2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C307243-5B3B-F448-BBCD-5FD00274532D}"/>
              </a:ext>
            </a:extLst>
          </p:cNvPr>
          <p:cNvSpPr>
            <a:spLocks noGrp="1"/>
          </p:cNvSpPr>
          <p:nvPr>
            <p:ph type="dt" sz="half" idx="10"/>
          </p:nvPr>
        </p:nvSpPr>
        <p:spPr/>
        <p:txBody>
          <a:bodyPr/>
          <a:lstStyle/>
          <a:p>
            <a:fld id="{AF89D65D-6F04-9A49-A859-53AEB5DDBB66}" type="datetimeFigureOut">
              <a:rPr lang="cs-CZ" smtClean="0"/>
              <a:t>02.12.2021</a:t>
            </a:fld>
            <a:endParaRPr lang="cs-CZ"/>
          </a:p>
        </p:txBody>
      </p:sp>
      <p:sp>
        <p:nvSpPr>
          <p:cNvPr id="6" name="Zástupný symbol pro zápatí 5">
            <a:extLst>
              <a:ext uri="{FF2B5EF4-FFF2-40B4-BE49-F238E27FC236}">
                <a16:creationId xmlns:a16="http://schemas.microsoft.com/office/drawing/2014/main" id="{B3D6B58D-585A-6840-B045-961D3BDCD2A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7844B06-336F-FC46-BAD7-5D7556EF006A}"/>
              </a:ext>
            </a:extLst>
          </p:cNvPr>
          <p:cNvSpPr>
            <a:spLocks noGrp="1"/>
          </p:cNvSpPr>
          <p:nvPr>
            <p:ph type="sldNum" sz="quarter" idx="12"/>
          </p:nvPr>
        </p:nvSpPr>
        <p:spPr/>
        <p:txBody>
          <a:bodyPr/>
          <a:lstStyle/>
          <a:p>
            <a:fld id="{48C2E1E0-282D-644C-BA28-075258EA2061}" type="slidenum">
              <a:rPr lang="cs-CZ" smtClean="0"/>
              <a:t>‹#›</a:t>
            </a:fld>
            <a:endParaRPr lang="cs-CZ"/>
          </a:p>
        </p:txBody>
      </p:sp>
    </p:spTree>
    <p:extLst>
      <p:ext uri="{BB962C8B-B14F-4D97-AF65-F5344CB8AC3E}">
        <p14:creationId xmlns:p14="http://schemas.microsoft.com/office/powerpoint/2010/main" val="231924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5319735-D61B-D94D-93AC-89A3298410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44F1521-4B54-D844-8B1E-0E1E4CD75A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4D6BC46-2975-9142-932F-1B6689FE9A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9D65D-6F04-9A49-A859-53AEB5DDBB66}" type="datetimeFigureOut">
              <a:rPr lang="cs-CZ" smtClean="0"/>
              <a:t>02.12.2021</a:t>
            </a:fld>
            <a:endParaRPr lang="cs-CZ"/>
          </a:p>
        </p:txBody>
      </p:sp>
      <p:sp>
        <p:nvSpPr>
          <p:cNvPr id="5" name="Zástupný symbol pro zápatí 4">
            <a:extLst>
              <a:ext uri="{FF2B5EF4-FFF2-40B4-BE49-F238E27FC236}">
                <a16:creationId xmlns:a16="http://schemas.microsoft.com/office/drawing/2014/main" id="{7ABF18A1-34C1-324C-AFE3-27470EA7F9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E23275F-6CBC-B34C-AEB1-9FF1084EF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2E1E0-282D-644C-BA28-075258EA2061}" type="slidenum">
              <a:rPr lang="cs-CZ" smtClean="0"/>
              <a:t>‹#›</a:t>
            </a:fld>
            <a:endParaRPr lang="cs-CZ"/>
          </a:p>
        </p:txBody>
      </p:sp>
    </p:spTree>
    <p:extLst>
      <p:ext uri="{BB962C8B-B14F-4D97-AF65-F5344CB8AC3E}">
        <p14:creationId xmlns:p14="http://schemas.microsoft.com/office/powerpoint/2010/main" val="37897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p:cNvSpPr>
            <a:spLocks noGrp="1"/>
          </p:cNvSpPr>
          <p:nvPr>
            <p:ph type="ctrTitle"/>
          </p:nvPr>
        </p:nvSpPr>
        <p:spPr>
          <a:xfrm>
            <a:off x="5354955" y="552182"/>
            <a:ext cx="5998840" cy="3343135"/>
          </a:xfrm>
          <a:noFill/>
        </p:spPr>
        <p:txBody>
          <a:bodyPr>
            <a:normAutofit/>
          </a:bodyPr>
          <a:lstStyle/>
          <a:p>
            <a:pPr algn="l"/>
            <a:r>
              <a:rPr lang="cs-CZ" sz="4400">
                <a:latin typeface="Times New Roman" panose="02020603050405020304" pitchFamily="18" charset="0"/>
                <a:cs typeface="Times New Roman" panose="02020603050405020304" pitchFamily="18" charset="0"/>
              </a:rPr>
              <a:t>„Skákat výše než ostatní“: </a:t>
            </a:r>
            <a:br>
              <a:rPr lang="cs-CZ" sz="4400">
                <a:latin typeface="Times New Roman" panose="02020603050405020304" pitchFamily="18" charset="0"/>
                <a:cs typeface="Times New Roman" panose="02020603050405020304" pitchFamily="18" charset="0"/>
              </a:rPr>
            </a:br>
            <a:r>
              <a:rPr lang="cs-CZ" sz="4400">
                <a:latin typeface="Times New Roman" panose="02020603050405020304" pitchFamily="18" charset="0"/>
                <a:cs typeface="Times New Roman" panose="02020603050405020304" pitchFamily="18" charset="0"/>
              </a:rPr>
              <a:t>Post-osvícenecký obrat k náboženské antropotechnice</a:t>
            </a:r>
          </a:p>
        </p:txBody>
      </p:sp>
      <p:sp>
        <p:nvSpPr>
          <p:cNvPr id="3" name="Podnadpis 2"/>
          <p:cNvSpPr>
            <a:spLocks noGrp="1"/>
          </p:cNvSpPr>
          <p:nvPr>
            <p:ph type="subTitle" idx="1"/>
          </p:nvPr>
        </p:nvSpPr>
        <p:spPr>
          <a:xfrm>
            <a:off x="5354955" y="4067032"/>
            <a:ext cx="5998840" cy="2067068"/>
          </a:xfrm>
          <a:noFill/>
        </p:spPr>
        <p:txBody>
          <a:bodyPr>
            <a:normAutofit/>
          </a:bodyPr>
          <a:lstStyle/>
          <a:p>
            <a:pPr algn="l"/>
            <a:r>
              <a:rPr lang="cs-CZ" dirty="0">
                <a:latin typeface="Times New Roman" panose="02020603050405020304" pitchFamily="18" charset="0"/>
                <a:cs typeface="Times New Roman" panose="02020603050405020304" pitchFamily="18" charset="0"/>
              </a:rPr>
              <a:t>Moderní filosofie náboženství</a:t>
            </a:r>
            <a:r>
              <a:rPr lang="cs-CZ">
                <a:latin typeface="Times New Roman" panose="02020603050405020304" pitchFamily="18" charset="0"/>
                <a:cs typeface="Times New Roman" panose="02020603050405020304" pitchFamily="18" charset="0"/>
              </a:rPr>
              <a:t>, 2021</a:t>
            </a:r>
          </a:p>
        </p:txBody>
      </p:sp>
      <p:pic>
        <p:nvPicPr>
          <p:cNvPr id="5" name="Obrázek 4" descr="Obsah obrázku text, kniha&#10;&#10;Popis byl vytvořen automaticky">
            <a:extLst>
              <a:ext uri="{FF2B5EF4-FFF2-40B4-BE49-F238E27FC236}">
                <a16:creationId xmlns:a16="http://schemas.microsoft.com/office/drawing/2014/main" id="{E7C1F9F4-3E59-4E4E-815B-A8766A34B6E5}"/>
              </a:ext>
            </a:extLst>
          </p:cNvPr>
          <p:cNvPicPr>
            <a:picLocks noChangeAspect="1"/>
          </p:cNvPicPr>
          <p:nvPr/>
        </p:nvPicPr>
        <p:blipFill rotWithShape="1">
          <a:blip r:embed="rId2"/>
          <a:srcRect r="945"/>
          <a:stretch/>
        </p:blipFill>
        <p:spPr>
          <a:xfrm>
            <a:off x="20" y="10"/>
            <a:ext cx="4992985" cy="6857990"/>
          </a:xfrm>
          <a:prstGeom prst="rect">
            <a:avLst/>
          </a:prstGeom>
        </p:spPr>
      </p:pic>
      <p:sp>
        <p:nvSpPr>
          <p:cNvPr id="6" name="TextovéPole 5">
            <a:extLst>
              <a:ext uri="{FF2B5EF4-FFF2-40B4-BE49-F238E27FC236}">
                <a16:creationId xmlns:a16="http://schemas.microsoft.com/office/drawing/2014/main" id="{CEA568E1-C48C-9740-A2A7-36321084C1CE}"/>
              </a:ext>
            </a:extLst>
          </p:cNvPr>
          <p:cNvSpPr txBox="1"/>
          <p:nvPr/>
        </p:nvSpPr>
        <p:spPr>
          <a:xfrm>
            <a:off x="9932670" y="4297680"/>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1246064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Kritik přítomnosti</a:t>
            </a:r>
          </a:p>
        </p:txBody>
      </p:sp>
      <p:sp>
        <p:nvSpPr>
          <p:cNvPr id="3" name="Zástupný symbol pro obsah 2"/>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„Jedinci se nehrouží odvráceni od ostatních do niternosti ani svorně upnuti k nějaké ideji ze sebe nevystupují, ale každý se obrací proti každému v zatěžující a </a:t>
            </a:r>
            <a:r>
              <a:rPr lang="cs-CZ" b="1" dirty="0">
                <a:latin typeface="Times New Roman" panose="02020603050405020304" pitchFamily="18" charset="0"/>
                <a:cs typeface="Times New Roman" panose="02020603050405020304" pitchFamily="18" charset="0"/>
              </a:rPr>
              <a:t>těžkomyslné dotěrné nivelizující vzájemnosti.“ </a:t>
            </a:r>
            <a:r>
              <a:rPr lang="cs-CZ" dirty="0">
                <a:latin typeface="Times New Roman" panose="02020603050405020304" pitchFamily="18" charset="0"/>
                <a:cs typeface="Times New Roman" panose="02020603050405020304" pitchFamily="18" charset="0"/>
              </a:rPr>
              <a:t>S. Kierkegaard, </a:t>
            </a:r>
            <a:r>
              <a:rPr lang="cs-CZ" i="1" dirty="0">
                <a:latin typeface="Times New Roman" panose="02020603050405020304" pitchFamily="18" charset="0"/>
                <a:cs typeface="Times New Roman" panose="02020603050405020304" pitchFamily="18" charset="0"/>
              </a:rPr>
              <a:t>Současnost</a:t>
            </a:r>
            <a:r>
              <a:rPr lang="cs-CZ" dirty="0">
                <a:latin typeface="Times New Roman" panose="02020603050405020304" pitchFamily="18" charset="0"/>
                <a:cs typeface="Times New Roman" panose="02020603050405020304" pitchFamily="18" charset="0"/>
              </a:rPr>
              <a:t>, str. 8.</a:t>
            </a:r>
          </a:p>
          <a:p>
            <a:pPr marL="0" indent="0" algn="just">
              <a:buNone/>
            </a:pPr>
            <a:r>
              <a:rPr lang="cs-CZ" dirty="0">
                <a:latin typeface="Times New Roman" panose="02020603050405020304" pitchFamily="18" charset="0"/>
                <a:cs typeface="Times New Roman" panose="02020603050405020304" pitchFamily="18" charset="0"/>
              </a:rPr>
              <a:t>Kierkegaardův jedinec je </a:t>
            </a:r>
            <a:r>
              <a:rPr lang="cs-CZ" b="1" dirty="0">
                <a:latin typeface="Times New Roman" panose="02020603050405020304" pitchFamily="18" charset="0"/>
                <a:cs typeface="Times New Roman" panose="02020603050405020304" pitchFamily="18" charset="0"/>
              </a:rPr>
              <a:t>korektivem vůči sociálně-demokratickému lidstvu</a:t>
            </a:r>
            <a:r>
              <a:rPr lang="cs-CZ" dirty="0">
                <a:latin typeface="Times New Roman" panose="02020603050405020304" pitchFamily="18" charset="0"/>
                <a:cs typeface="Times New Roman" panose="02020603050405020304" pitchFamily="18" charset="0"/>
              </a:rPr>
              <a:t> a liberálně vzdělanému křesťanskému světu. Karl Löwith, </a:t>
            </a:r>
            <a:r>
              <a:rPr lang="cs-CZ" i="1" dirty="0">
                <a:latin typeface="Times New Roman" panose="02020603050405020304" pitchFamily="18" charset="0"/>
                <a:cs typeface="Times New Roman" panose="02020603050405020304" pitchFamily="18" charset="0"/>
              </a:rPr>
              <a:t>Von Hegel </a:t>
            </a:r>
            <a:r>
              <a:rPr lang="cs-CZ" i="1" dirty="0" err="1">
                <a:latin typeface="Times New Roman" panose="02020603050405020304" pitchFamily="18" charset="0"/>
                <a:cs typeface="Times New Roman" panose="02020603050405020304" pitchFamily="18" charset="0"/>
              </a:rPr>
              <a:t>zu</a:t>
            </a:r>
            <a:r>
              <a:rPr lang="cs-CZ" i="1" dirty="0">
                <a:latin typeface="Times New Roman" panose="02020603050405020304" pitchFamily="18" charset="0"/>
                <a:cs typeface="Times New Roman" panose="02020603050405020304" pitchFamily="18" charset="0"/>
              </a:rPr>
              <a:t> Nietzsche. Der </a:t>
            </a:r>
            <a:r>
              <a:rPr lang="cs-CZ" i="1" dirty="0" err="1">
                <a:latin typeface="Times New Roman" panose="02020603050405020304" pitchFamily="18" charset="0"/>
                <a:cs typeface="Times New Roman" panose="02020603050405020304" pitchFamily="18" charset="0"/>
              </a:rPr>
              <a:t>revolutionäre</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Bruch</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im</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Denken</a:t>
            </a:r>
            <a:r>
              <a:rPr lang="cs-CZ" i="1" dirty="0">
                <a:latin typeface="Times New Roman" panose="02020603050405020304" pitchFamily="18" charset="0"/>
                <a:cs typeface="Times New Roman" panose="02020603050405020304" pitchFamily="18" charset="0"/>
              </a:rPr>
              <a:t> des </a:t>
            </a:r>
            <a:r>
              <a:rPr lang="cs-CZ" i="1" dirty="0" err="1">
                <a:latin typeface="Times New Roman" panose="02020603050405020304" pitchFamily="18" charset="0"/>
                <a:cs typeface="Times New Roman" panose="02020603050405020304" pitchFamily="18" charset="0"/>
              </a:rPr>
              <a:t>neunzehnten</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Jahrhunderts</a:t>
            </a:r>
            <a:r>
              <a:rPr lang="cs-CZ" dirty="0">
                <a:latin typeface="Times New Roman" panose="02020603050405020304" pitchFamily="18" charset="0"/>
                <a:cs typeface="Times New Roman" panose="02020603050405020304" pitchFamily="18" charset="0"/>
              </a:rPr>
              <a:t>, Hamburg 1995, str. 342.</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79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err="1">
                <a:latin typeface="Times New Roman" panose="02020603050405020304" pitchFamily="18" charset="0"/>
                <a:cs typeface="Times New Roman" panose="02020603050405020304" pitchFamily="18" charset="0"/>
              </a:rPr>
              <a:t>Tři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stádia</a:t>
            </a:r>
            <a:r>
              <a:rPr lang="en-US" sz="4000" dirty="0">
                <a:latin typeface="Times New Roman" panose="02020603050405020304" pitchFamily="18" charset="0"/>
                <a:cs typeface="Times New Roman" panose="02020603050405020304" pitchFamily="18" charset="0"/>
              </a:rPr>
              <a:t> existence: </a:t>
            </a:r>
            <a:r>
              <a:rPr lang="en-US" sz="4000" dirty="0" err="1">
                <a:latin typeface="Times New Roman" panose="02020603050405020304" pitchFamily="18" charset="0"/>
                <a:cs typeface="Times New Roman" panose="02020603050405020304" pitchFamily="18" charset="0"/>
              </a:rPr>
              <a:t>Stádium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estetické</a:t>
            </a:r>
            <a:endParaRPr lang="en-US" sz="4000" dirty="0">
              <a:latin typeface="Times New Roman" panose="02020603050405020304" pitchFamily="18" charset="0"/>
              <a:cs typeface="Times New Roman" panose="02020603050405020304" pitchFamily="18" charset="0"/>
            </a:endParaRPr>
          </a:p>
        </p:txBody>
      </p:sp>
      <p:sp>
        <p:nvSpPr>
          <p:cNvPr id="4" name="Zástupný symbol pro obsah 3"/>
          <p:cNvSpPr>
            <a:spLocks noGrp="1"/>
          </p:cNvSpPr>
          <p:nvPr>
            <p:ph sz="half" idx="2"/>
          </p:nvPr>
        </p:nvSpPr>
        <p:spPr>
          <a:xfrm>
            <a:off x="836680" y="2405067"/>
            <a:ext cx="6002110" cy="3729034"/>
          </a:xfrm>
        </p:spPr>
        <p:txBody>
          <a:bodyPr vert="horz" lIns="91440" tIns="45720" rIns="91440" bIns="45720" rtlCol="0">
            <a:normAutofit/>
          </a:bodyPr>
          <a:lstStyle/>
          <a:p>
            <a:pPr marL="0" indent="0">
              <a:buNone/>
            </a:pPr>
            <a:r>
              <a:rPr lang="en-US" dirty="0" err="1">
                <a:latin typeface="Times New Roman" panose="02020603050405020304" pitchFamily="18" charset="0"/>
                <a:cs typeface="Times New Roman" panose="02020603050405020304" pitchFamily="18" charset="0"/>
              </a:rPr>
              <a:t>Člověk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estetická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bezprostřední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druhé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uchvacovat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už</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svou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krásou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inteligencí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sexualitou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obecně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svou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silou</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Kierkegaard Dona Juana </a:t>
            </a:r>
            <a:r>
              <a:rPr lang="en-US" dirty="0" err="1">
                <a:latin typeface="Times New Roman" panose="02020603050405020304" pitchFamily="18" charset="0"/>
                <a:cs typeface="Times New Roman" panose="02020603050405020304" pitchFamily="18" charset="0"/>
              </a:rPr>
              <a:t>vykresluje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následovně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nebyl</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příliš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slabý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a:t>
            </a:r>
            <a:r>
              <a:rPr lang="en-US" b="1" dirty="0">
                <a:latin typeface="Times New Roman" panose="02020603050405020304" pitchFamily="18" charset="0"/>
                <a:cs typeface="Times New Roman" panose="02020603050405020304" pitchFamily="18" charset="0"/>
              </a:rPr>
              <a:t> to, aby </a:t>
            </a:r>
            <a:r>
              <a:rPr lang="en-US" b="1" dirty="0" err="1">
                <a:latin typeface="Times New Roman" panose="02020603050405020304" pitchFamily="18" charset="0"/>
                <a:cs typeface="Times New Roman" panose="02020603050405020304" pitchFamily="18" charset="0"/>
              </a:rPr>
              <a:t>byl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schopen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snést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skutečnost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naopak</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byl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příliš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silný</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tato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síla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byla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jeho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nemocí</a:t>
            </a:r>
            <a:r>
              <a:rPr lang="en-US" dirty="0">
                <a:latin typeface="Times New Roman" panose="02020603050405020304" pitchFamily="18" charset="0"/>
                <a:cs typeface="Times New Roman" panose="02020603050405020304" pitchFamily="18" charset="0"/>
              </a:rPr>
              <a:t>.“ </a:t>
            </a:r>
          </a:p>
        </p:txBody>
      </p:sp>
      <p:pic>
        <p:nvPicPr>
          <p:cNvPr id="5" name="Zástupný symbol pro obsah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9141" b="-1"/>
          <a:stretch/>
        </p:blipFill>
        <p:spPr>
          <a:xfrm>
            <a:off x="7199440" y="10"/>
            <a:ext cx="4992560" cy="6857990"/>
          </a:xfrm>
          <a:prstGeom prst="rect">
            <a:avLst/>
          </a:prstGeom>
          <a:effectLst/>
        </p:spPr>
      </p:pic>
    </p:spTree>
    <p:extLst>
      <p:ext uri="{BB962C8B-B14F-4D97-AF65-F5344CB8AC3E}">
        <p14:creationId xmlns:p14="http://schemas.microsoft.com/office/powerpoint/2010/main" val="2385363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Druhé stádium: počestný občan</a:t>
            </a:r>
          </a:p>
        </p:txBody>
      </p:sp>
      <p:sp>
        <p:nvSpPr>
          <p:cNvPr id="4" name="Zástupný symbol pro obsah 3"/>
          <p:cNvSpPr>
            <a:spLocks noGrp="1"/>
          </p:cNvSpPr>
          <p:nvPr>
            <p:ph sz="half" idx="2"/>
          </p:nvPr>
        </p:nvSpPr>
        <p:spPr/>
        <p:txBody>
          <a:bodyPr>
            <a:normAutofit fontScale="77500" lnSpcReduction="20000"/>
          </a:bodyPr>
          <a:lstStyle/>
          <a:p>
            <a:pPr marL="0" indent="0" algn="just">
              <a:buNone/>
            </a:pPr>
            <a:r>
              <a:rPr lang="cs-CZ" dirty="0">
                <a:latin typeface="Times New Roman" panose="02020603050405020304" pitchFamily="18" charset="0"/>
                <a:cs typeface="Times New Roman" panose="02020603050405020304" pitchFamily="18" charset="0"/>
              </a:rPr>
              <a:t>Do tzv. etického stádia spadají ti, kdo zdůrazňují to, co je obecné, což může být </a:t>
            </a:r>
            <a:r>
              <a:rPr lang="cs-CZ" b="1" dirty="0">
                <a:latin typeface="Times New Roman" panose="02020603050405020304" pitchFamily="18" charset="0"/>
                <a:cs typeface="Times New Roman" panose="02020603050405020304" pitchFamily="18" charset="0"/>
              </a:rPr>
              <a:t>kategorický imperativ</a:t>
            </a:r>
            <a:r>
              <a:rPr lang="cs-CZ" dirty="0">
                <a:latin typeface="Times New Roman" panose="02020603050405020304" pitchFamily="18" charset="0"/>
                <a:cs typeface="Times New Roman" panose="02020603050405020304" pitchFamily="18" charset="0"/>
              </a:rPr>
              <a:t>, ale rovněž </a:t>
            </a:r>
            <a:r>
              <a:rPr lang="cs-CZ" b="1" dirty="0">
                <a:latin typeface="Times New Roman" panose="02020603050405020304" pitchFamily="18" charset="0"/>
                <a:cs typeface="Times New Roman" panose="02020603050405020304" pitchFamily="18" charset="0"/>
              </a:rPr>
              <a:t>moderní stát</a:t>
            </a:r>
            <a:r>
              <a:rPr lang="cs-CZ" dirty="0">
                <a:latin typeface="Times New Roman" panose="02020603050405020304" pitchFamily="18" charset="0"/>
                <a:cs typeface="Times New Roman" panose="02020603050405020304" pitchFamily="18" charset="0"/>
              </a:rPr>
              <a:t> jako to, co člověka překračuje, ale zároveň je to něco, co je v lidské moci a co má jeho racionální strukturu: právní stát tak spočívá na legislativě, k níž se dospívá racionální, lidskou cestou. </a:t>
            </a:r>
          </a:p>
          <a:p>
            <a:pPr marL="0" indent="0" algn="just">
              <a:buNone/>
            </a:pPr>
            <a:r>
              <a:rPr lang="cs-CZ" dirty="0">
                <a:latin typeface="Times New Roman" panose="02020603050405020304" pitchFamily="18" charset="0"/>
                <a:cs typeface="Times New Roman" panose="02020603050405020304" pitchFamily="18" charset="0"/>
              </a:rPr>
              <a:t>Symbolem etického stádia je </a:t>
            </a:r>
            <a:r>
              <a:rPr lang="cs-CZ" b="1" dirty="0">
                <a:latin typeface="Times New Roman" panose="02020603050405020304" pitchFamily="18" charset="0"/>
                <a:cs typeface="Times New Roman" panose="02020603050405020304" pitchFamily="18" charset="0"/>
              </a:rPr>
              <a:t>manželství</a:t>
            </a:r>
            <a:r>
              <a:rPr lang="cs-CZ" dirty="0">
                <a:latin typeface="Times New Roman" panose="02020603050405020304" pitchFamily="18" charset="0"/>
                <a:cs typeface="Times New Roman" panose="02020603050405020304" pitchFamily="18" charset="0"/>
              </a:rPr>
              <a:t>. Člověk zde dostává pod kontrolu své pudy a směřuje je racionálním a plodným směrem. Pro Kierkegaarda ztělesňovala toto stádium Hegelova filosofie se svým důrazem na povinnosti vůči světu – tj. máme povinnosti vůči druhým, které jsou nepřekročitelné, proto např. Hegel odmítá oběť Izáka.</a:t>
            </a:r>
          </a:p>
        </p:txBody>
      </p:sp>
      <p:pic>
        <p:nvPicPr>
          <p:cNvPr id="6" name="Zástupný symbol pro obsah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3999" y="1825625"/>
            <a:ext cx="3934691" cy="4318485"/>
          </a:xfrm>
        </p:spPr>
      </p:pic>
    </p:spTree>
    <p:extLst>
      <p:ext uri="{BB962C8B-B14F-4D97-AF65-F5344CB8AC3E}">
        <p14:creationId xmlns:p14="http://schemas.microsoft.com/office/powerpoint/2010/main" val="326029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Nejvyšší stádium: stádium náboženské</a:t>
            </a:r>
          </a:p>
        </p:txBody>
      </p:sp>
      <p:sp>
        <p:nvSpPr>
          <p:cNvPr id="4" name="Zástupný symbol pro obsah 3"/>
          <p:cNvSpPr>
            <a:spLocks noGrp="1"/>
          </p:cNvSpPr>
          <p:nvPr>
            <p:ph sz="half" idx="2"/>
          </p:nvPr>
        </p:nvSpPr>
        <p:spPr>
          <a:xfrm>
            <a:off x="5835317" y="1780631"/>
            <a:ext cx="5181600" cy="4351338"/>
          </a:xfrm>
        </p:spPr>
        <p:txBody>
          <a:bodyPr>
            <a:normAutofit fontScale="85000" lnSpcReduction="10000"/>
          </a:bodyPr>
          <a:lstStyle/>
          <a:p>
            <a:pPr marL="0" indent="0" algn="just">
              <a:buNone/>
            </a:pPr>
            <a:r>
              <a:rPr lang="cs-CZ" dirty="0">
                <a:latin typeface="Times New Roman" panose="02020603050405020304" pitchFamily="18" charset="0"/>
                <a:cs typeface="Times New Roman" panose="02020603050405020304" pitchFamily="18" charset="0"/>
              </a:rPr>
              <a:t>„Bůh vyzkoušel Abraháma. Pravil mu: Abraháme! Ten odvětil: tu jsem. A Bůh řekl: vezmi svého jediného syna Izáka, kterého miluješ, odejdi do země </a:t>
            </a:r>
            <a:r>
              <a:rPr lang="cs-CZ" dirty="0" err="1">
                <a:latin typeface="Times New Roman" panose="02020603050405020304" pitchFamily="18" charset="0"/>
                <a:cs typeface="Times New Roman" panose="02020603050405020304" pitchFamily="18" charset="0"/>
              </a:rPr>
              <a:t>Mória</a:t>
            </a:r>
            <a:r>
              <a:rPr lang="cs-CZ" dirty="0">
                <a:latin typeface="Times New Roman" panose="02020603050405020304" pitchFamily="18" charset="0"/>
                <a:cs typeface="Times New Roman" panose="02020603050405020304" pitchFamily="18" charset="0"/>
              </a:rPr>
              <a:t> a tam jej obětuj jako zápalnou oběť na jedné hoře, o níž ti povím!“</a:t>
            </a:r>
          </a:p>
          <a:p>
            <a:pPr marL="0" indent="0" algn="just">
              <a:buNone/>
            </a:pPr>
            <a:r>
              <a:rPr lang="cs-CZ" dirty="0">
                <a:latin typeface="Times New Roman" panose="02020603050405020304" pitchFamily="18" charset="0"/>
                <a:cs typeface="Times New Roman" panose="02020603050405020304" pitchFamily="18" charset="0"/>
              </a:rPr>
              <a:t>Na třetím stádiu se člověk osvobozuje od povinností vůči druhým, je schopen udělit si </a:t>
            </a:r>
            <a:r>
              <a:rPr lang="cs-CZ" b="1" dirty="0">
                <a:latin typeface="Times New Roman" panose="02020603050405020304" pitchFamily="18" charset="0"/>
                <a:cs typeface="Times New Roman" panose="02020603050405020304" pitchFamily="18" charset="0"/>
              </a:rPr>
              <a:t>posvátnou výjimku</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Symbolem tohoto stádia je rytíř víry Abrahám. Z etického hlediska chtěl spáchat vraždu, z náboženského posvátnou oběť.</a:t>
            </a:r>
          </a:p>
        </p:txBody>
      </p:sp>
      <p:pic>
        <p:nvPicPr>
          <p:cNvPr id="6" name="Zástupný symbol pro obsah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3717" y="1419726"/>
            <a:ext cx="5181600" cy="5073149"/>
          </a:xfrm>
        </p:spPr>
      </p:pic>
    </p:spTree>
    <p:extLst>
      <p:ext uri="{BB962C8B-B14F-4D97-AF65-F5344CB8AC3E}">
        <p14:creationId xmlns:p14="http://schemas.microsoft.com/office/powerpoint/2010/main" val="277749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649440-9084-EF4C-9931-EFF707044C34}"/>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„Abrahám je veliký ctností čistě osobní.“</a:t>
            </a:r>
          </a:p>
        </p:txBody>
      </p:sp>
      <p:sp>
        <p:nvSpPr>
          <p:cNvPr id="3" name="Zástupný obsah 2">
            <a:extLst>
              <a:ext uri="{FF2B5EF4-FFF2-40B4-BE49-F238E27FC236}">
                <a16:creationId xmlns:a16="http://schemas.microsoft.com/office/drawing/2014/main" id="{3699CC0F-F840-AC44-9CD5-6FE11AF1167C}"/>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Subjektivní pravda jedincovy víry v Boha je nejvyšší pravdou, ale tuto pravdu získává v „bázni a chvění“, kdy je přinucen, aby učinil v jediném okamžiku jedinečné rozhodnutí – a skočil. </a:t>
            </a:r>
          </a:p>
          <a:p>
            <a:pPr marL="0" indent="0" algn="just">
              <a:buNone/>
            </a:pPr>
            <a:r>
              <a:rPr lang="cs-CZ" dirty="0">
                <a:latin typeface="Times New Roman" panose="02020603050405020304" pitchFamily="18" charset="0"/>
                <a:cs typeface="Times New Roman" panose="02020603050405020304" pitchFamily="18" charset="0"/>
              </a:rPr>
              <a:t>V tomto skoku dosvědčuje absolutnost své jedinečnosti a svobody a ustavuje vztah s nejvyšší skutečností. Nyní se může navrátit do etického stavu – od Boha </a:t>
            </a:r>
            <a:r>
              <a:rPr lang="cs-CZ" b="1" dirty="0">
                <a:latin typeface="Times New Roman" panose="02020603050405020304" pitchFamily="18" charset="0"/>
                <a:cs typeface="Times New Roman" panose="02020603050405020304" pitchFamily="18" charset="0"/>
              </a:rPr>
              <a:t>získává Izáka „proti všemu očekávání“ zpět</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Ale poté, co již jednou dosáhl náboženského stádia, bude tímto návratem pozdvižena sama etická oblast do roviny náboženské. Niternost se tím kloubí s obecností a Abrahám je v této souvislosti nazýván „</a:t>
            </a:r>
            <a:r>
              <a:rPr lang="cs-CZ" b="1" dirty="0">
                <a:latin typeface="Times New Roman" panose="02020603050405020304" pitchFamily="18" charset="0"/>
                <a:cs typeface="Times New Roman" panose="02020603050405020304" pitchFamily="18" charset="0"/>
              </a:rPr>
              <a:t>rytířem víry</a:t>
            </a:r>
            <a:r>
              <a:rPr lang="cs-CZ" dirty="0">
                <a:latin typeface="Times New Roman" panose="02020603050405020304" pitchFamily="18" charset="0"/>
                <a:cs typeface="Times New Roman" panose="02020603050405020304" pitchFamily="18" charset="0"/>
              </a:rPr>
              <a:t>“. </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9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B3BC4A-68DE-764E-92DB-CC6C8F9B3DA7}"/>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Božská výjimka</a:t>
            </a:r>
          </a:p>
        </p:txBody>
      </p:sp>
      <p:sp>
        <p:nvSpPr>
          <p:cNvPr id="3" name="Zástupný obsah 2">
            <a:extLst>
              <a:ext uri="{FF2B5EF4-FFF2-40B4-BE49-F238E27FC236}">
                <a16:creationId xmlns:a16="http://schemas.microsoft.com/office/drawing/2014/main" id="{9D1C40A7-EF1B-C94F-B265-03CA444C5089}"/>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„Má-li někdo z vás sto ovcí a ztratí jednu z nich, což nenechá těch devadesát devět na pustém místě a nejde za tou, která se ztratila, dokud ji nenalezne? Když ji nalezne, vezme si ji s radostí na ramena, a když přijde domů, svolá své přátele a sousedy a řekne jim: ‚Radujte se se mnou, protože jsem nalezl ovci, která se mi ztratila.‘“ </a:t>
            </a:r>
            <a:r>
              <a:rPr lang="cs-CZ" i="1" dirty="0">
                <a:latin typeface="Times New Roman" panose="02020603050405020304" pitchFamily="18" charset="0"/>
                <a:cs typeface="Times New Roman" panose="02020603050405020304" pitchFamily="18" charset="0"/>
              </a:rPr>
              <a:t>Luk</a:t>
            </a:r>
            <a:r>
              <a:rPr lang="cs-CZ" dirty="0">
                <a:latin typeface="Times New Roman" panose="02020603050405020304" pitchFamily="18" charset="0"/>
                <a:cs typeface="Times New Roman" panose="02020603050405020304" pitchFamily="18" charset="0"/>
              </a:rPr>
              <a:t> 15, 4.</a:t>
            </a:r>
          </a:p>
          <a:p>
            <a:pPr marL="0" indent="0" algn="just">
              <a:buNone/>
            </a:pPr>
            <a:r>
              <a:rPr lang="cs-CZ" dirty="0">
                <a:latin typeface="Times New Roman" panose="02020603050405020304" pitchFamily="18" charset="0"/>
                <a:cs typeface="Times New Roman" panose="02020603050405020304" pitchFamily="18" charset="0"/>
              </a:rPr>
              <a:t>„Je </a:t>
            </a:r>
            <a:r>
              <a:rPr lang="cs-CZ" b="1" dirty="0">
                <a:latin typeface="Times New Roman" panose="02020603050405020304" pitchFamily="18" charset="0"/>
                <a:cs typeface="Times New Roman" panose="02020603050405020304" pitchFamily="18" charset="0"/>
              </a:rPr>
              <a:t>dobře srozuměn s Pánem</a:t>
            </a:r>
            <a:r>
              <a:rPr lang="cs-CZ" dirty="0">
                <a:latin typeface="Times New Roman" panose="02020603050405020304" pitchFamily="18" charset="0"/>
                <a:cs typeface="Times New Roman" panose="02020603050405020304" pitchFamily="18" charset="0"/>
              </a:rPr>
              <a:t>, ví, že je nevinný a čistý v samém nitru svého srdce, kde to ví i s Pánem, a přece ho celé žití vyvrací. V </a:t>
            </a:r>
            <a:r>
              <a:rPr lang="cs-CZ" b="1" dirty="0">
                <a:latin typeface="Times New Roman" panose="02020603050405020304" pitchFamily="18" charset="0"/>
                <a:cs typeface="Times New Roman" panose="02020603050405020304" pitchFamily="18" charset="0"/>
              </a:rPr>
              <a:t>tom je </a:t>
            </a:r>
            <a:r>
              <a:rPr lang="cs-CZ" b="1" dirty="0" err="1">
                <a:latin typeface="Times New Roman" panose="02020603050405020304" pitchFamily="18" charset="0"/>
                <a:cs typeface="Times New Roman" panose="02020603050405020304" pitchFamily="18" charset="0"/>
              </a:rPr>
              <a:t>Jóbova</a:t>
            </a:r>
            <a:r>
              <a:rPr lang="cs-CZ" b="1" dirty="0">
                <a:latin typeface="Times New Roman" panose="02020603050405020304" pitchFamily="18" charset="0"/>
                <a:cs typeface="Times New Roman" panose="02020603050405020304" pitchFamily="18" charset="0"/>
              </a:rPr>
              <a:t> velikost, že u něj vášeň svobody není udušena nebo ukonejšena v nesprávném výrazu</a:t>
            </a:r>
            <a:r>
              <a:rPr lang="cs-CZ" dirty="0">
                <a:latin typeface="Times New Roman" panose="02020603050405020304" pitchFamily="18" charset="0"/>
                <a:cs typeface="Times New Roman" panose="02020603050405020304" pitchFamily="18" charset="0"/>
              </a:rPr>
              <a:t>.“ S. Kierkegaard, </a:t>
            </a:r>
            <a:r>
              <a:rPr lang="cs-CZ" i="1" dirty="0">
                <a:latin typeface="Times New Roman" panose="02020603050405020304" pitchFamily="18" charset="0"/>
                <a:cs typeface="Times New Roman" panose="02020603050405020304" pitchFamily="18" charset="0"/>
              </a:rPr>
              <a:t>Opakování</a:t>
            </a:r>
            <a:r>
              <a:rPr lang="cs-CZ" dirty="0">
                <a:latin typeface="Times New Roman" panose="02020603050405020304" pitchFamily="18" charset="0"/>
                <a:cs typeface="Times New Roman" panose="02020603050405020304" pitchFamily="18" charset="0"/>
              </a:rPr>
              <a:t>, přel. Z. Zacpal, Praha 2006, str. 134 n.</a:t>
            </a:r>
          </a:p>
        </p:txBody>
      </p:sp>
    </p:spTree>
    <p:extLst>
      <p:ext uri="{BB962C8B-B14F-4D97-AF65-F5344CB8AC3E}">
        <p14:creationId xmlns:p14="http://schemas.microsoft.com/office/powerpoint/2010/main" val="32590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87A7E4-41C3-2147-8969-813D74490EB9}"/>
              </a:ext>
            </a:extLst>
          </p:cNvPr>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Kierkegaard se tím řadí k Pascalově tradici</a:t>
            </a:r>
          </a:p>
        </p:txBody>
      </p:sp>
      <p:sp>
        <p:nvSpPr>
          <p:cNvPr id="3" name="Zástupný obsah 2">
            <a:extLst>
              <a:ext uri="{FF2B5EF4-FFF2-40B4-BE49-F238E27FC236}">
                <a16:creationId xmlns:a16="http://schemas.microsoft.com/office/drawing/2014/main" id="{8517C18D-F62D-1142-97F6-33BD337986BF}"/>
              </a:ext>
            </a:extLst>
          </p:cNvPr>
          <p:cNvSpPr>
            <a:spLocks noGrp="1"/>
          </p:cNvSpPr>
          <p:nvPr>
            <p:ph idx="1"/>
          </p:nvPr>
        </p:nvSpPr>
        <p:spPr/>
        <p:txBody>
          <a:bodyPr>
            <a:normAutofit lnSpcReduction="10000"/>
          </a:bodyPr>
          <a:lstStyle/>
          <a:p>
            <a:pPr marL="0" indent="0" algn="just">
              <a:buNone/>
            </a:pPr>
            <a:r>
              <a:rPr lang="cs-CZ" b="1" dirty="0" err="1">
                <a:latin typeface="Times New Roman" panose="02020603050405020304" pitchFamily="18" charset="0"/>
                <a:cs typeface="Times New Roman" panose="02020603050405020304" pitchFamily="18" charset="0"/>
              </a:rPr>
              <a:t>Blaise</a:t>
            </a:r>
            <a:r>
              <a:rPr lang="cs-CZ" b="1" dirty="0">
                <a:latin typeface="Times New Roman" panose="02020603050405020304" pitchFamily="18" charset="0"/>
                <a:cs typeface="Times New Roman" panose="02020603050405020304" pitchFamily="18" charset="0"/>
              </a:rPr>
              <a:t> Pascal</a:t>
            </a:r>
            <a:r>
              <a:rPr lang="cs-CZ" dirty="0">
                <a:latin typeface="Times New Roman" panose="02020603050405020304" pitchFamily="18" charset="0"/>
                <a:cs typeface="Times New Roman" panose="02020603050405020304" pitchFamily="18" charset="0"/>
              </a:rPr>
              <a:t> (1623–1662) se obrátil proti Descartově racionalismu výrokem „</a:t>
            </a:r>
            <a:r>
              <a:rPr lang="cs-CZ" b="1" dirty="0">
                <a:latin typeface="Times New Roman" panose="02020603050405020304" pitchFamily="18" charset="0"/>
                <a:cs typeface="Times New Roman" panose="02020603050405020304" pitchFamily="18" charset="0"/>
              </a:rPr>
              <a:t>Bůh Abrahámův, Bůh Izákův, Bůh Jákobův, ne filosofův a učenců“</a:t>
            </a:r>
            <a:r>
              <a:rPr lang="cs-CZ" dirty="0">
                <a:latin typeface="Times New Roman" panose="02020603050405020304" pitchFamily="18" charset="0"/>
                <a:cs typeface="Times New Roman" panose="02020603050405020304" pitchFamily="18" charset="0"/>
              </a:rPr>
              <a:t>. Přímo na adresu Descarta poznamenává: „Nemohu odpustit Descartovi, že se chtěl ve filosofii obejít bez Boha. Nedokázal se však vyhnout tomu, aby přiměl Boha dát podnět a uvést svět do pohybu. Poté už s Bohem nemá co dočinění.“ Podle Pascala se proměňujeme v „mrtvoly“, když hledáme jistotu ve spolehlivých zákonech, ať už jsou přírodovědné, etické nebo morální: </a:t>
            </a:r>
            <a:r>
              <a:rPr lang="cs-CZ" b="1" dirty="0">
                <a:latin typeface="Times New Roman" panose="02020603050405020304" pitchFamily="18" charset="0"/>
                <a:cs typeface="Times New Roman" panose="02020603050405020304" pitchFamily="18" charset="0"/>
              </a:rPr>
              <a:t>krok do existence je opuštění zákonitostí</a:t>
            </a:r>
            <a:r>
              <a:rPr lang="cs-CZ" dirty="0">
                <a:latin typeface="Times New Roman" panose="02020603050405020304" pitchFamily="18" charset="0"/>
                <a:cs typeface="Times New Roman" panose="02020603050405020304" pitchFamily="18" charset="0"/>
              </a:rPr>
              <a:t>. </a:t>
            </a:r>
          </a:p>
          <a:p>
            <a:pPr marL="0" indent="0" algn="just">
              <a:buNone/>
            </a:pPr>
            <a:r>
              <a:rPr lang="cs-CZ" dirty="0">
                <a:latin typeface="Times New Roman" panose="02020603050405020304" pitchFamily="18" charset="0"/>
                <a:cs typeface="Times New Roman" panose="02020603050405020304" pitchFamily="18" charset="0"/>
              </a:rPr>
              <a:t>„Náš základ se však rozpadá a země se otevírá do svých nejzazších hlubin. Přestaňme proto hledat spolehlivost a stabilitu.“ </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0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2513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990EA04F-AA49-4247-94BC-907E088C4F29}"/>
              </a:ext>
            </a:extLst>
          </p:cNvPr>
          <p:cNvSpPr>
            <a:spLocks noGrp="1"/>
          </p:cNvSpPr>
          <p:nvPr>
            <p:ph type="title"/>
          </p:nvPr>
        </p:nvSpPr>
        <p:spPr>
          <a:xfrm>
            <a:off x="524256" y="4767072"/>
            <a:ext cx="6594189" cy="1625210"/>
          </a:xfrm>
        </p:spPr>
        <p:txBody>
          <a:bodyPr>
            <a:normAutofit/>
          </a:bodyPr>
          <a:lstStyle/>
          <a:p>
            <a:pPr algn="r"/>
            <a:r>
              <a:rPr lang="cs-CZ">
                <a:solidFill>
                  <a:srgbClr val="FFFFFF"/>
                </a:solidFill>
              </a:rPr>
              <a:t>Pascalovo protiepidemické opatření</a:t>
            </a:r>
          </a:p>
        </p:txBody>
      </p:sp>
      <p:pic>
        <p:nvPicPr>
          <p:cNvPr id="5" name="Obrázek 4" descr="Obsah obrázku text, osoba, pózování&#10;&#10;Popis byl vytvořen automaticky">
            <a:extLst>
              <a:ext uri="{FF2B5EF4-FFF2-40B4-BE49-F238E27FC236}">
                <a16:creationId xmlns:a16="http://schemas.microsoft.com/office/drawing/2014/main" id="{91BFB3B7-F0C7-504B-8C2B-DE059F81FC88}"/>
              </a:ext>
            </a:extLst>
          </p:cNvPr>
          <p:cNvPicPr>
            <a:picLocks noChangeAspect="1"/>
          </p:cNvPicPr>
          <p:nvPr/>
        </p:nvPicPr>
        <p:blipFill rotWithShape="1">
          <a:blip r:embed="rId2"/>
          <a:srcRect r="3337"/>
          <a:stretch/>
        </p:blipFill>
        <p:spPr>
          <a:xfrm>
            <a:off x="327547" y="321733"/>
            <a:ext cx="7058306" cy="4107392"/>
          </a:xfrm>
          <a:prstGeom prst="rect">
            <a:avLst/>
          </a:prstGeom>
        </p:spPr>
      </p:pic>
      <p:sp>
        <p:nvSpPr>
          <p:cNvPr id="15"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75F5D7EE-93A2-D048-8BE2-362A2B0AD053}"/>
              </a:ext>
            </a:extLst>
          </p:cNvPr>
          <p:cNvSpPr>
            <a:spLocks noGrp="1"/>
          </p:cNvSpPr>
          <p:nvPr>
            <p:ph idx="1"/>
          </p:nvPr>
        </p:nvSpPr>
        <p:spPr>
          <a:xfrm>
            <a:off x="8029319" y="917725"/>
            <a:ext cx="3424739" cy="4852362"/>
          </a:xfrm>
        </p:spPr>
        <p:txBody>
          <a:bodyPr anchor="ctr">
            <a:normAutofit/>
          </a:bodyPr>
          <a:lstStyle/>
          <a:p>
            <a:pPr marL="0" indent="0" algn="just">
              <a:buNone/>
            </a:pPr>
            <a:r>
              <a:rPr lang="cs-CZ" sz="2900" dirty="0">
                <a:solidFill>
                  <a:srgbClr val="FFFFFF"/>
                </a:solidFill>
                <a:latin typeface="Times New Roman" panose="02020603050405020304" pitchFamily="18" charset="0"/>
                <a:cs typeface="Times New Roman" panose="02020603050405020304" pitchFamily="18" charset="0"/>
              </a:rPr>
              <a:t>„Všechny problémy lidstva pocházejí z naší neschopnosti posedět tiše o samotě v místnosti.“</a:t>
            </a:r>
            <a:endParaRPr lang="cs-CZ" sz="2900" dirty="0">
              <a:solidFill>
                <a:srgbClr val="FFFFFF"/>
              </a:solidFill>
            </a:endParaRPr>
          </a:p>
        </p:txBody>
      </p:sp>
    </p:spTree>
    <p:extLst>
      <p:ext uri="{BB962C8B-B14F-4D97-AF65-F5344CB8AC3E}">
        <p14:creationId xmlns:p14="http://schemas.microsoft.com/office/powerpoint/2010/main" val="326647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6AC415-30F6-F54D-A316-3CED3C16B5E1}"/>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Pojem úzkosti (</a:t>
            </a:r>
            <a:r>
              <a:rPr lang="cs-CZ" dirty="0" err="1">
                <a:latin typeface="Times New Roman" panose="02020603050405020304" pitchFamily="18" charset="0"/>
                <a:cs typeface="Times New Roman" panose="02020603050405020304" pitchFamily="18" charset="0"/>
              </a:rPr>
              <a:t>Angst</a:t>
            </a:r>
            <a:r>
              <a:rPr lang="cs-CZ" dirty="0">
                <a:latin typeface="Times New Roman" panose="02020603050405020304" pitchFamily="18" charset="0"/>
                <a:cs typeface="Times New Roman" panose="02020603050405020304" pitchFamily="18" charset="0"/>
              </a:rPr>
              <a:t>)</a:t>
            </a:r>
          </a:p>
        </p:txBody>
      </p:sp>
      <p:sp>
        <p:nvSpPr>
          <p:cNvPr id="3" name="Zástupný obsah 2">
            <a:extLst>
              <a:ext uri="{FF2B5EF4-FFF2-40B4-BE49-F238E27FC236}">
                <a16:creationId xmlns:a16="http://schemas.microsoft.com/office/drawing/2014/main" id="{50DDE53E-DE16-A240-989E-5C0DA2329DD1}"/>
              </a:ext>
            </a:extLst>
          </p:cNvPr>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„Úzkost lze přirovnat k závrati. Ten člověk, jehož oči náhle pohlédnou do zející hlubiny, dostane závrať. Ale co je toho příčinou? Tak je úzkost závrať svobody, která vzniká tím, že duch chce klást syntézu a svoboda nyní pohlíží na svou vlastní možnost, a tu uchopí konečnost, aby se u toho zastavila. Do této závrati se bezmocně noří svoboda.“ Úzkost je dále určena jako tušení nicoty. „</a:t>
            </a:r>
            <a:r>
              <a:rPr lang="cs-CZ" b="1" dirty="0">
                <a:latin typeface="Times New Roman" panose="02020603050405020304" pitchFamily="18" charset="0"/>
                <a:cs typeface="Times New Roman" panose="02020603050405020304" pitchFamily="18" charset="0"/>
              </a:rPr>
              <a:t>Ale jakou působnost má nic? Rodí úzkost</a:t>
            </a:r>
            <a:r>
              <a:rPr lang="cs-CZ"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1063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BE89BD-BCB6-4947-8066-3F1DD0C0B00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3FAD288-8F99-3842-AF26-0691BAE7F725}"/>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Úzkost je svědectvím toho, že v člověku tkví cosi věčného – je si vědom možnosti vést svůj život, propůjčovat mu formu a překračovat sebe sama. To vše je svědectvím toho, že v člověku není jen „empirický člověk“, ale je do něj zasazena dynamika, která jej neustále nutí nově se určovat, a tím se stále znovu stávat sebou samým; má-li však člověk možnost se určovat, musí stát v určitém ohledu nad sebou samým, musí </a:t>
            </a:r>
            <a:r>
              <a:rPr lang="cs-CZ" b="1" dirty="0">
                <a:latin typeface="Times New Roman" panose="02020603050405020304" pitchFamily="18" charset="0"/>
                <a:cs typeface="Times New Roman" panose="02020603050405020304" pitchFamily="18" charset="0"/>
              </a:rPr>
              <a:t>v něm být měřítko, které jej překračuje</a:t>
            </a:r>
            <a:r>
              <a:rPr lang="cs-CZ"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9574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Skandál obrácení</a:t>
            </a:r>
          </a:p>
        </p:txBody>
      </p:sp>
      <p:sp>
        <p:nvSpPr>
          <p:cNvPr id="3" name="Zástupný symbol pro obsah 2"/>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„S tím Pavlem –  to je neskutečný skandál. Že se člověk může nalézt, aniž by se hledal. Člověku je třeba třiadvacet, jednatřicet, nebo je starší, a když si tak jednou přechází ulici nebo když mu zrovna spadnou na zem klíče, zjistí, že jako fakt existuje. Ani studium, ani alkohol vám stoprocentně nezaručí, že se vám to nestane. A i když denně běháte v lese a od třiceti chodíte na pravidelné lékařské prohlídky, </a:t>
            </a:r>
            <a:r>
              <a:rPr lang="cs-CZ" b="1" dirty="0">
                <a:latin typeface="Times New Roman" panose="02020603050405020304" pitchFamily="18" charset="0"/>
                <a:cs typeface="Times New Roman" panose="02020603050405020304" pitchFamily="18" charset="0"/>
              </a:rPr>
              <a:t>nelze vyloučit, že jednou v noci nezjistíte, že jste naživu</a:t>
            </a:r>
            <a:r>
              <a:rPr lang="cs-CZ" dirty="0">
                <a:latin typeface="Times New Roman" panose="02020603050405020304" pitchFamily="18" charset="0"/>
                <a:cs typeface="Times New Roman" panose="02020603050405020304" pitchFamily="18" charset="0"/>
              </a:rPr>
              <a:t>.“</a:t>
            </a:r>
          </a:p>
          <a:p>
            <a:pPr marL="0" indent="0" algn="just">
              <a:buNone/>
            </a:pPr>
            <a:r>
              <a:rPr lang="cs-CZ" dirty="0">
                <a:latin typeface="Times New Roman" panose="02020603050405020304" pitchFamily="18" charset="0"/>
                <a:cs typeface="Times New Roman" panose="02020603050405020304" pitchFamily="18" charset="0"/>
              </a:rPr>
              <a:t>Peter </a:t>
            </a:r>
            <a:r>
              <a:rPr lang="cs-CZ" dirty="0" err="1">
                <a:latin typeface="Times New Roman" panose="02020603050405020304" pitchFamily="18" charset="0"/>
                <a:cs typeface="Times New Roman" panose="02020603050405020304" pitchFamily="18" charset="0"/>
              </a:rPr>
              <a:t>Sloterdijk</a:t>
            </a:r>
            <a:r>
              <a:rPr lang="cs-CZ" dirty="0">
                <a:latin typeface="Times New Roman" panose="02020603050405020304" pitchFamily="18" charset="0"/>
                <a:cs typeface="Times New Roman" panose="02020603050405020304" pitchFamily="18" charset="0"/>
              </a:rPr>
              <a:t> o sv. Pavlu</a:t>
            </a: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592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D2F90D-70A3-B44A-B4BC-F359691BFEE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C8C33E1-F896-334A-871F-753F8F6F4551}"/>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V tomto smyslu může Kierkegaard říct: „</a:t>
            </a:r>
            <a:r>
              <a:rPr lang="cs-CZ" b="1" dirty="0">
                <a:latin typeface="Times New Roman" panose="02020603050405020304" pitchFamily="18" charset="0"/>
                <a:cs typeface="Times New Roman" panose="02020603050405020304" pitchFamily="18" charset="0"/>
              </a:rPr>
              <a:t>Kdo se učil správně </a:t>
            </a:r>
            <a:r>
              <a:rPr lang="cs-CZ" b="1" dirty="0" err="1">
                <a:latin typeface="Times New Roman" panose="02020603050405020304" pitchFamily="18" charset="0"/>
                <a:cs typeface="Times New Roman" panose="02020603050405020304" pitchFamily="18" charset="0"/>
              </a:rPr>
              <a:t>úzkostnit</a:t>
            </a:r>
            <a:r>
              <a:rPr lang="cs-CZ" b="1" dirty="0">
                <a:latin typeface="Times New Roman" panose="02020603050405020304" pitchFamily="18" charset="0"/>
                <a:cs typeface="Times New Roman" panose="02020603050405020304" pitchFamily="18" charset="0"/>
              </a:rPr>
              <a:t>, ten se učil nejvyššímu</a:t>
            </a:r>
            <a:r>
              <a:rPr lang="cs-CZ" dirty="0">
                <a:latin typeface="Times New Roman" panose="02020603050405020304" pitchFamily="18" charset="0"/>
                <a:cs typeface="Times New Roman" panose="02020603050405020304" pitchFamily="18" charset="0"/>
              </a:rPr>
              <a:t>.“ A poznamenává, že sám </a:t>
            </a:r>
            <a:r>
              <a:rPr lang="cs-CZ" b="1" dirty="0">
                <a:latin typeface="Times New Roman" panose="02020603050405020304" pitchFamily="18" charset="0"/>
                <a:cs typeface="Times New Roman" panose="02020603050405020304" pitchFamily="18" charset="0"/>
              </a:rPr>
              <a:t>Ježíš prožíval úzkost</a:t>
            </a:r>
            <a:r>
              <a:rPr lang="cs-CZ" dirty="0">
                <a:latin typeface="Times New Roman" panose="02020603050405020304" pitchFamily="18" charset="0"/>
                <a:cs typeface="Times New Roman" panose="02020603050405020304" pitchFamily="18" charset="0"/>
              </a:rPr>
              <a:t>: jeho duše byla sevřena úzkostí (Jan 12,27). Čím více je člověk schopen prožívat úzkost a vědět tedy o nezajištěnosti sebe sama, a zároveň o nezbytnosti neustále se určovat a udržovat své já tváří v tvář dynamice, která já překračuje, tím více je člověkem. </a:t>
            </a:r>
          </a:p>
        </p:txBody>
      </p:sp>
    </p:spTree>
    <p:extLst>
      <p:ext uri="{BB962C8B-B14F-4D97-AF65-F5344CB8AC3E}">
        <p14:creationId xmlns:p14="http://schemas.microsoft.com/office/powerpoint/2010/main" val="1983364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A113AC-E615-AE45-AD34-0034BE1C0C80}"/>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Já jako vztah a bojiště</a:t>
            </a:r>
          </a:p>
        </p:txBody>
      </p:sp>
      <p:sp>
        <p:nvSpPr>
          <p:cNvPr id="3" name="Zástupný obsah 2">
            <a:extLst>
              <a:ext uri="{FF2B5EF4-FFF2-40B4-BE49-F238E27FC236}">
                <a16:creationId xmlns:a16="http://schemas.microsoft.com/office/drawing/2014/main" id="{A13A1191-3FFE-D34F-B74F-795810C43929}"/>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„Já je </a:t>
            </a:r>
            <a:r>
              <a:rPr lang="cs-CZ" b="1" dirty="0" err="1">
                <a:latin typeface="Times New Roman" panose="02020603050405020304" pitchFamily="18" charset="0"/>
                <a:cs typeface="Times New Roman" panose="02020603050405020304" pitchFamily="18" charset="0"/>
              </a:rPr>
              <a:t>uvědoměla</a:t>
            </a:r>
            <a:r>
              <a:rPr lang="cs-CZ" b="1" dirty="0">
                <a:latin typeface="Times New Roman" panose="02020603050405020304" pitchFamily="18" charset="0"/>
                <a:cs typeface="Times New Roman" panose="02020603050405020304" pitchFamily="18" charset="0"/>
              </a:rPr>
              <a:t>́ </a:t>
            </a:r>
            <a:r>
              <a:rPr lang="cs-CZ" b="1" dirty="0" err="1">
                <a:latin typeface="Times New Roman" panose="02020603050405020304" pitchFamily="18" charset="0"/>
                <a:cs typeface="Times New Roman" panose="02020603050405020304" pitchFamily="18" charset="0"/>
              </a:rPr>
              <a:t>syntéza</a:t>
            </a:r>
            <a:r>
              <a:rPr lang="cs-CZ" b="1" dirty="0">
                <a:latin typeface="Times New Roman" panose="02020603050405020304" pitchFamily="18" charset="0"/>
                <a:cs typeface="Times New Roman" panose="02020603050405020304" pitchFamily="18" charset="0"/>
              </a:rPr>
              <a:t> </a:t>
            </a:r>
            <a:r>
              <a:rPr lang="cs-CZ" b="1" dirty="0" err="1">
                <a:latin typeface="Times New Roman" panose="02020603050405020304" pitchFamily="18" charset="0"/>
                <a:cs typeface="Times New Roman" panose="02020603050405020304" pitchFamily="18" charset="0"/>
              </a:rPr>
              <a:t>nekonečna</a:t>
            </a:r>
            <a:r>
              <a:rPr lang="cs-CZ" b="1" dirty="0">
                <a:latin typeface="Times New Roman" panose="02020603050405020304" pitchFamily="18" charset="0"/>
                <a:cs typeface="Times New Roman" panose="02020603050405020304" pitchFamily="18" charset="0"/>
              </a:rPr>
              <a:t> a </a:t>
            </a:r>
            <a:r>
              <a:rPr lang="cs-CZ" b="1" dirty="0" err="1">
                <a:latin typeface="Times New Roman" panose="02020603050405020304" pitchFamily="18" charset="0"/>
                <a:cs typeface="Times New Roman" panose="02020603050405020304" pitchFamily="18" charset="0"/>
              </a:rPr>
              <a:t>konečna</a:t>
            </a:r>
            <a:r>
              <a:rPr lang="cs-CZ" dirty="0">
                <a:latin typeface="Times New Roman" panose="02020603050405020304" pitchFamily="18" charset="0"/>
                <a:cs typeface="Times New Roman" panose="02020603050405020304" pitchFamily="18" charset="0"/>
              </a:rPr>
              <a:t>, jež má </a:t>
            </a:r>
            <a:r>
              <a:rPr lang="cs-CZ" b="1" dirty="0">
                <a:latin typeface="Times New Roman" panose="02020603050405020304" pitchFamily="18" charset="0"/>
                <a:cs typeface="Times New Roman" panose="02020603050405020304" pitchFamily="18" charset="0"/>
              </a:rPr>
              <a:t>poměr sama k sobě</a:t>
            </a:r>
            <a:r>
              <a:rPr lang="cs-CZ" dirty="0">
                <a:latin typeface="Times New Roman" panose="02020603050405020304" pitchFamily="18" charset="0"/>
                <a:cs typeface="Times New Roman" panose="02020603050405020304" pitchFamily="18" charset="0"/>
              </a:rPr>
              <a:t> a </a:t>
            </a:r>
            <a:r>
              <a:rPr lang="cs-CZ" dirty="0" err="1">
                <a:latin typeface="Times New Roman" panose="02020603050405020304" pitchFamily="18" charset="0"/>
                <a:cs typeface="Times New Roman" panose="02020603050405020304" pitchFamily="18" charset="0"/>
              </a:rPr>
              <a:t>jejímz</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úkolem</a:t>
            </a:r>
            <a:r>
              <a:rPr lang="cs-CZ" dirty="0">
                <a:latin typeface="Times New Roman" panose="02020603050405020304" pitchFamily="18" charset="0"/>
                <a:cs typeface="Times New Roman" panose="02020603050405020304" pitchFamily="18" charset="0"/>
              </a:rPr>
              <a:t> je, aby se sama sebou stala; dá se to </a:t>
            </a:r>
            <a:r>
              <a:rPr lang="cs-CZ" dirty="0" err="1">
                <a:latin typeface="Times New Roman" panose="02020603050405020304" pitchFamily="18" charset="0"/>
                <a:cs typeface="Times New Roman" panose="02020603050405020304" pitchFamily="18" charset="0"/>
              </a:rPr>
              <a:t>uskutečnit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jedine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poměrem</a:t>
            </a:r>
            <a:r>
              <a:rPr lang="cs-CZ" dirty="0">
                <a:latin typeface="Times New Roman" panose="02020603050405020304" pitchFamily="18" charset="0"/>
                <a:cs typeface="Times New Roman" panose="02020603050405020304" pitchFamily="18" charset="0"/>
              </a:rPr>
              <a:t> k Bohu. Stát se sám sebou znamená stát se konkrétní.“ </a:t>
            </a:r>
          </a:p>
          <a:p>
            <a:pPr marL="0" indent="0" algn="just">
              <a:buNone/>
            </a:pP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Kierkegaardovské</a:t>
            </a:r>
            <a:r>
              <a:rPr lang="cs-CZ" dirty="0">
                <a:latin typeface="Times New Roman" panose="02020603050405020304" pitchFamily="18" charset="0"/>
                <a:cs typeface="Times New Roman" panose="02020603050405020304" pitchFamily="18" charset="0"/>
              </a:rPr>
              <a:t> Já je konstelací vztahů, dokonce uzlem vztahů</a:t>
            </a: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r>
              <a:rPr lang="cs-CZ" dirty="0">
                <a:latin typeface="Times New Roman" panose="02020603050405020304" pitchFamily="18" charset="0"/>
                <a:cs typeface="Times New Roman" panose="02020603050405020304" pitchFamily="18" charset="0"/>
              </a:rPr>
              <a:t>Kierkegaard, </a:t>
            </a:r>
            <a:r>
              <a:rPr lang="cs-CZ" i="1" dirty="0">
                <a:latin typeface="Times New Roman" panose="02020603050405020304" pitchFamily="18" charset="0"/>
                <a:cs typeface="Times New Roman" panose="02020603050405020304" pitchFamily="18" charset="0"/>
              </a:rPr>
              <a:t>Nemoc ke smrti</a:t>
            </a:r>
            <a:r>
              <a:rPr lang="cs-CZ" dirty="0">
                <a:latin typeface="Times New Roman" panose="02020603050405020304" pitchFamily="18" charset="0"/>
                <a:cs typeface="Times New Roman" panose="02020603050405020304" pitchFamily="18" charset="0"/>
              </a:rPr>
              <a:t>, přel. M. </a:t>
            </a:r>
            <a:r>
              <a:rPr lang="cs-CZ" dirty="0" err="1">
                <a:latin typeface="Times New Roman" panose="02020603050405020304" pitchFamily="18" charset="0"/>
                <a:cs typeface="Times New Roman" panose="02020603050405020304" pitchFamily="18" charset="0"/>
              </a:rPr>
              <a:t>Mikulová-Thulstrupová</a:t>
            </a:r>
            <a:r>
              <a:rPr lang="cs-CZ" dirty="0">
                <a:latin typeface="Times New Roman" panose="02020603050405020304" pitchFamily="18" charset="0"/>
                <a:cs typeface="Times New Roman" panose="02020603050405020304" pitchFamily="18" charset="0"/>
              </a:rPr>
              <a:t>, Praha: Nakladatelství Svoboda-</a:t>
            </a:r>
            <a:r>
              <a:rPr lang="cs-CZ" dirty="0" err="1">
                <a:latin typeface="Times New Roman" panose="02020603050405020304" pitchFamily="18" charset="0"/>
                <a:cs typeface="Times New Roman" panose="02020603050405020304" pitchFamily="18" charset="0"/>
              </a:rPr>
              <a:t>Libertas</a:t>
            </a:r>
            <a:r>
              <a:rPr lang="cs-CZ" dirty="0">
                <a:latin typeface="Times New Roman" panose="02020603050405020304" pitchFamily="18" charset="0"/>
                <a:cs typeface="Times New Roman" panose="02020603050405020304" pitchFamily="18" charset="0"/>
              </a:rPr>
              <a:t> 1993,  str. 187. </a:t>
            </a:r>
          </a:p>
          <a:p>
            <a:pPr marL="0" indent="0" algn="just">
              <a:buNone/>
            </a:pPr>
            <a:endParaRPr lang="cs-CZ" dirty="0">
              <a:latin typeface="Times New Roman" panose="02020603050405020304" pitchFamily="18" charset="0"/>
              <a:cs typeface="Times New Roman" panose="02020603050405020304" pitchFamily="18" charset="0"/>
            </a:endParaRPr>
          </a:p>
          <a:p>
            <a:pPr marL="0" indent="0" algn="just">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985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Nemoc ke smrti: katalog zoufalství</a:t>
            </a:r>
          </a:p>
        </p:txBody>
      </p:sp>
      <p:sp>
        <p:nvSpPr>
          <p:cNvPr id="3" name="Zástupný symbol pro obsah 2"/>
          <p:cNvSpPr>
            <a:spLocks noGrp="1"/>
          </p:cNvSpPr>
          <p:nvPr>
            <p:ph sz="half" idx="1"/>
          </p:nvPr>
        </p:nvSpPr>
        <p:spPr>
          <a:xfrm>
            <a:off x="838200" y="1825625"/>
            <a:ext cx="5181600" cy="4168775"/>
          </a:xfrm>
        </p:spPr>
        <p:txBody>
          <a:bodyPr>
            <a:normAutofit fontScale="92500" lnSpcReduction="10000"/>
          </a:bodyPr>
          <a:lstStyle/>
          <a:p>
            <a:pPr marL="0" indent="0" algn="just">
              <a:buNone/>
            </a:pPr>
            <a:r>
              <a:rPr lang="cs-CZ" dirty="0">
                <a:latin typeface="Times New Roman" panose="02020603050405020304" pitchFamily="18" charset="0"/>
                <a:cs typeface="Times New Roman" panose="02020603050405020304" pitchFamily="18" charset="0"/>
              </a:rPr>
              <a:t>„Zatímco se jeden druh zoufalství </a:t>
            </a:r>
            <a:r>
              <a:rPr lang="cs-CZ" b="1" dirty="0">
                <a:latin typeface="Times New Roman" panose="02020603050405020304" pitchFamily="18" charset="0"/>
                <a:cs typeface="Times New Roman" panose="02020603050405020304" pitchFamily="18" charset="0"/>
              </a:rPr>
              <a:t>řítí do nekonečna</a:t>
            </a:r>
            <a:r>
              <a:rPr lang="cs-CZ" dirty="0">
                <a:latin typeface="Times New Roman" panose="02020603050405020304" pitchFamily="18" charset="0"/>
                <a:cs typeface="Times New Roman" panose="02020603050405020304" pitchFamily="18" charset="0"/>
              </a:rPr>
              <a:t> a ztrácí vlastní já, nechá si jaksi druhý druh zoufalství své já </a:t>
            </a:r>
            <a:r>
              <a:rPr lang="cs-CZ" b="1" dirty="0">
                <a:latin typeface="Times New Roman" panose="02020603050405020304" pitchFamily="18" charset="0"/>
                <a:cs typeface="Times New Roman" panose="02020603050405020304" pitchFamily="18" charset="0"/>
              </a:rPr>
              <a:t>ostatními lidmi odloudit</a:t>
            </a:r>
            <a:r>
              <a:rPr lang="cs-CZ" dirty="0">
                <a:latin typeface="Times New Roman" panose="02020603050405020304" pitchFamily="18" charset="0"/>
                <a:cs typeface="Times New Roman" panose="02020603050405020304" pitchFamily="18" charset="0"/>
              </a:rPr>
              <a:t>. Člověk na sebe zapomene…, všelijak se honí za zájmy tohoto světa… Zapomene na sebe a na to, čím z božího hlediska je; nemá už odvahu k sebedůvěře, být sám sebou mu připadá riskantní; </a:t>
            </a:r>
            <a:r>
              <a:rPr lang="cs-CZ" b="1" dirty="0">
                <a:latin typeface="Times New Roman" panose="02020603050405020304" pitchFamily="18" charset="0"/>
                <a:cs typeface="Times New Roman" panose="02020603050405020304" pitchFamily="18" charset="0"/>
              </a:rPr>
              <a:t>o moc lehčí je být jako ti druzí, opičit se po nich, stát se číslem, patřit k davu</a:t>
            </a:r>
            <a:r>
              <a:rPr lang="cs-CZ" dirty="0">
                <a:latin typeface="Times New Roman" panose="02020603050405020304" pitchFamily="18" charset="0"/>
                <a:cs typeface="Times New Roman" panose="02020603050405020304" pitchFamily="18" charset="0"/>
              </a:rPr>
              <a:t>.“</a:t>
            </a:r>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1564" y="1459345"/>
            <a:ext cx="4682836" cy="4717618"/>
          </a:xfrm>
        </p:spPr>
      </p:pic>
    </p:spTree>
    <p:extLst>
      <p:ext uri="{BB962C8B-B14F-4D97-AF65-F5344CB8AC3E}">
        <p14:creationId xmlns:p14="http://schemas.microsoft.com/office/powerpoint/2010/main" val="36054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6C543C-62B8-1F45-AC48-A4488243DBE3}"/>
              </a:ext>
            </a:extLst>
          </p:cNvPr>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Tajemstvím antropologie je theologie.</a:t>
            </a:r>
          </a:p>
        </p:txBody>
      </p:sp>
      <p:sp>
        <p:nvSpPr>
          <p:cNvPr id="3" name="Zástupný obsah 2">
            <a:extLst>
              <a:ext uri="{FF2B5EF4-FFF2-40B4-BE49-F238E27FC236}">
                <a16:creationId xmlns:a16="http://schemas.microsoft.com/office/drawing/2014/main" id="{839D8EF4-CC35-A342-9948-E5E4453A639E}"/>
              </a:ext>
            </a:extLst>
          </p:cNvPr>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Protikladem zoufání je víra. </a:t>
            </a:r>
          </a:p>
          <a:p>
            <a:pPr marL="0" indent="0" algn="just">
              <a:buNone/>
            </a:pPr>
            <a:r>
              <a:rPr lang="cs-CZ" dirty="0">
                <a:latin typeface="Times New Roman" panose="02020603050405020304" pitchFamily="18" charset="0"/>
                <a:cs typeface="Times New Roman" panose="02020603050405020304" pitchFamily="18" charset="0"/>
              </a:rPr>
              <a:t>„Ne nikdo nebude zapomenut, kdo býval ve světě velikým, ale každý je velký po svém a každý v poměru k velikosti toho, co miloval. Kdo miluje sám sebe, bude veliký sebou samým, a kdo miloval lidi, stal se velkým oddaností; ten však, kdo miloval Boha, převyšuje všechny ostatní. Každý bude připomínán, ale každý je veliký v poměru k tomu, v co doufá. Někdo byl veliký tím, že doufal v něco možného, jiný tím, že doufal ve věčnost, avšak kdo doufal v nemožné, je nade všechny ostatní.“ </a:t>
            </a:r>
          </a:p>
        </p:txBody>
      </p:sp>
    </p:spTree>
    <p:extLst>
      <p:ext uri="{BB962C8B-B14F-4D97-AF65-F5344CB8AC3E}">
        <p14:creationId xmlns:p14="http://schemas.microsoft.com/office/powerpoint/2010/main" val="414534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7">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381625" y="609600"/>
            <a:ext cx="5816361" cy="1330839"/>
          </a:xfrm>
        </p:spPr>
        <p:txBody>
          <a:bodyPr vert="horz" lIns="91440" tIns="45720" rIns="91440" bIns="45720" rtlCol="0" anchor="ctr">
            <a:normAutofit/>
          </a:bodyPr>
          <a:lstStyle/>
          <a:p>
            <a:r>
              <a:rPr lang="en-US" kern="1200" dirty="0" err="1">
                <a:solidFill>
                  <a:schemeClr val="tx1"/>
                </a:solidFill>
                <a:latin typeface="+mj-lt"/>
                <a:ea typeface="+mj-ea"/>
                <a:cs typeface="+mj-cs"/>
              </a:rPr>
              <a:t>Šedá</a:t>
            </a:r>
            <a:r>
              <a:rPr lang="en-US" kern="1200" dirty="0">
                <a:solidFill>
                  <a:schemeClr val="tx1"/>
                </a:solidFill>
                <a:latin typeface="+mj-lt"/>
                <a:ea typeface="+mj-ea"/>
                <a:cs typeface="+mj-cs"/>
              </a:rPr>
              <a:t> eminence </a:t>
            </a:r>
            <a:r>
              <a:rPr lang="en-US" kern="1200" dirty="0" err="1">
                <a:solidFill>
                  <a:schemeClr val="tx1"/>
                </a:solidFill>
                <a:latin typeface="+mj-lt"/>
                <a:ea typeface="+mj-ea"/>
                <a:cs typeface="+mj-cs"/>
              </a:rPr>
              <a:t>moderní</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filosofie</a:t>
            </a:r>
            <a:r>
              <a:rPr lang="en-US" kern="1200" dirty="0">
                <a:solidFill>
                  <a:schemeClr val="tx1"/>
                </a:solidFill>
                <a:latin typeface="+mj-lt"/>
                <a:ea typeface="+mj-ea"/>
                <a:cs typeface="+mj-cs"/>
              </a:rPr>
              <a:t>: Jacobi</a:t>
            </a:r>
          </a:p>
        </p:txBody>
      </p:sp>
      <p:sp>
        <p:nvSpPr>
          <p:cNvPr id="35" name="Freeform: Shape 29">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1">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symbol pro obsah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4584" r="-1" b="-1"/>
          <a:stretch/>
        </p:blipFill>
        <p:spPr>
          <a:xfrm>
            <a:off x="991017" y="1180530"/>
            <a:ext cx="3494839" cy="4922157"/>
          </a:xfrm>
          <a:prstGeom prst="rect">
            <a:avLst/>
          </a:prstGeom>
        </p:spPr>
      </p:pic>
      <p:sp>
        <p:nvSpPr>
          <p:cNvPr id="5" name="Zástupný symbol pro obsah 4"/>
          <p:cNvSpPr>
            <a:spLocks noGrp="1"/>
          </p:cNvSpPr>
          <p:nvPr>
            <p:ph sz="half" idx="2"/>
          </p:nvPr>
        </p:nvSpPr>
        <p:spPr>
          <a:xfrm>
            <a:off x="5381625" y="2194101"/>
            <a:ext cx="5816362" cy="3908587"/>
          </a:xfrm>
        </p:spPr>
        <p:txBody>
          <a:bodyPr vert="horz" lIns="91440" tIns="45720" rIns="91440" bIns="45720" rtlCol="0">
            <a:normAutofit/>
          </a:bodyPr>
          <a:lstStyle/>
          <a:p>
            <a:pPr marL="0" indent="0">
              <a:buNone/>
            </a:pPr>
            <a:r>
              <a:rPr lang="en-US" dirty="0"/>
              <a:t>Friedrich Heinrich Jacobi (1743–1819) </a:t>
            </a:r>
            <a:r>
              <a:rPr lang="en-US" dirty="0" err="1"/>
              <a:t>byl</a:t>
            </a:r>
            <a:r>
              <a:rPr lang="en-US" dirty="0"/>
              <a:t> </a:t>
            </a:r>
            <a:r>
              <a:rPr lang="en-US" dirty="0" err="1"/>
              <a:t>prozaik</a:t>
            </a:r>
            <a:r>
              <a:rPr lang="en-US" dirty="0"/>
              <a:t> a </a:t>
            </a:r>
            <a:r>
              <a:rPr lang="en-US" dirty="0" err="1"/>
              <a:t>filosof</a:t>
            </a:r>
            <a:r>
              <a:rPr lang="en-US" dirty="0"/>
              <a:t>, </a:t>
            </a:r>
            <a:r>
              <a:rPr lang="en-US" dirty="0" err="1"/>
              <a:t>autor</a:t>
            </a:r>
            <a:r>
              <a:rPr lang="en-US" dirty="0"/>
              <a:t> </a:t>
            </a:r>
            <a:r>
              <a:rPr lang="en-US" dirty="0" err="1"/>
              <a:t>pojmu</a:t>
            </a:r>
            <a:r>
              <a:rPr lang="en-US" dirty="0"/>
              <a:t> </a:t>
            </a:r>
            <a:r>
              <a:rPr lang="en-US" b="1" dirty="0" err="1"/>
              <a:t>nihilismus</a:t>
            </a:r>
            <a:r>
              <a:rPr lang="en-US" dirty="0"/>
              <a:t>. </a:t>
            </a:r>
            <a:r>
              <a:rPr lang="en-US" dirty="0" err="1"/>
              <a:t>Proti</a:t>
            </a:r>
            <a:r>
              <a:rPr lang="en-US" dirty="0"/>
              <a:t> </a:t>
            </a:r>
            <a:r>
              <a:rPr lang="en-US" dirty="0" err="1"/>
              <a:t>racionalismu</a:t>
            </a:r>
            <a:r>
              <a:rPr lang="en-US" dirty="0"/>
              <a:t> </a:t>
            </a:r>
            <a:r>
              <a:rPr lang="en-US" dirty="0" err="1"/>
              <a:t>zdůrazňoval</a:t>
            </a:r>
            <a:r>
              <a:rPr lang="en-US" dirty="0"/>
              <a:t> (</a:t>
            </a:r>
            <a:r>
              <a:rPr lang="en-US" dirty="0" err="1"/>
              <a:t>rozumový</a:t>
            </a:r>
            <a:r>
              <a:rPr lang="en-US" dirty="0"/>
              <a:t>) cit. </a:t>
            </a:r>
            <a:r>
              <a:rPr lang="en-US" dirty="0" err="1"/>
              <a:t>Formuloval</a:t>
            </a:r>
            <a:r>
              <a:rPr lang="en-US" dirty="0"/>
              <a:t> </a:t>
            </a:r>
            <a:r>
              <a:rPr lang="en-US" dirty="0" err="1"/>
              <a:t>teorii</a:t>
            </a:r>
            <a:r>
              <a:rPr lang="en-US" dirty="0"/>
              <a:t> </a:t>
            </a:r>
            <a:r>
              <a:rPr lang="en-US" b="1" dirty="0" err="1"/>
              <a:t>odkouzlené</a:t>
            </a:r>
            <a:r>
              <a:rPr lang="en-US" b="1" dirty="0"/>
              <a:t> </a:t>
            </a:r>
            <a:r>
              <a:rPr lang="en-US" b="1" dirty="0" err="1"/>
              <a:t>moderny</a:t>
            </a:r>
            <a:r>
              <a:rPr lang="en-US" dirty="0"/>
              <a:t>, </a:t>
            </a:r>
            <a:r>
              <a:rPr lang="en-US" dirty="0" err="1"/>
              <a:t>na</a:t>
            </a:r>
            <a:r>
              <a:rPr lang="en-US" dirty="0"/>
              <a:t> </a:t>
            </a:r>
            <a:r>
              <a:rPr lang="en-US" dirty="0" err="1"/>
              <a:t>kterou</a:t>
            </a:r>
            <a:r>
              <a:rPr lang="en-US" dirty="0"/>
              <a:t> </a:t>
            </a:r>
            <a:r>
              <a:rPr lang="en-US" dirty="0" err="1"/>
              <a:t>později</a:t>
            </a:r>
            <a:r>
              <a:rPr lang="en-US" dirty="0"/>
              <a:t> </a:t>
            </a:r>
            <a:r>
              <a:rPr lang="en-US" dirty="0" err="1"/>
              <a:t>navazuje</a:t>
            </a:r>
            <a:r>
              <a:rPr lang="en-US" dirty="0"/>
              <a:t> </a:t>
            </a:r>
            <a:r>
              <a:rPr lang="en-US" dirty="0" err="1"/>
              <a:t>sociolog</a:t>
            </a:r>
            <a:r>
              <a:rPr lang="en-US" dirty="0"/>
              <a:t> Max Weber. </a:t>
            </a:r>
          </a:p>
        </p:txBody>
      </p:sp>
    </p:spTree>
    <p:extLst>
      <p:ext uri="{BB962C8B-B14F-4D97-AF65-F5344CB8AC3E}">
        <p14:creationId xmlns:p14="http://schemas.microsoft.com/office/powerpoint/2010/main" val="225498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J. G. </a:t>
            </a:r>
            <a:r>
              <a:rPr lang="cs-CZ" dirty="0" err="1">
                <a:latin typeface="Times New Roman" panose="02020603050405020304" pitchFamily="18" charset="0"/>
                <a:cs typeface="Times New Roman" panose="02020603050405020304" pitchFamily="18" charset="0"/>
              </a:rPr>
              <a:t>Fichtův</a:t>
            </a:r>
            <a:r>
              <a:rPr lang="cs-CZ" dirty="0">
                <a:latin typeface="Times New Roman" panose="02020603050405020304" pitchFamily="18" charset="0"/>
                <a:cs typeface="Times New Roman" panose="02020603050405020304" pitchFamily="18" charset="0"/>
              </a:rPr>
              <a:t> atheismus? Nebo nihilismus?</a:t>
            </a:r>
          </a:p>
        </p:txBody>
      </p:sp>
      <p:sp>
        <p:nvSpPr>
          <p:cNvPr id="3" name="Zástupný symbol pro obsah 2"/>
          <p:cNvSpPr>
            <a:spLocks noGrp="1"/>
          </p:cNvSpPr>
          <p:nvPr>
            <p:ph idx="1"/>
          </p:nvPr>
        </p:nvSpPr>
        <p:spPr>
          <a:xfrm>
            <a:off x="773151" y="1690688"/>
            <a:ext cx="10515600" cy="4351338"/>
          </a:xfrm>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„To je pravá víra; tento morální řád je to </a:t>
            </a:r>
            <a:r>
              <a:rPr lang="cs-CZ" i="1" dirty="0">
                <a:latin typeface="Times New Roman" panose="02020603050405020304" pitchFamily="18" charset="0"/>
                <a:cs typeface="Times New Roman" panose="02020603050405020304" pitchFamily="18" charset="0"/>
              </a:rPr>
              <a:t>božské</a:t>
            </a:r>
            <a:r>
              <a:rPr lang="cs-CZ" dirty="0">
                <a:latin typeface="Times New Roman" panose="02020603050405020304" pitchFamily="18" charset="0"/>
                <a:cs typeface="Times New Roman" panose="02020603050405020304" pitchFamily="18" charset="0"/>
              </a:rPr>
              <a:t>, které předpokládáme. Je konstruován konáním dobra. Toto je jediné možné vyznání víry: radostně a bez předsudků vykonat, co vždy nakazuje povinnost, bez pochybování a mudrování o následcích… </a:t>
            </a:r>
            <a:r>
              <a:rPr lang="cs-CZ" b="1" dirty="0">
                <a:latin typeface="Times New Roman" panose="02020603050405020304" pitchFamily="18" charset="0"/>
                <a:cs typeface="Times New Roman" panose="02020603050405020304" pitchFamily="18" charset="0"/>
              </a:rPr>
              <a:t>Onen živý a působící morální řád je sám Bůh</a:t>
            </a:r>
            <a:r>
              <a:rPr lang="cs-CZ" dirty="0">
                <a:latin typeface="Times New Roman" panose="02020603050405020304" pitchFamily="18" charset="0"/>
                <a:cs typeface="Times New Roman" panose="02020603050405020304" pitchFamily="18" charset="0"/>
              </a:rPr>
              <a:t>; nepotřebujeme jiného Boha a nemůžeme jiného ani pochopit.“</a:t>
            </a:r>
          </a:p>
          <a:p>
            <a:pPr marL="0" indent="0" algn="just">
              <a:buNone/>
            </a:pPr>
            <a:r>
              <a:rPr lang="cs-CZ" b="1" dirty="0">
                <a:latin typeface="Times New Roman" panose="02020603050405020304" pitchFamily="18" charset="0"/>
                <a:cs typeface="Times New Roman" panose="02020603050405020304" pitchFamily="18" charset="0"/>
              </a:rPr>
              <a:t>Johann </a:t>
            </a:r>
            <a:r>
              <a:rPr lang="cs-CZ" b="1" dirty="0" err="1">
                <a:latin typeface="Times New Roman" panose="02020603050405020304" pitchFamily="18" charset="0"/>
                <a:cs typeface="Times New Roman" panose="02020603050405020304" pitchFamily="18" charset="0"/>
              </a:rPr>
              <a:t>Gottlieb</a:t>
            </a:r>
            <a:r>
              <a:rPr lang="cs-CZ" b="1" dirty="0">
                <a:latin typeface="Times New Roman" panose="02020603050405020304" pitchFamily="18" charset="0"/>
                <a:cs typeface="Times New Roman" panose="02020603050405020304" pitchFamily="18" charset="0"/>
              </a:rPr>
              <a:t> Fichte</a:t>
            </a:r>
            <a:r>
              <a:rPr lang="cs-CZ" dirty="0">
                <a:latin typeface="Times New Roman" panose="02020603050405020304" pitchFamily="18" charset="0"/>
                <a:cs typeface="Times New Roman" panose="02020603050405020304" pitchFamily="18" charset="0"/>
              </a:rPr>
              <a:t>, „O důvodu naší víry v boží světovládu,“ in Břetislav Horyna, </a:t>
            </a:r>
            <a:r>
              <a:rPr lang="cs-CZ" i="1" dirty="0">
                <a:latin typeface="Times New Roman" panose="02020603050405020304" pitchFamily="18" charset="0"/>
                <a:cs typeface="Times New Roman" panose="02020603050405020304" pitchFamily="18" charset="0"/>
              </a:rPr>
              <a:t>Dějiny rané romantiky. Fichte, </a:t>
            </a:r>
            <a:r>
              <a:rPr lang="cs-CZ" i="1" dirty="0" err="1">
                <a:latin typeface="Times New Roman" panose="02020603050405020304" pitchFamily="18" charset="0"/>
                <a:cs typeface="Times New Roman" panose="02020603050405020304" pitchFamily="18" charset="0"/>
              </a:rPr>
              <a:t>Schlegel</a:t>
            </a:r>
            <a:r>
              <a:rPr lang="cs-CZ" i="1" dirty="0">
                <a:latin typeface="Times New Roman" panose="02020603050405020304" pitchFamily="18" charset="0"/>
                <a:cs typeface="Times New Roman" panose="02020603050405020304" pitchFamily="18" charset="0"/>
              </a:rPr>
              <a:t>, Novalis </a:t>
            </a:r>
            <a:r>
              <a:rPr lang="cs-CZ" dirty="0">
                <a:latin typeface="Times New Roman" panose="02020603050405020304" pitchFamily="18" charset="0"/>
                <a:cs typeface="Times New Roman" panose="02020603050405020304" pitchFamily="18" charset="0"/>
              </a:rPr>
              <a:t>(Praha: Vyšehrad, 2005), 315. </a:t>
            </a:r>
          </a:p>
        </p:txBody>
      </p:sp>
    </p:spTree>
    <p:extLst>
      <p:ext uri="{BB962C8B-B14F-4D97-AF65-F5344CB8AC3E}">
        <p14:creationId xmlns:p14="http://schemas.microsoft.com/office/powerpoint/2010/main" val="369725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Bůh </a:t>
            </a:r>
            <a:r>
              <a:rPr lang="cs-CZ" dirty="0" err="1">
                <a:latin typeface="Times New Roman" panose="02020603050405020304" pitchFamily="18" charset="0"/>
                <a:cs typeface="Times New Roman" panose="02020603050405020304" pitchFamily="18" charset="0"/>
              </a:rPr>
              <a:t>zvnějšněním</a:t>
            </a:r>
            <a:r>
              <a:rPr lang="cs-CZ" dirty="0">
                <a:latin typeface="Times New Roman" panose="02020603050405020304" pitchFamily="18" charset="0"/>
                <a:cs typeface="Times New Roman" panose="02020603050405020304" pitchFamily="18" charset="0"/>
              </a:rPr>
              <a:t> člověka?</a:t>
            </a:r>
          </a:p>
        </p:txBody>
      </p:sp>
      <p:sp>
        <p:nvSpPr>
          <p:cNvPr id="3" name="Zástupný symbol pro obsah 2"/>
          <p:cNvSpPr>
            <a:spLocks noGrp="1"/>
          </p:cNvSpPr>
          <p:nvPr>
            <p:ph idx="1"/>
          </p:nvPr>
        </p:nvSpPr>
        <p:spPr/>
        <p:txBody>
          <a:bodyPr/>
          <a:lstStyle/>
          <a:p>
            <a:pPr marL="0" indent="0" algn="just">
              <a:buNone/>
            </a:pPr>
            <a:r>
              <a:rPr lang="cs-CZ">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Idea Boha jako zákonodárce, který vládne morálním zákonem v nás, se tedy zakládá na zvnějšnění našeho zákona, spočívá v přenosu subjektivna v nás na bytost mimo nás a toto zvnějšnění je vlastním principem náboženství, nakolik má být užito k určení vůle.“</a:t>
            </a:r>
          </a:p>
          <a:p>
            <a:pPr marL="0" indent="0" algn="just">
              <a:buNone/>
            </a:pPr>
            <a:r>
              <a:rPr lang="cs-CZ" dirty="0">
                <a:latin typeface="Times New Roman" panose="02020603050405020304" pitchFamily="18" charset="0"/>
                <a:cs typeface="Times New Roman" panose="02020603050405020304" pitchFamily="18" charset="0"/>
              </a:rPr>
              <a:t>J</a:t>
            </a:r>
            <a:r>
              <a:rPr lang="de-DE" dirty="0" err="1">
                <a:latin typeface="Times New Roman" panose="02020603050405020304" pitchFamily="18" charset="0"/>
                <a:cs typeface="Times New Roman" panose="02020603050405020304" pitchFamily="18" charset="0"/>
              </a:rPr>
              <a:t>ohann</a:t>
            </a:r>
            <a:r>
              <a:rPr lang="de-DE" dirty="0">
                <a:latin typeface="Times New Roman" panose="02020603050405020304" pitchFamily="18" charset="0"/>
                <a:cs typeface="Times New Roman" panose="02020603050405020304" pitchFamily="18" charset="0"/>
              </a:rPr>
              <a:t> Gottlieb Fichte, </a:t>
            </a:r>
            <a:r>
              <a:rPr lang="de-DE" i="1" dirty="0">
                <a:latin typeface="Times New Roman" panose="02020603050405020304" pitchFamily="18" charset="0"/>
                <a:cs typeface="Times New Roman" panose="02020603050405020304" pitchFamily="18" charset="0"/>
              </a:rPr>
              <a:t>Versuch einer Kritik aller Offenbarung </a:t>
            </a:r>
            <a:r>
              <a:rPr lang="de-DE" dirty="0">
                <a:latin typeface="Times New Roman" panose="02020603050405020304" pitchFamily="18" charset="0"/>
                <a:cs typeface="Times New Roman" panose="02020603050405020304" pitchFamily="18" charset="0"/>
              </a:rPr>
              <a:t>(Hamburg: Meiner 1998), 24. </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23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Odkouzlený svět</a:t>
            </a:r>
          </a:p>
        </p:txBody>
      </p:sp>
      <p:sp>
        <p:nvSpPr>
          <p:cNvPr id="3" name="Zástupný symbol pro obsah 2"/>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Podle Jacobiho „již nežasneme nad předmětem, který je zrovna tak nekonečný, ale výlučně nad lidským rozvažováním, které se v Koperníkovi, </a:t>
            </a:r>
            <a:r>
              <a:rPr lang="cs-CZ" dirty="0" err="1">
                <a:latin typeface="Times New Roman" panose="02020603050405020304" pitchFamily="18" charset="0"/>
                <a:cs typeface="Times New Roman" panose="02020603050405020304" pitchFamily="18" charset="0"/>
              </a:rPr>
              <a:t>Gassendimu</a:t>
            </a:r>
            <a:r>
              <a:rPr lang="cs-CZ" dirty="0">
                <a:latin typeface="Times New Roman" panose="02020603050405020304" pitchFamily="18" charset="0"/>
                <a:cs typeface="Times New Roman" panose="02020603050405020304" pitchFamily="18" charset="0"/>
              </a:rPr>
              <a:t>, Keplerovi, Newtonovi a </a:t>
            </a:r>
            <a:r>
              <a:rPr lang="cs-CZ" dirty="0" err="1">
                <a:latin typeface="Times New Roman" panose="02020603050405020304" pitchFamily="18" charset="0"/>
                <a:cs typeface="Times New Roman" panose="02020603050405020304" pitchFamily="18" charset="0"/>
              </a:rPr>
              <a:t>Laplacovi</a:t>
            </a:r>
            <a:r>
              <a:rPr lang="cs-CZ" dirty="0">
                <a:latin typeface="Times New Roman" panose="02020603050405020304" pitchFamily="18" charset="0"/>
                <a:cs typeface="Times New Roman" panose="02020603050405020304" pitchFamily="18" charset="0"/>
              </a:rPr>
              <a:t> pozvedlo nad předmět, </a:t>
            </a:r>
            <a:r>
              <a:rPr lang="cs-CZ" b="1" dirty="0">
                <a:latin typeface="Times New Roman" panose="02020603050405020304" pitchFamily="18" charset="0"/>
                <a:cs typeface="Times New Roman" panose="02020603050405020304" pitchFamily="18" charset="0"/>
              </a:rPr>
              <a:t>věda pak učinila přítrž divům, oloupila nebe o jeho bohy a odkouzlila vesmír</a:t>
            </a:r>
            <a:r>
              <a:rPr lang="cs-CZ" dirty="0">
                <a:latin typeface="Times New Roman" panose="02020603050405020304" pitchFamily="18" charset="0"/>
                <a:cs typeface="Times New Roman" panose="02020603050405020304" pitchFamily="18" charset="0"/>
              </a:rPr>
              <a:t>“.</a:t>
            </a:r>
          </a:p>
          <a:p>
            <a:pPr marL="0" indent="0" algn="just">
              <a:buNone/>
            </a:pPr>
            <a:r>
              <a:rPr lang="de-DE" dirty="0">
                <a:latin typeface="Times New Roman" panose="02020603050405020304" pitchFamily="18" charset="0"/>
                <a:cs typeface="Times New Roman" panose="02020603050405020304" pitchFamily="18" charset="0"/>
              </a:rPr>
              <a:t>Jacobi, „Einleitung in des Verfassers </a:t>
            </a:r>
            <a:r>
              <a:rPr lang="de-DE" dirty="0" err="1">
                <a:latin typeface="Times New Roman" panose="02020603050405020304" pitchFamily="18" charset="0"/>
                <a:cs typeface="Times New Roman" panose="02020603050405020304" pitchFamily="18" charset="0"/>
              </a:rPr>
              <a:t>Sämmtliche</a:t>
            </a:r>
            <a:r>
              <a:rPr lang="de-DE" dirty="0">
                <a:latin typeface="Times New Roman" panose="02020603050405020304" pitchFamily="18" charset="0"/>
                <a:cs typeface="Times New Roman" panose="02020603050405020304" pitchFamily="18" charset="0"/>
              </a:rPr>
              <a:t> Philosophische Schriften,“ </a:t>
            </a:r>
            <a:r>
              <a:rPr lang="de-DE" i="1" dirty="0">
                <a:latin typeface="Times New Roman" panose="02020603050405020304" pitchFamily="18" charset="0"/>
                <a:cs typeface="Times New Roman" panose="02020603050405020304" pitchFamily="18" charset="0"/>
              </a:rPr>
              <a:t>Werkausgabe</a:t>
            </a:r>
            <a:r>
              <a:rPr lang="de-DE" dirty="0">
                <a:latin typeface="Times New Roman" panose="02020603050405020304" pitchFamily="18" charset="0"/>
                <a:cs typeface="Times New Roman" panose="02020603050405020304" pitchFamily="18" charset="0"/>
              </a:rPr>
              <a:t>, Bd. 2.1, 398n.</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54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Jacobiho protest proti morálnímu řádu</a:t>
            </a:r>
          </a:p>
        </p:txBody>
      </p:sp>
      <p:sp>
        <p:nvSpPr>
          <p:cNvPr id="3" name="Zástupný symbol pro obsah 2"/>
          <p:cNvSpPr>
            <a:spLocks noGrp="1"/>
          </p:cNvSpPr>
          <p:nvPr>
            <p:ph idx="1"/>
          </p:nvPr>
        </p:nvSpPr>
        <p:spPr>
          <a:xfrm>
            <a:off x="838200" y="1552074"/>
            <a:ext cx="10515600" cy="4624889"/>
          </a:xfrm>
        </p:spPr>
        <p:txBody>
          <a:bodyPr>
            <a:normAutofit fontScale="92500"/>
          </a:bodyPr>
          <a:lstStyle/>
          <a:p>
            <a:pPr marL="0" indent="0" algn="just">
              <a:buNone/>
            </a:pPr>
            <a:r>
              <a:rPr lang="cs-CZ" dirty="0">
                <a:latin typeface="Times New Roman" panose="02020603050405020304" pitchFamily="18" charset="0"/>
                <a:cs typeface="Times New Roman" panose="02020603050405020304" pitchFamily="18" charset="0"/>
              </a:rPr>
              <a:t>„Ano, jsem atheista a neznaboh, který chce lhát stejně, jako lhala umírající </a:t>
            </a:r>
            <a:r>
              <a:rPr lang="cs-CZ" i="1" dirty="0">
                <a:latin typeface="Times New Roman" panose="02020603050405020304" pitchFamily="18" charset="0"/>
                <a:cs typeface="Times New Roman" panose="02020603050405020304" pitchFamily="18" charset="0"/>
              </a:rPr>
              <a:t>Desdemona</a:t>
            </a:r>
            <a:r>
              <a:rPr lang="cs-CZ" dirty="0">
                <a:latin typeface="Times New Roman" panose="02020603050405020304" pitchFamily="18" charset="0"/>
                <a:cs typeface="Times New Roman" panose="02020603050405020304" pitchFamily="18" charset="0"/>
              </a:rPr>
              <a:t>. Chci lhát a podvádět jako </a:t>
            </a:r>
            <a:r>
              <a:rPr lang="cs-CZ" i="1" dirty="0" err="1">
                <a:latin typeface="Times New Roman" panose="02020603050405020304" pitchFamily="18" charset="0"/>
                <a:cs typeface="Times New Roman" panose="02020603050405020304" pitchFamily="18" charset="0"/>
              </a:rPr>
              <a:t>Pyladés</a:t>
            </a:r>
            <a:r>
              <a:rPr lang="cs-CZ" dirty="0">
                <a:latin typeface="Times New Roman" panose="02020603050405020304" pitchFamily="18" charset="0"/>
                <a:cs typeface="Times New Roman" panose="02020603050405020304" pitchFamily="18" charset="0"/>
              </a:rPr>
              <a:t>, který se vydával za Oresta, chci vraždit jako </a:t>
            </a:r>
            <a:r>
              <a:rPr lang="cs-CZ" i="1" dirty="0" err="1">
                <a:latin typeface="Times New Roman" panose="02020603050405020304" pitchFamily="18" charset="0"/>
                <a:cs typeface="Times New Roman" panose="02020603050405020304" pitchFamily="18" charset="0"/>
              </a:rPr>
              <a:t>Timoleón</a:t>
            </a:r>
            <a:r>
              <a:rPr lang="cs-CZ" dirty="0">
                <a:latin typeface="Times New Roman" panose="02020603050405020304" pitchFamily="18" charset="0"/>
                <a:cs typeface="Times New Roman" panose="02020603050405020304" pitchFamily="18" charset="0"/>
              </a:rPr>
              <a:t>, chci porušit zákon a přísahu jako </a:t>
            </a:r>
            <a:r>
              <a:rPr lang="cs-CZ" i="1" dirty="0" err="1">
                <a:latin typeface="Times New Roman" panose="02020603050405020304" pitchFamily="18" charset="0"/>
                <a:cs typeface="Times New Roman" panose="02020603050405020304" pitchFamily="18" charset="0"/>
              </a:rPr>
              <a:t>Epaminóndás</a:t>
            </a:r>
            <a:r>
              <a:rPr lang="cs-CZ" i="1"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nebo jako </a:t>
            </a:r>
            <a:r>
              <a:rPr lang="cs-CZ" i="1" dirty="0">
                <a:latin typeface="Times New Roman" panose="02020603050405020304" pitchFamily="18" charset="0"/>
                <a:cs typeface="Times New Roman" panose="02020603050405020304" pitchFamily="18" charset="0"/>
              </a:rPr>
              <a:t>Johann de </a:t>
            </a:r>
            <a:r>
              <a:rPr lang="cs-CZ" i="1" dirty="0" err="1">
                <a:latin typeface="Times New Roman" panose="02020603050405020304" pitchFamily="18" charset="0"/>
                <a:cs typeface="Times New Roman" panose="02020603050405020304" pitchFamily="18" charset="0"/>
              </a:rPr>
              <a:t>Witt</a:t>
            </a:r>
            <a:r>
              <a:rPr lang="cs-CZ" dirty="0">
                <a:latin typeface="Times New Roman" panose="02020603050405020304" pitchFamily="18" charset="0"/>
                <a:cs typeface="Times New Roman" panose="02020603050405020304" pitchFamily="18" charset="0"/>
              </a:rPr>
              <a:t>, chci se rozhodnout k sebevraždě jako </a:t>
            </a:r>
            <a:r>
              <a:rPr lang="cs-CZ" i="1" dirty="0" err="1">
                <a:latin typeface="Times New Roman" panose="02020603050405020304" pitchFamily="18" charset="0"/>
                <a:cs typeface="Times New Roman" panose="02020603050405020304" pitchFamily="18" charset="0"/>
              </a:rPr>
              <a:t>Otho</a:t>
            </a:r>
            <a:r>
              <a:rPr lang="cs-CZ" dirty="0">
                <a:latin typeface="Times New Roman" panose="02020603050405020304" pitchFamily="18" charset="0"/>
                <a:cs typeface="Times New Roman" panose="02020603050405020304" pitchFamily="18" charset="0"/>
              </a:rPr>
              <a:t>, chci se provinit svatokrádeží jako </a:t>
            </a:r>
            <a:r>
              <a:rPr lang="cs-CZ" i="1" dirty="0">
                <a:latin typeface="Times New Roman" panose="02020603050405020304" pitchFamily="18" charset="0"/>
                <a:cs typeface="Times New Roman" panose="02020603050405020304" pitchFamily="18" charset="0"/>
              </a:rPr>
              <a:t>David</a:t>
            </a:r>
            <a:r>
              <a:rPr lang="cs-CZ" dirty="0">
                <a:latin typeface="Times New Roman" panose="02020603050405020304" pitchFamily="18" charset="0"/>
                <a:cs typeface="Times New Roman" panose="02020603050405020304" pitchFamily="18" charset="0"/>
              </a:rPr>
              <a:t>, taky chci škubat klasy v den </a:t>
            </a:r>
            <a:r>
              <a:rPr lang="cs-CZ" i="1" dirty="0">
                <a:latin typeface="Times New Roman" panose="02020603050405020304" pitchFamily="18" charset="0"/>
                <a:cs typeface="Times New Roman" panose="02020603050405020304" pitchFamily="18" charset="0"/>
              </a:rPr>
              <a:t>sabatu </a:t>
            </a:r>
            <a:r>
              <a:rPr lang="cs-CZ" dirty="0">
                <a:latin typeface="Times New Roman" panose="02020603050405020304" pitchFamily="18" charset="0"/>
                <a:cs typeface="Times New Roman" panose="02020603050405020304" pitchFamily="18" charset="0"/>
              </a:rPr>
              <a:t>jen proto, že mi </a:t>
            </a:r>
            <a:r>
              <a:rPr lang="cs-CZ" i="1" dirty="0">
                <a:latin typeface="Times New Roman" panose="02020603050405020304" pitchFamily="18" charset="0"/>
                <a:cs typeface="Times New Roman" panose="02020603050405020304" pitchFamily="18" charset="0"/>
              </a:rPr>
              <a:t>vyhládlo</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Zákon je stvořen pro člověka, nikoliv člověk pro zákon</a:t>
            </a:r>
            <a:r>
              <a:rPr lang="cs-CZ" dirty="0">
                <a:latin typeface="Times New Roman" panose="02020603050405020304" pitchFamily="18" charset="0"/>
                <a:cs typeface="Times New Roman" panose="02020603050405020304" pitchFamily="18" charset="0"/>
              </a:rPr>
              <a:t>. Takový jsem neznaboh a </a:t>
            </a:r>
            <a:r>
              <a:rPr lang="cs-CZ" b="1" dirty="0">
                <a:latin typeface="Times New Roman" panose="02020603050405020304" pitchFamily="18" charset="0"/>
                <a:cs typeface="Times New Roman" panose="02020603050405020304" pitchFamily="18" charset="0"/>
              </a:rPr>
              <a:t>vysmívám se filosofii</a:t>
            </a:r>
            <a:r>
              <a:rPr lang="cs-CZ" dirty="0">
                <a:latin typeface="Times New Roman" panose="02020603050405020304" pitchFamily="18" charset="0"/>
                <a:cs typeface="Times New Roman" panose="02020603050405020304" pitchFamily="18" charset="0"/>
              </a:rPr>
              <a:t>, která mě proto nazývá bezbožným, vysmívám se jí i její nejvyšší bytnosti. S posvátnou jistotou tvrdím, že privilegium, které stojí na straně takovýchto zločinů proti čisté liteře </a:t>
            </a:r>
            <a:r>
              <a:rPr lang="cs-CZ" b="1" dirty="0">
                <a:latin typeface="Times New Roman" panose="02020603050405020304" pitchFamily="18" charset="0"/>
                <a:cs typeface="Times New Roman" panose="02020603050405020304" pitchFamily="18" charset="0"/>
              </a:rPr>
              <a:t>absolutního, obecného, rozumového zákona</a:t>
            </a:r>
            <a:r>
              <a:rPr lang="cs-CZ" dirty="0">
                <a:latin typeface="Times New Roman" panose="02020603050405020304" pitchFamily="18" charset="0"/>
                <a:cs typeface="Times New Roman" panose="02020603050405020304" pitchFamily="18" charset="0"/>
              </a:rPr>
              <a:t>, je skutečným </a:t>
            </a:r>
            <a:r>
              <a:rPr lang="cs-CZ" i="1" dirty="0">
                <a:latin typeface="Times New Roman" panose="02020603050405020304" pitchFamily="18" charset="0"/>
                <a:cs typeface="Times New Roman" panose="02020603050405020304" pitchFamily="18" charset="0"/>
              </a:rPr>
              <a:t>majestátním právem </a:t>
            </a:r>
            <a:r>
              <a:rPr lang="cs-CZ" dirty="0">
                <a:latin typeface="Times New Roman" panose="02020603050405020304" pitchFamily="18" charset="0"/>
                <a:cs typeface="Times New Roman" panose="02020603050405020304" pitchFamily="18" charset="0"/>
              </a:rPr>
              <a:t>člověka, pečetí jeho důstojnosti a božské přirozenosti.“</a:t>
            </a:r>
          </a:p>
          <a:p>
            <a:pPr marL="0" indent="0" algn="just">
              <a:buNone/>
            </a:pPr>
            <a:r>
              <a:rPr lang="cs-CZ" dirty="0">
                <a:latin typeface="Times New Roman" panose="02020603050405020304" pitchFamily="18" charset="0"/>
                <a:cs typeface="Times New Roman" panose="02020603050405020304" pitchFamily="18" charset="0"/>
              </a:rPr>
              <a:t>Přeloženo z </a:t>
            </a:r>
            <a:r>
              <a:rPr lang="cs-CZ" i="1" dirty="0">
                <a:latin typeface="Times New Roman" panose="02020603050405020304" pitchFamily="18" charset="0"/>
                <a:cs typeface="Times New Roman" panose="02020603050405020304" pitchFamily="18" charset="0"/>
              </a:rPr>
              <a:t>Otevřeného dopisu Fichtovi.</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15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381625" y="609600"/>
            <a:ext cx="5816361" cy="1330839"/>
          </a:xfrm>
        </p:spPr>
        <p:txBody>
          <a:bodyPr vert="horz" lIns="91440" tIns="45720" rIns="91440" bIns="45720" rtlCol="0" anchor="ctr">
            <a:normAutofit/>
          </a:bodyPr>
          <a:lstStyle/>
          <a:p>
            <a:r>
              <a:rPr lang="en-US" kern="1200" dirty="0">
                <a:solidFill>
                  <a:schemeClr val="tx1"/>
                </a:solidFill>
                <a:latin typeface="Times New Roman" panose="02020603050405020304" pitchFamily="18" charset="0"/>
                <a:cs typeface="Times New Roman" panose="02020603050405020304" pitchFamily="18" charset="0"/>
              </a:rPr>
              <a:t>Soren Kierkegaard: </a:t>
            </a:r>
            <a:br>
              <a:rPr lang="en-US" kern="1200" dirty="0">
                <a:solidFill>
                  <a:schemeClr val="tx1"/>
                </a:solidFill>
                <a:latin typeface="Times New Roman" panose="02020603050405020304" pitchFamily="18" charset="0"/>
                <a:cs typeface="Times New Roman" panose="02020603050405020304" pitchFamily="18" charset="0"/>
              </a:rPr>
            </a:br>
            <a:r>
              <a:rPr lang="en-US" kern="1200" dirty="0" err="1">
                <a:solidFill>
                  <a:schemeClr val="tx1"/>
                </a:solidFill>
                <a:latin typeface="Times New Roman" panose="02020603050405020304" pitchFamily="18" charset="0"/>
                <a:cs typeface="Times New Roman" panose="02020603050405020304" pitchFamily="18" charset="0"/>
              </a:rPr>
              <a:t>Mistr</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zoufalství</a:t>
            </a:r>
            <a:endParaRPr lang="en-US" kern="1200" dirty="0">
              <a:solidFill>
                <a:schemeClr val="tx1"/>
              </a:solidFill>
              <a:latin typeface="Times New Roman" panose="02020603050405020304" pitchFamily="18" charset="0"/>
              <a:cs typeface="Times New Roman" panose="02020603050405020304" pitchFamily="18" charset="0"/>
            </a:endParaRPr>
          </a:p>
        </p:txBody>
      </p:sp>
      <p:sp>
        <p:nvSpPr>
          <p:cNvPr id="20" name="Freeform: Shape 19">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symbol pro obsah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2" b="4790"/>
          <a:stretch/>
        </p:blipFill>
        <p:spPr>
          <a:xfrm>
            <a:off x="991013" y="1180530"/>
            <a:ext cx="3494847" cy="4922157"/>
          </a:xfrm>
          <a:prstGeom prst="rect">
            <a:avLst/>
          </a:prstGeom>
        </p:spPr>
      </p:pic>
      <p:sp>
        <p:nvSpPr>
          <p:cNvPr id="5" name="Zástupný symbol pro obsah 4"/>
          <p:cNvSpPr>
            <a:spLocks noGrp="1"/>
          </p:cNvSpPr>
          <p:nvPr>
            <p:ph sz="half" idx="2"/>
          </p:nvPr>
        </p:nvSpPr>
        <p:spPr>
          <a:xfrm>
            <a:off x="5381625" y="2194101"/>
            <a:ext cx="5816362" cy="3908587"/>
          </a:xfrm>
        </p:spPr>
        <p:txBody>
          <a:bodyPr vert="horz" lIns="91440" tIns="45720" rIns="91440" bIns="45720" rtlCol="0">
            <a:normAutofit lnSpcReduction="10000"/>
          </a:bodyPr>
          <a:lstStyle/>
          <a:p>
            <a:pPr marL="0" indent="0">
              <a:buNone/>
            </a:pPr>
            <a:r>
              <a:rPr lang="en-US" dirty="0">
                <a:latin typeface="Times New Roman" panose="02020603050405020304" pitchFamily="18" charset="0"/>
                <a:cs typeface="Times New Roman" panose="02020603050405020304" pitchFamily="18" charset="0"/>
              </a:rPr>
              <a:t>Søren Kierkegaard </a:t>
            </a:r>
            <a:r>
              <a:rPr lang="en-US" dirty="0" err="1">
                <a:latin typeface="Times New Roman" panose="02020603050405020304" pitchFamily="18" charset="0"/>
                <a:cs typeface="Times New Roman" panose="02020603050405020304" pitchFamily="18" charset="0"/>
              </a:rPr>
              <a:t>byl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filosofem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spisovatelem</a:t>
            </a:r>
            <a:r>
              <a:rPr lang="en-US" dirty="0">
                <a:latin typeface="Times New Roman" panose="02020603050405020304" pitchFamily="18" charset="0"/>
                <a:cs typeface="Times New Roman" panose="02020603050405020304" pitchFamily="18" charset="0"/>
              </a:rPr>
              <a:t>, theologem a </a:t>
            </a:r>
            <a:r>
              <a:rPr lang="en-US" dirty="0" err="1">
                <a:latin typeface="Times New Roman" panose="02020603050405020304" pitchFamily="18" charset="0"/>
                <a:cs typeface="Times New Roman" panose="02020603050405020304" pitchFamily="18" charset="0"/>
              </a:rPr>
              <a:t>psychologem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který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měl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zásadní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vliv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myšlení</a:t>
            </a:r>
            <a:r>
              <a:rPr lang="en-US" dirty="0">
                <a:latin typeface="Times New Roman" panose="02020603050405020304" pitchFamily="18" charset="0"/>
                <a:cs typeface="Times New Roman" panose="02020603050405020304" pitchFamily="18" charset="0"/>
              </a:rPr>
              <a:t> 20. </a:t>
            </a:r>
            <a:r>
              <a:rPr lang="en-US" dirty="0" err="1">
                <a:latin typeface="Times New Roman" panose="02020603050405020304" pitchFamily="18" charset="0"/>
                <a:cs typeface="Times New Roman" panose="02020603050405020304" pitchFamily="18" charset="0"/>
              </a:rPr>
              <a:t>století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Narodil</a:t>
            </a:r>
            <a:r>
              <a:rPr lang="en-US" dirty="0">
                <a:latin typeface="Times New Roman" panose="02020603050405020304" pitchFamily="18" charset="0"/>
                <a:cs typeface="Times New Roman" panose="02020603050405020304" pitchFamily="18" charset="0"/>
              </a:rPr>
              <a:t> se 5. </a:t>
            </a:r>
            <a:r>
              <a:rPr lang="en-US" dirty="0" err="1">
                <a:latin typeface="Times New Roman" panose="02020603050405020304" pitchFamily="18" charset="0"/>
                <a:cs typeface="Times New Roman" panose="02020603050405020304" pitchFamily="18" charset="0"/>
              </a:rPr>
              <a:t>květen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1813</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zámožné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rodiny</a:t>
            </a:r>
            <a:r>
              <a:rPr lang="en-US" dirty="0">
                <a:latin typeface="Times New Roman" panose="02020603050405020304" pitchFamily="18" charset="0"/>
                <a:cs typeface="Times New Roman" panose="02020603050405020304" pitchFamily="18" charset="0"/>
              </a:rPr>
              <a:t> v </a:t>
            </a:r>
            <a:r>
              <a:rPr lang="en-US" dirty="0" err="1">
                <a:latin typeface="Times New Roman" panose="02020603050405020304" pitchFamily="18" charset="0"/>
                <a:cs typeface="Times New Roman" panose="02020603050405020304" pitchFamily="18" charset="0"/>
              </a:rPr>
              <a:t>Kodani</a:t>
            </a:r>
            <a:r>
              <a:rPr lang="en-US" dirty="0">
                <a:latin typeface="Times New Roman" panose="02020603050405020304" pitchFamily="18" charset="0"/>
                <a:cs typeface="Times New Roman" panose="02020603050405020304" pitchFamily="18" charset="0"/>
              </a:rPr>
              <a:t>. Na </a:t>
            </a:r>
            <a:r>
              <a:rPr lang="en-US" dirty="0" err="1">
                <a:latin typeface="Times New Roman" panose="02020603050405020304" pitchFamily="18" charset="0"/>
                <a:cs typeface="Times New Roman" panose="02020603050405020304" pitchFamily="18" charset="0"/>
              </a:rPr>
              <a:t>večeři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Kierkegaardovi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občas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zavítal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dánský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král</a:t>
            </a:r>
            <a:r>
              <a:rPr lang="en-US" dirty="0">
                <a:latin typeface="Times New Roman" panose="02020603050405020304" pitchFamily="18" charset="0"/>
                <a:cs typeface="Times New Roman" panose="02020603050405020304" pitchFamily="18" charset="0"/>
              </a:rPr>
              <a:t>. Kierkegaard </a:t>
            </a:r>
            <a:r>
              <a:rPr lang="en-US" dirty="0" err="1">
                <a:latin typeface="Times New Roman" panose="02020603050405020304" pitchFamily="18" charset="0"/>
                <a:cs typeface="Times New Roman" panose="02020603050405020304" pitchFamily="18" charset="0"/>
              </a:rPr>
              <a:t>tak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nemusel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pracovat</a:t>
            </a:r>
            <a:r>
              <a:rPr lang="en-US" dirty="0">
                <a:latin typeface="Times New Roman" panose="02020603050405020304" pitchFamily="18" charset="0"/>
                <a:cs typeface="Times New Roman" panose="02020603050405020304" pitchFamily="18" charset="0"/>
              </a:rPr>
              <a:t> pro </a:t>
            </a:r>
            <a:r>
              <a:rPr lang="en-US" dirty="0" err="1">
                <a:latin typeface="Times New Roman" panose="02020603050405020304" pitchFamily="18" charset="0"/>
                <a:cs typeface="Times New Roman" panose="02020603050405020304" pitchFamily="18" charset="0"/>
              </a:rPr>
              <a:t>peníze</a:t>
            </a:r>
            <a:r>
              <a:rPr lang="en-US" dirty="0">
                <a:latin typeface="Times New Roman" panose="02020603050405020304" pitchFamily="18" charset="0"/>
                <a:cs typeface="Times New Roman" panose="02020603050405020304" pitchFamily="18" charset="0"/>
              </a:rPr>
              <a:t> a </a:t>
            </a:r>
            <a:r>
              <a:rPr lang="en-US" b="1" dirty="0" err="1">
                <a:latin typeface="Times New Roman" panose="02020603050405020304" pitchFamily="18" charset="0"/>
                <a:cs typeface="Times New Roman" panose="02020603050405020304" pitchFamily="18" charset="0"/>
              </a:rPr>
              <a:t>celý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život</a:t>
            </a:r>
            <a:r>
              <a:rPr lang="en-US" b="1" dirty="0">
                <a:latin typeface="Times New Roman" panose="02020603050405020304" pitchFamily="18" charset="0"/>
                <a:cs typeface="Times New Roman" panose="02020603050405020304" pitchFamily="18" charset="0"/>
              </a:rPr>
              <a:t> se </a:t>
            </a:r>
            <a:r>
              <a:rPr lang="en-US" b="1" dirty="0" err="1">
                <a:latin typeface="Times New Roman" panose="02020603050405020304" pitchFamily="18" charset="0"/>
                <a:cs typeface="Times New Roman" panose="02020603050405020304" pitchFamily="18" charset="0"/>
              </a:rPr>
              <a:t>věnoval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specifickému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typu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podnikání</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6481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Kierkegaardův podnik</a:t>
            </a:r>
          </a:p>
        </p:txBody>
      </p:sp>
      <p:sp>
        <p:nvSpPr>
          <p:cNvPr id="3" name="Zástupný symbol pro obsah 2"/>
          <p:cNvSpPr>
            <a:spLocks noGrp="1"/>
          </p:cNvSpPr>
          <p:nvPr>
            <p:ph idx="1"/>
          </p:nvPr>
        </p:nvSpPr>
        <p:spPr/>
        <p:txBody>
          <a:bodyPr/>
          <a:lstStyle/>
          <a:p>
            <a:pPr marL="0" indent="0" algn="just">
              <a:buNone/>
            </a:pPr>
            <a:r>
              <a:rPr lang="cs-CZ" dirty="0">
                <a:latin typeface="Times New Roman" panose="02020603050405020304" pitchFamily="18" charset="0"/>
                <a:cs typeface="Times New Roman" panose="02020603050405020304" pitchFamily="18" charset="0"/>
              </a:rPr>
              <a:t>„</a:t>
            </a:r>
            <a:r>
              <a:rPr lang="cs-CZ" b="1" dirty="0">
                <a:latin typeface="Times New Roman" panose="02020603050405020304" pitchFamily="18" charset="0"/>
                <a:cs typeface="Times New Roman" panose="02020603050405020304" pitchFamily="18" charset="0"/>
              </a:rPr>
              <a:t>Budu všechno dělat co možná nejtěžším</a:t>
            </a:r>
            <a:r>
              <a:rPr lang="cs-CZ" dirty="0">
                <a:latin typeface="Times New Roman" panose="02020603050405020304" pitchFamily="18" charset="0"/>
                <a:cs typeface="Times New Roman" panose="02020603050405020304" pitchFamily="18" charset="0"/>
              </a:rPr>
              <a:t>. Lidé se sice můžou utlouct po cestě, která by jim jejich život ulehčila, ale já půjdu opačným směrem. </a:t>
            </a:r>
            <a:r>
              <a:rPr lang="cs-CZ" b="1" dirty="0">
                <a:latin typeface="Times New Roman" panose="02020603050405020304" pitchFamily="18" charset="0"/>
                <a:cs typeface="Times New Roman" panose="02020603050405020304" pitchFamily="18" charset="0"/>
              </a:rPr>
              <a:t>Mým povoláním bude všechno trochu přidusit, zatěžkat, potrápit</a:t>
            </a:r>
            <a:r>
              <a:rPr lang="cs-CZ" dirty="0">
                <a:latin typeface="Times New Roman" panose="02020603050405020304" pitchFamily="18" charset="0"/>
                <a:cs typeface="Times New Roman" panose="02020603050405020304" pitchFamily="18" charset="0"/>
              </a:rPr>
              <a:t>. Kolik mi asi bude taková výroba potíží vynášet?“</a:t>
            </a:r>
          </a:p>
        </p:txBody>
      </p:sp>
    </p:spTree>
    <p:extLst>
      <p:ext uri="{BB962C8B-B14F-4D97-AF65-F5344CB8AC3E}">
        <p14:creationId xmlns:p14="http://schemas.microsoft.com/office/powerpoint/2010/main" val="74834892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2041</Words>
  <Application>Microsoft Macintosh PowerPoint</Application>
  <PresentationFormat>Širokoúhlá obrazovka</PresentationFormat>
  <Paragraphs>62</Paragraphs>
  <Slides>23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Arial</vt:lpstr>
      <vt:lpstr>Calibri</vt:lpstr>
      <vt:lpstr>Calibri Light</vt:lpstr>
      <vt:lpstr>Times New Roman</vt:lpstr>
      <vt:lpstr>Motiv Office</vt:lpstr>
      <vt:lpstr>„Skákat výše než ostatní“:  Post-osvícenecký obrat k náboženské antropotechnice</vt:lpstr>
      <vt:lpstr>Skandál obrácení</vt:lpstr>
      <vt:lpstr>Šedá eminence moderní filosofie: Jacobi</vt:lpstr>
      <vt:lpstr>J. G. Fichtův atheismus? Nebo nihilismus?</vt:lpstr>
      <vt:lpstr>Bůh zvnějšněním člověka?</vt:lpstr>
      <vt:lpstr>Odkouzlený svět</vt:lpstr>
      <vt:lpstr>Jacobiho protest proti morálnímu řádu</vt:lpstr>
      <vt:lpstr>Soren Kierkegaard:  Mistr zoufalství</vt:lpstr>
      <vt:lpstr>Kierkegaardův podnik</vt:lpstr>
      <vt:lpstr>Kritik přítomnosti</vt:lpstr>
      <vt:lpstr>Tři stádia existence: Stádium estetické</vt:lpstr>
      <vt:lpstr>Druhé stádium: počestný občan</vt:lpstr>
      <vt:lpstr>Nejvyšší stádium: stádium náboženské</vt:lpstr>
      <vt:lpstr>„Abrahám je veliký ctností čistě osobní.“</vt:lpstr>
      <vt:lpstr>Božská výjimka</vt:lpstr>
      <vt:lpstr>Kierkegaard se tím řadí k Pascalově tradici</vt:lpstr>
      <vt:lpstr>Pascalovo protiepidemické opatření</vt:lpstr>
      <vt:lpstr>Pojem úzkosti (Angst)</vt:lpstr>
      <vt:lpstr>Prezentace aplikace PowerPoint</vt:lpstr>
      <vt:lpstr>Prezentace aplikace PowerPoint</vt:lpstr>
      <vt:lpstr>Já jako vztah a bojiště</vt:lpstr>
      <vt:lpstr>Nemoc ke smrti: katalog zoufalství</vt:lpstr>
      <vt:lpstr>Tajemstvím antropologie je theologie.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„Skákat výše než ostatní“:  Post-osvícenecký obrat k náboženské antropotechnice</dc:title>
  <dc:creator>Matějčková, Tereza</dc:creator>
  <cp:lastModifiedBy>Matějčková, Tereza</cp:lastModifiedBy>
  <cp:revision>3</cp:revision>
  <dcterms:created xsi:type="dcterms:W3CDTF">2020-12-10T12:34:59Z</dcterms:created>
  <dcterms:modified xsi:type="dcterms:W3CDTF">2021-12-02T14:56:00Z</dcterms:modified>
</cp:coreProperties>
</file>