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handoutMasterIdLst>
    <p:handoutMasterId r:id="rId44"/>
  </p:handoutMasterIdLst>
  <p:sldIdLst>
    <p:sldId id="323" r:id="rId2"/>
    <p:sldId id="324" r:id="rId3"/>
    <p:sldId id="325" r:id="rId4"/>
    <p:sldId id="327" r:id="rId5"/>
    <p:sldId id="358" r:id="rId6"/>
    <p:sldId id="359" r:id="rId7"/>
    <p:sldId id="371" r:id="rId8"/>
    <p:sldId id="372" r:id="rId9"/>
    <p:sldId id="373" r:id="rId10"/>
    <p:sldId id="374" r:id="rId11"/>
    <p:sldId id="376" r:id="rId12"/>
    <p:sldId id="377" r:id="rId13"/>
    <p:sldId id="378" r:id="rId14"/>
    <p:sldId id="379" r:id="rId15"/>
    <p:sldId id="380" r:id="rId16"/>
    <p:sldId id="375" r:id="rId17"/>
    <p:sldId id="381" r:id="rId18"/>
    <p:sldId id="382" r:id="rId19"/>
    <p:sldId id="383" r:id="rId20"/>
    <p:sldId id="384" r:id="rId21"/>
    <p:sldId id="385" r:id="rId22"/>
    <p:sldId id="365" r:id="rId23"/>
    <p:sldId id="366" r:id="rId24"/>
    <p:sldId id="367" r:id="rId25"/>
    <p:sldId id="386" r:id="rId26"/>
    <p:sldId id="368" r:id="rId27"/>
    <p:sldId id="387" r:id="rId28"/>
    <p:sldId id="388" r:id="rId29"/>
    <p:sldId id="389" r:id="rId30"/>
    <p:sldId id="390" r:id="rId31"/>
    <p:sldId id="391" r:id="rId32"/>
    <p:sldId id="392" r:id="rId33"/>
    <p:sldId id="393" r:id="rId34"/>
    <p:sldId id="394" r:id="rId35"/>
    <p:sldId id="395" r:id="rId36"/>
    <p:sldId id="396" r:id="rId37"/>
    <p:sldId id="397" r:id="rId38"/>
    <p:sldId id="360" r:id="rId39"/>
    <p:sldId id="369" r:id="rId40"/>
    <p:sldId id="398" r:id="rId41"/>
    <p:sldId id="399" r:id="rId42"/>
  </p:sldIdLst>
  <p:sldSz cx="12192000" cy="6858000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7" d="100"/>
          <a:sy n="117" d="100"/>
        </p:scale>
        <p:origin x="2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6C6077-B0D5-40C4-A154-9A73C12BFD85}" type="datetimeFigureOut">
              <a:rPr lang="cs-CZ" smtClean="0"/>
              <a:t>2.5.2017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34695D-E680-4E7D-A853-2F5119E74B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9707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EE530-9CF2-4971-B3B3-D014A5995226}" type="datetimeFigureOut">
              <a:rPr lang="cs-CZ" smtClean="0"/>
              <a:t>2.5.2017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F6C2C-73B9-42ED-889D-9228FBE0FA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10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7F6C-82F3-4F89-A0FE-C8040CF5DEB8}" type="datetimeFigureOut">
              <a:rPr lang="cs-CZ" smtClean="0"/>
              <a:t>2.5.2017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431C-9242-4E91-BC8E-18FF942C9B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9499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7F6C-82F3-4F89-A0FE-C8040CF5DEB8}" type="datetimeFigureOut">
              <a:rPr lang="cs-CZ" smtClean="0"/>
              <a:t>2.5.2017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431C-9242-4E91-BC8E-18FF942C9B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500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7F6C-82F3-4F89-A0FE-C8040CF5DEB8}" type="datetimeFigureOut">
              <a:rPr lang="cs-CZ" smtClean="0"/>
              <a:t>2.5.2017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431C-9242-4E91-BC8E-18FF942C9B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7181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7F6C-82F3-4F89-A0FE-C8040CF5DEB8}" type="datetimeFigureOut">
              <a:rPr lang="cs-CZ" smtClean="0"/>
              <a:t>2.5.2017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431C-9242-4E91-BC8E-18FF942C9B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9555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7F6C-82F3-4F89-A0FE-C8040CF5DEB8}" type="datetimeFigureOut">
              <a:rPr lang="cs-CZ" smtClean="0"/>
              <a:t>2.5.2017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431C-9242-4E91-BC8E-18FF942C9B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9961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7F6C-82F3-4F89-A0FE-C8040CF5DEB8}" type="datetimeFigureOut">
              <a:rPr lang="cs-CZ" smtClean="0"/>
              <a:t>2.5.2017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431C-9242-4E91-BC8E-18FF942C9B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9452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7F6C-82F3-4F89-A0FE-C8040CF5DEB8}" type="datetimeFigureOut">
              <a:rPr lang="cs-CZ" smtClean="0"/>
              <a:t>2.5.2017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431C-9242-4E91-BC8E-18FF942C9B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71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7F6C-82F3-4F89-A0FE-C8040CF5DEB8}" type="datetimeFigureOut">
              <a:rPr lang="cs-CZ" smtClean="0"/>
              <a:t>2.5.2017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431C-9242-4E91-BC8E-18FF942C9B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49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7F6C-82F3-4F89-A0FE-C8040CF5DEB8}" type="datetimeFigureOut">
              <a:rPr lang="cs-CZ" smtClean="0"/>
              <a:t>2.5.2017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431C-9242-4E91-BC8E-18FF942C9B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572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7F6C-82F3-4F89-A0FE-C8040CF5DEB8}" type="datetimeFigureOut">
              <a:rPr lang="cs-CZ" smtClean="0"/>
              <a:t>2.5.2017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431C-9242-4E91-BC8E-18FF942C9B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552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7F6C-82F3-4F89-A0FE-C8040CF5DEB8}" type="datetimeFigureOut">
              <a:rPr lang="cs-CZ" smtClean="0"/>
              <a:t>2.5.2017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431C-9242-4E91-BC8E-18FF942C9B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000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A7F6C-82F3-4F89-A0FE-C8040CF5DEB8}" type="datetimeFigureOut">
              <a:rPr lang="cs-CZ" smtClean="0"/>
              <a:t>2.5.2017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0431C-9242-4E91-BC8E-18FF942C9B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65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youtube.com/watch?v=NOTjyCM3Ou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Pjy55Y6hWU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_0VlQ8MLG0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_KWZutFM-U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arFI7r2shY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fbZ6M_16o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hyperlink" Target="https://www.youtube.com/watch?v=WFvcgJ8uKoM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hyperlink" Target="https://www.youtube.com/watch?v=xLMbf7E5Ux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vOAXW2Kv_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U7b6s0LkR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351416"/>
          </a:xfrm>
        </p:spPr>
        <p:txBody>
          <a:bodyPr/>
          <a:lstStyle/>
          <a:p>
            <a:r>
              <a:rPr lang="cs-CZ" dirty="0" smtClean="0"/>
              <a:t>Národnost a menšina - CDA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012324"/>
            <a:ext cx="9144000" cy="1245476"/>
          </a:xfrm>
        </p:spPr>
        <p:txBody>
          <a:bodyPr>
            <a:normAutofit/>
          </a:bodyPr>
          <a:lstStyle/>
          <a:p>
            <a:r>
              <a:rPr lang="cs-CZ" sz="4000" dirty="0" smtClean="0"/>
              <a:t>Týden 9: </a:t>
            </a:r>
            <a:r>
              <a:rPr lang="cs-CZ" sz="4000" dirty="0" smtClean="0"/>
              <a:t>Zvuk</a:t>
            </a:r>
            <a:r>
              <a:rPr lang="cs-CZ" sz="4000" dirty="0" smtClean="0"/>
              <a:t> </a:t>
            </a:r>
            <a:r>
              <a:rPr lang="cs-CZ" sz="4000" dirty="0" smtClean="0"/>
              <a:t>a hudební data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876845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Hudba jako komerční nástroj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Hudba nabádá lidi, aby více utráceli.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7714" y="2921452"/>
            <a:ext cx="5196550" cy="2932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908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Stravinský – autobiografie (1936)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„Myslím, že hudba je ze své podstaty naprosto bezmocná. Nedokáže vyjádřit pocit, postoj mysli, náladu, fenomén ani povahu. Pokud se zdá, že hudba něco vyjadřuje, je to jen iluze, nikoli realita.“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www.youtube.com/watch?v=NOTjyCM3Ou4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937" y="3866578"/>
            <a:ext cx="3319055" cy="2620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169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Deskriptivní hudba?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367643"/>
            <a:ext cx="10515600" cy="3809320"/>
          </a:xfrm>
        </p:spPr>
        <p:txBody>
          <a:bodyPr/>
          <a:lstStyle/>
          <a:p>
            <a:r>
              <a:rPr lang="cs-CZ" dirty="0" smtClean="0"/>
              <a:t>Většina lidí hudbu chápe jako autonomní a abstraktní, a to i když je emotivně zabarvená a estetická</a:t>
            </a:r>
          </a:p>
          <a:p>
            <a:r>
              <a:rPr lang="cs-CZ" dirty="0" err="1" smtClean="0"/>
              <a:t>Adorno</a:t>
            </a:r>
            <a:r>
              <a:rPr lang="cs-CZ" dirty="0" smtClean="0"/>
              <a:t> (1976) – „strukturální poslech“ – nejrozšířenější, preferovaná forma chápání hudby</a:t>
            </a:r>
          </a:p>
          <a:p>
            <a:r>
              <a:rPr lang="cs-CZ" dirty="0" smtClean="0"/>
              <a:t>Nejrozšířenější pohled v recenzích klasické a jazzové hudby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4478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Italská opera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Vyvinula „reprezentativní styl“: soubor prostředků, které umožňují vyprávět příběhy, evokovat prostředí, charakterizovat osoby</a:t>
            </a:r>
            <a:endParaRPr lang="en-GB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979" y="3073400"/>
            <a:ext cx="571500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747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nebo melodie?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začátku 20. století panuje napětí mezi „popisnými“ a „melodickými“ prvky v hudbě</a:t>
            </a:r>
          </a:p>
          <a:p>
            <a:r>
              <a:rPr lang="cs-CZ" dirty="0" smtClean="0"/>
              <a:t>Napětí mezi hudbou jako diskurzem a samotnou hudbou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1923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 popisná hudba méně kvalitní?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začátku 19. století je popisná hudba chápaná jako méně prestižní</a:t>
            </a:r>
          </a:p>
          <a:p>
            <a:r>
              <a:rPr lang="cs-CZ" dirty="0" smtClean="0"/>
              <a:t>Beethoven (6. symfonie): „Scéna u potoka“, „Radostné shromáždění vesničanů“, „Bouře“ – ale sám tvrdil, že je to „vyjádření pocitů spíš než ilustrace“</a:t>
            </a:r>
          </a:p>
          <a:p>
            <a:r>
              <a:rPr lang="cs-CZ" dirty="0" err="1" smtClean="0"/>
              <a:t>Honegger</a:t>
            </a:r>
            <a:r>
              <a:rPr lang="cs-CZ" dirty="0" smtClean="0"/>
              <a:t> – </a:t>
            </a:r>
            <a:r>
              <a:rPr lang="cs-CZ" dirty="0" err="1" smtClean="0"/>
              <a:t>Pacific</a:t>
            </a:r>
            <a:r>
              <a:rPr lang="cs-CZ" dirty="0" smtClean="0"/>
              <a:t> 231 – „Nesnažil jsem se imitovat zvuky lokomotivy, ale přeložit vizuální dojmy a fyzické potěšení do hudební konstrukce“</a:t>
            </a:r>
          </a:p>
          <a:p>
            <a:pPr marL="0" indent="0">
              <a:buNone/>
            </a:pPr>
            <a:r>
              <a:rPr lang="cs-CZ" dirty="0"/>
              <a:t>https://www.youtube.com/watch?v=wS6XAjd-9h8</a:t>
            </a:r>
          </a:p>
          <a:p>
            <a:endParaRPr lang="en-GB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1536" y="9144"/>
            <a:ext cx="3170464" cy="1816481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407" y="4563836"/>
            <a:ext cx="3163186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1840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Hudba a diskurz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analýze diskurzu jsou popisné prvky v hudbě důležité</a:t>
            </a:r>
          </a:p>
          <a:p>
            <a:r>
              <a:rPr lang="cs-CZ" dirty="0" smtClean="0"/>
              <a:t>Klesající </a:t>
            </a:r>
            <a:r>
              <a:rPr lang="cs-CZ" dirty="0" smtClean="0"/>
              <a:t>a stoupající melodie</a:t>
            </a:r>
          </a:p>
          <a:p>
            <a:r>
              <a:rPr lang="cs-CZ" dirty="0" smtClean="0"/>
              <a:t>Velké a malé intervaly</a:t>
            </a:r>
          </a:p>
          <a:p>
            <a:r>
              <a:rPr lang="cs-CZ" dirty="0" smtClean="0"/>
              <a:t>Tečkované rytmy a pozdržení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1255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Stoupající melodie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aktivní</a:t>
            </a:r>
          </a:p>
          <a:p>
            <a:r>
              <a:rPr lang="cs-CZ" dirty="0" smtClean="0"/>
              <a:t>dynamické</a:t>
            </a:r>
          </a:p>
          <a:p>
            <a:r>
              <a:rPr lang="cs-CZ" dirty="0" smtClean="0"/>
              <a:t>zpívání vyšších tónů vyžaduje větší úsilí hlasivek</a:t>
            </a:r>
          </a:p>
          <a:p>
            <a:r>
              <a:rPr lang="cs-CZ" dirty="0" smtClean="0"/>
              <a:t>aktivizuje posluchače, naplňuje energií</a:t>
            </a:r>
          </a:p>
          <a:p>
            <a:r>
              <a:rPr lang="cs-CZ" dirty="0" smtClean="0"/>
              <a:t>umožňuje nadchnout lidi pro věc (národní hymny)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66010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Klesající melodie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pasivní</a:t>
            </a:r>
          </a:p>
          <a:p>
            <a:r>
              <a:rPr lang="cs-CZ" dirty="0" smtClean="0"/>
              <a:t>introspektivní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40836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Velké intervaly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Heroické</a:t>
            </a:r>
          </a:p>
        </p:txBody>
      </p:sp>
    </p:spTree>
    <p:extLst>
      <p:ext uri="{BB962C8B-B14F-4D97-AF65-F5344CB8AC3E}">
        <p14:creationId xmlns:p14="http://schemas.microsoft.com/office/powerpoint/2010/main" val="331022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12175"/>
            <a:ext cx="10515600" cy="4364788"/>
          </a:xfrm>
        </p:spPr>
        <p:txBody>
          <a:bodyPr>
            <a:normAutofit/>
          </a:bodyPr>
          <a:lstStyle/>
          <a:p>
            <a:r>
              <a:rPr lang="cs-CZ" sz="4000" dirty="0" smtClean="0"/>
              <a:t>Vyučující: Mgr. Bc. Sylva </a:t>
            </a:r>
            <a:r>
              <a:rPr lang="cs-CZ" sz="4000" dirty="0" err="1" smtClean="0"/>
              <a:t>Švejdarová</a:t>
            </a:r>
            <a:r>
              <a:rPr lang="cs-CZ" sz="4000" dirty="0" smtClean="0"/>
              <a:t>, MA, PhD</a:t>
            </a:r>
          </a:p>
          <a:p>
            <a:r>
              <a:rPr lang="cs-CZ" sz="4000" dirty="0" smtClean="0"/>
              <a:t>Kontakt: svejs1aj@ff.cuni.cz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4718679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Malé intervaly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malé kroky jsou sentimentální</a:t>
            </a:r>
          </a:p>
          <a:p>
            <a:r>
              <a:rPr lang="cs-CZ" dirty="0" smtClean="0"/>
              <a:t>balady</a:t>
            </a:r>
          </a:p>
          <a:p>
            <a:r>
              <a:rPr lang="cs-CZ" dirty="0" smtClean="0"/>
              <a:t>chromatika – standardní nástroj sentimentality ve vážné hudbě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0247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Tečkované rytmy, zadržení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220685"/>
            <a:ext cx="10515600" cy="3956277"/>
          </a:xfrm>
        </p:spPr>
        <p:txBody>
          <a:bodyPr/>
          <a:lstStyle/>
          <a:p>
            <a:r>
              <a:rPr lang="cs-CZ" dirty="0" smtClean="0"/>
              <a:t>První dlouhá, druhá krátká: krátká je očekáváná, vytváří dojem přesného načasování, disciplíny</a:t>
            </a:r>
          </a:p>
          <a:p>
            <a:r>
              <a:rPr lang="cs-CZ" dirty="0" smtClean="0"/>
              <a:t>Zadržení: další nota se odkládá, napětí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68815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Hudba jako společenská interakce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Hraní a poslouchání hudby je společenská interakce</a:t>
            </a:r>
          </a:p>
          <a:p>
            <a:r>
              <a:rPr lang="cs-CZ" dirty="0" smtClean="0"/>
              <a:t>Síla, solidarita</a:t>
            </a:r>
          </a:p>
          <a:p>
            <a:r>
              <a:rPr lang="cs-CZ" dirty="0" smtClean="0"/>
              <a:t>Simultánní spíše než sekvenční</a:t>
            </a:r>
          </a:p>
          <a:p>
            <a:r>
              <a:rPr lang="cs-CZ" dirty="0" smtClean="0"/>
              <a:t>Vytváření skupinových pocitů, spojování lidí</a:t>
            </a:r>
          </a:p>
          <a:p>
            <a:r>
              <a:rPr lang="cs-CZ" dirty="0" smtClean="0"/>
              <a:t>Společenské unisono, společenský pluralismus, společenská dominance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63867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Rytmus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444435"/>
            <a:ext cx="10515600" cy="3732527"/>
          </a:xfrm>
        </p:spPr>
        <p:txBody>
          <a:bodyPr/>
          <a:lstStyle/>
          <a:p>
            <a:r>
              <a:rPr lang="cs-CZ" dirty="0" smtClean="0"/>
              <a:t>Pravidelný či </a:t>
            </a:r>
            <a:r>
              <a:rPr lang="cs-CZ" dirty="0" smtClean="0"/>
              <a:t>nepravidelný (nadlidský, věčnost, kosmos, příroda)</a:t>
            </a:r>
            <a:endParaRPr lang="cs-CZ" dirty="0" smtClean="0"/>
          </a:p>
          <a:p>
            <a:r>
              <a:rPr lang="cs-CZ" dirty="0" smtClean="0"/>
              <a:t>Metronomický (rock – snaha nabýt kontroly nad časem) </a:t>
            </a:r>
            <a:r>
              <a:rPr lang="cs-CZ" dirty="0" smtClean="0"/>
              <a:t>či </a:t>
            </a:r>
            <a:r>
              <a:rPr lang="cs-CZ" dirty="0" err="1" smtClean="0"/>
              <a:t>nemetronomický</a:t>
            </a:r>
            <a:r>
              <a:rPr lang="cs-CZ" dirty="0" smtClean="0"/>
              <a:t> (předražené a zadržené noty v afro-americké hudbě)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06236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Durová nebo mollová </a:t>
            </a:r>
            <a:r>
              <a:rPr lang="cs-CZ" dirty="0" smtClean="0"/>
              <a:t>tónina?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Durová stupnice – norma v západní hudbě od pozdního středověku (j</a:t>
            </a:r>
            <a:r>
              <a:rPr lang="cs-CZ" dirty="0" smtClean="0"/>
              <a:t>ónská stupnice ale jen ve světské hudbě)</a:t>
            </a:r>
          </a:p>
          <a:p>
            <a:r>
              <a:rPr lang="cs-CZ" dirty="0" smtClean="0"/>
              <a:t>Papež Jan XXI, se v polovině 13. století pokoušel zakázat durové stupnice:</a:t>
            </a:r>
          </a:p>
          <a:p>
            <a:pPr marL="0" indent="0">
              <a:buNone/>
            </a:pPr>
            <a:r>
              <a:rPr lang="cs-CZ" dirty="0" smtClean="0"/>
              <a:t>„Určité metody v nové škole používají v metodách nové noty, které jsou pro nás nezvyklé. Melodie vycpávají horními notami, které se berou ze světských písní. Jejich hlasy se pohybují sem a tam a intoxikují ucho. Proto jsme se rozhodli tyto noty zakázat a umístit je daleko od Božího domu. Nechť se autoritativní hudba nemění.“</a:t>
            </a:r>
          </a:p>
          <a:p>
            <a:r>
              <a:rPr lang="cs-CZ" dirty="0" smtClean="0"/>
              <a:t>Posun společnosti k sekulární kultuře, durová stupnice byla subversivní</a:t>
            </a:r>
          </a:p>
          <a:p>
            <a:r>
              <a:rPr lang="cs-CZ" dirty="0" smtClean="0"/>
              <a:t>Obchodníci: pilná práce, píle, věda a technika vedou k úspěchu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95276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Mollová stupnice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Malá tercie – stojí v cestě pokroku</a:t>
            </a:r>
          </a:p>
          <a:p>
            <a:r>
              <a:rPr lang="cs-CZ" dirty="0" smtClean="0"/>
              <a:t>Mollové skladby s durovým koncem: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www.youtube.com/watch?v=MPjy55Y6hWU</a:t>
            </a:r>
            <a:endParaRPr lang="cs-CZ" dirty="0" smtClean="0"/>
          </a:p>
          <a:p>
            <a:r>
              <a:rPr lang="cs-CZ" dirty="0" smtClean="0"/>
              <a:t>Stalin a Šostakovič: „vyjádření hrdinství lidských životů a vítězství socialismu“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1960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Dynamika a barva tónu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Hlasitost – soukromí/veřejnost</a:t>
            </a:r>
          </a:p>
          <a:p>
            <a:r>
              <a:rPr lang="cs-CZ" dirty="0" smtClean="0"/>
              <a:t>Výška – asertivita u mužů a u žen, ikonická mužská a ženská identita</a:t>
            </a:r>
            <a:endParaRPr lang="cs-CZ" dirty="0" smtClean="0"/>
          </a:p>
          <a:p>
            <a:r>
              <a:rPr lang="cs-CZ" dirty="0" smtClean="0"/>
              <a:t>Vibrato – napětí, láska, strach</a:t>
            </a:r>
            <a:endParaRPr lang="cs-CZ" dirty="0" smtClean="0"/>
          </a:p>
          <a:p>
            <a:r>
              <a:rPr lang="cs-CZ" dirty="0" smtClean="0"/>
              <a:t>Dýchavičnost - vzrušení</a:t>
            </a:r>
            <a:endParaRPr lang="cs-CZ" dirty="0" smtClean="0"/>
          </a:p>
          <a:p>
            <a:r>
              <a:rPr lang="cs-CZ" dirty="0" smtClean="0"/>
              <a:t>Surovost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487" y="2972708"/>
            <a:ext cx="2481397" cy="306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8481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Stalin a Šostakovič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Strayer</a:t>
            </a:r>
            <a:r>
              <a:rPr lang="cs-CZ" dirty="0" smtClean="0"/>
              <a:t>, Hope R. (2013) „</a:t>
            </a:r>
            <a:r>
              <a:rPr lang="cs-CZ" dirty="0" err="1" smtClean="0"/>
              <a:t>Altered</a:t>
            </a:r>
            <a:r>
              <a:rPr lang="cs-CZ" dirty="0" smtClean="0"/>
              <a:t> but Not </a:t>
            </a:r>
            <a:r>
              <a:rPr lang="cs-CZ" dirty="0" err="1" smtClean="0"/>
              <a:t>Silenced</a:t>
            </a:r>
            <a:r>
              <a:rPr lang="cs-CZ" dirty="0" smtClean="0"/>
              <a:t>: </a:t>
            </a:r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Shostakovich</a:t>
            </a:r>
            <a:r>
              <a:rPr lang="cs-CZ" dirty="0" smtClean="0"/>
              <a:t> </a:t>
            </a:r>
            <a:r>
              <a:rPr lang="cs-CZ" dirty="0" err="1" smtClean="0"/>
              <a:t>Retained</a:t>
            </a:r>
            <a:r>
              <a:rPr lang="cs-CZ" dirty="0" smtClean="0"/>
              <a:t> His </a:t>
            </a:r>
            <a:r>
              <a:rPr lang="cs-CZ" dirty="0" err="1" smtClean="0"/>
              <a:t>Voice</a:t>
            </a:r>
            <a:r>
              <a:rPr lang="cs-CZ" dirty="0" smtClean="0"/>
              <a:t> as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Artist</a:t>
            </a:r>
            <a:r>
              <a:rPr lang="cs-CZ" dirty="0" smtClean="0"/>
              <a:t> </a:t>
            </a:r>
            <a:r>
              <a:rPr lang="cs-CZ" dirty="0" err="1" smtClean="0"/>
              <a:t>despite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Demand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Dictator</a:t>
            </a:r>
            <a:r>
              <a:rPr lang="cs-CZ" dirty="0" smtClean="0"/>
              <a:t>,“ </a:t>
            </a:r>
            <a:r>
              <a:rPr lang="cs-CZ" i="1" dirty="0" smtClean="0"/>
              <a:t>Musical </a:t>
            </a:r>
            <a:r>
              <a:rPr lang="cs-CZ" i="1" dirty="0" err="1" smtClean="0"/>
              <a:t>Offerings</a:t>
            </a:r>
            <a:r>
              <a:rPr lang="cs-CZ" dirty="0" smtClean="0"/>
              <a:t>: Vol. 4: No. 2, </a:t>
            </a:r>
            <a:r>
              <a:rPr lang="cs-CZ" dirty="0" err="1" smtClean="0"/>
              <a:t>Article</a:t>
            </a:r>
            <a:r>
              <a:rPr lang="cs-CZ" dirty="0" smtClean="0"/>
              <a:t> 2.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7588" y="3284310"/>
            <a:ext cx="2152650" cy="319087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390899"/>
            <a:ext cx="4375682" cy="2968171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72" y="3292475"/>
            <a:ext cx="42672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5750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Mozart, Haydn, Bach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skladatelé tradičně pracovali pro církev a pro stát</a:t>
            </a:r>
          </a:p>
          <a:p>
            <a:r>
              <a:rPr lang="cs-CZ" dirty="0" smtClean="0"/>
              <a:t>Bach skládal novou kantátu na každou nedělní mši v </a:t>
            </a:r>
            <a:r>
              <a:rPr lang="cs-CZ" dirty="0" err="1" smtClean="0"/>
              <a:t>Leipzigu</a:t>
            </a:r>
            <a:endParaRPr lang="cs-CZ" dirty="0" smtClean="0"/>
          </a:p>
          <a:p>
            <a:r>
              <a:rPr lang="cs-CZ" dirty="0" smtClean="0"/>
              <a:t>Haydn měl ve smlouvě, že má složit, co mu </a:t>
            </a:r>
            <a:r>
              <a:rPr lang="cs-CZ" dirty="0" err="1" smtClean="0"/>
              <a:t>Esterházyové</a:t>
            </a:r>
            <a:r>
              <a:rPr lang="cs-CZ" dirty="0" smtClean="0"/>
              <a:t> uloží</a:t>
            </a:r>
          </a:p>
          <a:p>
            <a:r>
              <a:rPr lang="cs-CZ" dirty="0" smtClean="0"/>
              <a:t>až Beethoven transformoval ideologii ohledně skladatelů: měli by se řídit svým nitrem</a:t>
            </a:r>
          </a:p>
          <a:p>
            <a:r>
              <a:rPr lang="cs-CZ" dirty="0" smtClean="0"/>
              <a:t>avšak ani po něm neměli všichni skladatelé svobodu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79300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Fatální důsledky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Vsevolod</a:t>
            </a:r>
            <a:r>
              <a:rPr lang="cs-CZ" dirty="0" smtClean="0"/>
              <a:t> </a:t>
            </a:r>
            <a:r>
              <a:rPr lang="cs-CZ" dirty="0" err="1" smtClean="0"/>
              <a:t>Meyerhof</a:t>
            </a:r>
            <a:endParaRPr lang="cs-CZ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70" y="2256609"/>
            <a:ext cx="5007429" cy="3630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790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Struktura přednášky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227151"/>
            <a:ext cx="10515600" cy="3949811"/>
          </a:xfrm>
        </p:spPr>
        <p:txBody>
          <a:bodyPr>
            <a:normAutofit/>
          </a:bodyPr>
          <a:lstStyle/>
          <a:p>
            <a:pPr marL="857250" indent="-857250">
              <a:buFont typeface="+mj-lt"/>
              <a:buAutoNum type="romanUcPeriod"/>
            </a:pPr>
            <a:r>
              <a:rPr lang="cs-CZ" sz="3600" dirty="0" smtClean="0"/>
              <a:t>Hudba v diskurzu</a:t>
            </a:r>
            <a:endParaRPr lang="cs-CZ" sz="3600" dirty="0" smtClean="0"/>
          </a:p>
          <a:p>
            <a:pPr marL="857250" indent="-857250">
              <a:buFont typeface="+mj-lt"/>
              <a:buAutoNum type="romanUcPeriod"/>
            </a:pPr>
            <a:r>
              <a:rPr lang="cs-CZ" sz="3600" dirty="0" smtClean="0"/>
              <a:t>Cvičení</a:t>
            </a:r>
            <a:endParaRPr lang="cs-CZ" sz="3600" dirty="0" smtClean="0"/>
          </a:p>
          <a:p>
            <a:pPr marL="0" indent="0">
              <a:buNone/>
            </a:pPr>
            <a:endParaRPr lang="cs-CZ" sz="3600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00188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Lenin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302329"/>
            <a:ext cx="10515600" cy="3874634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„Každý umělec a každý, kdo se za umělce považuje, má právo volně tvořit podle svých představ. Ale jsme komunisté a nemůžeme přihlížet tomu, jak se vyvíjí chaos. Musíme systematicky řídit tvořivý proces a utvářet jeho výsledek.“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02044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Výročí říjnové revoluce (1927)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Šostakovič absolvoval konzervatoř – 1. symfonie</a:t>
            </a:r>
          </a:p>
          <a:p>
            <a:r>
              <a:rPr lang="cs-CZ" dirty="0" smtClean="0"/>
              <a:t>1927 - byl najat sovětskými pohlaváry, aby složil symfonii k 10. výročí VŘSR</a:t>
            </a:r>
          </a:p>
          <a:p>
            <a:r>
              <a:rPr lang="cs-CZ" dirty="0" smtClean="0"/>
              <a:t>Pokračoval v disonantním a moderním stylu – 2. symfonie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7890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Opera </a:t>
            </a:r>
            <a:r>
              <a:rPr lang="cs-CZ" i="1" dirty="0" smtClean="0"/>
              <a:t>Lady </a:t>
            </a:r>
            <a:r>
              <a:rPr lang="cs-CZ" i="1" dirty="0" err="1"/>
              <a:t>M</a:t>
            </a:r>
            <a:r>
              <a:rPr lang="cs-CZ" i="1" dirty="0" err="1" smtClean="0"/>
              <a:t>acbeth</a:t>
            </a:r>
            <a:r>
              <a:rPr lang="cs-CZ" i="1" dirty="0" smtClean="0"/>
              <a:t> </a:t>
            </a:r>
            <a:r>
              <a:rPr lang="cs-CZ" i="1" dirty="0" err="1"/>
              <a:t>m</a:t>
            </a:r>
            <a:r>
              <a:rPr lang="cs-CZ" i="1" dirty="0" err="1" smtClean="0"/>
              <a:t>cenského</a:t>
            </a:r>
            <a:r>
              <a:rPr lang="cs-CZ" i="1" dirty="0" smtClean="0"/>
              <a:t> újezdu</a:t>
            </a:r>
            <a:endParaRPr lang="en-GB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Ilustrace ženských osudů v různých dobách ruské historie</a:t>
            </a:r>
          </a:p>
          <a:p>
            <a:r>
              <a:rPr lang="cs-CZ" dirty="0" smtClean="0"/>
              <a:t>Rozhodující moment v </a:t>
            </a:r>
            <a:r>
              <a:rPr lang="cs-CZ" dirty="0" err="1" smtClean="0"/>
              <a:t>Šostakovičově</a:t>
            </a:r>
            <a:r>
              <a:rPr lang="cs-CZ" dirty="0" smtClean="0"/>
              <a:t> skladatelské kariéře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www.youtube.com/watch?v=Q_0VlQ8MLG0</a:t>
            </a:r>
            <a:endParaRPr lang="cs-CZ" dirty="0" smtClean="0"/>
          </a:p>
          <a:p>
            <a:r>
              <a:rPr lang="cs-CZ" dirty="0" smtClean="0"/>
              <a:t>první dva roky obrovský úspěch napříč politickým spektrem</a:t>
            </a:r>
          </a:p>
          <a:p>
            <a:r>
              <a:rPr lang="cs-CZ" dirty="0" smtClean="0"/>
              <a:t>symfonický charakter, kombinace zpěvu a orchestru – charakteristika postav</a:t>
            </a:r>
          </a:p>
          <a:p>
            <a:r>
              <a:rPr lang="cs-CZ" dirty="0" smtClean="0"/>
              <a:t>násilí, vulgarita, pokrytectví, erotika: napětí mezi Šostakovičem a sovětskými ideály správné hudby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06918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Pravda</a:t>
            </a:r>
            <a:r>
              <a:rPr lang="cs-CZ" dirty="0" smtClean="0"/>
              <a:t> (1936)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nepodepsaný </a:t>
            </a:r>
            <a:r>
              <a:rPr lang="cs-CZ" dirty="0" err="1" smtClean="0"/>
              <a:t>editoriál</a:t>
            </a:r>
            <a:endParaRPr lang="cs-CZ" dirty="0" smtClean="0"/>
          </a:p>
          <a:p>
            <a:r>
              <a:rPr lang="cs-CZ" dirty="0" smtClean="0"/>
              <a:t>je to zmatek, chaos</a:t>
            </a:r>
          </a:p>
          <a:p>
            <a:r>
              <a:rPr lang="cs-CZ" dirty="0" err="1" smtClean="0"/>
              <a:t>dizonance</a:t>
            </a:r>
            <a:r>
              <a:rPr lang="cs-CZ" dirty="0" smtClean="0"/>
              <a:t>, šokující proud zvuků místo přirozené lidské hudby</a:t>
            </a:r>
          </a:p>
          <a:p>
            <a:r>
              <a:rPr lang="cs-CZ" dirty="0" smtClean="0"/>
              <a:t>je to hudba pro pár znalců, ne pro všechny</a:t>
            </a:r>
          </a:p>
          <a:p>
            <a:r>
              <a:rPr lang="cs-CZ" dirty="0" smtClean="0"/>
              <a:t>není to socialistický realismus</a:t>
            </a:r>
          </a:p>
          <a:p>
            <a:r>
              <a:rPr lang="cs-CZ" dirty="0" smtClean="0"/>
              <a:t>umělec by měl vidět realitu, která směřuje k socialistickému ideálu</a:t>
            </a:r>
          </a:p>
          <a:p>
            <a:r>
              <a:rPr lang="cs-CZ" dirty="0" smtClean="0"/>
              <a:t>formalistická hudba pro hudbu</a:t>
            </a:r>
          </a:p>
        </p:txBody>
      </p:sp>
    </p:spTree>
    <p:extLst>
      <p:ext uri="{BB962C8B-B14F-4D97-AF65-F5344CB8AC3E}">
        <p14:creationId xmlns:p14="http://schemas.microsoft.com/office/powerpoint/2010/main" val="34017764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symfonie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Šostakovič sám ji stáhl po 10. zkoušce s leningradským symfonickým orchestrem</a:t>
            </a:r>
          </a:p>
          <a:p>
            <a:r>
              <a:rPr lang="cs-CZ" dirty="0"/>
              <a:t>Šostakovič (1956): „Je to – co se týče formy – velmi nedokonalá, rozmáchlá hudba, která trpí – řekl bych – </a:t>
            </a:r>
            <a:r>
              <a:rPr lang="en-US" dirty="0"/>
              <a:t>‘</a:t>
            </a:r>
            <a:r>
              <a:rPr lang="cs-CZ" dirty="0" err="1" smtClean="0"/>
              <a:t>grandiosománií</a:t>
            </a:r>
            <a:r>
              <a:rPr lang="en-US" dirty="0"/>
              <a:t>’</a:t>
            </a:r>
            <a:r>
              <a:rPr lang="cs-CZ" dirty="0"/>
              <a:t>“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www.youtube.com/watch?v=3_KWZutFM-U</a:t>
            </a:r>
            <a:endParaRPr lang="cs-CZ" dirty="0" smtClean="0"/>
          </a:p>
          <a:p>
            <a:r>
              <a:rPr lang="cs-CZ" dirty="0" smtClean="0"/>
              <a:t>Premiéru měla až 1961 – 8 let po Stalinově smrti</a:t>
            </a:r>
          </a:p>
          <a:p>
            <a:r>
              <a:rPr lang="cs-CZ" dirty="0" smtClean="0"/>
              <a:t>Po článku v </a:t>
            </a:r>
            <a:r>
              <a:rPr lang="cs-CZ" i="1" dirty="0" smtClean="0"/>
              <a:t>Pravdě</a:t>
            </a:r>
            <a:r>
              <a:rPr lang="cs-CZ" dirty="0" smtClean="0"/>
              <a:t> Šostakovič 2 roky veřejně nevystupoval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33893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symfonie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„Tvůrčí odpověď sovětského umělce na oprávněnou kritiku“</a:t>
            </a:r>
          </a:p>
          <a:p>
            <a:r>
              <a:rPr lang="cs-CZ" dirty="0"/>
              <a:t>Opravdu nazval kritiku „oprávněnou</a:t>
            </a:r>
            <a:r>
              <a:rPr lang="cs-CZ" dirty="0" smtClean="0"/>
              <a:t>“?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www.youtube.com/watch?v=YarFI7r2shY</a:t>
            </a:r>
            <a:endParaRPr lang="cs-CZ" dirty="0" smtClean="0"/>
          </a:p>
          <a:p>
            <a:r>
              <a:rPr lang="cs-CZ" dirty="0" smtClean="0"/>
              <a:t>Tato symfonie ho pozvedla z ostrakizace, znovu si obnovil reputaci jako přední sovětský skladatel</a:t>
            </a:r>
          </a:p>
          <a:p>
            <a:r>
              <a:rPr lang="cs-CZ" dirty="0" smtClean="0"/>
              <a:t>Chvála kritiky: excelentní příklad socialistického realismu</a:t>
            </a:r>
          </a:p>
          <a:p>
            <a:r>
              <a:rPr lang="cs-CZ" dirty="0" smtClean="0"/>
              <a:t>Přesto některé prvky socialistického realismu chybí: citace folklórních motivů, explicitně heroická témata, nacionalistické ideály</a:t>
            </a:r>
          </a:p>
          <a:p>
            <a:r>
              <a:rPr lang="cs-CZ" dirty="0" smtClean="0"/>
              <a:t>Diváci plakali: „Odpověděl, a jak krásně“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86353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Vyspělý styl 5. symfonie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Chybí formalistické tendence minulých děl</a:t>
            </a:r>
          </a:p>
          <a:p>
            <a:r>
              <a:rPr lang="cs-CZ" dirty="0" smtClean="0"/>
              <a:t>Nevyskytuje se disonance a chromatika</a:t>
            </a:r>
          </a:p>
          <a:p>
            <a:r>
              <a:rPr lang="cs-CZ" dirty="0" smtClean="0"/>
              <a:t>Finále: napětí a tragédie v původním tématu jsou rozřešeny – veselý závěr</a:t>
            </a:r>
          </a:p>
          <a:p>
            <a:r>
              <a:rPr lang="cs-CZ" dirty="0" smtClean="0"/>
              <a:t>Představuje lidský životní boj s vítězstvím na konci</a:t>
            </a:r>
          </a:p>
          <a:p>
            <a:r>
              <a:rPr lang="cs-CZ" dirty="0" smtClean="0"/>
              <a:t>Symfonie je vlastně autobiografická: popisuje boje </a:t>
            </a:r>
            <a:r>
              <a:rPr lang="cs-CZ" dirty="0" err="1" smtClean="0"/>
              <a:t>Šostakovičova</a:t>
            </a:r>
            <a:r>
              <a:rPr lang="cs-CZ" dirty="0" smtClean="0"/>
              <a:t> života: snaha o skládání přijatelné hudby a zachování si své umělecké integrity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62084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Vítězství nebo porážka?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Důkaz, že i politicky regulovaná hudba může být kvalitní</a:t>
            </a:r>
          </a:p>
          <a:p>
            <a:r>
              <a:rPr lang="cs-CZ" dirty="0" smtClean="0"/>
              <a:t>Nikdo obdobně nezpochybňuje kvality Bacha a Haydna, jejichž hudba byla regulovaná církví a panovníkem</a:t>
            </a:r>
            <a:endParaRPr lang="en-GB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8705" y="3413211"/>
            <a:ext cx="3584666" cy="3103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3265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II. </a:t>
            </a:r>
            <a:r>
              <a:rPr lang="cs-CZ" dirty="0" smtClean="0"/>
              <a:t>Cvičení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67680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109457"/>
            <a:ext cx="10515600" cy="4067506"/>
          </a:xfrm>
        </p:spPr>
        <p:txBody>
          <a:bodyPr/>
          <a:lstStyle/>
          <a:p>
            <a:r>
              <a:rPr lang="cs-CZ" dirty="0" smtClean="0"/>
              <a:t>Jidiš výslovnost</a:t>
            </a:r>
          </a:p>
          <a:p>
            <a:r>
              <a:rPr lang="cs-CZ" dirty="0" err="1" smtClean="0"/>
              <a:t>Buty</a:t>
            </a:r>
            <a:endParaRPr lang="cs-CZ" dirty="0" smtClean="0"/>
          </a:p>
          <a:p>
            <a:pPr marL="0" indent="0">
              <a:buNone/>
            </a:pP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www.youtube.com/watch?v=jfbZ6M_16o8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3397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I. </a:t>
            </a:r>
            <a:r>
              <a:rPr lang="cs-CZ" dirty="0" smtClean="0"/>
              <a:t>Hudba v diskurzu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52061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Edward </a:t>
            </a:r>
            <a:r>
              <a:rPr lang="cs-CZ" dirty="0" err="1" smtClean="0"/>
              <a:t>Elgar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Pomp </a:t>
            </a:r>
            <a:r>
              <a:rPr lang="cs-CZ" dirty="0"/>
              <a:t>a</a:t>
            </a:r>
            <a:r>
              <a:rPr lang="cs-CZ" dirty="0" smtClean="0"/>
              <a:t>nd </a:t>
            </a:r>
            <a:r>
              <a:rPr lang="cs-CZ" dirty="0" err="1" smtClean="0"/>
              <a:t>Circumstance</a:t>
            </a:r>
            <a:r>
              <a:rPr lang="cs-CZ" dirty="0" smtClean="0"/>
              <a:t> – </a:t>
            </a:r>
            <a:r>
              <a:rPr lang="cs-CZ" dirty="0" err="1" smtClean="0"/>
              <a:t>Military</a:t>
            </a:r>
            <a:r>
              <a:rPr lang="cs-CZ" dirty="0" smtClean="0"/>
              <a:t> </a:t>
            </a:r>
            <a:r>
              <a:rPr lang="cs-CZ" dirty="0" err="1" smtClean="0"/>
              <a:t>March</a:t>
            </a:r>
            <a:r>
              <a:rPr lang="cs-CZ" dirty="0" smtClean="0"/>
              <a:t> No 1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www.youtube.com/watch?v=WFvcgJ8uKoM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(1:98)</a:t>
            </a:r>
            <a:endParaRPr lang="en-GB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5875" y="2660878"/>
            <a:ext cx="2447925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09074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Alexandr </a:t>
            </a:r>
            <a:r>
              <a:rPr lang="cs-CZ" dirty="0" err="1" smtClean="0"/>
              <a:t>Borodin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err="1" smtClean="0"/>
              <a:t>Polovetské</a:t>
            </a:r>
            <a:r>
              <a:rPr lang="cs-CZ" i="1" dirty="0" smtClean="0"/>
              <a:t> tance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www.youtube.com/watch?v=xLMbf7E5Uxo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828" y="3491592"/>
            <a:ext cx="4591050" cy="2142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857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Článek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10694"/>
            <a:ext cx="10515600" cy="436627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Van </a:t>
            </a:r>
            <a:r>
              <a:rPr lang="cs-CZ" dirty="0" err="1" smtClean="0"/>
              <a:t>Leeuwen</a:t>
            </a:r>
            <a:r>
              <a:rPr lang="cs-CZ" dirty="0" smtClean="0"/>
              <a:t>, T. (2012).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critical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musical </a:t>
            </a:r>
            <a:r>
              <a:rPr lang="cs-CZ" dirty="0" err="1" smtClean="0"/>
              <a:t>discourse</a:t>
            </a:r>
            <a:r>
              <a:rPr lang="en-US" dirty="0" smtClean="0"/>
              <a:t>. </a:t>
            </a:r>
            <a:r>
              <a:rPr lang="en-US" i="1" dirty="0" smtClean="0"/>
              <a:t>Critical Discourse Studies</a:t>
            </a:r>
            <a:r>
              <a:rPr lang="en-US" dirty="0" smtClean="0"/>
              <a:t>, </a:t>
            </a:r>
            <a:r>
              <a:rPr lang="cs-CZ" dirty="0" smtClean="0"/>
              <a:t>9</a:t>
            </a:r>
            <a:r>
              <a:rPr lang="en-US" dirty="0" smtClean="0"/>
              <a:t>(</a:t>
            </a:r>
            <a:r>
              <a:rPr lang="cs-CZ" dirty="0" smtClean="0"/>
              <a:t>4</a:t>
            </a:r>
            <a:r>
              <a:rPr lang="en-US" dirty="0" smtClean="0"/>
              <a:t>), str. 51-63.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2930" y="2955320"/>
            <a:ext cx="2968027" cy="3710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284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Hudba ve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136617"/>
            <a:ext cx="10515600" cy="4040345"/>
          </a:xfrm>
        </p:spPr>
        <p:txBody>
          <a:bodyPr/>
          <a:lstStyle/>
          <a:p>
            <a:r>
              <a:rPr lang="cs-CZ" dirty="0" smtClean="0"/>
              <a:t>Součást společenského, politického a ekonomického života</a:t>
            </a:r>
          </a:p>
          <a:p>
            <a:r>
              <a:rPr lang="cs-CZ" dirty="0" smtClean="0"/>
              <a:t>Emotivní spojenec státní moci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766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Horst </a:t>
            </a:r>
            <a:r>
              <a:rPr lang="cs-CZ" dirty="0" err="1" smtClean="0"/>
              <a:t>Wessel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www.youtube.com/watch?v=TvOAXW2Kv_s</a:t>
            </a:r>
            <a:endParaRPr lang="cs-CZ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4629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Marching</a:t>
            </a:r>
            <a:r>
              <a:rPr lang="cs-CZ" dirty="0" smtClean="0"/>
              <a:t> Song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British</a:t>
            </a:r>
            <a:r>
              <a:rPr lang="cs-CZ" dirty="0" smtClean="0"/>
              <a:t> Union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Fascists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www.youtube.com/watch?v=ZU7b6s0LkRc</a:t>
            </a:r>
            <a:endParaRPr lang="cs-CZ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7929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Hudba jako disent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51263"/>
            <a:ext cx="10515600" cy="4225699"/>
          </a:xfrm>
        </p:spPr>
        <p:txBody>
          <a:bodyPr/>
          <a:lstStyle/>
          <a:p>
            <a:r>
              <a:rPr lang="cs-CZ" dirty="0" smtClean="0"/>
              <a:t>Hudba může také podrývat státní moc</a:t>
            </a:r>
          </a:p>
          <a:p>
            <a:r>
              <a:rPr lang="cs-CZ" dirty="0" smtClean="0"/>
              <a:t>Někteří diktátoři se hudby báli</a:t>
            </a:r>
          </a:p>
          <a:p>
            <a:r>
              <a:rPr lang="cs-CZ" dirty="0" err="1" smtClean="0"/>
              <a:t>Khomeini</a:t>
            </a:r>
            <a:r>
              <a:rPr lang="cs-CZ" dirty="0" smtClean="0"/>
              <a:t> (1979) – „hudba je jako droga“, „hudbu je třeba eliminovat, protože znamená zradu naší země“</a:t>
            </a:r>
          </a:p>
          <a:p>
            <a:r>
              <a:rPr lang="cs-CZ" dirty="0" smtClean="0"/>
              <a:t>Hudba v Íránu posílila a sjednotila disent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2016" y="3941990"/>
            <a:ext cx="3991655" cy="2622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993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2347</TotalTime>
  <Words>1277</Words>
  <Application>Microsoft Office PowerPoint</Application>
  <PresentationFormat>Širokoúhlá obrazovka</PresentationFormat>
  <Paragraphs>158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5" baseType="lpstr">
      <vt:lpstr>Arial</vt:lpstr>
      <vt:lpstr>Calibri</vt:lpstr>
      <vt:lpstr>Calibri Light</vt:lpstr>
      <vt:lpstr>Office Theme</vt:lpstr>
      <vt:lpstr>Národnost a menšina - CDA</vt:lpstr>
      <vt:lpstr>Prezentace aplikace PowerPoint</vt:lpstr>
      <vt:lpstr>Struktura přednášky</vt:lpstr>
      <vt:lpstr>I. Hudba v diskurzu</vt:lpstr>
      <vt:lpstr>Článek</vt:lpstr>
      <vt:lpstr>Hudba ve společnosti</vt:lpstr>
      <vt:lpstr>Horst Wessel</vt:lpstr>
      <vt:lpstr>Marching Song</vt:lpstr>
      <vt:lpstr>Hudba jako disent</vt:lpstr>
      <vt:lpstr>Hudba jako komerční nástroj</vt:lpstr>
      <vt:lpstr>Stravinský – autobiografie (1936)</vt:lpstr>
      <vt:lpstr>Deskriptivní hudba?</vt:lpstr>
      <vt:lpstr>Italská opera</vt:lpstr>
      <vt:lpstr>Popis nebo melodie?</vt:lpstr>
      <vt:lpstr>Je popisná hudba méně kvalitní?</vt:lpstr>
      <vt:lpstr>Hudba a diskurz</vt:lpstr>
      <vt:lpstr>Stoupající melodie</vt:lpstr>
      <vt:lpstr>Klesající melodie</vt:lpstr>
      <vt:lpstr>Velké intervaly</vt:lpstr>
      <vt:lpstr>Malé intervaly</vt:lpstr>
      <vt:lpstr>Tečkované rytmy, zadržení</vt:lpstr>
      <vt:lpstr>Hudba jako společenská interakce</vt:lpstr>
      <vt:lpstr>Rytmus</vt:lpstr>
      <vt:lpstr>Durová nebo mollová tónina?</vt:lpstr>
      <vt:lpstr>Mollová stupnice</vt:lpstr>
      <vt:lpstr>Dynamika a barva tónu</vt:lpstr>
      <vt:lpstr>Stalin a Šostakovič</vt:lpstr>
      <vt:lpstr>Mozart, Haydn, Bach</vt:lpstr>
      <vt:lpstr>Fatální důsledky</vt:lpstr>
      <vt:lpstr>Lenin</vt:lpstr>
      <vt:lpstr>Výročí říjnové revoluce (1927)</vt:lpstr>
      <vt:lpstr>Opera Lady Macbeth mcenského újezdu</vt:lpstr>
      <vt:lpstr>Pravda (1936)</vt:lpstr>
      <vt:lpstr>4. symfonie</vt:lpstr>
      <vt:lpstr>5. symfonie</vt:lpstr>
      <vt:lpstr>Vyspělý styl 5. symfonie</vt:lpstr>
      <vt:lpstr>Vítězství nebo porážka?</vt:lpstr>
      <vt:lpstr>II. Cvičení</vt:lpstr>
      <vt:lpstr>Příklady</vt:lpstr>
      <vt:lpstr>Edward Elgar</vt:lpstr>
      <vt:lpstr>Alexandr Borodin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Kritická analýza diskurzu se zaměřením na práva menšin</dc:title>
  <dc:creator>pc</dc:creator>
  <cp:lastModifiedBy>pc</cp:lastModifiedBy>
  <cp:revision>419</cp:revision>
  <cp:lastPrinted>2016-03-03T13:13:38Z</cp:lastPrinted>
  <dcterms:created xsi:type="dcterms:W3CDTF">2016-02-17T11:37:03Z</dcterms:created>
  <dcterms:modified xsi:type="dcterms:W3CDTF">2017-05-02T22:15:56Z</dcterms:modified>
</cp:coreProperties>
</file>