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8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ADE6-9A1A-4A37-BE2A-EF2EF33EBF02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7799-2C83-4E4D-BCE0-44DB8BE0D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369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ADE6-9A1A-4A37-BE2A-EF2EF33EBF02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7799-2C83-4E4D-BCE0-44DB8BE0D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900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ADE6-9A1A-4A37-BE2A-EF2EF33EBF02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7799-2C83-4E4D-BCE0-44DB8BE0D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640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ADE6-9A1A-4A37-BE2A-EF2EF33EBF02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7799-2C83-4E4D-BCE0-44DB8BE0D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962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ADE6-9A1A-4A37-BE2A-EF2EF33EBF02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7799-2C83-4E4D-BCE0-44DB8BE0D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0370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ADE6-9A1A-4A37-BE2A-EF2EF33EBF02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7799-2C83-4E4D-BCE0-44DB8BE0D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42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ADE6-9A1A-4A37-BE2A-EF2EF33EBF02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7799-2C83-4E4D-BCE0-44DB8BE0D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68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ADE6-9A1A-4A37-BE2A-EF2EF33EBF02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7799-2C83-4E4D-BCE0-44DB8BE0D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880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ADE6-9A1A-4A37-BE2A-EF2EF33EBF02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7799-2C83-4E4D-BCE0-44DB8BE0D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106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ADE6-9A1A-4A37-BE2A-EF2EF33EBF02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7799-2C83-4E4D-BCE0-44DB8BE0D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6216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AADE6-9A1A-4A37-BE2A-EF2EF33EBF02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7799-2C83-4E4D-BCE0-44DB8BE0D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568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AADE6-9A1A-4A37-BE2A-EF2EF33EBF02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7799-2C83-4E4D-BCE0-44DB8BE0DC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022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Strategies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academic</a:t>
            </a:r>
            <a:r>
              <a:rPr lang="cs-CZ" dirty="0" smtClean="0"/>
              <a:t> </a:t>
            </a:r>
            <a:r>
              <a:rPr lang="cs-CZ" dirty="0" err="1" smtClean="0"/>
              <a:t>reading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521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911179" y="2051222"/>
            <a:ext cx="813074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 smtClean="0"/>
              <a:t>get</a:t>
            </a:r>
            <a:r>
              <a:rPr lang="cs-CZ" sz="2800" dirty="0" smtClean="0"/>
              <a:t> </a:t>
            </a:r>
            <a:r>
              <a:rPr lang="en-US" sz="2800" dirty="0" smtClean="0"/>
              <a:t>a </a:t>
            </a:r>
            <a:r>
              <a:rPr lang="en-US" sz="2800" dirty="0"/>
              <a:t>general impression of the contents and organization</a:t>
            </a: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check if you predicted the </a:t>
            </a:r>
            <a:r>
              <a:rPr lang="en-US" sz="2800" dirty="0" smtClean="0"/>
              <a:t>topic</a:t>
            </a: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see </a:t>
            </a:r>
            <a:r>
              <a:rPr lang="en-US" sz="2800" dirty="0"/>
              <a:t>what some of the subtopics </a:t>
            </a:r>
            <a:r>
              <a:rPr lang="en-US" sz="2800" dirty="0" smtClean="0"/>
              <a:t>are</a:t>
            </a: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r>
              <a:rPr lang="cs-CZ" sz="2800" dirty="0" err="1" smtClean="0"/>
              <a:t>get</a:t>
            </a:r>
            <a:r>
              <a:rPr lang="cs-CZ" sz="2800" dirty="0" smtClean="0"/>
              <a:t> </a:t>
            </a:r>
            <a:r>
              <a:rPr lang="en-US" sz="2800" dirty="0" smtClean="0"/>
              <a:t>a </a:t>
            </a:r>
            <a:r>
              <a:rPr lang="en-US" sz="2800" dirty="0"/>
              <a:t>global picture of the organization of the </a:t>
            </a:r>
            <a:r>
              <a:rPr lang="en-US" sz="2800" dirty="0" smtClean="0"/>
              <a:t>article</a:t>
            </a: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find </a:t>
            </a:r>
            <a:r>
              <a:rPr lang="en-US" sz="2800" dirty="0"/>
              <a:t>out the topics of </a:t>
            </a:r>
            <a:r>
              <a:rPr lang="en-US" sz="2800" dirty="0" smtClean="0"/>
              <a:t>paragraphs</a:t>
            </a: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see </a:t>
            </a:r>
            <a:r>
              <a:rPr lang="en-US" sz="2800" dirty="0"/>
              <a:t>which paragraphs go together to form </a:t>
            </a:r>
            <a:r>
              <a:rPr lang="en-US" sz="2800" dirty="0" smtClean="0"/>
              <a:t>blocks</a:t>
            </a:r>
            <a:endParaRPr lang="cs-CZ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/>
              <a:t>find main ideas</a:t>
            </a:r>
            <a:endParaRPr lang="cs-CZ" sz="2800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:</a:t>
            </a:r>
            <a:r>
              <a:rPr lang="en-US" dirty="0"/>
              <a:t>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5199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While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read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/>
              <a:t/>
            </a:r>
            <a:br>
              <a:rPr lang="cs-CZ" dirty="0"/>
            </a:br>
            <a:r>
              <a:rPr lang="en-US" dirty="0" smtClean="0"/>
              <a:t>If you have trouble with the meaning of words or phrases: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'around' the word – the whole sentence and the sentences before and after it. </a:t>
            </a:r>
            <a:endParaRPr lang="cs-CZ" dirty="0" smtClean="0"/>
          </a:p>
          <a:p>
            <a:r>
              <a:rPr lang="en-US" dirty="0" smtClean="0"/>
              <a:t> Try to guess the general meaning of the word/phrase, from its context and its form.</a:t>
            </a:r>
            <a:endParaRPr lang="cs-CZ" dirty="0" smtClean="0"/>
          </a:p>
          <a:p>
            <a:r>
              <a:rPr lang="en-US" dirty="0" smtClean="0"/>
              <a:t>Use a dictionary only if these steps don't work. (Remember to keep the context in mind when you choose the correct meaning from the dictionary.)</a:t>
            </a:r>
            <a:endParaRPr lang="cs-CZ" dirty="0" smtClean="0"/>
          </a:p>
          <a:p>
            <a:r>
              <a:rPr lang="en-US" dirty="0" smtClean="0"/>
              <a:t>Explain the ideas to yourself, using other words.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625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have trouble with the meaning of sentences: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• Read the sentences around it.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• Pay attention to discourse signals that help you understand how parts of a sentence are connected (for example: "and, but, or, so, although, because, in order to")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• Try to analyze the </a:t>
            </a:r>
            <a:r>
              <a:rPr lang="en-US" dirty="0" smtClean="0"/>
              <a:t>sentence</a:t>
            </a:r>
            <a:r>
              <a:rPr lang="cs-CZ" dirty="0" smtClean="0"/>
              <a:t>: </a:t>
            </a:r>
            <a:r>
              <a:rPr lang="en-US" dirty="0" smtClean="0"/>
              <a:t>Find </a:t>
            </a:r>
            <a:r>
              <a:rPr lang="en-US" dirty="0" smtClean="0"/>
              <a:t>the main clause and its subject and verb. </a:t>
            </a:r>
            <a:r>
              <a:rPr lang="en-US" dirty="0" smtClean="0"/>
              <a:t>Look </a:t>
            </a:r>
            <a:r>
              <a:rPr lang="en-US" dirty="0" smtClean="0"/>
              <a:t>at the additions to the main clause.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072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have trouble understanding what a substitute word ("it, this, that" etc.) refers to: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the whole sentence and the sentences around it. </a:t>
            </a:r>
            <a:endParaRPr lang="cs-CZ" dirty="0" smtClean="0"/>
          </a:p>
          <a:p>
            <a:r>
              <a:rPr lang="en-US" dirty="0" smtClean="0"/>
              <a:t>Decide if the substitute word refers to a specific word or phrase OR to an idea.</a:t>
            </a:r>
            <a:endParaRPr lang="cs-CZ" dirty="0" smtClean="0"/>
          </a:p>
          <a:p>
            <a:r>
              <a:rPr lang="en-US" dirty="0" smtClean="0"/>
              <a:t>Draw an arrow from the substitute word to what it refers t</a:t>
            </a:r>
            <a:r>
              <a:rPr lang="cs-CZ" dirty="0" smtClean="0"/>
              <a:t>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746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look for in a 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Topic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main</a:t>
            </a:r>
            <a:r>
              <a:rPr lang="cs-CZ" dirty="0" smtClean="0"/>
              <a:t> idea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the text is organized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How the writer supports the main idea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Writer's</a:t>
            </a:r>
            <a:r>
              <a:rPr lang="cs-CZ" dirty="0" smtClean="0"/>
              <a:t> </a:t>
            </a:r>
            <a:r>
              <a:rPr lang="cs-CZ" dirty="0" err="1" smtClean="0"/>
              <a:t>purpose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088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Topic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yourself: What is the text about (what general topic and what specific aspect of the general topic)? </a:t>
            </a:r>
            <a:endParaRPr lang="cs-CZ" dirty="0" smtClean="0"/>
          </a:p>
          <a:p>
            <a:r>
              <a:rPr lang="en-US" dirty="0" smtClean="0"/>
              <a:t>For example, a text might be about art (general), specifically about art in education, and more specifically about art for children with learning difficulties. The topic of a text is usually announced in the title or subtitle.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70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main</a:t>
            </a:r>
            <a:r>
              <a:rPr lang="cs-CZ" dirty="0" smtClean="0"/>
              <a:t> idea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Ask yourself: What does the writer say/claim/argue/believe about the topic?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What statement does the writer make about the topic?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What is the writer's opinion/point of view about the topic?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Sometimes the main idea is simply information, but often it is a specific point of view, an argument or a claim. Usually the writer states the main argument explicitly in one or more sentences, but sometimes the reader needs to infer it from the text.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269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 text is organized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yourself: </a:t>
            </a:r>
            <a:endParaRPr lang="cs-CZ" dirty="0" smtClean="0"/>
          </a:p>
          <a:p>
            <a:r>
              <a:rPr lang="en-US" dirty="0" smtClean="0"/>
              <a:t>What are the main sections of the text? What does the writer present/give us in each section?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776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 writer supports the main idea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yourself: What does the writer give us in the text to support the main idea/argument/point of view? </a:t>
            </a:r>
            <a:endParaRPr lang="cs-CZ" dirty="0" smtClean="0"/>
          </a:p>
          <a:p>
            <a:r>
              <a:rPr lang="en-US" dirty="0" smtClean="0"/>
              <a:t>What does the text offer to persuade us to believe the writer's claim/argument/ point of view? </a:t>
            </a:r>
            <a:endParaRPr lang="cs-CZ" dirty="0" smtClean="0"/>
          </a:p>
          <a:p>
            <a:r>
              <a:rPr lang="en-US" dirty="0" smtClean="0"/>
              <a:t>What does the writer use to convince us? </a:t>
            </a:r>
            <a:endParaRPr lang="cs-CZ" dirty="0" smtClean="0"/>
          </a:p>
          <a:p>
            <a:r>
              <a:rPr lang="en-US" dirty="0" smtClean="0"/>
              <a:t>Does the text contain explanations, examples, factual information or research reports to strengthen the argument?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689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Writer's</a:t>
            </a:r>
            <a:r>
              <a:rPr lang="cs-CZ" dirty="0" smtClean="0"/>
              <a:t> </a:t>
            </a:r>
            <a:r>
              <a:rPr lang="cs-CZ" dirty="0" err="1" smtClean="0"/>
              <a:t>purpose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Ask yourself: Why has the writer written this article? </a:t>
            </a:r>
            <a:endParaRPr lang="cs-CZ" dirty="0" smtClean="0"/>
          </a:p>
          <a:p>
            <a:r>
              <a:rPr lang="en-US" dirty="0" smtClean="0"/>
              <a:t>What message does the writer want to bring across?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Writers have reasons for writing. Very often writers have more than one reason.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Here are some possible reasons: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to provide information, to convince the reader about something, to suggest solutions to a problem, to motivate readers to change something ( a call to action).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92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on how to read a text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912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actually</a:t>
            </a:r>
            <a:r>
              <a:rPr lang="cs-CZ" dirty="0" smtClean="0"/>
              <a:t> </a:t>
            </a:r>
            <a:r>
              <a:rPr lang="cs-CZ" dirty="0" err="1" smtClean="0"/>
              <a:t>read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 at the title </a:t>
            </a:r>
            <a:r>
              <a:rPr lang="cs-CZ" dirty="0" smtClean="0"/>
              <a:t>- </a:t>
            </a:r>
            <a:r>
              <a:rPr lang="en-US" dirty="0" smtClean="0"/>
              <a:t>to try to predict the general topic</a:t>
            </a:r>
            <a:endParaRPr lang="cs-CZ" dirty="0" smtClean="0"/>
          </a:p>
          <a:p>
            <a:r>
              <a:rPr lang="en-US" dirty="0" smtClean="0"/>
              <a:t>Explore information outside the text (photos, captions, subheadings) </a:t>
            </a:r>
            <a:r>
              <a:rPr lang="cs-CZ" dirty="0" smtClean="0"/>
              <a:t>– </a:t>
            </a:r>
            <a:r>
              <a:rPr lang="en-US" dirty="0" smtClean="0"/>
              <a:t>to find the source (where it appeared)</a:t>
            </a:r>
            <a:r>
              <a:rPr lang="cs-CZ" dirty="0" smtClean="0"/>
              <a:t>;</a:t>
            </a:r>
            <a:r>
              <a:rPr lang="en-US" dirty="0" smtClean="0"/>
              <a:t> to predict the specific aspect of the topic</a:t>
            </a:r>
            <a:endParaRPr lang="cs-CZ" dirty="0" smtClean="0"/>
          </a:p>
          <a:p>
            <a:r>
              <a:rPr lang="en-US" dirty="0" smtClean="0"/>
              <a:t>Think about the subject</a:t>
            </a:r>
            <a:r>
              <a:rPr lang="cs-CZ" dirty="0" smtClean="0"/>
              <a:t> - </a:t>
            </a:r>
            <a:r>
              <a:rPr lang="en-US" dirty="0" smtClean="0"/>
              <a:t>to find out what you already know about it</a:t>
            </a:r>
            <a:endParaRPr lang="cs-CZ" dirty="0" smtClean="0"/>
          </a:p>
          <a:p>
            <a:r>
              <a:rPr lang="en-US" dirty="0" smtClean="0"/>
              <a:t>Skim the article more than once </a:t>
            </a:r>
            <a:endParaRPr lang="cs-CZ" dirty="0" smtClean="0"/>
          </a:p>
          <a:p>
            <a:r>
              <a:rPr lang="en-US" dirty="0" smtClean="0"/>
              <a:t>The first time, pass your eyes over it very quickly. </a:t>
            </a:r>
            <a:endParaRPr lang="cs-CZ" dirty="0" smtClean="0"/>
          </a:p>
          <a:p>
            <a:r>
              <a:rPr lang="en-US" dirty="0" smtClean="0"/>
              <a:t>The second time, look at the first sentence of paragraphs and at discourse markers. 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63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724</Words>
  <Application>Microsoft Office PowerPoint</Application>
  <PresentationFormat>Širokoúhlá obrazovka</PresentationFormat>
  <Paragraphs>59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Strategies for academic reading </vt:lpstr>
      <vt:lpstr>What to look for in a text</vt:lpstr>
      <vt:lpstr>Topic</vt:lpstr>
      <vt:lpstr>The main idea</vt:lpstr>
      <vt:lpstr>How the text is organized</vt:lpstr>
      <vt:lpstr>How the writer supports the main idea</vt:lpstr>
      <vt:lpstr>Writer's purpose</vt:lpstr>
      <vt:lpstr>Tips on how to read a text </vt:lpstr>
      <vt:lpstr>Before you actually read</vt:lpstr>
      <vt:lpstr>You will:  </vt:lpstr>
      <vt:lpstr> While you read it If you have trouble with the meaning of words or phrases:  </vt:lpstr>
      <vt:lpstr>If you have trouble with the meaning of sentences:</vt:lpstr>
      <vt:lpstr>If you have trouble understanding what a substitute word ("it, this, that" etc.) refers to: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Strategies for academic reading</dc:title>
  <dc:creator>Konárková, Michaela</dc:creator>
  <cp:lastModifiedBy>Konárková, Michaela</cp:lastModifiedBy>
  <cp:revision>6</cp:revision>
  <dcterms:created xsi:type="dcterms:W3CDTF">2017-12-18T16:46:18Z</dcterms:created>
  <dcterms:modified xsi:type="dcterms:W3CDTF">2018-12-11T07:54:46Z</dcterms:modified>
</cp:coreProperties>
</file>