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69" d="100"/>
          <a:sy n="69" d="100"/>
        </p:scale>
        <p:origin x="91" y="5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361980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2125618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9125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67058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310754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16976FD-D00B-4AD8-AC7E-9E6F77AE46A0}" type="datetimeFigureOut">
              <a:rPr lang="cs-CZ" smtClean="0"/>
              <a:t>13.04.2021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26698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16976FD-D00B-4AD8-AC7E-9E6F77AE46A0}" type="datetimeFigureOut">
              <a:rPr lang="cs-CZ" smtClean="0"/>
              <a:t>13.04.2021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97518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16976FD-D00B-4AD8-AC7E-9E6F77AE46A0}" type="datetimeFigureOut">
              <a:rPr lang="cs-CZ" smtClean="0"/>
              <a:t>13.04.2021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240557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16976FD-D00B-4AD8-AC7E-9E6F77AE46A0}" type="datetimeFigureOut">
              <a:rPr lang="cs-CZ" smtClean="0"/>
              <a:t>13.04.2021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360178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16976FD-D00B-4AD8-AC7E-9E6F77AE46A0}" type="datetimeFigureOut">
              <a:rPr lang="cs-CZ" smtClean="0"/>
              <a:t>13.04.2021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87471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16976FD-D00B-4AD8-AC7E-9E6F77AE46A0}" type="datetimeFigureOut">
              <a:rPr lang="cs-CZ" smtClean="0"/>
              <a:t>13.04.2021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11BC4D4-4E60-49A8-95DB-B0CBBB907F6A}" type="slidenum">
              <a:rPr lang="cs-CZ" smtClean="0"/>
              <a:t>‹#›</a:t>
            </a:fld>
            <a:endParaRPr lang="cs-CZ"/>
          </a:p>
        </p:txBody>
      </p:sp>
    </p:spTree>
    <p:extLst>
      <p:ext uri="{BB962C8B-B14F-4D97-AF65-F5344CB8AC3E}">
        <p14:creationId xmlns:p14="http://schemas.microsoft.com/office/powerpoint/2010/main" val="125803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1">
                <a:lumMod val="5000"/>
                <a:lumOff val="95000"/>
              </a:schemeClr>
            </a:gs>
            <a:gs pos="37000">
              <a:schemeClr val="accent1">
                <a:lumMod val="45000"/>
                <a:lumOff val="55000"/>
              </a:schemeClr>
            </a:gs>
            <a:gs pos="68000">
              <a:srgbClr val="92D050"/>
            </a:gs>
            <a:gs pos="88000">
              <a:schemeClr val="accent2">
                <a:lumMod val="7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976FD-D00B-4AD8-AC7E-9E6F77AE46A0}" type="datetimeFigureOut">
              <a:rPr lang="cs-CZ" smtClean="0"/>
              <a:t>13.04.2021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BC4D4-4E60-49A8-95DB-B0CBBB907F6A}" type="slidenum">
              <a:rPr lang="cs-CZ" smtClean="0"/>
              <a:t>‹#›</a:t>
            </a:fld>
            <a:endParaRPr lang="cs-CZ"/>
          </a:p>
        </p:txBody>
      </p:sp>
    </p:spTree>
    <p:extLst>
      <p:ext uri="{BB962C8B-B14F-4D97-AF65-F5344CB8AC3E}">
        <p14:creationId xmlns:p14="http://schemas.microsoft.com/office/powerpoint/2010/main" val="333628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 </a:t>
            </a:r>
            <a:endParaRPr lang="en-GB" dirty="0"/>
          </a:p>
        </p:txBody>
      </p:sp>
      <p:sp>
        <p:nvSpPr>
          <p:cNvPr id="4" name="مستطيل 3"/>
          <p:cNvSpPr/>
          <p:nvPr/>
        </p:nvSpPr>
        <p:spPr>
          <a:xfrm>
            <a:off x="2133601" y="2102826"/>
            <a:ext cx="7696200" cy="1107996"/>
          </a:xfrm>
          <a:prstGeom prst="rect">
            <a:avLst/>
          </a:prstGeom>
          <a:noFill/>
        </p:spPr>
        <p:txBody>
          <a:bodyPr wrap="square" lIns="91440" tIns="45720" rIns="91440" bIns="45720">
            <a:spAutoFit/>
          </a:bodyPr>
          <a:lstStyle/>
          <a:p>
            <a:pPr algn="ctr"/>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Dyspraxia </a:t>
            </a:r>
            <a:endParaRPr lang="ar-SA"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مستطيل 6"/>
          <p:cNvSpPr/>
          <p:nvPr/>
        </p:nvSpPr>
        <p:spPr>
          <a:xfrm>
            <a:off x="2133601" y="5105400"/>
            <a:ext cx="5334000" cy="923330"/>
          </a:xfrm>
          <a:prstGeom prst="rect">
            <a:avLst/>
          </a:prstGeom>
          <a:noFill/>
        </p:spPr>
        <p:txBody>
          <a:bodyPr wrap="square" lIns="91440" tIns="45720" rIns="91440" bIns="45720">
            <a:spAutoFit/>
          </a:bodyPr>
          <a:lstStyle/>
          <a:p>
            <a:pPr algn="ct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GB"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0" y="3865840"/>
            <a:ext cx="3429000" cy="2479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4550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dirty="0"/>
          </a:p>
        </p:txBody>
      </p:sp>
      <p:sp>
        <p:nvSpPr>
          <p:cNvPr id="3" name="عنصر نائب للمحتوى 2"/>
          <p:cNvSpPr>
            <a:spLocks noGrp="1"/>
          </p:cNvSpPr>
          <p:nvPr>
            <p:ph idx="1"/>
          </p:nvPr>
        </p:nvSpPr>
        <p:spPr>
          <a:xfrm>
            <a:off x="838200" y="732805"/>
            <a:ext cx="10515600" cy="4351338"/>
          </a:xfrm>
        </p:spPr>
        <p:txBody>
          <a:bodyPr>
            <a:normAutofit lnSpcReduction="10000"/>
          </a:bodyPr>
          <a:lstStyle/>
          <a:p>
            <a:pPr marL="114300" indent="0">
              <a:buNone/>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Language </a:t>
            </a:r>
            <a:r>
              <a:rPr lang="cs-CZ" dirty="0" smtClean="0">
                <a:solidFill>
                  <a:srgbClr val="FF0000"/>
                </a:solidFill>
                <a:latin typeface="Times New Roman" pitchFamily="18" charset="0"/>
                <a:cs typeface="Times New Roman" pitchFamily="18" charset="0"/>
              </a:rPr>
              <a:t>s</a:t>
            </a:r>
            <a:r>
              <a:rPr lang="en-US" dirty="0" err="1" smtClean="0">
                <a:solidFill>
                  <a:srgbClr val="FF0000"/>
                </a:solidFill>
                <a:latin typeface="Times New Roman" pitchFamily="18" charset="0"/>
                <a:cs typeface="Times New Roman" pitchFamily="18" charset="0"/>
              </a:rPr>
              <a:t>tructure</a:t>
            </a:r>
            <a:r>
              <a:rPr lang="en-US" dirty="0">
                <a:solidFill>
                  <a:srgbClr val="FF0000"/>
                </a:solidFill>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Speaks </a:t>
            </a:r>
            <a:r>
              <a:rPr lang="en-US" dirty="0">
                <a:latin typeface="Times New Roman" pitchFamily="18" charset="0"/>
                <a:cs typeface="Times New Roman" pitchFamily="18" charset="0"/>
              </a:rPr>
              <a:t>in 4 to 6 word sentence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Uses </a:t>
            </a:r>
            <a:r>
              <a:rPr lang="cs-CZ" dirty="0">
                <a:latin typeface="Times New Roman" pitchFamily="18" charset="0"/>
                <a:cs typeface="Times New Roman" pitchFamily="18" charset="0"/>
              </a:rPr>
              <a:t>p</a:t>
            </a:r>
            <a:r>
              <a:rPr lang="en-US" dirty="0" smtClean="0">
                <a:latin typeface="Times New Roman" pitchFamily="18" charset="0"/>
                <a:cs typeface="Times New Roman" pitchFamily="18" charset="0"/>
              </a:rPr>
              <a:t>resent </a:t>
            </a:r>
            <a:r>
              <a:rPr lang="cs-CZ" dirty="0"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rogress</a:t>
            </a:r>
            <a:r>
              <a:rPr lang="en-US"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v</a:t>
            </a:r>
            <a:r>
              <a:rPr lang="en-US" dirty="0" err="1" smtClean="0">
                <a:latin typeface="Times New Roman" pitchFamily="18" charset="0"/>
                <a:cs typeface="Times New Roman" pitchFamily="18" charset="0"/>
              </a:rPr>
              <a:t>erb</a:t>
            </a:r>
            <a:r>
              <a:rPr lang="en-US"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e </a:t>
            </a:r>
            <a:r>
              <a:rPr lang="en-US" dirty="0">
                <a:latin typeface="Times New Roman" pitchFamily="18" charset="0"/>
                <a:cs typeface="Times New Roman" pitchFamily="18" charset="0"/>
              </a:rPr>
              <a:t>is </a:t>
            </a:r>
            <a:r>
              <a:rPr lang="en-US" dirty="0" smtClean="0">
                <a:latin typeface="Times New Roman" pitchFamily="18" charset="0"/>
                <a:cs typeface="Times New Roman" pitchFamily="18" charset="0"/>
              </a:rPr>
              <a:t>jumping</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Uses </a:t>
            </a:r>
            <a:r>
              <a:rPr lang="en-US" dirty="0">
                <a:latin typeface="Times New Roman" pitchFamily="18" charset="0"/>
                <a:cs typeface="Times New Roman" pitchFamily="18" charset="0"/>
              </a:rPr>
              <a:t>“this” and “that”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 </a:t>
            </a:r>
            <a:r>
              <a:rPr lang="en-US" dirty="0">
                <a:latin typeface="Times New Roman" pitchFamily="18" charset="0"/>
                <a:cs typeface="Times New Roman" pitchFamily="18" charset="0"/>
              </a:rPr>
              <a:t>want </a:t>
            </a:r>
            <a:r>
              <a:rPr lang="en-US" dirty="0" smtClean="0">
                <a:latin typeface="Times New Roman" pitchFamily="18" charset="0"/>
                <a:cs typeface="Times New Roman" pitchFamily="18" charset="0"/>
              </a:rPr>
              <a:t>this</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Give </a:t>
            </a:r>
            <a:r>
              <a:rPr lang="en-US" dirty="0">
                <a:latin typeface="Times New Roman" pitchFamily="18" charset="0"/>
                <a:cs typeface="Times New Roman" pitchFamily="18" charset="0"/>
              </a:rPr>
              <a:t>me </a:t>
            </a:r>
            <a:r>
              <a:rPr lang="en-US" dirty="0" smtClean="0">
                <a:latin typeface="Times New Roman" pitchFamily="18" charset="0"/>
                <a:cs typeface="Times New Roman" pitchFamily="18" charset="0"/>
              </a:rPr>
              <a:t>that</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Uses Correctly: I, You, Me, He, She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Understands : Who, What, Where, </a:t>
            </a:r>
            <a:r>
              <a:rPr lang="en-US" dirty="0" smtClean="0">
                <a:latin typeface="Times New Roman" pitchFamily="18" charset="0"/>
                <a:cs typeface="Times New Roman" pitchFamily="18" charset="0"/>
              </a:rPr>
              <a:t>Why</a:t>
            </a:r>
          </a:p>
          <a:p>
            <a:pPr>
              <a:buFont typeface="Wingdings" pitchFamily="2" charset="2"/>
              <a:buChar char="ü"/>
            </a:pPr>
            <a:r>
              <a:rPr lang="en-US" dirty="0" smtClean="0">
                <a:latin typeface="Times New Roman" pitchFamily="18" charset="0"/>
                <a:cs typeface="Times New Roman" pitchFamily="18" charset="0"/>
              </a:rPr>
              <a:t> Answers</a:t>
            </a:r>
            <a:r>
              <a:rPr lang="en-US" dirty="0">
                <a:latin typeface="Times New Roman" pitchFamily="18" charset="0"/>
                <a:cs typeface="Times New Roman" pitchFamily="18" charset="0"/>
              </a:rPr>
              <a:t>: Who, What, Where, Why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Understands </a:t>
            </a:r>
            <a:r>
              <a:rPr lang="en-US" dirty="0">
                <a:latin typeface="Times New Roman" pitchFamily="18" charset="0"/>
                <a:cs typeface="Times New Roman" pitchFamily="18" charset="0"/>
              </a:rPr>
              <a:t>sentences and </a:t>
            </a:r>
            <a:r>
              <a:rPr lang="cs-CZ" dirty="0" smtClean="0">
                <a:latin typeface="Times New Roman" pitchFamily="18" charset="0"/>
                <a:cs typeface="Times New Roman" pitchFamily="18" charset="0"/>
              </a:rPr>
              <a:t>q</a:t>
            </a:r>
            <a:r>
              <a:rPr lang="en-US" dirty="0" err="1" smtClean="0">
                <a:latin typeface="Times New Roman" pitchFamily="18" charset="0"/>
                <a:cs typeface="Times New Roman" pitchFamily="18" charset="0"/>
              </a:rPr>
              <a:t>uestions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as indicated by a relevant response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14682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a:xfrm>
            <a:off x="1103971" y="381000"/>
            <a:ext cx="9723863" cy="6019800"/>
          </a:xfrm>
        </p:spPr>
        <p:txBody>
          <a:bodyPr>
            <a:normAutofit/>
          </a:bodyPr>
          <a:lstStyle/>
          <a:p>
            <a:pPr marL="114300" indent="0">
              <a:buNone/>
            </a:pPr>
            <a:r>
              <a:rPr lang="en-US" dirty="0">
                <a:solidFill>
                  <a:srgbClr val="FF0000"/>
                </a:solidFill>
                <a:latin typeface="Times New Roman" pitchFamily="18" charset="0"/>
                <a:cs typeface="Times New Roman" pitchFamily="18" charset="0"/>
              </a:rPr>
              <a:t>Visual </a:t>
            </a:r>
            <a:r>
              <a:rPr lang="cs-CZ" dirty="0" smtClean="0">
                <a:solidFill>
                  <a:srgbClr val="FF0000"/>
                </a:solidFill>
                <a:latin typeface="Times New Roman" pitchFamily="18" charset="0"/>
                <a:cs typeface="Times New Roman" pitchFamily="18" charset="0"/>
              </a:rPr>
              <a:t>d</a:t>
            </a:r>
            <a:r>
              <a:rPr lang="en-US" dirty="0" err="1" smtClean="0">
                <a:solidFill>
                  <a:srgbClr val="FF0000"/>
                </a:solidFill>
                <a:latin typeface="Times New Roman" pitchFamily="18" charset="0"/>
                <a:cs typeface="Times New Roman" pitchFamily="18" charset="0"/>
              </a:rPr>
              <a:t>iscrimination</a:t>
            </a:r>
            <a:r>
              <a:rPr lang="en-US" dirty="0" smtClean="0">
                <a:solidFill>
                  <a:srgbClr val="FF0000"/>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and </a:t>
            </a:r>
            <a:r>
              <a:rPr lang="cs-CZ" dirty="0" smtClean="0">
                <a:solidFill>
                  <a:srgbClr val="FF0000"/>
                </a:solidFill>
                <a:latin typeface="Times New Roman" pitchFamily="18" charset="0"/>
                <a:cs typeface="Times New Roman" pitchFamily="18" charset="0"/>
              </a:rPr>
              <a:t>m</a:t>
            </a:r>
            <a:r>
              <a:rPr lang="en-US" dirty="0" err="1" smtClean="0">
                <a:solidFill>
                  <a:srgbClr val="FF0000"/>
                </a:solidFill>
                <a:latin typeface="Times New Roman" pitchFamily="18" charset="0"/>
                <a:cs typeface="Times New Roman" pitchFamily="18" charset="0"/>
              </a:rPr>
              <a:t>emory</a:t>
            </a:r>
            <a:r>
              <a:rPr lang="en-US" dirty="0">
                <a:solidFill>
                  <a:srgbClr val="FF0000"/>
                </a:solidFill>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Places </a:t>
            </a:r>
            <a:r>
              <a:rPr lang="en-US" dirty="0">
                <a:latin typeface="Times New Roman" pitchFamily="18" charset="0"/>
                <a:cs typeface="Times New Roman" pitchFamily="18" charset="0"/>
              </a:rPr>
              <a:t>Objects on their outlines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Recalls </a:t>
            </a:r>
            <a:r>
              <a:rPr lang="en-US" dirty="0">
                <a:latin typeface="Times New Roman" pitchFamily="18" charset="0"/>
                <a:cs typeface="Times New Roman" pitchFamily="18" charset="0"/>
              </a:rPr>
              <a:t>three objects that are visually presented </a:t>
            </a:r>
            <a:r>
              <a:rPr lang="cs-CZ"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o</a:t>
            </a:r>
            <a:r>
              <a:rPr lang="cs-CZ"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s</a:t>
            </a:r>
            <a:r>
              <a:rPr lang="en-US" dirty="0">
                <a:latin typeface="Times New Roman" pitchFamily="18" charset="0"/>
                <a:cs typeface="Times New Roman" pitchFamily="18" charset="0"/>
              </a:rPr>
              <a:t>, House, Banana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Identifies </a:t>
            </a:r>
            <a:r>
              <a:rPr lang="en-US" dirty="0">
                <a:latin typeface="Times New Roman" pitchFamily="18" charset="0"/>
                <a:cs typeface="Times New Roman" pitchFamily="18" charset="0"/>
              </a:rPr>
              <a:t>what’s missing from a picture </a:t>
            </a:r>
            <a:endParaRPr lang="en-US" dirty="0" smtClean="0">
              <a:latin typeface="Times New Roman" pitchFamily="18" charset="0"/>
              <a:cs typeface="Times New Roman" pitchFamily="18" charset="0"/>
            </a:endParaRPr>
          </a:p>
          <a:p>
            <a:endParaRPr lang="en-US" dirty="0">
              <a:solidFill>
                <a:srgbClr val="FF0000"/>
              </a:solidFill>
              <a:latin typeface="Times New Roman" pitchFamily="18" charset="0"/>
              <a:cs typeface="Times New Roman" pitchFamily="18" charset="0"/>
            </a:endParaRPr>
          </a:p>
          <a:p>
            <a:pPr marL="114300" indent="0">
              <a:buNone/>
            </a:pPr>
            <a:r>
              <a:rPr lang="en-US" dirty="0" smtClean="0">
                <a:solidFill>
                  <a:srgbClr val="FF0000"/>
                </a:solidFill>
                <a:latin typeface="Times New Roman" pitchFamily="18" charset="0"/>
                <a:cs typeface="Times New Roman" pitchFamily="18" charset="0"/>
              </a:rPr>
              <a:t>Listening </a:t>
            </a:r>
            <a:r>
              <a:rPr lang="en-US" dirty="0">
                <a:solidFill>
                  <a:srgbClr val="FF0000"/>
                </a:solidFill>
                <a:latin typeface="Times New Roman" pitchFamily="18" charset="0"/>
                <a:cs typeface="Times New Roman" pitchFamily="18" charset="0"/>
              </a:rPr>
              <a:t>and </a:t>
            </a:r>
            <a:r>
              <a:rPr lang="cs-CZ" dirty="0" smtClean="0">
                <a:solidFill>
                  <a:srgbClr val="FF0000"/>
                </a:solidFill>
                <a:latin typeface="Times New Roman" pitchFamily="18" charset="0"/>
                <a:cs typeface="Times New Roman" pitchFamily="18" charset="0"/>
              </a:rPr>
              <a:t>a</a:t>
            </a:r>
            <a:r>
              <a:rPr lang="en-US" dirty="0" err="1" smtClean="0">
                <a:solidFill>
                  <a:srgbClr val="FF0000"/>
                </a:solidFill>
                <a:latin typeface="Times New Roman" pitchFamily="18" charset="0"/>
                <a:cs typeface="Times New Roman" pitchFamily="18" charset="0"/>
              </a:rPr>
              <a:t>uditory</a:t>
            </a:r>
            <a:r>
              <a:rPr lang="en-US" dirty="0" smtClean="0">
                <a:solidFill>
                  <a:srgbClr val="FF0000"/>
                </a:solidFill>
                <a:latin typeface="Times New Roman" pitchFamily="18" charset="0"/>
                <a:cs typeface="Times New Roman" pitchFamily="18" charset="0"/>
              </a:rPr>
              <a:t> </a:t>
            </a:r>
            <a:r>
              <a:rPr lang="cs-CZ" dirty="0" smtClean="0">
                <a:solidFill>
                  <a:srgbClr val="FF0000"/>
                </a:solidFill>
                <a:latin typeface="Times New Roman" pitchFamily="18" charset="0"/>
                <a:cs typeface="Times New Roman" pitchFamily="18" charset="0"/>
              </a:rPr>
              <a:t>m</a:t>
            </a:r>
            <a:r>
              <a:rPr lang="en-US" dirty="0" err="1" smtClean="0">
                <a:solidFill>
                  <a:srgbClr val="FF0000"/>
                </a:solidFill>
                <a:latin typeface="Times New Roman" pitchFamily="18" charset="0"/>
                <a:cs typeface="Times New Roman" pitchFamily="18" charset="0"/>
              </a:rPr>
              <a:t>emory</a:t>
            </a:r>
            <a:r>
              <a:rPr lang="en-US" dirty="0">
                <a:solidFill>
                  <a:srgbClr val="FF0000"/>
                </a:solidFill>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Listens </a:t>
            </a:r>
            <a:r>
              <a:rPr lang="en-US" dirty="0">
                <a:latin typeface="Times New Roman" pitchFamily="18" charset="0"/>
                <a:cs typeface="Times New Roman" pitchFamily="18" charset="0"/>
              </a:rPr>
              <a:t>to </a:t>
            </a:r>
            <a:r>
              <a:rPr lang="cs-CZ" dirty="0" smtClean="0">
                <a:latin typeface="Times New Roman" pitchFamily="18" charset="0"/>
                <a:cs typeface="Times New Roman" pitchFamily="18" charset="0"/>
              </a:rPr>
              <a:t>s</a:t>
            </a:r>
            <a:r>
              <a:rPr lang="en-US" dirty="0" err="1" smtClean="0">
                <a:latin typeface="Times New Roman" pitchFamily="18" charset="0"/>
                <a:cs typeface="Times New Roman" pitchFamily="18" charset="0"/>
              </a:rPr>
              <a:t>hort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stories 4 point stories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Follows </a:t>
            </a:r>
            <a:r>
              <a:rPr lang="en-US" dirty="0">
                <a:latin typeface="Times New Roman" pitchFamily="18" charset="0"/>
                <a:cs typeface="Times New Roman" pitchFamily="18" charset="0"/>
              </a:rPr>
              <a:t>two directions (put your hands on your head and walk to the door</a:t>
            </a:r>
            <a:r>
              <a:rPr lang="en-US" dirty="0" smtClean="0">
                <a:latin typeface="Times New Roman" pitchFamily="18" charset="0"/>
                <a:cs typeface="Times New Roman" pitchFamily="18" charset="0"/>
              </a:rPr>
              <a:t>)</a:t>
            </a:r>
          </a:p>
          <a:p>
            <a:pPr>
              <a:buFont typeface="Wingdings" pitchFamily="2" charset="2"/>
              <a:buChar char="ü"/>
            </a:pPr>
            <a:r>
              <a:rPr lang="en-US" dirty="0" smtClean="0">
                <a:latin typeface="Times New Roman" pitchFamily="18" charset="0"/>
                <a:cs typeface="Times New Roman" pitchFamily="18" charset="0"/>
              </a:rPr>
              <a:t> Repeats </a:t>
            </a:r>
            <a:r>
              <a:rPr lang="en-US" dirty="0">
                <a:latin typeface="Times New Roman" pitchFamily="18" charset="0"/>
                <a:cs typeface="Times New Roman" pitchFamily="18" charset="0"/>
              </a:rPr>
              <a:t>simple sentences of six words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 </a:t>
            </a:r>
            <a:r>
              <a:rPr lang="en-US" dirty="0">
                <a:latin typeface="Times New Roman" pitchFamily="18" charset="0"/>
                <a:cs typeface="Times New Roman" pitchFamily="18" charset="0"/>
              </a:rPr>
              <a:t>am a </a:t>
            </a:r>
            <a:r>
              <a:rPr lang="cs-CZ" dirty="0" smtClean="0">
                <a:latin typeface="Times New Roman" pitchFamily="18" charset="0"/>
                <a:cs typeface="Times New Roman" pitchFamily="18" charset="0"/>
              </a:rPr>
              <a:t>g</a:t>
            </a:r>
            <a:r>
              <a:rPr lang="en-US" dirty="0" err="1" smtClean="0">
                <a:latin typeface="Times New Roman" pitchFamily="18" charset="0"/>
                <a:cs typeface="Times New Roman" pitchFamily="18" charset="0"/>
              </a:rPr>
              <a:t>reat</a:t>
            </a:r>
            <a:r>
              <a:rPr lang="en-US"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b</a:t>
            </a:r>
            <a:r>
              <a:rPr lang="en-US" dirty="0" err="1" smtClean="0">
                <a:latin typeface="Times New Roman" pitchFamily="18" charset="0"/>
                <a:cs typeface="Times New Roman" pitchFamily="18" charset="0"/>
              </a:rPr>
              <a:t>ig</a:t>
            </a:r>
            <a:r>
              <a:rPr lang="en-US" dirty="0" smtClean="0">
                <a:latin typeface="Times New Roman" pitchFamily="18" charset="0"/>
                <a:cs typeface="Times New Roman" pitchFamily="18" charset="0"/>
              </a:rPr>
              <a:t> </a:t>
            </a:r>
            <a:r>
              <a:rPr lang="cs-CZ" dirty="0">
                <a:latin typeface="Times New Roman" pitchFamily="18" charset="0"/>
                <a:cs typeface="Times New Roman" pitchFamily="18" charset="0"/>
              </a:rPr>
              <a:t>b</a:t>
            </a:r>
            <a:r>
              <a:rPr lang="en-US" dirty="0" smtClean="0">
                <a:latin typeface="Times New Roman" pitchFamily="18" charset="0"/>
                <a:cs typeface="Times New Roman" pitchFamily="18" charset="0"/>
              </a:rPr>
              <a:t>oy</a:t>
            </a:r>
            <a:r>
              <a:rPr lang="cs-CZ"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Repeats </a:t>
            </a:r>
            <a:r>
              <a:rPr lang="en-US" dirty="0">
                <a:latin typeface="Times New Roman" pitchFamily="18" charset="0"/>
                <a:cs typeface="Times New Roman" pitchFamily="18" charset="0"/>
              </a:rPr>
              <a:t>a sequence of three numbers (8-3-5</a:t>
            </a:r>
            <a:r>
              <a:rPr lang="en-US"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347545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marL="114300" indent="0">
              <a:buNone/>
            </a:pPr>
            <a:r>
              <a:rPr lang="en-US" dirty="0">
                <a:solidFill>
                  <a:srgbClr val="FF0000"/>
                </a:solidFill>
                <a:latin typeface="Times New Roman" pitchFamily="18" charset="0"/>
                <a:cs typeface="Times New Roman" pitchFamily="18" charset="0"/>
              </a:rPr>
              <a:t>Math: </a:t>
            </a:r>
          </a:p>
          <a:p>
            <a:pPr>
              <a:buFont typeface="Wingdings" pitchFamily="2" charset="2"/>
              <a:buChar char="ü"/>
            </a:pPr>
            <a:r>
              <a:rPr lang="en-US" dirty="0" smtClean="0">
                <a:latin typeface="Times New Roman" pitchFamily="18" charset="0"/>
                <a:cs typeface="Times New Roman" pitchFamily="18" charset="0"/>
              </a:rPr>
              <a:t>Matches </a:t>
            </a:r>
            <a:r>
              <a:rPr lang="en-US" dirty="0">
                <a:latin typeface="Times New Roman" pitchFamily="18" charset="0"/>
                <a:cs typeface="Times New Roman" pitchFamily="18" charset="0"/>
              </a:rPr>
              <a:t>Shapes: </a:t>
            </a:r>
            <a:r>
              <a:rPr lang="cs-CZ" dirty="0" smtClean="0">
                <a:latin typeface="Times New Roman" pitchFamily="18" charset="0"/>
                <a:cs typeface="Times New Roman" pitchFamily="18" charset="0"/>
              </a:rPr>
              <a:t>c</a:t>
            </a:r>
            <a:r>
              <a:rPr lang="en-US" dirty="0" err="1" smtClean="0">
                <a:latin typeface="Times New Roman" pitchFamily="18" charset="0"/>
                <a:cs typeface="Times New Roman" pitchFamily="18" charset="0"/>
              </a:rPr>
              <a:t>ircle</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s</a:t>
            </a:r>
            <a:r>
              <a:rPr lang="en-US" dirty="0" err="1" smtClean="0">
                <a:latin typeface="Times New Roman" pitchFamily="18" charset="0"/>
                <a:cs typeface="Times New Roman" pitchFamily="18" charset="0"/>
              </a:rPr>
              <a:t>quare</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t</a:t>
            </a:r>
            <a:r>
              <a:rPr lang="en-US" dirty="0" err="1" smtClean="0">
                <a:latin typeface="Times New Roman" pitchFamily="18" charset="0"/>
                <a:cs typeface="Times New Roman" pitchFamily="18" charset="0"/>
              </a:rPr>
              <a:t>riangles</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ectangle</a:t>
            </a:r>
            <a:r>
              <a:rPr lang="en-US" dirty="0" smtClean="0">
                <a:latin typeface="Times New Roman" pitchFamily="18" charset="0"/>
                <a:cs typeface="Times New Roman" pitchFamily="18" charset="0"/>
              </a:rPr>
              <a:t> </a:t>
            </a:r>
            <a:endParaRPr lang="cs-CZ"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Points </a:t>
            </a:r>
            <a:r>
              <a:rPr lang="en-US" dirty="0">
                <a:latin typeface="Times New Roman" pitchFamily="18" charset="0"/>
                <a:cs typeface="Times New Roman" pitchFamily="18" charset="0"/>
              </a:rPr>
              <a:t>to appropriate shape upon commands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Tables </a:t>
            </a:r>
            <a:r>
              <a:rPr lang="en-US" dirty="0">
                <a:latin typeface="Times New Roman" pitchFamily="18" charset="0"/>
                <a:cs typeface="Times New Roman" pitchFamily="18" charset="0"/>
              </a:rPr>
              <a:t>Shapes: </a:t>
            </a:r>
            <a:r>
              <a:rPr lang="cs-CZ" dirty="0" smtClean="0">
                <a:latin typeface="Times New Roman" pitchFamily="18" charset="0"/>
                <a:cs typeface="Times New Roman" pitchFamily="18" charset="0"/>
              </a:rPr>
              <a:t>c</a:t>
            </a:r>
            <a:r>
              <a:rPr lang="en-US" dirty="0" err="1" smtClean="0">
                <a:latin typeface="Times New Roman" pitchFamily="18" charset="0"/>
                <a:cs typeface="Times New Roman" pitchFamily="18" charset="0"/>
              </a:rPr>
              <a:t>ircle</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s</a:t>
            </a:r>
            <a:r>
              <a:rPr lang="en-US" dirty="0" err="1" smtClean="0">
                <a:latin typeface="Times New Roman" pitchFamily="18" charset="0"/>
                <a:cs typeface="Times New Roman" pitchFamily="18" charset="0"/>
              </a:rPr>
              <a:t>quare</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t</a:t>
            </a:r>
            <a:r>
              <a:rPr lang="en-US" dirty="0" err="1" smtClean="0">
                <a:latin typeface="Times New Roman" pitchFamily="18" charset="0"/>
                <a:cs typeface="Times New Roman" pitchFamily="18" charset="0"/>
              </a:rPr>
              <a:t>riangles</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ectangle</a:t>
            </a:r>
            <a:endParaRPr lang="cs-CZ"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Matches </a:t>
            </a:r>
            <a:r>
              <a:rPr lang="cs-CZ" dirty="0" smtClean="0">
                <a:latin typeface="Times New Roman" pitchFamily="18" charset="0"/>
                <a:cs typeface="Times New Roman" pitchFamily="18" charset="0"/>
              </a:rPr>
              <a:t>c</a:t>
            </a:r>
            <a:r>
              <a:rPr lang="en-US" dirty="0" err="1" smtClean="0">
                <a:latin typeface="Times New Roman" pitchFamily="18" charset="0"/>
                <a:cs typeface="Times New Roman" pitchFamily="18" charset="0"/>
              </a:rPr>
              <a:t>olors</a:t>
            </a:r>
            <a:r>
              <a:rPr lang="en-US" dirty="0" smtClean="0">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Points </a:t>
            </a:r>
            <a:r>
              <a:rPr lang="en-US" dirty="0">
                <a:latin typeface="Times New Roman" pitchFamily="18" charset="0"/>
                <a:cs typeface="Times New Roman" pitchFamily="18" charset="0"/>
              </a:rPr>
              <a:t>to appropriate color upon command </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Names </a:t>
            </a:r>
            <a:r>
              <a:rPr lang="en-US" dirty="0">
                <a:latin typeface="Times New Roman" pitchFamily="18" charset="0"/>
                <a:cs typeface="Times New Roman" pitchFamily="18" charset="0"/>
              </a:rPr>
              <a:t>the all primary colors: </a:t>
            </a:r>
            <a:r>
              <a:rPr lang="cs-CZ" dirty="0"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ed</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y</a:t>
            </a:r>
            <a:r>
              <a:rPr lang="en-US" dirty="0" err="1" smtClean="0">
                <a:latin typeface="Times New Roman" pitchFamily="18" charset="0"/>
                <a:cs typeface="Times New Roman" pitchFamily="18" charset="0"/>
              </a:rPr>
              <a:t>ellow</a:t>
            </a:r>
            <a:r>
              <a:rPr lang="en-US" dirty="0">
                <a:latin typeface="Times New Roman" pitchFamily="18" charset="0"/>
                <a:cs typeface="Times New Roman" pitchFamily="18" charset="0"/>
              </a:rPr>
              <a:t>, </a:t>
            </a:r>
            <a:r>
              <a:rPr lang="cs-CZ" dirty="0" smtClean="0">
                <a:latin typeface="Times New Roman" pitchFamily="18" charset="0"/>
                <a:cs typeface="Times New Roman" pitchFamily="18" charset="0"/>
              </a:rPr>
              <a:t>b</a:t>
            </a:r>
            <a:r>
              <a:rPr lang="en-US" dirty="0" err="1" smtClean="0">
                <a:latin typeface="Times New Roman" pitchFamily="18" charset="0"/>
                <a:cs typeface="Times New Roman" pitchFamily="18" charset="0"/>
              </a:rPr>
              <a:t>lue</a:t>
            </a:r>
            <a:r>
              <a:rPr lang="en-US"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323625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dirty="0"/>
          </a:p>
        </p:txBody>
      </p:sp>
      <p:sp>
        <p:nvSpPr>
          <p:cNvPr id="3" name="عنصر نائب للمحتوى 2"/>
          <p:cNvSpPr>
            <a:spLocks noGrp="1"/>
          </p:cNvSpPr>
          <p:nvPr>
            <p:ph idx="1"/>
          </p:nvPr>
        </p:nvSpPr>
        <p:spPr/>
        <p:txBody>
          <a:bodyPr/>
          <a:lstStyle/>
          <a:p>
            <a:endParaRPr lang="en-GB" dirty="0"/>
          </a:p>
        </p:txBody>
      </p:sp>
      <p:sp>
        <p:nvSpPr>
          <p:cNvPr id="4" name="مستطيل 3"/>
          <p:cNvSpPr/>
          <p:nvPr/>
        </p:nvSpPr>
        <p:spPr>
          <a:xfrm>
            <a:off x="2057401" y="2971801"/>
            <a:ext cx="7225247" cy="769441"/>
          </a:xfrm>
          <a:prstGeom prst="rect">
            <a:avLst/>
          </a:prstGeom>
          <a:noFill/>
        </p:spPr>
        <p:txBody>
          <a:bodyPr wrap="none" lIns="91440" tIns="45720" rIns="91440" bIns="45720">
            <a:spAutoFit/>
          </a:bodyPr>
          <a:lstStyle/>
          <a:p>
            <a:pPr algn="ctr"/>
            <a:r>
              <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Thank you</a:t>
            </a:r>
            <a:r>
              <a:rPr lang="cs-CZ"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cs-CZ" sz="4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for</a:t>
            </a:r>
            <a:r>
              <a:rPr lang="cs-CZ"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cs-CZ" sz="4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your</a:t>
            </a:r>
            <a:r>
              <a:rPr lang="cs-CZ"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cs-CZ" sz="4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attention</a:t>
            </a:r>
            <a:r>
              <a:rPr lang="cs-CZ"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ar-SA"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452013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dirty="0"/>
          </a:p>
        </p:txBody>
      </p:sp>
      <p:sp>
        <p:nvSpPr>
          <p:cNvPr id="3" name="عنصر نائب للمحتوى 2"/>
          <p:cNvSpPr>
            <a:spLocks noGrp="1"/>
          </p:cNvSpPr>
          <p:nvPr>
            <p:ph idx="1"/>
          </p:nvPr>
        </p:nvSpPr>
        <p:spPr/>
        <p:txBody>
          <a:bodyPr>
            <a:normAutofit/>
          </a:bodyPr>
          <a:lstStyle/>
          <a:p>
            <a:endParaRPr lang="en-GB" sz="1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85800"/>
            <a:ext cx="76200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520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Introduction </a:t>
            </a:r>
            <a:endParaRPr lang="en-GB" dirty="0"/>
          </a:p>
        </p:txBody>
      </p:sp>
      <p:sp>
        <p:nvSpPr>
          <p:cNvPr id="3" name="عنصر نائب للمحتوى 2"/>
          <p:cNvSpPr>
            <a:spLocks noGrp="1"/>
          </p:cNvSpPr>
          <p:nvPr>
            <p:ph idx="1"/>
          </p:nvPr>
        </p:nvSpPr>
        <p:spPr/>
        <p:txBody>
          <a:bodyPr/>
          <a:lstStyle/>
          <a:p>
            <a:r>
              <a:rPr lang="en-US" dirty="0">
                <a:solidFill>
                  <a:srgbClr val="FF0000"/>
                </a:solidFill>
              </a:rPr>
              <a:t>Dyspraxia</a:t>
            </a:r>
            <a:r>
              <a:rPr lang="en-US" dirty="0"/>
              <a:t> :is the inability to </a:t>
            </a:r>
            <a:r>
              <a:rPr lang="en-US" dirty="0" smtClean="0"/>
              <a:t>choose,</a:t>
            </a:r>
            <a:r>
              <a:rPr lang="cs-CZ" dirty="0" smtClean="0"/>
              <a:t> </a:t>
            </a:r>
            <a:r>
              <a:rPr lang="en-US" dirty="0" smtClean="0"/>
              <a:t>plan,</a:t>
            </a:r>
            <a:r>
              <a:rPr lang="cs-CZ" dirty="0" smtClean="0"/>
              <a:t> </a:t>
            </a:r>
            <a:r>
              <a:rPr lang="en-US" dirty="0" smtClean="0"/>
              <a:t>sequence,</a:t>
            </a:r>
            <a:r>
              <a:rPr lang="cs-CZ" dirty="0" smtClean="0"/>
              <a:t> </a:t>
            </a:r>
            <a:r>
              <a:rPr lang="en-US" dirty="0" smtClean="0"/>
              <a:t>and </a:t>
            </a:r>
            <a:r>
              <a:rPr lang="en-US" dirty="0"/>
              <a:t>perform gesture movement in the absence of the primary sensory or motor impairment in otherwise normal </a:t>
            </a:r>
            <a:r>
              <a:rPr lang="en-US" dirty="0" smtClean="0"/>
              <a:t>children.</a:t>
            </a:r>
            <a:r>
              <a:rPr lang="cs-CZ" dirty="0" smtClean="0"/>
              <a:t> I</a:t>
            </a:r>
            <a:r>
              <a:rPr lang="en-US" dirty="0" smtClean="0"/>
              <a:t>t affect</a:t>
            </a:r>
            <a:r>
              <a:rPr lang="cs-CZ" dirty="0" smtClean="0"/>
              <a:t>s cca</a:t>
            </a:r>
            <a:r>
              <a:rPr lang="en-US" dirty="0" smtClean="0"/>
              <a:t> 6</a:t>
            </a:r>
            <a:r>
              <a:rPr lang="cs-CZ" dirty="0" smtClean="0"/>
              <a:t> </a:t>
            </a:r>
            <a:r>
              <a:rPr lang="en-US" dirty="0" smtClean="0"/>
              <a:t>% </a:t>
            </a:r>
            <a:r>
              <a:rPr lang="en-US" dirty="0"/>
              <a:t>of </a:t>
            </a:r>
            <a:r>
              <a:rPr lang="en-US" dirty="0" smtClean="0"/>
              <a:t>children.</a:t>
            </a:r>
          </a:p>
          <a:p>
            <a:r>
              <a:rPr lang="cs-CZ" dirty="0" smtClean="0"/>
              <a:t>I</a:t>
            </a:r>
            <a:r>
              <a:rPr lang="en-US" dirty="0" smtClean="0"/>
              <a:t>t is </a:t>
            </a:r>
            <a:r>
              <a:rPr lang="en-US" dirty="0"/>
              <a:t>marked primarily by a delay or disorder in movement execution and planning, however it is often associated with additional deficits in attention and </a:t>
            </a:r>
            <a:r>
              <a:rPr lang="en-US" dirty="0" smtClean="0"/>
              <a:t>perception</a:t>
            </a:r>
            <a:r>
              <a:rPr lang="cs-CZ" dirty="0" smtClean="0"/>
              <a:t>.</a:t>
            </a:r>
            <a:endParaRPr lang="en-US" dirty="0" smtClean="0"/>
          </a:p>
          <a:p>
            <a:r>
              <a:rPr lang="en-US" dirty="0" err="1"/>
              <a:t>Diagonistic</a:t>
            </a:r>
            <a:r>
              <a:rPr lang="en-US" dirty="0"/>
              <a:t> dyspraxia is a clinical syndrome usually characterized by involuntary and conflicting behaviors between the hands following corpus callosum lesions.</a:t>
            </a:r>
          </a:p>
          <a:p>
            <a:endParaRPr lang="en-GB" dirty="0"/>
          </a:p>
        </p:txBody>
      </p:sp>
    </p:spTree>
    <p:extLst>
      <p:ext uri="{BB962C8B-B14F-4D97-AF65-F5344CB8AC3E}">
        <p14:creationId xmlns:p14="http://schemas.microsoft.com/office/powerpoint/2010/main" val="2921655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t>
            </a:r>
            <a:r>
              <a:rPr lang="en-US" dirty="0" smtClean="0"/>
              <a:t>Classification </a:t>
            </a:r>
            <a:endParaRPr lang="en-GB" dirty="0"/>
          </a:p>
        </p:txBody>
      </p:sp>
      <p:sp>
        <p:nvSpPr>
          <p:cNvPr id="3" name="عنصر نائب للمحتوى 2"/>
          <p:cNvSpPr>
            <a:spLocks noGrp="1"/>
          </p:cNvSpPr>
          <p:nvPr>
            <p:ph idx="1"/>
          </p:nvPr>
        </p:nvSpPr>
        <p:spPr>
          <a:xfrm>
            <a:off x="490654" y="1505416"/>
            <a:ext cx="11251580" cy="5118408"/>
          </a:xfrm>
        </p:spPr>
        <p:txBody>
          <a:bodyPr>
            <a:normAutofit fontScale="92500" lnSpcReduction="20000"/>
          </a:bodyPr>
          <a:lstStyle/>
          <a:p>
            <a:pPr marL="0">
              <a:lnSpc>
                <a:spcPct val="115000"/>
              </a:lnSpc>
              <a:spcBef>
                <a:spcPts val="0"/>
              </a:spcBef>
              <a:spcAft>
                <a:spcPts val="1000"/>
              </a:spcAft>
            </a:pPr>
            <a:r>
              <a:rPr lang="en-US" sz="2400" b="1" dirty="0" err="1" smtClean="0">
                <a:solidFill>
                  <a:srgbClr val="0070C0"/>
                </a:solidFill>
                <a:latin typeface="Times New Roman"/>
                <a:ea typeface="Calibri"/>
                <a:cs typeface="Arial"/>
              </a:rPr>
              <a:t>Ideomotor</a:t>
            </a:r>
            <a:r>
              <a:rPr lang="cs-CZ" sz="2400" b="1" dirty="0" err="1" smtClean="0">
                <a:solidFill>
                  <a:srgbClr val="0070C0"/>
                </a:solidFill>
                <a:latin typeface="Times New Roman"/>
                <a:ea typeface="Calibri"/>
                <a:cs typeface="Arial"/>
              </a:rPr>
              <a:t>ical</a:t>
            </a:r>
            <a:r>
              <a:rPr lang="en-US" sz="2400" b="1" dirty="0" smtClean="0">
                <a:solidFill>
                  <a:srgbClr val="0070C0"/>
                </a:solidFill>
                <a:latin typeface="Times New Roman"/>
                <a:ea typeface="Calibri"/>
                <a:cs typeface="Arial"/>
              </a:rPr>
              <a:t> </a:t>
            </a:r>
            <a:r>
              <a:rPr lang="en-US" sz="2400" b="1" dirty="0">
                <a:solidFill>
                  <a:srgbClr val="0070C0"/>
                </a:solidFill>
                <a:latin typeface="Times New Roman"/>
                <a:ea typeface="Calibri"/>
                <a:cs typeface="Arial"/>
              </a:rPr>
              <a:t>dyspraxia</a:t>
            </a:r>
            <a:r>
              <a:rPr lang="en-US" sz="2400" dirty="0">
                <a:latin typeface="Times New Roman"/>
                <a:ea typeface="Calibri"/>
                <a:cs typeface="Arial"/>
              </a:rPr>
              <a:t>: is an impairment in the  selection ,sequencing and spatial orientation of </a:t>
            </a:r>
            <a:r>
              <a:rPr lang="en-US" sz="2400" dirty="0">
                <a:latin typeface="Times New Roman" pitchFamily="18" charset="0"/>
                <a:ea typeface="Calibri"/>
                <a:cs typeface="Times New Roman" pitchFamily="18" charset="0"/>
              </a:rPr>
              <a:t>requested movement involved in gestures such as </a:t>
            </a:r>
            <a:r>
              <a:rPr lang="en-US" sz="2400" dirty="0">
                <a:latin typeface="Times New Roman" pitchFamily="18" charset="0"/>
                <a:ea typeface="Calibri"/>
                <a:cs typeface="Times New Roman" pitchFamily="18" charset="0"/>
              </a:rPr>
              <a:t>(waving </a:t>
            </a:r>
            <a:r>
              <a:rPr lang="en-US" sz="2400" dirty="0">
                <a:latin typeface="Times New Roman" pitchFamily="18" charset="0"/>
                <a:ea typeface="Calibri"/>
                <a:cs typeface="Times New Roman" pitchFamily="18" charset="0"/>
              </a:rPr>
              <a:t>goodbye</a:t>
            </a:r>
            <a:r>
              <a:rPr lang="en-US" sz="2400" dirty="0">
                <a:latin typeface="Times New Roman" pitchFamily="18" charset="0"/>
                <a:ea typeface="Calibri"/>
                <a:cs typeface="Times New Roman" pitchFamily="18" charset="0"/>
              </a:rPr>
              <a:t>)</a:t>
            </a:r>
            <a:r>
              <a:rPr lang="cs-CZ" sz="2400" dirty="0">
                <a:latin typeface="Times New Roman" pitchFamily="18" charset="0"/>
                <a:ea typeface="Calibri"/>
                <a:cs typeface="Times New Roman" pitchFamily="18" charset="0"/>
              </a:rPr>
              <a:t>.</a:t>
            </a:r>
            <a:endParaRPr lang="en-GB" sz="2000" dirty="0">
              <a:latin typeface="Times New Roman" pitchFamily="18" charset="0"/>
              <a:ea typeface="Calibri"/>
              <a:cs typeface="Times New Roman" pitchFamily="18" charset="0"/>
            </a:endParaRPr>
          </a:p>
          <a:p>
            <a:pPr marL="0">
              <a:lnSpc>
                <a:spcPct val="115000"/>
              </a:lnSpc>
              <a:spcBef>
                <a:spcPts val="0"/>
              </a:spcBef>
              <a:spcAft>
                <a:spcPts val="1000"/>
              </a:spcAft>
            </a:pPr>
            <a:r>
              <a:rPr lang="en-US" sz="2400" b="1" dirty="0">
                <a:solidFill>
                  <a:srgbClr val="0070C0"/>
                </a:solidFill>
                <a:latin typeface="Times New Roman" pitchFamily="18" charset="0"/>
                <a:ea typeface="Calibri"/>
                <a:cs typeface="Times New Roman" pitchFamily="18" charset="0"/>
              </a:rPr>
              <a:t>Ideational dyspraxia</a:t>
            </a:r>
            <a:r>
              <a:rPr lang="en-US" sz="2400" dirty="0">
                <a:latin typeface="Times New Roman" pitchFamily="18" charset="0"/>
                <a:ea typeface="Calibri"/>
                <a:cs typeface="Times New Roman" pitchFamily="18" charset="0"/>
              </a:rPr>
              <a:t>:  applies only  to impairments of the limbs movement and denotes a failure  to carry out a sequence </a:t>
            </a:r>
            <a:r>
              <a:rPr lang="en-US" sz="2400" dirty="0">
                <a:latin typeface="Times New Roman"/>
                <a:ea typeface="Calibri"/>
                <a:cs typeface="Arial"/>
              </a:rPr>
              <a:t>of </a:t>
            </a:r>
            <a:r>
              <a:rPr lang="en-US" sz="2400" dirty="0" smtClean="0">
                <a:latin typeface="Times New Roman"/>
                <a:ea typeface="Calibri"/>
                <a:cs typeface="Arial"/>
              </a:rPr>
              <a:t>movement</a:t>
            </a:r>
            <a:r>
              <a:rPr lang="cs-CZ" sz="2400" dirty="0" smtClean="0">
                <a:latin typeface="Times New Roman"/>
                <a:ea typeface="Calibri"/>
                <a:cs typeface="Arial"/>
              </a:rPr>
              <a:t>, s</a:t>
            </a:r>
            <a:r>
              <a:rPr lang="en-US" sz="2400" dirty="0" err="1" smtClean="0">
                <a:latin typeface="Times New Roman"/>
                <a:ea typeface="Calibri"/>
                <a:cs typeface="Arial"/>
              </a:rPr>
              <a:t>uch</a:t>
            </a:r>
            <a:r>
              <a:rPr lang="en-US" sz="2400" dirty="0" smtClean="0">
                <a:latin typeface="Times New Roman"/>
                <a:ea typeface="Calibri"/>
                <a:cs typeface="Arial"/>
              </a:rPr>
              <a:t> </a:t>
            </a:r>
            <a:r>
              <a:rPr lang="en-US" sz="2400" dirty="0">
                <a:latin typeface="Times New Roman"/>
                <a:ea typeface="Calibri"/>
                <a:cs typeface="Arial"/>
              </a:rPr>
              <a:t>as inability to demonstrate </a:t>
            </a:r>
            <a:r>
              <a:rPr lang="en-US" sz="2400" dirty="0" smtClean="0">
                <a:latin typeface="Times New Roman"/>
                <a:ea typeface="Calibri"/>
                <a:cs typeface="Arial"/>
              </a:rPr>
              <a:t>(</a:t>
            </a:r>
            <a:r>
              <a:rPr lang="en-US" sz="2400" dirty="0">
                <a:latin typeface="Times New Roman"/>
                <a:ea typeface="Calibri"/>
                <a:cs typeface="Arial"/>
              </a:rPr>
              <a:t>toothbrush</a:t>
            </a:r>
            <a:r>
              <a:rPr lang="en-US" sz="2400" dirty="0">
                <a:latin typeface="Times New Roman"/>
                <a:ea typeface="Calibri"/>
                <a:cs typeface="Arial"/>
              </a:rPr>
              <a:t>)</a:t>
            </a:r>
            <a:r>
              <a:rPr lang="cs-CZ" sz="2400" dirty="0">
                <a:latin typeface="Times New Roman"/>
                <a:ea typeface="Calibri"/>
                <a:cs typeface="Arial"/>
              </a:rPr>
              <a:t>.</a:t>
            </a:r>
            <a:endParaRPr lang="en-GB" sz="2000" dirty="0">
              <a:ea typeface="Calibri"/>
              <a:cs typeface="Arial"/>
            </a:endParaRPr>
          </a:p>
          <a:p>
            <a:pPr marL="0">
              <a:lnSpc>
                <a:spcPct val="115000"/>
              </a:lnSpc>
              <a:spcBef>
                <a:spcPts val="0"/>
              </a:spcBef>
              <a:spcAft>
                <a:spcPts val="1000"/>
              </a:spcAft>
            </a:pPr>
            <a:r>
              <a:rPr lang="en-US" sz="2400" b="1" dirty="0">
                <a:solidFill>
                  <a:srgbClr val="0070C0"/>
                </a:solidFill>
                <a:latin typeface="Times New Roman"/>
                <a:ea typeface="Calibri"/>
                <a:cs typeface="Arial"/>
              </a:rPr>
              <a:t>Constructional dyspraxia</a:t>
            </a:r>
            <a:r>
              <a:rPr lang="en-US" sz="2400" b="1" dirty="0">
                <a:latin typeface="Times New Roman"/>
                <a:ea typeface="Calibri"/>
                <a:cs typeface="Arial"/>
              </a:rPr>
              <a:t>:  </a:t>
            </a:r>
            <a:r>
              <a:rPr lang="en-US" sz="2400" dirty="0">
                <a:latin typeface="Times New Roman"/>
                <a:ea typeface="Calibri"/>
                <a:cs typeface="Arial"/>
              </a:rPr>
              <a:t>refers to impairment of any type of performance in which parts are put together or articulate to form a design or entity or </a:t>
            </a:r>
            <a:r>
              <a:rPr lang="en-US" sz="2400" dirty="0" smtClean="0">
                <a:latin typeface="Times New Roman"/>
                <a:ea typeface="Calibri"/>
                <a:cs typeface="Arial"/>
              </a:rPr>
              <a:t>object</a:t>
            </a:r>
            <a:r>
              <a:rPr lang="cs-CZ" sz="2400" dirty="0" smtClean="0">
                <a:latin typeface="Times New Roman"/>
                <a:ea typeface="Calibri"/>
                <a:cs typeface="Arial"/>
              </a:rPr>
              <a:t> </a:t>
            </a:r>
            <a:r>
              <a:rPr lang="en-US" sz="2400" dirty="0" smtClean="0">
                <a:latin typeface="Times New Roman"/>
                <a:ea typeface="Calibri"/>
                <a:cs typeface="Arial"/>
              </a:rPr>
              <a:t>(</a:t>
            </a:r>
            <a:r>
              <a:rPr lang="en-US" sz="2400" dirty="0">
                <a:latin typeface="Times New Roman"/>
                <a:ea typeface="Calibri"/>
                <a:cs typeface="Arial"/>
              </a:rPr>
              <a:t>blocks to form a design</a:t>
            </a:r>
            <a:r>
              <a:rPr lang="en-US" sz="2400" dirty="0">
                <a:latin typeface="Times New Roman"/>
                <a:ea typeface="Calibri"/>
                <a:cs typeface="Arial"/>
              </a:rPr>
              <a:t>)</a:t>
            </a:r>
            <a:r>
              <a:rPr lang="cs-CZ" sz="2400" dirty="0">
                <a:latin typeface="Times New Roman"/>
                <a:ea typeface="Calibri"/>
                <a:cs typeface="Arial"/>
              </a:rPr>
              <a:t>.</a:t>
            </a:r>
            <a:endParaRPr lang="en-GB" sz="2000" dirty="0">
              <a:ea typeface="Calibri"/>
              <a:cs typeface="Arial"/>
            </a:endParaRPr>
          </a:p>
          <a:p>
            <a:pPr marL="0">
              <a:lnSpc>
                <a:spcPct val="115000"/>
              </a:lnSpc>
              <a:spcBef>
                <a:spcPts val="0"/>
              </a:spcBef>
              <a:spcAft>
                <a:spcPts val="1000"/>
              </a:spcAft>
            </a:pPr>
            <a:r>
              <a:rPr lang="en-US" sz="2400" b="1" dirty="0">
                <a:solidFill>
                  <a:srgbClr val="0070C0"/>
                </a:solidFill>
                <a:latin typeface="Times New Roman"/>
                <a:ea typeface="Calibri"/>
                <a:cs typeface="Arial"/>
              </a:rPr>
              <a:t>Dressing dyspraxia: </a:t>
            </a:r>
            <a:r>
              <a:rPr lang="en-US" sz="2400" dirty="0">
                <a:latin typeface="Times New Roman"/>
                <a:ea typeface="Calibri"/>
                <a:cs typeface="Arial"/>
              </a:rPr>
              <a:t>is an inability to perform the relatively complex task of </a:t>
            </a:r>
            <a:r>
              <a:rPr lang="en-US" sz="2400" dirty="0" smtClean="0">
                <a:latin typeface="Times New Roman"/>
                <a:ea typeface="Calibri"/>
                <a:cs typeface="Arial"/>
              </a:rPr>
              <a:t>dressing</a:t>
            </a:r>
            <a:r>
              <a:rPr lang="cs-CZ" sz="2400" dirty="0" smtClean="0">
                <a:latin typeface="Times New Roman"/>
                <a:ea typeface="Calibri"/>
                <a:cs typeface="Arial"/>
              </a:rPr>
              <a:t>,</a:t>
            </a:r>
            <a:r>
              <a:rPr lang="en-US" sz="2400" dirty="0" smtClean="0">
                <a:latin typeface="Times New Roman"/>
                <a:ea typeface="Calibri"/>
                <a:cs typeface="Arial"/>
              </a:rPr>
              <a:t> such </a:t>
            </a:r>
            <a:r>
              <a:rPr lang="en-US" sz="2400" dirty="0">
                <a:latin typeface="Times New Roman"/>
                <a:ea typeface="Calibri"/>
                <a:cs typeface="Arial"/>
              </a:rPr>
              <a:t>as preschool children who cannot put on a </a:t>
            </a:r>
            <a:r>
              <a:rPr lang="en-US" sz="2400" dirty="0">
                <a:latin typeface="Times New Roman"/>
                <a:ea typeface="Calibri"/>
                <a:cs typeface="Arial"/>
              </a:rPr>
              <a:t>coat.</a:t>
            </a:r>
            <a:endParaRPr lang="en-GB" sz="2000" dirty="0">
              <a:ea typeface="Calibri"/>
              <a:cs typeface="Arial"/>
            </a:endParaRPr>
          </a:p>
          <a:p>
            <a:pPr marL="0">
              <a:lnSpc>
                <a:spcPct val="115000"/>
              </a:lnSpc>
              <a:spcBef>
                <a:spcPts val="0"/>
              </a:spcBef>
              <a:spcAft>
                <a:spcPts val="1000"/>
              </a:spcAft>
            </a:pPr>
            <a:r>
              <a:rPr lang="en-US" sz="2400" b="1" dirty="0">
                <a:solidFill>
                  <a:srgbClr val="0070C0"/>
                </a:solidFill>
                <a:latin typeface="Times New Roman"/>
                <a:ea typeface="Calibri"/>
                <a:cs typeface="Arial"/>
              </a:rPr>
              <a:t>Verbal dyspraxia: </a:t>
            </a:r>
            <a:r>
              <a:rPr lang="en-US" sz="2400" dirty="0">
                <a:latin typeface="Times New Roman"/>
                <a:ea typeface="Calibri"/>
                <a:cs typeface="Arial"/>
              </a:rPr>
              <a:t>indicates  that the child has difficulty with volitional control of </a:t>
            </a:r>
            <a:r>
              <a:rPr lang="en-US" sz="2400" dirty="0" err="1">
                <a:latin typeface="Times New Roman"/>
                <a:ea typeface="Calibri"/>
                <a:cs typeface="Arial"/>
              </a:rPr>
              <a:t>nonspeech</a:t>
            </a:r>
            <a:r>
              <a:rPr lang="en-US" sz="2400" dirty="0">
                <a:latin typeface="Times New Roman"/>
                <a:ea typeface="Calibri"/>
                <a:cs typeface="Arial"/>
              </a:rPr>
              <a:t> </a:t>
            </a:r>
            <a:r>
              <a:rPr lang="en-US" sz="2400" dirty="0" smtClean="0">
                <a:latin typeface="Times New Roman"/>
                <a:ea typeface="Calibri"/>
                <a:cs typeface="Arial"/>
              </a:rPr>
              <a:t>movement</a:t>
            </a:r>
            <a:r>
              <a:rPr lang="cs-CZ" sz="2400" dirty="0" smtClean="0">
                <a:latin typeface="Times New Roman"/>
                <a:ea typeface="Calibri"/>
                <a:cs typeface="Arial"/>
              </a:rPr>
              <a:t>, </a:t>
            </a:r>
            <a:r>
              <a:rPr lang="en-US" sz="2400" dirty="0" smtClean="0">
                <a:latin typeface="Times New Roman"/>
                <a:ea typeface="Calibri"/>
                <a:cs typeface="Arial"/>
              </a:rPr>
              <a:t>expressive </a:t>
            </a:r>
            <a:r>
              <a:rPr lang="en-US" sz="2400" dirty="0">
                <a:latin typeface="Times New Roman"/>
                <a:ea typeface="Calibri"/>
                <a:cs typeface="Arial"/>
              </a:rPr>
              <a:t>disorder extremely </a:t>
            </a:r>
            <a:r>
              <a:rPr lang="en-US" sz="2400" dirty="0" err="1">
                <a:latin typeface="Times New Roman"/>
                <a:ea typeface="Calibri"/>
                <a:cs typeface="Arial"/>
              </a:rPr>
              <a:t>nonfluent</a:t>
            </a:r>
            <a:r>
              <a:rPr lang="en-US" sz="2400" dirty="0">
                <a:latin typeface="Times New Roman"/>
                <a:ea typeface="Calibri"/>
                <a:cs typeface="Arial"/>
              </a:rPr>
              <a:t>.</a:t>
            </a:r>
            <a:endParaRPr lang="en-GB" sz="2000" dirty="0">
              <a:ea typeface="Calibri"/>
              <a:cs typeface="Arial"/>
            </a:endParaRPr>
          </a:p>
          <a:p>
            <a:pPr marL="0">
              <a:lnSpc>
                <a:spcPct val="115000"/>
              </a:lnSpc>
              <a:spcBef>
                <a:spcPts val="0"/>
              </a:spcBef>
              <a:spcAft>
                <a:spcPts val="1000"/>
              </a:spcAft>
            </a:pPr>
            <a:r>
              <a:rPr lang="en-US" sz="2400" b="1" dirty="0">
                <a:solidFill>
                  <a:srgbClr val="0070C0"/>
                </a:solidFill>
                <a:latin typeface="Times New Roman"/>
                <a:ea typeface="Calibri"/>
                <a:cs typeface="Arial"/>
              </a:rPr>
              <a:t>Developmental dyspraxia: </a:t>
            </a:r>
            <a:r>
              <a:rPr lang="en-US" sz="2400" dirty="0">
                <a:latin typeface="Times New Roman"/>
                <a:ea typeface="Calibri"/>
                <a:cs typeface="Arial"/>
              </a:rPr>
              <a:t>manifests itself precisely in the acquisition of complex gestures during the learning of motor skills and the elaboration of sequenced movements involved in </a:t>
            </a:r>
            <a:r>
              <a:rPr lang="en-US" sz="2400" dirty="0" smtClean="0">
                <a:latin typeface="Times New Roman"/>
                <a:ea typeface="Calibri"/>
                <a:cs typeface="Arial"/>
              </a:rPr>
              <a:t>gestures</a:t>
            </a:r>
            <a:r>
              <a:rPr lang="cs-CZ" sz="2400" dirty="0" smtClean="0">
                <a:latin typeface="Times New Roman"/>
                <a:ea typeface="Calibri"/>
                <a:cs typeface="Arial"/>
              </a:rPr>
              <a:t>, </a:t>
            </a:r>
            <a:r>
              <a:rPr lang="en-US" sz="2400" dirty="0" smtClean="0">
                <a:latin typeface="Times New Roman"/>
                <a:ea typeface="Calibri"/>
                <a:cs typeface="Arial"/>
              </a:rPr>
              <a:t>such </a:t>
            </a:r>
            <a:r>
              <a:rPr lang="en-US" sz="2400" dirty="0">
                <a:latin typeface="Times New Roman"/>
                <a:ea typeface="Calibri"/>
                <a:cs typeface="Arial"/>
              </a:rPr>
              <a:t>as unable to plan </a:t>
            </a:r>
            <a:r>
              <a:rPr lang="cs-CZ" sz="2400" dirty="0" smtClean="0">
                <a:latin typeface="Times New Roman"/>
                <a:ea typeface="Calibri"/>
                <a:cs typeface="Arial"/>
              </a:rPr>
              <a:t>„</a:t>
            </a:r>
            <a:r>
              <a:rPr lang="en-US" sz="2400" dirty="0" smtClean="0">
                <a:latin typeface="Times New Roman"/>
                <a:ea typeface="Calibri"/>
                <a:cs typeface="Arial"/>
              </a:rPr>
              <a:t>sequence</a:t>
            </a:r>
            <a:r>
              <a:rPr lang="cs-CZ" sz="2400" dirty="0" smtClean="0">
                <a:latin typeface="Times New Roman"/>
                <a:ea typeface="Calibri"/>
                <a:cs typeface="Arial"/>
              </a:rPr>
              <a:t>“.</a:t>
            </a:r>
            <a:endParaRPr lang="en-GB" sz="2000" dirty="0">
              <a:ea typeface="Calibri"/>
              <a:cs typeface="Arial"/>
            </a:endParaRPr>
          </a:p>
          <a:p>
            <a:endParaRPr lang="en-GB" dirty="0"/>
          </a:p>
        </p:txBody>
      </p:sp>
    </p:spTree>
    <p:extLst>
      <p:ext uri="{BB962C8B-B14F-4D97-AF65-F5344CB8AC3E}">
        <p14:creationId xmlns:p14="http://schemas.microsoft.com/office/powerpoint/2010/main" val="922137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Prevalence </a:t>
            </a:r>
            <a:endParaRPr lang="en-GB" dirty="0"/>
          </a:p>
        </p:txBody>
      </p:sp>
      <p:sp>
        <p:nvSpPr>
          <p:cNvPr id="3" name="عنصر نائب للمحتوى 2"/>
          <p:cNvSpPr>
            <a:spLocks noGrp="1"/>
          </p:cNvSpPr>
          <p:nvPr>
            <p:ph idx="1"/>
          </p:nvPr>
        </p:nvSpPr>
        <p:spPr/>
        <p:txBody>
          <a:bodyPr>
            <a:normAutofit/>
          </a:bodyPr>
          <a:lstStyle/>
          <a:p>
            <a:endParaRPr lang="en-US" dirty="0"/>
          </a:p>
          <a:p>
            <a:pPr>
              <a:buFont typeface="Wingdings" pitchFamily="2" charset="2"/>
              <a:buChar char="Ø"/>
            </a:pPr>
            <a:r>
              <a:rPr lang="en-US" dirty="0"/>
              <a:t> </a:t>
            </a:r>
            <a:r>
              <a:rPr lang="en-US" dirty="0">
                <a:solidFill>
                  <a:srgbClr val="002060"/>
                </a:solidFill>
                <a:latin typeface="Times New Roman" pitchFamily="18" charset="0"/>
                <a:cs typeface="Times New Roman" pitchFamily="18" charset="0"/>
              </a:rPr>
              <a:t>Males </a:t>
            </a:r>
            <a:r>
              <a:rPr lang="en-US" dirty="0" smtClean="0">
                <a:solidFill>
                  <a:srgbClr val="002060"/>
                </a:solidFill>
                <a:latin typeface="Times New Roman" pitchFamily="18" charset="0"/>
                <a:cs typeface="Times New Roman" pitchFamily="18" charset="0"/>
              </a:rPr>
              <a:t>more affected </a:t>
            </a:r>
            <a:r>
              <a:rPr lang="en-US" dirty="0">
                <a:solidFill>
                  <a:srgbClr val="002060"/>
                </a:solidFill>
                <a:latin typeface="Times New Roman" pitchFamily="18" charset="0"/>
                <a:cs typeface="Times New Roman" pitchFamily="18" charset="0"/>
              </a:rPr>
              <a:t>than females</a:t>
            </a:r>
            <a:r>
              <a:rPr lang="en-US" dirty="0" smtClean="0">
                <a:solidFill>
                  <a:srgbClr val="002060"/>
                </a:solidFill>
                <a:latin typeface="Times New Roman" pitchFamily="18" charset="0"/>
                <a:cs typeface="Times New Roman" pitchFamily="18" charset="0"/>
              </a:rPr>
              <a:t>.</a:t>
            </a:r>
          </a:p>
          <a:p>
            <a:pPr>
              <a:buFont typeface="Wingdings" pitchFamily="2" charset="2"/>
              <a:buChar char="Ø"/>
            </a:pPr>
            <a:r>
              <a:rPr lang="cs-CZ" dirty="0" smtClean="0">
                <a:solidFill>
                  <a:srgbClr val="002060"/>
                </a:solidFill>
                <a:latin typeface="Times New Roman" pitchFamily="18" charset="0"/>
                <a:cs typeface="Times New Roman" pitchFamily="18" charset="0"/>
              </a:rPr>
              <a:t> </a:t>
            </a:r>
            <a:r>
              <a:rPr lang="cs-CZ" dirty="0" err="1" smtClean="0">
                <a:solidFill>
                  <a:srgbClr val="002060"/>
                </a:solidFill>
                <a:latin typeface="Times New Roman" pitchFamily="18" charset="0"/>
                <a:cs typeface="Times New Roman" pitchFamily="18" charset="0"/>
              </a:rPr>
              <a:t>Estimates</a:t>
            </a:r>
            <a:r>
              <a:rPr lang="cs-CZ" dirty="0" smtClean="0">
                <a:solidFill>
                  <a:srgbClr val="002060"/>
                </a:solidFill>
                <a:latin typeface="Times New Roman" pitchFamily="18" charset="0"/>
                <a:cs typeface="Times New Roman" pitchFamily="18" charset="0"/>
              </a:rPr>
              <a:t> are </a:t>
            </a:r>
            <a:r>
              <a:rPr lang="cs-CZ" dirty="0" err="1" smtClean="0">
                <a:solidFill>
                  <a:srgbClr val="002060"/>
                </a:solidFill>
                <a:latin typeface="Times New Roman" pitchFamily="18" charset="0"/>
                <a:cs typeface="Times New Roman" pitchFamily="18" charset="0"/>
              </a:rPr>
              <a:t>that</a:t>
            </a:r>
            <a:r>
              <a:rPr lang="cs-CZ" dirty="0" smtClean="0">
                <a:solidFill>
                  <a:srgbClr val="002060"/>
                </a:solidFill>
                <a:latin typeface="Times New Roman" pitchFamily="18" charset="0"/>
                <a:cs typeface="Times New Roman" pitchFamily="18" charset="0"/>
              </a:rPr>
              <a:t> d</a:t>
            </a:r>
            <a:r>
              <a:rPr lang="en-US" dirty="0" err="1" smtClean="0">
                <a:solidFill>
                  <a:srgbClr val="002060"/>
                </a:solidFill>
                <a:latin typeface="Times New Roman" pitchFamily="18" charset="0"/>
                <a:cs typeface="Times New Roman" pitchFamily="18" charset="0"/>
              </a:rPr>
              <a:t>yspraxia</a:t>
            </a:r>
            <a:r>
              <a:rPr lang="en-US" dirty="0" smtClean="0">
                <a:solidFill>
                  <a:srgbClr val="002060"/>
                </a:solidFill>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affects </a:t>
            </a:r>
            <a:r>
              <a:rPr lang="cs-CZ" dirty="0" smtClean="0">
                <a:solidFill>
                  <a:srgbClr val="002060"/>
                </a:solidFill>
                <a:latin typeface="Times New Roman" pitchFamily="18" charset="0"/>
                <a:cs typeface="Times New Roman" pitchFamily="18" charset="0"/>
              </a:rPr>
              <a:t>cca</a:t>
            </a:r>
            <a:r>
              <a:rPr lang="en-US" dirty="0" smtClean="0">
                <a:solidFill>
                  <a:srgbClr val="002060"/>
                </a:solidFill>
                <a:latin typeface="Times New Roman" pitchFamily="18" charset="0"/>
                <a:cs typeface="Times New Roman" pitchFamily="18" charset="0"/>
              </a:rPr>
              <a:t> </a:t>
            </a:r>
            <a:r>
              <a:rPr lang="cs-CZ" dirty="0" smtClean="0">
                <a:solidFill>
                  <a:srgbClr val="002060"/>
                </a:solidFill>
                <a:latin typeface="Times New Roman" pitchFamily="18" charset="0"/>
                <a:cs typeface="Times New Roman" pitchFamily="18" charset="0"/>
              </a:rPr>
              <a:t>6 % </a:t>
            </a:r>
            <a:r>
              <a:rPr lang="en-US" dirty="0" smtClean="0">
                <a:solidFill>
                  <a:srgbClr val="002060"/>
                </a:solidFill>
                <a:latin typeface="Times New Roman" pitchFamily="18" charset="0"/>
                <a:cs typeface="Times New Roman" pitchFamily="18" charset="0"/>
              </a:rPr>
              <a:t>to 10</a:t>
            </a:r>
            <a:r>
              <a:rPr lang="cs-CZ" dirty="0" smtClean="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of the </a:t>
            </a:r>
            <a:r>
              <a:rPr lang="en-US" dirty="0" smtClean="0">
                <a:solidFill>
                  <a:srgbClr val="002060"/>
                </a:solidFill>
                <a:latin typeface="Times New Roman" pitchFamily="18" charset="0"/>
                <a:cs typeface="Times New Roman" pitchFamily="18" charset="0"/>
              </a:rPr>
              <a:t>population</a:t>
            </a:r>
          </a:p>
          <a:p>
            <a:pPr>
              <a:buFont typeface="Wingdings" pitchFamily="2" charset="2"/>
              <a:buChar char="Ø"/>
            </a:pPr>
            <a:r>
              <a:rPr lang="cs-CZ" dirty="0" smtClean="0">
                <a:solidFill>
                  <a:srgbClr val="002060"/>
                </a:solidFill>
                <a:latin typeface="Times New Roman" pitchFamily="18" charset="0"/>
                <a:cs typeface="Times New Roman" pitchFamily="18" charset="0"/>
              </a:rPr>
              <a:t>V</a:t>
            </a:r>
            <a:r>
              <a:rPr lang="en-US" dirty="0" err="1" smtClean="0">
                <a:solidFill>
                  <a:srgbClr val="002060"/>
                </a:solidFill>
                <a:latin typeface="Times New Roman" pitchFamily="18" charset="0"/>
                <a:cs typeface="Times New Roman" pitchFamily="18" charset="0"/>
              </a:rPr>
              <a:t>arying</a:t>
            </a:r>
            <a:r>
              <a:rPr lang="en-US" dirty="0" smtClean="0">
                <a:solidFill>
                  <a:srgbClr val="002060"/>
                </a:solidFill>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degrees, while other estimates vary </a:t>
            </a:r>
            <a:r>
              <a:rPr lang="en-US" dirty="0" smtClean="0">
                <a:solidFill>
                  <a:srgbClr val="002060"/>
                </a:solidFill>
                <a:latin typeface="Times New Roman" pitchFamily="18" charset="0"/>
                <a:cs typeface="Times New Roman" pitchFamily="18" charset="0"/>
              </a:rPr>
              <a:t>between</a:t>
            </a:r>
            <a:endParaRPr lang="cs-CZ" dirty="0" smtClean="0">
              <a:solidFill>
                <a:srgbClr val="002060"/>
              </a:solidFill>
              <a:latin typeface="Times New Roman" pitchFamily="18" charset="0"/>
              <a:cs typeface="Times New Roman" pitchFamily="18" charset="0"/>
            </a:endParaRPr>
          </a:p>
          <a:p>
            <a:pPr>
              <a:buFont typeface="Wingdings" pitchFamily="2" charset="2"/>
              <a:buChar char="Ø"/>
            </a:pPr>
            <a:r>
              <a:rPr lang="cs-CZ" dirty="0" smtClean="0">
                <a:solidFill>
                  <a:srgbClr val="002060"/>
                </a:solidFill>
                <a:latin typeface="Times New Roman" pitchFamily="18" charset="0"/>
                <a:cs typeface="Times New Roman" pitchFamily="18" charset="0"/>
              </a:rPr>
              <a:t>T</a:t>
            </a:r>
            <a:r>
              <a:rPr lang="en-US" dirty="0" smtClean="0">
                <a:solidFill>
                  <a:srgbClr val="002060"/>
                </a:solidFill>
                <a:latin typeface="Times New Roman" pitchFamily="18" charset="0"/>
                <a:cs typeface="Times New Roman" pitchFamily="18" charset="0"/>
              </a:rPr>
              <a:t>he </a:t>
            </a:r>
            <a:r>
              <a:rPr lang="en-US" dirty="0">
                <a:solidFill>
                  <a:srgbClr val="002060"/>
                </a:solidFill>
                <a:latin typeface="Times New Roman" pitchFamily="18" charset="0"/>
                <a:cs typeface="Times New Roman" pitchFamily="18" charset="0"/>
              </a:rPr>
              <a:t>prevalence of </a:t>
            </a:r>
            <a:r>
              <a:rPr lang="cs-CZ" dirty="0" err="1" smtClean="0">
                <a:solidFill>
                  <a:srgbClr val="002060"/>
                </a:solidFill>
                <a:latin typeface="Times New Roman" pitchFamily="18" charset="0"/>
                <a:cs typeface="Times New Roman" pitchFamily="18" charset="0"/>
              </a:rPr>
              <a:t>dyspraxia</a:t>
            </a:r>
            <a:r>
              <a:rPr lang="cs-CZ" dirty="0" smtClean="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in Czech </a:t>
            </a:r>
            <a:r>
              <a:rPr lang="cs-CZ" dirty="0" smtClean="0">
                <a:solidFill>
                  <a:srgbClr val="002060"/>
                </a:solidFill>
                <a:latin typeface="Times New Roman" pitchFamily="18" charset="0"/>
                <a:cs typeface="Times New Roman" pitchFamily="18" charset="0"/>
              </a:rPr>
              <a:t>Republic </a:t>
            </a:r>
            <a:r>
              <a:rPr lang="en-US" dirty="0" smtClean="0">
                <a:solidFill>
                  <a:srgbClr val="002060"/>
                </a:solidFill>
                <a:latin typeface="Times New Roman" pitchFamily="18" charset="0"/>
                <a:cs typeface="Times New Roman" pitchFamily="18" charset="0"/>
              </a:rPr>
              <a:t>in </a:t>
            </a:r>
            <a:r>
              <a:rPr lang="cs-CZ" dirty="0" smtClean="0">
                <a:solidFill>
                  <a:srgbClr val="002060"/>
                </a:solidFill>
                <a:latin typeface="Times New Roman" pitchFamily="18" charset="0"/>
                <a:cs typeface="Times New Roman" pitchFamily="18" charset="0"/>
              </a:rPr>
              <a:t>m</a:t>
            </a:r>
            <a:r>
              <a:rPr lang="en-US" dirty="0" err="1" smtClean="0">
                <a:solidFill>
                  <a:srgbClr val="002060"/>
                </a:solidFill>
                <a:latin typeface="Times New Roman" pitchFamily="18" charset="0"/>
                <a:cs typeface="Times New Roman" pitchFamily="18" charset="0"/>
              </a:rPr>
              <a:t>otor</a:t>
            </a:r>
            <a:r>
              <a:rPr lang="en-US" dirty="0" smtClean="0">
                <a:solidFill>
                  <a:srgbClr val="002060"/>
                </a:solidFill>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skills </a:t>
            </a:r>
            <a:r>
              <a:rPr lang="en-US" dirty="0" smtClean="0">
                <a:solidFill>
                  <a:srgbClr val="002060"/>
                </a:solidFill>
                <a:latin typeface="Times New Roman" pitchFamily="18" charset="0"/>
                <a:cs typeface="Times New Roman" pitchFamily="18" charset="0"/>
              </a:rPr>
              <a:t>is </a:t>
            </a:r>
            <a:r>
              <a:rPr lang="cs-CZ" dirty="0" err="1" smtClean="0">
                <a:solidFill>
                  <a:srgbClr val="002060"/>
                </a:solidFill>
                <a:latin typeface="Times New Roman" pitchFamily="18" charset="0"/>
                <a:cs typeface="Times New Roman" pitchFamily="18" charset="0"/>
              </a:rPr>
              <a:t>estimated</a:t>
            </a:r>
            <a:r>
              <a:rPr lang="cs-CZ" dirty="0" smtClean="0">
                <a:solidFill>
                  <a:srgbClr val="002060"/>
                </a:solidFill>
                <a:latin typeface="Times New Roman" pitchFamily="18" charset="0"/>
                <a:cs typeface="Times New Roman" pitchFamily="18" charset="0"/>
              </a:rPr>
              <a:t> in 10 - </a:t>
            </a:r>
            <a:r>
              <a:rPr lang="en-US" dirty="0" smtClean="0">
                <a:solidFill>
                  <a:srgbClr val="002060"/>
                </a:solidFill>
                <a:latin typeface="Times New Roman" pitchFamily="18" charset="0"/>
                <a:cs typeface="Times New Roman" pitchFamily="18" charset="0"/>
              </a:rPr>
              <a:t>15</a:t>
            </a:r>
            <a:r>
              <a:rPr lang="cs-CZ" dirty="0" smtClean="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a:t>
            </a:r>
            <a:endParaRPr lang="en-GB"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345371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Specific</a:t>
            </a:r>
            <a:r>
              <a:rPr lang="cs-CZ" dirty="0" smtClean="0"/>
              <a:t>s</a:t>
            </a:r>
            <a:r>
              <a:rPr lang="en-US" dirty="0" smtClean="0"/>
              <a:t> </a:t>
            </a:r>
            <a:endParaRPr lang="en-GB" dirty="0"/>
          </a:p>
        </p:txBody>
      </p:sp>
      <p:sp>
        <p:nvSpPr>
          <p:cNvPr id="3" name="عنصر نائب للمحتوى 2"/>
          <p:cNvSpPr>
            <a:spLocks noGrp="1"/>
          </p:cNvSpPr>
          <p:nvPr>
            <p:ph idx="1"/>
          </p:nvPr>
        </p:nvSpPr>
        <p:spPr>
          <a:xfrm>
            <a:off x="457201" y="1360448"/>
            <a:ext cx="10638262" cy="5263376"/>
          </a:xfrm>
        </p:spPr>
        <p:txBody>
          <a:bodyPr>
            <a:normAutofit fontScale="25000" lnSpcReduction="20000"/>
          </a:bodyPr>
          <a:lstStyle/>
          <a:p>
            <a:pPr marL="0">
              <a:lnSpc>
                <a:spcPct val="115000"/>
              </a:lnSpc>
              <a:spcBef>
                <a:spcPts val="0"/>
              </a:spcBef>
              <a:spcAft>
                <a:spcPts val="1000"/>
              </a:spcAft>
            </a:pPr>
            <a:r>
              <a:rPr lang="en-US" sz="7200" b="1" dirty="0">
                <a:latin typeface="Times New Roman" pitchFamily="18" charset="0"/>
                <a:ea typeface="Calibri"/>
                <a:cs typeface="Times New Roman" pitchFamily="18" charset="0"/>
              </a:rPr>
              <a:t>Brief breakdown of finding in children with dyspraxia by age :</a:t>
            </a:r>
            <a:endParaRPr lang="en-GB" sz="7200" dirty="0">
              <a:latin typeface="Times New Roman" pitchFamily="18" charset="0"/>
              <a:ea typeface="Calibri"/>
              <a:cs typeface="Times New Roman" pitchFamily="18" charset="0"/>
            </a:endParaRPr>
          </a:p>
          <a:p>
            <a:pPr marL="0">
              <a:lnSpc>
                <a:spcPct val="115000"/>
              </a:lnSpc>
              <a:spcBef>
                <a:spcPts val="0"/>
              </a:spcBef>
              <a:spcAft>
                <a:spcPts val="1000"/>
              </a:spcAft>
            </a:pPr>
            <a:r>
              <a:rPr lang="en-US" sz="7200" dirty="0">
                <a:solidFill>
                  <a:srgbClr val="0070C0"/>
                </a:solidFill>
                <a:latin typeface="Times New Roman" pitchFamily="18" charset="0"/>
                <a:ea typeface="Calibri"/>
                <a:cs typeface="Times New Roman" pitchFamily="18" charset="0"/>
              </a:rPr>
              <a:t>From 0 to 3 years of age:</a:t>
            </a:r>
            <a:endParaRPr lang="en-GB" sz="7200" dirty="0">
              <a:solidFill>
                <a:srgbClr val="0070C0"/>
              </a:solidFill>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Irritability </a:t>
            </a:r>
            <a:r>
              <a:rPr lang="en-US" sz="7200" dirty="0">
                <a:latin typeface="Times New Roman" pitchFamily="18" charset="0"/>
                <a:ea typeface="Calibri"/>
                <a:cs typeface="Times New Roman" pitchFamily="18" charset="0"/>
              </a:rPr>
              <a:t>and feeding problems</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Delay in developmental milestones</a:t>
            </a:r>
            <a:endParaRPr lang="en-GB" sz="7200" dirty="0">
              <a:latin typeface="Times New Roman" pitchFamily="18" charset="0"/>
              <a:ea typeface="Calibri"/>
              <a:cs typeface="Times New Roman" pitchFamily="18" charset="0"/>
            </a:endParaRPr>
          </a:p>
          <a:p>
            <a:pPr indent="-342900">
              <a:lnSpc>
                <a:spcPct val="115000"/>
              </a:lnSpc>
              <a:spcBef>
                <a:spcPts val="0"/>
              </a:spcBef>
              <a:spcAft>
                <a:spcPts val="1000"/>
              </a:spcAft>
              <a:buFont typeface="Symbol"/>
              <a:buChar char=""/>
            </a:pPr>
            <a:r>
              <a:rPr lang="en-US" sz="7200" dirty="0">
                <a:latin typeface="Times New Roman" pitchFamily="18" charset="0"/>
                <a:ea typeface="Calibri"/>
                <a:cs typeface="Times New Roman" pitchFamily="18" charset="0"/>
              </a:rPr>
              <a:t>A</a:t>
            </a:r>
            <a:r>
              <a:rPr lang="en-US" sz="7200" dirty="0">
                <a:latin typeface="Times New Roman" pitchFamily="18" charset="0"/>
                <a:ea typeface="Calibri"/>
                <a:cs typeface="Times New Roman" pitchFamily="18" charset="0"/>
              </a:rPr>
              <a:t>voidance </a:t>
            </a:r>
            <a:r>
              <a:rPr lang="en-US" sz="7200" dirty="0">
                <a:latin typeface="Times New Roman" pitchFamily="18" charset="0"/>
                <a:ea typeface="Calibri"/>
                <a:cs typeface="Times New Roman" pitchFamily="18" charset="0"/>
              </a:rPr>
              <a:t>of tasks that require good manual dexterity </a:t>
            </a:r>
            <a:endParaRPr lang="en-GB" sz="7200" dirty="0">
              <a:latin typeface="Times New Roman" pitchFamily="18" charset="0"/>
              <a:ea typeface="Calibri"/>
              <a:cs typeface="Times New Roman" pitchFamily="18" charset="0"/>
            </a:endParaRPr>
          </a:p>
          <a:p>
            <a:pPr marL="0">
              <a:lnSpc>
                <a:spcPct val="115000"/>
              </a:lnSpc>
              <a:spcBef>
                <a:spcPts val="0"/>
              </a:spcBef>
              <a:spcAft>
                <a:spcPts val="1000"/>
              </a:spcAft>
            </a:pPr>
            <a:r>
              <a:rPr lang="en-US" sz="7200" dirty="0">
                <a:solidFill>
                  <a:srgbClr val="0070C0"/>
                </a:solidFill>
                <a:latin typeface="Times New Roman" pitchFamily="18" charset="0"/>
                <a:ea typeface="Calibri"/>
                <a:cs typeface="Times New Roman" pitchFamily="18" charset="0"/>
              </a:rPr>
              <a:t>Between 3 to 5 years of age:</a:t>
            </a:r>
            <a:endParaRPr lang="en-GB" sz="7200" dirty="0">
              <a:solidFill>
                <a:srgbClr val="0070C0"/>
              </a:solidFill>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Difficulty with movement of mouth and tongue </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Messy eating ,frequently spills drinks.</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Difficulty with left/right orientation </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Not playing with constructional toys.</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Lack of pretend paly </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Limited concentration </a:t>
            </a:r>
            <a:endParaRPr lang="en-GB" sz="7200" dirty="0">
              <a:latin typeface="Times New Roman" pitchFamily="18" charset="0"/>
              <a:ea typeface="Calibri"/>
              <a:cs typeface="Times New Roman" pitchFamily="18" charset="0"/>
            </a:endParaRPr>
          </a:p>
          <a:p>
            <a:pPr indent="0">
              <a:lnSpc>
                <a:spcPct val="115000"/>
              </a:lnSpc>
              <a:spcBef>
                <a:spcPts val="0"/>
              </a:spcBef>
              <a:buNone/>
            </a:pPr>
            <a:r>
              <a:rPr lang="en-US" sz="7200" dirty="0">
                <a:latin typeface="Times New Roman" pitchFamily="18" charset="0"/>
                <a:ea typeface="Calibri"/>
                <a:cs typeface="Times New Roman" pitchFamily="18" charset="0"/>
              </a:rPr>
              <a:t> </a:t>
            </a:r>
            <a:r>
              <a:rPr lang="en-US" sz="7200" dirty="0" smtClean="0">
                <a:solidFill>
                  <a:srgbClr val="0070C0"/>
                </a:solidFill>
                <a:latin typeface="Times New Roman" pitchFamily="18" charset="0"/>
                <a:ea typeface="Calibri"/>
                <a:cs typeface="Times New Roman" pitchFamily="18" charset="0"/>
              </a:rPr>
              <a:t>By </a:t>
            </a:r>
            <a:r>
              <a:rPr lang="en-US" sz="7200" dirty="0">
                <a:solidFill>
                  <a:srgbClr val="0070C0"/>
                </a:solidFill>
                <a:latin typeface="Times New Roman" pitchFamily="18" charset="0"/>
                <a:ea typeface="Calibri"/>
                <a:cs typeface="Times New Roman" pitchFamily="18" charset="0"/>
              </a:rPr>
              <a:t>7 years  of age:</a:t>
            </a:r>
            <a:endParaRPr lang="en-GB" sz="7200" dirty="0">
              <a:solidFill>
                <a:srgbClr val="0070C0"/>
              </a:solidFill>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Coordination difficulties in dressing </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Difficulty to Holding </a:t>
            </a:r>
            <a:r>
              <a:rPr lang="en-US" sz="7200" dirty="0">
                <a:latin typeface="Times New Roman" pitchFamily="18" charset="0"/>
                <a:ea typeface="Calibri"/>
                <a:cs typeface="Times New Roman" pitchFamily="18" charset="0"/>
              </a:rPr>
              <a:t>a pencil , drawing .</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Impaired control of eye movements</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Limited concentration and poor listening skills</a:t>
            </a:r>
            <a:endParaRPr lang="en-GB" sz="7200" dirty="0">
              <a:latin typeface="Times New Roman" pitchFamily="18" charset="0"/>
              <a:ea typeface="Calibri"/>
              <a:cs typeface="Times New Roman" pitchFamily="18" charset="0"/>
            </a:endParaRPr>
          </a:p>
          <a:p>
            <a:pPr indent="-342900">
              <a:lnSpc>
                <a:spcPct val="115000"/>
              </a:lnSpc>
              <a:spcBef>
                <a:spcPts val="0"/>
              </a:spcBef>
              <a:buFont typeface="Symbol"/>
              <a:buChar char=""/>
            </a:pPr>
            <a:r>
              <a:rPr lang="en-US" sz="7200" dirty="0">
                <a:latin typeface="Times New Roman" pitchFamily="18" charset="0"/>
                <a:ea typeface="Calibri"/>
                <a:cs typeface="Times New Roman" pitchFamily="18" charset="0"/>
              </a:rPr>
              <a:t>Slow completion of class work</a:t>
            </a:r>
            <a:endParaRPr lang="en-GB" sz="7200" dirty="0">
              <a:latin typeface="Times New Roman" pitchFamily="18" charset="0"/>
              <a:ea typeface="Calibri"/>
              <a:cs typeface="Times New Roman" pitchFamily="18" charset="0"/>
            </a:endParaRPr>
          </a:p>
          <a:p>
            <a:pPr indent="0">
              <a:lnSpc>
                <a:spcPct val="115000"/>
              </a:lnSpc>
              <a:spcBef>
                <a:spcPts val="0"/>
              </a:spcBef>
              <a:spcAft>
                <a:spcPts val="1000"/>
              </a:spcAft>
              <a:buNone/>
            </a:pPr>
            <a:r>
              <a:rPr lang="en-US" sz="6400" dirty="0">
                <a:latin typeface="Times New Roman" pitchFamily="18" charset="0"/>
                <a:ea typeface="Calibri"/>
                <a:cs typeface="Times New Roman" pitchFamily="18" charset="0"/>
              </a:rPr>
              <a:t> </a:t>
            </a:r>
            <a:endParaRPr lang="en-GB" sz="6400" dirty="0">
              <a:latin typeface="Times New Roman" pitchFamily="18" charset="0"/>
              <a:ea typeface="Calibri"/>
              <a:cs typeface="Times New Roman" pitchFamily="18" charset="0"/>
            </a:endParaRPr>
          </a:p>
          <a:p>
            <a:endParaRPr lang="en-GB" dirty="0"/>
          </a:p>
        </p:txBody>
      </p:sp>
    </p:spTree>
    <p:extLst>
      <p:ext uri="{BB962C8B-B14F-4D97-AF65-F5344CB8AC3E}">
        <p14:creationId xmlns:p14="http://schemas.microsoft.com/office/powerpoint/2010/main" val="1636065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Etiology </a:t>
            </a:r>
            <a:endParaRPr lang="en-GB" dirty="0"/>
          </a:p>
        </p:txBody>
      </p:sp>
      <p:sp>
        <p:nvSpPr>
          <p:cNvPr id="3" name="عنصر نائب للمحتوى 2"/>
          <p:cNvSpPr>
            <a:spLocks noGrp="1"/>
          </p:cNvSpPr>
          <p:nvPr>
            <p:ph idx="1"/>
          </p:nvPr>
        </p:nvSpPr>
        <p:spPr/>
        <p:txBody>
          <a:bodyPr>
            <a:normAutofit fontScale="77500" lnSpcReduction="20000"/>
          </a:bodyPr>
          <a:lstStyle/>
          <a:p>
            <a:pPr indent="-342900">
              <a:lnSpc>
                <a:spcPct val="115000"/>
              </a:lnSpc>
              <a:spcBef>
                <a:spcPts val="0"/>
              </a:spcBef>
              <a:spcAft>
                <a:spcPts val="1000"/>
              </a:spcAft>
              <a:buFont typeface="Wingdings" pitchFamily="2" charset="2"/>
              <a:buChar char="ü"/>
            </a:pPr>
            <a:r>
              <a:rPr lang="cs-CZ" dirty="0" smtClean="0">
                <a:latin typeface="Times New Roman"/>
                <a:ea typeface="Calibri"/>
                <a:cs typeface="Arial"/>
              </a:rPr>
              <a:t>P</a:t>
            </a:r>
            <a:r>
              <a:rPr lang="en-US" dirty="0" err="1" smtClean="0">
                <a:latin typeface="Times New Roman"/>
                <a:ea typeface="Calibri"/>
                <a:cs typeface="Arial"/>
              </a:rPr>
              <a:t>rematurity</a:t>
            </a:r>
            <a:r>
              <a:rPr lang="en-US" dirty="0" smtClean="0">
                <a:latin typeface="Times New Roman"/>
                <a:ea typeface="Calibri"/>
                <a:cs typeface="Arial"/>
              </a:rPr>
              <a:t>,</a:t>
            </a:r>
            <a:r>
              <a:rPr lang="cs-CZ" dirty="0" smtClean="0">
                <a:latin typeface="Times New Roman"/>
                <a:ea typeface="Calibri"/>
                <a:cs typeface="Arial"/>
              </a:rPr>
              <a:t> </a:t>
            </a:r>
            <a:r>
              <a:rPr lang="en-US" dirty="0" smtClean="0">
                <a:latin typeface="Times New Roman"/>
                <a:ea typeface="Calibri"/>
                <a:cs typeface="Arial"/>
              </a:rPr>
              <a:t>meningitis, </a:t>
            </a:r>
            <a:r>
              <a:rPr lang="en-US" dirty="0">
                <a:latin typeface="Times New Roman"/>
                <a:ea typeface="Calibri"/>
                <a:cs typeface="Arial"/>
              </a:rPr>
              <a:t>neurological injury ( prematurity with periventricular brain damage</a:t>
            </a:r>
            <a:r>
              <a:rPr lang="en-US" dirty="0" smtClean="0">
                <a:latin typeface="Times New Roman"/>
                <a:ea typeface="Calibri"/>
                <a:cs typeface="Arial"/>
              </a:rPr>
              <a:t>,</a:t>
            </a:r>
            <a:r>
              <a:rPr lang="cs-CZ" dirty="0" smtClean="0">
                <a:latin typeface="Times New Roman"/>
                <a:ea typeface="Calibri"/>
                <a:cs typeface="Arial"/>
              </a:rPr>
              <a:t> </a:t>
            </a:r>
            <a:r>
              <a:rPr lang="en-US" dirty="0" smtClean="0">
                <a:latin typeface="Times New Roman"/>
                <a:ea typeface="Calibri"/>
                <a:cs typeface="Arial"/>
              </a:rPr>
              <a:t>traumatic </a:t>
            </a:r>
            <a:r>
              <a:rPr lang="en-US" dirty="0">
                <a:latin typeface="Times New Roman"/>
                <a:ea typeface="Calibri"/>
                <a:cs typeface="Arial"/>
              </a:rPr>
              <a:t>brain </a:t>
            </a:r>
            <a:r>
              <a:rPr lang="en-US" dirty="0" smtClean="0">
                <a:latin typeface="Times New Roman"/>
                <a:ea typeface="Calibri"/>
                <a:cs typeface="Arial"/>
              </a:rPr>
              <a:t>injury,</a:t>
            </a:r>
            <a:r>
              <a:rPr lang="cs-CZ" dirty="0" smtClean="0">
                <a:latin typeface="Times New Roman"/>
                <a:ea typeface="Calibri"/>
                <a:cs typeface="Arial"/>
              </a:rPr>
              <a:t> </a:t>
            </a:r>
            <a:r>
              <a:rPr lang="en-US" dirty="0" smtClean="0">
                <a:latin typeface="Times New Roman"/>
                <a:ea typeface="Calibri"/>
                <a:cs typeface="Arial"/>
              </a:rPr>
              <a:t>CNS </a:t>
            </a:r>
            <a:r>
              <a:rPr lang="en-US" dirty="0" err="1" smtClean="0">
                <a:latin typeface="Times New Roman"/>
                <a:ea typeface="Calibri"/>
                <a:cs typeface="Arial"/>
              </a:rPr>
              <a:t>infectio</a:t>
            </a:r>
            <a:r>
              <a:rPr lang="cs-CZ" dirty="0" smtClean="0">
                <a:latin typeface="Times New Roman"/>
                <a:ea typeface="Calibri"/>
                <a:cs typeface="Arial"/>
              </a:rPr>
              <a:t>n</a:t>
            </a:r>
            <a:r>
              <a:rPr lang="en-US" dirty="0" smtClean="0">
                <a:latin typeface="Times New Roman"/>
                <a:ea typeface="Calibri"/>
                <a:cs typeface="Arial"/>
              </a:rPr>
              <a:t>s </a:t>
            </a:r>
            <a:r>
              <a:rPr lang="en-US" dirty="0">
                <a:latin typeface="Times New Roman"/>
                <a:ea typeface="Calibri"/>
                <a:cs typeface="Arial"/>
              </a:rPr>
              <a:t>or epilepsy</a:t>
            </a:r>
            <a:r>
              <a:rPr lang="en-US" dirty="0" smtClean="0">
                <a:latin typeface="Times New Roman"/>
                <a:ea typeface="Calibri"/>
                <a:cs typeface="Arial"/>
              </a:rPr>
              <a:t>)</a:t>
            </a:r>
          </a:p>
          <a:p>
            <a:pPr indent="-342900">
              <a:lnSpc>
                <a:spcPct val="115000"/>
              </a:lnSpc>
              <a:spcBef>
                <a:spcPts val="0"/>
              </a:spcBef>
              <a:spcAft>
                <a:spcPts val="1000"/>
              </a:spcAft>
              <a:buFont typeface="Wingdings" pitchFamily="2" charset="2"/>
              <a:buChar char="ü"/>
            </a:pPr>
            <a:r>
              <a:rPr lang="en-US" dirty="0">
                <a:latin typeface="Times New Roman" pitchFamily="18" charset="0"/>
                <a:ea typeface="Calibri"/>
                <a:cs typeface="Times New Roman" pitchFamily="18" charset="0"/>
              </a:rPr>
              <a:t>The precise origins, or etiology, of </a:t>
            </a:r>
            <a:r>
              <a:rPr lang="en-US" dirty="0" smtClean="0">
                <a:latin typeface="Times New Roman" pitchFamily="18" charset="0"/>
                <a:ea typeface="Calibri"/>
                <a:cs typeface="Times New Roman" pitchFamily="18" charset="0"/>
              </a:rPr>
              <a:t>dyspraxia  </a:t>
            </a:r>
            <a:r>
              <a:rPr lang="en-US" dirty="0">
                <a:latin typeface="Times New Roman" pitchFamily="18" charset="0"/>
                <a:ea typeface="Calibri"/>
                <a:cs typeface="Times New Roman" pitchFamily="18" charset="0"/>
              </a:rPr>
              <a:t>remain unknown however certain biological patterns exist. In rare cases, dyspraxia  might be acquired through brain injury such as stroke Primarily, dyspraxia has been observed to be inheritable and is speculated to be linked to the underdevelopment cells in the brain known as </a:t>
            </a:r>
            <a:r>
              <a:rPr lang="en-US" dirty="0" err="1" smtClean="0">
                <a:latin typeface="Times New Roman" pitchFamily="18" charset="0"/>
                <a:ea typeface="Calibri"/>
                <a:cs typeface="Times New Roman" pitchFamily="18" charset="0"/>
              </a:rPr>
              <a:t>neurones</a:t>
            </a:r>
            <a:r>
              <a:rPr lang="en-US" dirty="0" smtClean="0">
                <a:latin typeface="Times New Roman" pitchFamily="18" charset="0"/>
                <a:ea typeface="Calibri"/>
                <a:cs typeface="Times New Roman" pitchFamily="18" charset="0"/>
              </a:rPr>
              <a:t>.</a:t>
            </a:r>
            <a:r>
              <a:rPr lang="cs-CZ" dirty="0" smtClean="0">
                <a:latin typeface="Times New Roman" pitchFamily="18" charset="0"/>
                <a:ea typeface="Calibri"/>
                <a:cs typeface="Times New Roman" pitchFamily="18" charset="0"/>
              </a:rPr>
              <a:t> </a:t>
            </a:r>
            <a:r>
              <a:rPr lang="en-US" dirty="0" smtClean="0">
                <a:latin typeface="Times New Roman" pitchFamily="18" charset="0"/>
                <a:ea typeface="Calibri"/>
                <a:cs typeface="Times New Roman" pitchFamily="18" charset="0"/>
              </a:rPr>
              <a:t>The </a:t>
            </a:r>
            <a:r>
              <a:rPr lang="en-US" dirty="0">
                <a:latin typeface="Times New Roman" pitchFamily="18" charset="0"/>
                <a:ea typeface="Calibri"/>
                <a:cs typeface="Times New Roman" pitchFamily="18" charset="0"/>
              </a:rPr>
              <a:t>genetic etymology and continuous nature of the disorder signifies that sufferers will be affected by symptoms of dyspraxia throughout their </a:t>
            </a:r>
            <a:r>
              <a:rPr lang="en-US" dirty="0" smtClean="0">
                <a:latin typeface="Times New Roman" pitchFamily="18" charset="0"/>
                <a:ea typeface="Calibri"/>
                <a:cs typeface="Times New Roman" pitchFamily="18" charset="0"/>
              </a:rPr>
              <a:t>lifetimes.</a:t>
            </a:r>
            <a:r>
              <a:rPr lang="cs-CZ" dirty="0" smtClean="0">
                <a:latin typeface="Times New Roman" pitchFamily="18" charset="0"/>
                <a:ea typeface="Calibri"/>
                <a:cs typeface="Times New Roman" pitchFamily="18" charset="0"/>
              </a:rPr>
              <a:t> </a:t>
            </a:r>
            <a:r>
              <a:rPr lang="en-US" dirty="0" smtClean="0">
                <a:latin typeface="Times New Roman" pitchFamily="18" charset="0"/>
                <a:ea typeface="Calibri"/>
                <a:cs typeface="Times New Roman" pitchFamily="18" charset="0"/>
              </a:rPr>
              <a:t>However</a:t>
            </a:r>
            <a:r>
              <a:rPr lang="en-US" dirty="0">
                <a:latin typeface="Times New Roman" pitchFamily="18" charset="0"/>
                <a:ea typeface="Calibri"/>
                <a:cs typeface="Times New Roman" pitchFamily="18" charset="0"/>
              </a:rPr>
              <a:t>, current research has not found a single clear explanation of dyspraxia  through any neurological </a:t>
            </a:r>
            <a:r>
              <a:rPr lang="en-US" dirty="0" smtClean="0">
                <a:latin typeface="Times New Roman" pitchFamily="18" charset="0"/>
                <a:ea typeface="Calibri"/>
                <a:cs typeface="Times New Roman" pitchFamily="18" charset="0"/>
              </a:rPr>
              <a:t>abnormalities. </a:t>
            </a:r>
            <a:r>
              <a:rPr lang="en-US" dirty="0">
                <a:latin typeface="Times New Roman" pitchFamily="18" charset="0"/>
                <a:ea typeface="Calibri"/>
                <a:cs typeface="Times New Roman" pitchFamily="18" charset="0"/>
              </a:rPr>
              <a:t>Overall, the literature on the etiological features of dyspraxia is largely lacking and future research should consider investigating this area in greater detail</a:t>
            </a:r>
            <a:endParaRPr lang="en-GB" dirty="0">
              <a:latin typeface="Times New Roman" pitchFamily="18" charset="0"/>
              <a:ea typeface="Calibri"/>
              <a:cs typeface="Times New Roman" pitchFamily="18" charset="0"/>
            </a:endParaRPr>
          </a:p>
          <a:p>
            <a:endParaRPr lang="en-GB" dirty="0"/>
          </a:p>
        </p:txBody>
      </p:sp>
    </p:spTree>
    <p:extLst>
      <p:ext uri="{BB962C8B-B14F-4D97-AF65-F5344CB8AC3E}">
        <p14:creationId xmlns:p14="http://schemas.microsoft.com/office/powerpoint/2010/main" val="164442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Recommendation  </a:t>
            </a:r>
            <a:endParaRPr lang="en-GB" dirty="0"/>
          </a:p>
        </p:txBody>
      </p:sp>
      <p:sp>
        <p:nvSpPr>
          <p:cNvPr id="3" name="عنصر نائب للمحتوى 2"/>
          <p:cNvSpPr>
            <a:spLocks noGrp="1"/>
          </p:cNvSpPr>
          <p:nvPr>
            <p:ph idx="1"/>
          </p:nvPr>
        </p:nvSpPr>
        <p:spPr>
          <a:xfrm>
            <a:off x="479502" y="1825624"/>
            <a:ext cx="10874298" cy="4720141"/>
          </a:xfrm>
        </p:spPr>
        <p:txBody>
          <a:bodyPr>
            <a:normAutofit/>
          </a:bodyPr>
          <a:lstStyle/>
          <a:p>
            <a:pPr>
              <a:buFont typeface="Wingdings" pitchFamily="2" charset="2"/>
              <a:buChar char="§"/>
            </a:pPr>
            <a:r>
              <a:rPr lang="en-US" sz="2400" dirty="0">
                <a:latin typeface="Times New Roman" pitchFamily="18" charset="0"/>
                <a:cs typeface="Times New Roman" pitchFamily="18" charset="0"/>
              </a:rPr>
              <a:t>The diagnosis of </a:t>
            </a:r>
            <a:r>
              <a:rPr lang="en-US" sz="2400" dirty="0">
                <a:latin typeface="Times New Roman" pitchFamily="18" charset="0"/>
                <a:cs typeface="Times New Roman" pitchFamily="18" charset="0"/>
              </a:rPr>
              <a:t>dyspraxia  </a:t>
            </a:r>
            <a:r>
              <a:rPr lang="en-US" sz="2400" dirty="0">
                <a:latin typeface="Times New Roman" pitchFamily="18" charset="0"/>
                <a:cs typeface="Times New Roman" pitchFamily="18" charset="0"/>
              </a:rPr>
              <a:t>must be performed by psychologists. Neurologists and </a:t>
            </a:r>
            <a:r>
              <a:rPr lang="en-US" sz="2400" dirty="0" err="1">
                <a:latin typeface="Times New Roman" pitchFamily="18" charset="0"/>
                <a:cs typeface="Times New Roman" pitchFamily="18" charset="0"/>
              </a:rPr>
              <a:t>paediatricians</a:t>
            </a:r>
            <a:r>
              <a:rPr lang="en-US" sz="2400" dirty="0">
                <a:latin typeface="Times New Roman" pitchFamily="18" charset="0"/>
                <a:cs typeface="Times New Roman" pitchFamily="18" charset="0"/>
              </a:rPr>
              <a:t> with </a:t>
            </a:r>
            <a:r>
              <a:rPr lang="en-US" sz="2400" dirty="0" err="1">
                <a:latin typeface="Times New Roman" pitchFamily="18" charset="0"/>
                <a:cs typeface="Times New Roman" pitchFamily="18" charset="0"/>
              </a:rPr>
              <a:t>specialisation</a:t>
            </a:r>
            <a:r>
              <a:rPr lang="en-US" sz="2400" dirty="0">
                <a:latin typeface="Times New Roman" pitchFamily="18" charset="0"/>
                <a:cs typeface="Times New Roman" pitchFamily="18" charset="0"/>
              </a:rPr>
              <a:t> in </a:t>
            </a:r>
            <a:r>
              <a:rPr lang="en-US" sz="2400" dirty="0">
                <a:latin typeface="Times New Roman" pitchFamily="18" charset="0"/>
                <a:cs typeface="Times New Roman" pitchFamily="18" charset="0"/>
              </a:rPr>
              <a:t>dyspraxia.</a:t>
            </a:r>
          </a:p>
          <a:p>
            <a:pPr>
              <a:buFont typeface="Wingdings" pitchFamily="2" charset="2"/>
              <a:buChar char="§"/>
            </a:pPr>
            <a:r>
              <a:rPr lang="cs-CZ" sz="2400" dirty="0" smtClean="0">
                <a:latin typeface="Times New Roman" pitchFamily="18" charset="0"/>
                <a:cs typeface="Times New Roman" pitchFamily="18" charset="0"/>
              </a:rPr>
              <a:t>P</a:t>
            </a:r>
            <a:r>
              <a:rPr lang="en-US" sz="2400" dirty="0" err="1" smtClean="0">
                <a:latin typeface="Times New Roman" pitchFamily="18" charset="0"/>
                <a:cs typeface="Times New Roman" pitchFamily="18" charset="0"/>
              </a:rPr>
              <a:t>sychologist</a:t>
            </a:r>
            <a:r>
              <a:rPr lang="en-US"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have</a:t>
            </a:r>
            <a:r>
              <a:rPr lang="cs-CZ" sz="2400" dirty="0" smtClean="0">
                <a:latin typeface="Times New Roman" pitchFamily="18" charset="0"/>
                <a:cs typeface="Times New Roman" pitchFamily="18" charset="0"/>
              </a:rPr>
              <a:t> to</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work with individuals affected by </a:t>
            </a:r>
            <a:r>
              <a:rPr lang="en-US" sz="2400" dirty="0">
                <a:latin typeface="Times New Roman" pitchFamily="18" charset="0"/>
                <a:cs typeface="Times New Roman" pitchFamily="18" charset="0"/>
              </a:rPr>
              <a:t>dyspraxia  </a:t>
            </a:r>
            <a:r>
              <a:rPr lang="en-US" sz="2400" dirty="0">
                <a:latin typeface="Times New Roman" pitchFamily="18" charset="0"/>
                <a:cs typeface="Times New Roman" pitchFamily="18" charset="0"/>
              </a:rPr>
              <a:t>to further their understanding of the condition and relieve any emotional troubles which may be related to coping with Developmental Coordination </a:t>
            </a:r>
            <a:r>
              <a:rPr lang="en-US" sz="2400" dirty="0">
                <a:latin typeface="Times New Roman" pitchFamily="18" charset="0"/>
                <a:cs typeface="Times New Roman" pitchFamily="18" charset="0"/>
              </a:rPr>
              <a:t>Disorder (DCD)</a:t>
            </a:r>
          </a:p>
          <a:p>
            <a:pPr>
              <a:buFont typeface="Wingdings" pitchFamily="2" charset="2"/>
              <a:buChar char="§"/>
            </a:pPr>
            <a:r>
              <a:rPr lang="en-US" sz="2400" dirty="0" smtClean="0">
                <a:latin typeface="Times New Roman" pitchFamily="18" charset="0"/>
                <a:cs typeface="Times New Roman" pitchFamily="18" charset="0"/>
              </a:rPr>
              <a:t>Treatment</a:t>
            </a:r>
            <a:r>
              <a:rPr lang="cs-CZ"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speech </a:t>
            </a:r>
            <a:r>
              <a:rPr lang="en-US" sz="2400" dirty="0">
                <a:latin typeface="Times New Roman" pitchFamily="18" charset="0"/>
                <a:cs typeface="Times New Roman" pitchFamily="18" charset="0"/>
              </a:rPr>
              <a:t>therapists, occupational therapists, </a:t>
            </a:r>
            <a:r>
              <a:rPr lang="en-US" sz="2400" dirty="0" err="1">
                <a:latin typeface="Times New Roman" pitchFamily="18" charset="0"/>
                <a:cs typeface="Times New Roman" pitchFamily="18" charset="0"/>
              </a:rPr>
              <a:t>behavioural</a:t>
            </a:r>
            <a:r>
              <a:rPr lang="en-US" sz="2400" dirty="0">
                <a:latin typeface="Times New Roman" pitchFamily="18" charset="0"/>
                <a:cs typeface="Times New Roman" pitchFamily="18" charset="0"/>
              </a:rPr>
              <a:t> optometrists and physiotherapists in addition to the psychologists </a:t>
            </a:r>
            <a:endParaRPr lang="en-US" sz="2400" dirty="0">
              <a:latin typeface="Times New Roman" pitchFamily="18" charset="0"/>
              <a:cs typeface="Times New Roman" pitchFamily="18" charset="0"/>
            </a:endParaRPr>
          </a:p>
          <a:p>
            <a:pPr>
              <a:buFont typeface="Wingdings" pitchFamily="2" charset="2"/>
              <a:buChar char="§"/>
            </a:pPr>
            <a:r>
              <a:rPr lang="cs-CZ" sz="2400" dirty="0">
                <a:latin typeface="Times New Roman" pitchFamily="18" charset="0"/>
                <a:cs typeface="Times New Roman" pitchFamily="18" charset="0"/>
              </a:rPr>
              <a:t>D</a:t>
            </a:r>
            <a:r>
              <a:rPr lang="en-US" sz="2400" dirty="0" err="1" smtClean="0">
                <a:latin typeface="Times New Roman" pitchFamily="18" charset="0"/>
                <a:cs typeface="Times New Roman" pitchFamily="18" charset="0"/>
              </a:rPr>
              <a:t>epending</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on the age of the affected person, family, teachers, and employers may be involved in the treatment to assist in creating more accessible environments for work, study, and daily </a:t>
            </a:r>
            <a:r>
              <a:rPr lang="en-US" sz="2400" dirty="0">
                <a:latin typeface="Times New Roman" pitchFamily="18" charset="0"/>
                <a:cs typeface="Times New Roman" pitchFamily="18" charset="0"/>
              </a:rPr>
              <a:t>life.</a:t>
            </a:r>
            <a:endParaRPr lang="en-GB" sz="2400" dirty="0">
              <a:latin typeface="Times New Roman" pitchFamily="18" charset="0"/>
              <a:cs typeface="Times New Roman" pitchFamily="18" charset="0"/>
            </a:endParaRPr>
          </a:p>
        </p:txBody>
      </p:sp>
    </p:spTree>
    <p:extLst>
      <p:ext uri="{BB962C8B-B14F-4D97-AF65-F5344CB8AC3E}">
        <p14:creationId xmlns:p14="http://schemas.microsoft.com/office/powerpoint/2010/main" val="127457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cs-CZ" dirty="0" err="1" smtClean="0"/>
              <a:t>Chosen</a:t>
            </a:r>
            <a:r>
              <a:rPr lang="en-US" dirty="0" smtClean="0"/>
              <a:t> exercise</a:t>
            </a:r>
            <a:r>
              <a:rPr lang="cs-CZ" dirty="0" smtClean="0"/>
              <a:t>s</a:t>
            </a:r>
            <a:r>
              <a:rPr lang="en-US" dirty="0"/>
              <a:t/>
            </a:r>
            <a:br>
              <a:rPr lang="en-US" dirty="0"/>
            </a:br>
            <a:endParaRPr lang="en-GB" sz="1800" dirty="0">
              <a:solidFill>
                <a:srgbClr val="FF0000"/>
              </a:solidFill>
            </a:endParaRPr>
          </a:p>
        </p:txBody>
      </p:sp>
      <p:sp>
        <p:nvSpPr>
          <p:cNvPr id="3" name="عنصر نائب للمحتوى 2"/>
          <p:cNvSpPr>
            <a:spLocks noGrp="1"/>
          </p:cNvSpPr>
          <p:nvPr>
            <p:ph idx="1"/>
          </p:nvPr>
        </p:nvSpPr>
        <p:spPr>
          <a:xfrm>
            <a:off x="1360449" y="1219200"/>
            <a:ext cx="9054790" cy="5471532"/>
          </a:xfrm>
        </p:spPr>
        <p:txBody>
          <a:bodyPr>
            <a:normAutofit/>
          </a:bodyPr>
          <a:lstStyle/>
          <a:p>
            <a:pPr marL="114300" indent="0">
              <a:buNone/>
            </a:pPr>
            <a:r>
              <a:rPr lang="en-US" sz="2000" dirty="0" smtClean="0">
                <a:solidFill>
                  <a:srgbClr val="FF0000"/>
                </a:solidFill>
              </a:rPr>
              <a:t>Hand</a:t>
            </a:r>
            <a:r>
              <a:rPr lang="cs-CZ" sz="2000" dirty="0" smtClean="0">
                <a:solidFill>
                  <a:srgbClr val="FF0000"/>
                </a:solidFill>
              </a:rPr>
              <a:t>-e</a:t>
            </a:r>
            <a:r>
              <a:rPr lang="en-US" sz="2000" dirty="0" smtClean="0">
                <a:solidFill>
                  <a:srgbClr val="FF0000"/>
                </a:solidFill>
              </a:rPr>
              <a:t>ye </a:t>
            </a:r>
            <a:r>
              <a:rPr lang="cs-CZ" sz="2000" dirty="0" smtClean="0">
                <a:solidFill>
                  <a:srgbClr val="FF0000"/>
                </a:solidFill>
              </a:rPr>
              <a:t>c</a:t>
            </a:r>
            <a:r>
              <a:rPr lang="en-US" sz="2000" dirty="0" err="1" smtClean="0">
                <a:solidFill>
                  <a:srgbClr val="FF0000"/>
                </a:solidFill>
              </a:rPr>
              <a:t>oordination</a:t>
            </a:r>
            <a:r>
              <a:rPr lang="en-US" sz="2000" dirty="0">
                <a:solidFill>
                  <a:srgbClr val="FF0000"/>
                </a:solidFill>
              </a:rPr>
              <a:t>:</a:t>
            </a:r>
            <a:endParaRPr lang="cs-CZ"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Strings </a:t>
            </a:r>
            <a:r>
              <a:rPr lang="en-US" sz="2000" dirty="0">
                <a:latin typeface="Times New Roman" pitchFamily="18" charset="0"/>
                <a:cs typeface="Times New Roman" pitchFamily="18" charset="0"/>
              </a:rPr>
              <a:t>a least four ½ beads (in 1 ½ minutes</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Puts </a:t>
            </a:r>
            <a:r>
              <a:rPr lang="en-US" sz="2000" dirty="0">
                <a:latin typeface="Times New Roman" pitchFamily="18" charset="0"/>
                <a:cs typeface="Times New Roman" pitchFamily="18" charset="0"/>
              </a:rPr>
              <a:t>ten pegs into pegboard (in 2 minutes)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Screws </a:t>
            </a:r>
            <a:r>
              <a:rPr lang="en-US" sz="2000" dirty="0">
                <a:latin typeface="Times New Roman" pitchFamily="18" charset="0"/>
                <a:cs typeface="Times New Roman" pitchFamily="18" charset="0"/>
              </a:rPr>
              <a:t>and </a:t>
            </a:r>
            <a:r>
              <a:rPr lang="cs-CZ" sz="2000" dirty="0">
                <a:latin typeface="Times New Roman" pitchFamily="18" charset="0"/>
                <a:cs typeface="Times New Roman" pitchFamily="18" charset="0"/>
              </a:rPr>
              <a:t>u</a:t>
            </a:r>
            <a:r>
              <a:rPr lang="en-US" sz="2000" dirty="0" err="1">
                <a:latin typeface="Times New Roman" pitchFamily="18" charset="0"/>
                <a:cs typeface="Times New Roman" pitchFamily="18" charset="0"/>
              </a:rPr>
              <a:t>nscrews</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nuts, bolts and lids of all sizes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Hammers </a:t>
            </a:r>
            <a:r>
              <a:rPr lang="cs-CZ" sz="2000" dirty="0">
                <a:latin typeface="Times New Roman" pitchFamily="18" charset="0"/>
                <a:cs typeface="Times New Roman" pitchFamily="18" charset="0"/>
              </a:rPr>
              <a:t>p</a:t>
            </a:r>
            <a:r>
              <a:rPr lang="en-US" sz="2000" dirty="0" err="1">
                <a:latin typeface="Times New Roman" pitchFamily="18" charset="0"/>
                <a:cs typeface="Times New Roman" pitchFamily="18" charset="0"/>
              </a:rPr>
              <a:t>egs</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cs-CZ" sz="2000" dirty="0">
                <a:latin typeface="Times New Roman" pitchFamily="18" charset="0"/>
                <a:cs typeface="Times New Roman" pitchFamily="18" charset="0"/>
              </a:rPr>
              <a:t>n</a:t>
            </a:r>
            <a:r>
              <a:rPr lang="en-US" sz="2000" dirty="0">
                <a:latin typeface="Times New Roman" pitchFamily="18" charset="0"/>
                <a:cs typeface="Times New Roman" pitchFamily="18" charset="0"/>
              </a:rPr>
              <a:t>ails </a:t>
            </a:r>
          </a:p>
          <a:p>
            <a:r>
              <a:rPr lang="en-US" sz="2000" dirty="0">
                <a:latin typeface="Times New Roman" pitchFamily="18" charset="0"/>
                <a:cs typeface="Times New Roman" pitchFamily="18" charset="0"/>
              </a:rPr>
              <a:t>Put </a:t>
            </a:r>
            <a:r>
              <a:rPr lang="en-US" sz="2000" dirty="0">
                <a:latin typeface="Times New Roman" pitchFamily="18" charset="0"/>
                <a:cs typeface="Times New Roman" pitchFamily="18" charset="0"/>
              </a:rPr>
              <a:t>together a 3-5, 6-7 piece puzzle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Water </a:t>
            </a:r>
            <a:r>
              <a:rPr lang="en-US" sz="2000" dirty="0">
                <a:latin typeface="Times New Roman" pitchFamily="18" charset="0"/>
                <a:cs typeface="Times New Roman" pitchFamily="18" charset="0"/>
              </a:rPr>
              <a:t>from </a:t>
            </a:r>
            <a:r>
              <a:rPr lang="cs-CZ" sz="2000" dirty="0">
                <a:latin typeface="Times New Roman" pitchFamily="18" charset="0"/>
                <a:cs typeface="Times New Roman" pitchFamily="18" charset="0"/>
              </a:rPr>
              <a:t>c</a:t>
            </a:r>
            <a:r>
              <a:rPr lang="en-US" sz="2000" dirty="0">
                <a:latin typeface="Times New Roman" pitchFamily="18" charset="0"/>
                <a:cs typeface="Times New Roman" pitchFamily="18" charset="0"/>
              </a:rPr>
              <a:t>ups </a:t>
            </a:r>
          </a:p>
          <a:p>
            <a:r>
              <a:rPr lang="en-US" sz="2000" dirty="0">
                <a:latin typeface="Times New Roman" pitchFamily="18" charset="0"/>
                <a:cs typeface="Times New Roman" pitchFamily="18" charset="0"/>
              </a:rPr>
              <a:t>Holds </a:t>
            </a:r>
            <a:r>
              <a:rPr lang="en-US" sz="2000" dirty="0">
                <a:latin typeface="Times New Roman" pitchFamily="18" charset="0"/>
                <a:cs typeface="Times New Roman" pitchFamily="18" charset="0"/>
              </a:rPr>
              <a:t>crayon with fingers rather than fist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Begins </a:t>
            </a:r>
            <a:r>
              <a:rPr lang="en-US" sz="2000" dirty="0">
                <a:latin typeface="Times New Roman" pitchFamily="18" charset="0"/>
                <a:cs typeface="Times New Roman" pitchFamily="18" charset="0"/>
              </a:rPr>
              <a:t>to draw human figures (face)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Laces </a:t>
            </a:r>
            <a:r>
              <a:rPr lang="en-US" sz="2000" dirty="0">
                <a:latin typeface="Times New Roman" pitchFamily="18" charset="0"/>
                <a:cs typeface="Times New Roman" pitchFamily="18" charset="0"/>
              </a:rPr>
              <a:t>following a sequence of holes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Copies</a:t>
            </a:r>
            <a:r>
              <a:rPr lang="en-US" sz="2000" dirty="0">
                <a:latin typeface="Times New Roman" pitchFamily="18" charset="0"/>
                <a:cs typeface="Times New Roman" pitchFamily="18" charset="0"/>
              </a:rPr>
              <a:t>: horizontal lines, vertical lines, </a:t>
            </a:r>
            <a:r>
              <a:rPr lang="cs-CZ" sz="2000" dirty="0">
                <a:latin typeface="Times New Roman" pitchFamily="18" charset="0"/>
                <a:cs typeface="Times New Roman" pitchFamily="18" charset="0"/>
              </a:rPr>
              <a:t>c</a:t>
            </a:r>
            <a:r>
              <a:rPr lang="en-US" sz="2000" dirty="0" err="1">
                <a:latin typeface="Times New Roman" pitchFamily="18" charset="0"/>
                <a:cs typeface="Times New Roman" pitchFamily="18" charset="0"/>
              </a:rPr>
              <a:t>ircles</a:t>
            </a:r>
            <a:r>
              <a:rPr lang="en-US" sz="2000" dirty="0">
                <a:latin typeface="Times New Roman" pitchFamily="18" charset="0"/>
                <a:cs typeface="Times New Roman" pitchFamily="18" charset="0"/>
              </a:rPr>
              <a:t>, </a:t>
            </a:r>
            <a:r>
              <a:rPr lang="cs-CZ" sz="2000" dirty="0">
                <a:latin typeface="Times New Roman" pitchFamily="18" charset="0"/>
                <a:cs typeface="Times New Roman" pitchFamily="18" charset="0"/>
              </a:rPr>
              <a:t>c</a:t>
            </a:r>
            <a:r>
              <a:rPr lang="en-US" sz="2000" dirty="0" err="1">
                <a:latin typeface="Times New Roman" pitchFamily="18" charset="0"/>
                <a:cs typeface="Times New Roman" pitchFamily="18" charset="0"/>
              </a:rPr>
              <a:t>ress</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Uses </a:t>
            </a:r>
            <a:r>
              <a:rPr lang="cs-CZ" sz="2000" dirty="0">
                <a:latin typeface="Times New Roman" pitchFamily="18" charset="0"/>
                <a:cs typeface="Times New Roman" pitchFamily="18" charset="0"/>
              </a:rPr>
              <a:t>s</a:t>
            </a:r>
            <a:r>
              <a:rPr lang="en-US" sz="2000" dirty="0" err="1">
                <a:latin typeface="Times New Roman" pitchFamily="18" charset="0"/>
                <a:cs typeface="Times New Roman" pitchFamily="18" charset="0"/>
              </a:rPr>
              <a:t>cissors</a:t>
            </a:r>
            <a:r>
              <a:rPr lang="en-US" sz="2000" dirty="0">
                <a:latin typeface="Times New Roman" pitchFamily="18" charset="0"/>
                <a:cs typeface="Times New Roman" pitchFamily="18" charset="0"/>
              </a:rPr>
              <a:t>, but does not necessarily follow </a:t>
            </a:r>
            <a:r>
              <a:rPr lang="en-US" sz="2000" dirty="0">
                <a:latin typeface="Times New Roman" pitchFamily="18" charset="0"/>
                <a:cs typeface="Times New Roman" pitchFamily="18" charset="0"/>
              </a:rPr>
              <a:t>lines</a:t>
            </a:r>
          </a:p>
          <a:p>
            <a:r>
              <a:rPr lang="en-US" sz="2000" dirty="0">
                <a:latin typeface="Times New Roman" pitchFamily="18" charset="0"/>
                <a:cs typeface="Times New Roman" pitchFamily="18" charset="0"/>
              </a:rPr>
              <a:t> Ab</a:t>
            </a:r>
            <a:r>
              <a:rPr lang="cs-CZ" sz="2000" dirty="0">
                <a:latin typeface="Times New Roman" pitchFamily="18" charset="0"/>
                <a:cs typeface="Times New Roman" pitchFamily="18" charset="0"/>
              </a:rPr>
              <a:t>ility</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to trace all alphabets and </a:t>
            </a:r>
            <a:r>
              <a:rPr lang="cs-CZ" sz="2000" dirty="0">
                <a:latin typeface="Times New Roman" pitchFamily="18" charset="0"/>
                <a:cs typeface="Times New Roman" pitchFamily="18" charset="0"/>
              </a:rPr>
              <a:t>n</a:t>
            </a:r>
            <a:r>
              <a:rPr lang="en-US" sz="2000" dirty="0">
                <a:latin typeface="Times New Roman" pitchFamily="18" charset="0"/>
                <a:cs typeface="Times New Roman" pitchFamily="18" charset="0"/>
              </a:rPr>
              <a:t>umbers </a:t>
            </a:r>
            <a:r>
              <a:rPr lang="en-US" sz="2000" dirty="0">
                <a:latin typeface="Times New Roman" pitchFamily="18" charset="0"/>
                <a:cs typeface="Times New Roman" pitchFamily="18" charset="0"/>
              </a:rPr>
              <a:t>also tries to write in free </a:t>
            </a:r>
            <a:r>
              <a:rPr lang="en-US" sz="2000" dirty="0" smtClean="0">
                <a:latin typeface="Times New Roman" pitchFamily="18" charset="0"/>
                <a:cs typeface="Times New Roman" pitchFamily="18" charset="0"/>
              </a:rPr>
              <a:t>hand</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4266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1079</Words>
  <Application>Microsoft Office PowerPoint</Application>
  <PresentationFormat>Širokoúhlá obrazovka</PresentationFormat>
  <Paragraphs>88</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Calibri Light</vt:lpstr>
      <vt:lpstr>Symbol</vt:lpstr>
      <vt:lpstr>Times New Roman</vt:lpstr>
      <vt:lpstr>Wingdings</vt:lpstr>
      <vt:lpstr>Motiv Office</vt:lpstr>
      <vt:lpstr> </vt:lpstr>
      <vt:lpstr>Prezentace aplikace PowerPoint</vt:lpstr>
      <vt:lpstr>                    Introduction </vt:lpstr>
      <vt:lpstr>                        Classification </vt:lpstr>
      <vt:lpstr>                      Prevalence </vt:lpstr>
      <vt:lpstr>                         Specifics </vt:lpstr>
      <vt:lpstr>                    Etiology </vt:lpstr>
      <vt:lpstr>               Recommendation  </vt:lpstr>
      <vt:lpstr>Chosen exercises </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Kamil Kotlík</dc:creator>
  <cp:lastModifiedBy>Kamil Kotlík</cp:lastModifiedBy>
  <cp:revision>6</cp:revision>
  <dcterms:created xsi:type="dcterms:W3CDTF">2021-04-13T07:34:50Z</dcterms:created>
  <dcterms:modified xsi:type="dcterms:W3CDTF">2021-04-13T07:49:29Z</dcterms:modified>
</cp:coreProperties>
</file>