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7"/>
  </p:normalViewPr>
  <p:slideViewPr>
    <p:cSldViewPr>
      <p:cViewPr varScale="1">
        <p:scale>
          <a:sx n="98" d="100"/>
          <a:sy n="98" d="100"/>
        </p:scale>
        <p:origin x="17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8505EFA6-ABF4-6C92-A2F2-42B29247199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C71DD190-1D84-CF59-5F0D-EE9FE7E88E9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4DE227F6-8CD1-BFA5-BB0A-D877E106D9F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4BAB5A80-F0F5-6E73-130D-6114AA2EDA8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D9A57E21-F07B-4910-0957-ED7FACD82C9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183517D2-9EF1-3CC6-AAEA-6FD4B0BBD5D5}"/>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77EBCE90-ED68-7C0F-B6F1-A9C80B1F6BF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E3420CC1-198B-104E-AC84-3E717EDAEE5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9D786807-CE22-D9CA-55F5-6A96C99ED27B}"/>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6C82B283-0981-ACB3-4ED9-96FB99302F75}"/>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C4C504CE-19AE-B67B-BD49-9D8DBB6CB758}"/>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AutoShape 12">
            <a:extLst>
              <a:ext uri="{FF2B5EF4-FFF2-40B4-BE49-F238E27FC236}">
                <a16:creationId xmlns:a16="http://schemas.microsoft.com/office/drawing/2014/main" id="{22B646C4-BFBD-C5ED-4E51-D1415902A5EF}"/>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50" name="AutoShape 13">
            <a:extLst>
              <a:ext uri="{FF2B5EF4-FFF2-40B4-BE49-F238E27FC236}">
                <a16:creationId xmlns:a16="http://schemas.microsoft.com/office/drawing/2014/main" id="{0547E882-6CCB-B6A0-4C3A-F77E889AD510}"/>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51" name="AutoShape 14">
            <a:extLst>
              <a:ext uri="{FF2B5EF4-FFF2-40B4-BE49-F238E27FC236}">
                <a16:creationId xmlns:a16="http://schemas.microsoft.com/office/drawing/2014/main" id="{88E76BEE-6EE6-664F-7D9E-4C8F534152E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52" name="Rectangle 15">
            <a:extLst>
              <a:ext uri="{FF2B5EF4-FFF2-40B4-BE49-F238E27FC236}">
                <a16:creationId xmlns:a16="http://schemas.microsoft.com/office/drawing/2014/main" id="{65FAD12F-3FF7-C336-6E63-FD8BD6703142}"/>
              </a:ext>
            </a:extLst>
          </p:cNvPr>
          <p:cNvSpPr>
            <a:spLocks noGrp="1" noRot="1" noChangeAspect="1" noChangeArrowheads="1"/>
          </p:cNvSpPr>
          <p:nvPr>
            <p:ph type="sldImg"/>
          </p:nvPr>
        </p:nvSpPr>
        <p:spPr bwMode="auto">
          <a:xfrm>
            <a:off x="1106488" y="812800"/>
            <a:ext cx="5321300"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4" name="Rectangle 16">
            <a:extLst>
              <a:ext uri="{FF2B5EF4-FFF2-40B4-BE49-F238E27FC236}">
                <a16:creationId xmlns:a16="http://schemas.microsoft.com/office/drawing/2014/main" id="{2769CD3B-EFFB-0513-0F7F-A0BF80D18359}"/>
              </a:ext>
            </a:extLst>
          </p:cNvPr>
          <p:cNvSpPr>
            <a:spLocks noGrp="1" noChangeArrowheads="1"/>
          </p:cNvSpPr>
          <p:nvPr>
            <p:ph type="body"/>
          </p:nvPr>
        </p:nvSpPr>
        <p:spPr bwMode="auto">
          <a:xfrm>
            <a:off x="755650" y="5078413"/>
            <a:ext cx="6024563" cy="47879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5" name="Rectangle 17">
            <a:extLst>
              <a:ext uri="{FF2B5EF4-FFF2-40B4-BE49-F238E27FC236}">
                <a16:creationId xmlns:a16="http://schemas.microsoft.com/office/drawing/2014/main" id="{5A91122F-9EBC-3999-0F07-CF7F0088FAD6}"/>
              </a:ext>
            </a:extLst>
          </p:cNvPr>
          <p:cNvSpPr>
            <a:spLocks noGrp="1" noChangeArrowheads="1"/>
          </p:cNvSpPr>
          <p:nvPr>
            <p:ph type="hdr"/>
          </p:nvPr>
        </p:nvSpPr>
        <p:spPr bwMode="auto">
          <a:xfrm>
            <a:off x="0" y="0"/>
            <a:ext cx="3257550" cy="5111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6" name="Rectangle 18">
            <a:extLst>
              <a:ext uri="{FF2B5EF4-FFF2-40B4-BE49-F238E27FC236}">
                <a16:creationId xmlns:a16="http://schemas.microsoft.com/office/drawing/2014/main" id="{D11E95ED-1957-BD76-0EEA-355D4FF8F0A6}"/>
              </a:ext>
            </a:extLst>
          </p:cNvPr>
          <p:cNvSpPr>
            <a:spLocks noGrp="1" noChangeArrowheads="1"/>
          </p:cNvSpPr>
          <p:nvPr>
            <p:ph type="dt"/>
          </p:nvPr>
        </p:nvSpPr>
        <p:spPr bwMode="auto">
          <a:xfrm>
            <a:off x="4278313" y="0"/>
            <a:ext cx="3257550" cy="5111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7" name="Rectangle 19">
            <a:extLst>
              <a:ext uri="{FF2B5EF4-FFF2-40B4-BE49-F238E27FC236}">
                <a16:creationId xmlns:a16="http://schemas.microsoft.com/office/drawing/2014/main" id="{E63CE4E1-3366-307C-C8FA-4E0B3F4C2FD3}"/>
              </a:ext>
            </a:extLst>
          </p:cNvPr>
          <p:cNvSpPr>
            <a:spLocks noGrp="1" noChangeArrowheads="1"/>
          </p:cNvSpPr>
          <p:nvPr>
            <p:ph type="ftr"/>
          </p:nvPr>
        </p:nvSpPr>
        <p:spPr bwMode="auto">
          <a:xfrm>
            <a:off x="0" y="10155238"/>
            <a:ext cx="3257550" cy="5111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8" name="Rectangle 20">
            <a:extLst>
              <a:ext uri="{FF2B5EF4-FFF2-40B4-BE49-F238E27FC236}">
                <a16:creationId xmlns:a16="http://schemas.microsoft.com/office/drawing/2014/main" id="{DD2A49B3-287C-9577-9567-10E0E6C9ECCA}"/>
              </a:ext>
            </a:extLst>
          </p:cNvPr>
          <p:cNvSpPr>
            <a:spLocks noGrp="1" noChangeArrowheads="1"/>
          </p:cNvSpPr>
          <p:nvPr>
            <p:ph type="sldNum"/>
          </p:nvPr>
        </p:nvSpPr>
        <p:spPr bwMode="auto">
          <a:xfrm>
            <a:off x="4278313" y="10155238"/>
            <a:ext cx="3257550" cy="5111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12AA30C3-0745-DD4B-87CA-BCEC83C55B27}" type="slidenum">
              <a:rPr lang="de-CH" altLang="de-DE"/>
              <a:pPr>
                <a:defRPr/>
              </a:pPr>
              <a:t>‹Nr.›</a:t>
            </a:fld>
            <a:endParaRPr lang="de-CH" altLang="de-D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0">
            <a:extLst>
              <a:ext uri="{FF2B5EF4-FFF2-40B4-BE49-F238E27FC236}">
                <a16:creationId xmlns:a16="http://schemas.microsoft.com/office/drawing/2014/main" id="{662A496D-28B4-8826-0B7E-4DB0C987962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0FAF30D7-29FC-8B4D-B63B-E250AD83CE9C}"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DE"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F7A5B181-D436-183C-96E1-D495792A98FC}"/>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7A318D0C-B8D0-BA5A-0872-DB6417EA5FBE}"/>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0">
            <a:extLst>
              <a:ext uri="{FF2B5EF4-FFF2-40B4-BE49-F238E27FC236}">
                <a16:creationId xmlns:a16="http://schemas.microsoft.com/office/drawing/2014/main" id="{83A6C4E3-3531-0D84-42ED-6D4536AA9C3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E6F56EBA-B5DC-904C-9981-E9D82B1F097D}"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10</a:t>
            </a:fld>
            <a:endParaRPr lang="de-CH" altLang="de-DE" sz="1400">
              <a:ea typeface="Arial Unicode MS" panose="020B0604020202020204" pitchFamily="34" charset="-128"/>
              <a:cs typeface="Arial Unicode MS" panose="020B0604020202020204" pitchFamily="34" charset="-128"/>
            </a:endParaRPr>
          </a:p>
        </p:txBody>
      </p:sp>
      <p:sp>
        <p:nvSpPr>
          <p:cNvPr id="34819" name="Text Box 1">
            <a:extLst>
              <a:ext uri="{FF2B5EF4-FFF2-40B4-BE49-F238E27FC236}">
                <a16:creationId xmlns:a16="http://schemas.microsoft.com/office/drawing/2014/main" id="{0D1B28FD-9B0F-FB3C-F8C5-B8C66B1852C9}"/>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5842" name="Text Box 2">
            <a:extLst>
              <a:ext uri="{FF2B5EF4-FFF2-40B4-BE49-F238E27FC236}">
                <a16:creationId xmlns:a16="http://schemas.microsoft.com/office/drawing/2014/main" id="{047C92CC-FB67-6B39-7E32-12A6EFAECD60}"/>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20">
            <a:extLst>
              <a:ext uri="{FF2B5EF4-FFF2-40B4-BE49-F238E27FC236}">
                <a16:creationId xmlns:a16="http://schemas.microsoft.com/office/drawing/2014/main" id="{6EFE8DFF-CD91-5383-E0A6-D51D3609567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44A0DA94-3914-1A48-8ACA-4716056D10C8}"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11</a:t>
            </a:fld>
            <a:endParaRPr lang="de-CH" altLang="de-DE" sz="1400">
              <a:ea typeface="Arial Unicode MS" panose="020B0604020202020204" pitchFamily="34" charset="-128"/>
              <a:cs typeface="Arial Unicode MS" panose="020B0604020202020204" pitchFamily="34" charset="-128"/>
            </a:endParaRPr>
          </a:p>
        </p:txBody>
      </p:sp>
      <p:sp>
        <p:nvSpPr>
          <p:cNvPr id="36867" name="Text Box 1">
            <a:extLst>
              <a:ext uri="{FF2B5EF4-FFF2-40B4-BE49-F238E27FC236}">
                <a16:creationId xmlns:a16="http://schemas.microsoft.com/office/drawing/2014/main" id="{FFD86752-069F-1CE7-A9F6-A6149A3E775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2" name="Text Box 2">
            <a:extLst>
              <a:ext uri="{FF2B5EF4-FFF2-40B4-BE49-F238E27FC236}">
                <a16:creationId xmlns:a16="http://schemas.microsoft.com/office/drawing/2014/main" id="{76DB5FD6-707F-CB40-8905-5CD12766BBC6}"/>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0">
            <a:extLst>
              <a:ext uri="{FF2B5EF4-FFF2-40B4-BE49-F238E27FC236}">
                <a16:creationId xmlns:a16="http://schemas.microsoft.com/office/drawing/2014/main" id="{424F0A03-5F44-8EAE-04B8-5AEB8B20EF2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D3F095ED-150E-2C47-ACD9-3D81BCCB31B3}"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12</a:t>
            </a:fld>
            <a:endParaRPr lang="de-CH" altLang="de-DE" sz="1400">
              <a:ea typeface="Arial Unicode MS" panose="020B0604020202020204" pitchFamily="34" charset="-128"/>
              <a:cs typeface="Arial Unicode MS" panose="020B0604020202020204" pitchFamily="34" charset="-128"/>
            </a:endParaRPr>
          </a:p>
        </p:txBody>
      </p:sp>
      <p:sp>
        <p:nvSpPr>
          <p:cNvPr id="38915" name="Text Box 1">
            <a:extLst>
              <a:ext uri="{FF2B5EF4-FFF2-40B4-BE49-F238E27FC236}">
                <a16:creationId xmlns:a16="http://schemas.microsoft.com/office/drawing/2014/main" id="{301F3013-3E05-2682-331F-233D0BEC476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7890" name="Text Box 2">
            <a:extLst>
              <a:ext uri="{FF2B5EF4-FFF2-40B4-BE49-F238E27FC236}">
                <a16:creationId xmlns:a16="http://schemas.microsoft.com/office/drawing/2014/main" id="{466B006F-5B9B-9E22-D10D-69D565BD7334}"/>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20">
            <a:extLst>
              <a:ext uri="{FF2B5EF4-FFF2-40B4-BE49-F238E27FC236}">
                <a16:creationId xmlns:a16="http://schemas.microsoft.com/office/drawing/2014/main" id="{95FC8C04-F0AE-F5F9-2140-B3FD3C2CBC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1B36DB6C-99B7-0241-8238-8252469E267D}"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13</a:t>
            </a:fld>
            <a:endParaRPr lang="de-CH" altLang="de-DE" sz="1400">
              <a:ea typeface="Arial Unicode MS" panose="020B0604020202020204" pitchFamily="34" charset="-128"/>
              <a:cs typeface="Arial Unicode MS" panose="020B0604020202020204" pitchFamily="34" charset="-128"/>
            </a:endParaRPr>
          </a:p>
        </p:txBody>
      </p:sp>
      <p:sp>
        <p:nvSpPr>
          <p:cNvPr id="40963" name="Text Box 1">
            <a:extLst>
              <a:ext uri="{FF2B5EF4-FFF2-40B4-BE49-F238E27FC236}">
                <a16:creationId xmlns:a16="http://schemas.microsoft.com/office/drawing/2014/main" id="{AD2D93B7-668C-E479-3D07-E961BCF7118C}"/>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8914" name="Text Box 2">
            <a:extLst>
              <a:ext uri="{FF2B5EF4-FFF2-40B4-BE49-F238E27FC236}">
                <a16:creationId xmlns:a16="http://schemas.microsoft.com/office/drawing/2014/main" id="{A5C65BB6-CEAA-49BE-A51A-DF46CE3E3337}"/>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20">
            <a:extLst>
              <a:ext uri="{FF2B5EF4-FFF2-40B4-BE49-F238E27FC236}">
                <a16:creationId xmlns:a16="http://schemas.microsoft.com/office/drawing/2014/main" id="{67EAD536-9C64-4573-76B7-31D5DF6C547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437F3AF1-BF9E-734B-8577-CA4E23E41372}"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14</a:t>
            </a:fld>
            <a:endParaRPr lang="de-CH" altLang="de-DE" sz="1400">
              <a:ea typeface="Arial Unicode MS" panose="020B0604020202020204" pitchFamily="34" charset="-128"/>
              <a:cs typeface="Arial Unicode MS" panose="020B0604020202020204" pitchFamily="34" charset="-128"/>
            </a:endParaRPr>
          </a:p>
        </p:txBody>
      </p:sp>
      <p:sp>
        <p:nvSpPr>
          <p:cNvPr id="43011" name="Text Box 1">
            <a:extLst>
              <a:ext uri="{FF2B5EF4-FFF2-40B4-BE49-F238E27FC236}">
                <a16:creationId xmlns:a16="http://schemas.microsoft.com/office/drawing/2014/main" id="{30F7ABA3-D156-F9B2-F0CB-BBD9DE11C965}"/>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9938" name="Text Box 2">
            <a:extLst>
              <a:ext uri="{FF2B5EF4-FFF2-40B4-BE49-F238E27FC236}">
                <a16:creationId xmlns:a16="http://schemas.microsoft.com/office/drawing/2014/main" id="{ACC00FE8-785C-67DE-6195-2BD8D8B612E6}"/>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20">
            <a:extLst>
              <a:ext uri="{FF2B5EF4-FFF2-40B4-BE49-F238E27FC236}">
                <a16:creationId xmlns:a16="http://schemas.microsoft.com/office/drawing/2014/main" id="{C6C37860-F9DE-9AEB-F161-BD85BDA87E2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23093AB2-DF88-3A40-BC39-D2406CE0A637}"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15</a:t>
            </a:fld>
            <a:endParaRPr lang="de-CH" altLang="de-DE" sz="1400">
              <a:ea typeface="Arial Unicode MS" panose="020B0604020202020204" pitchFamily="34" charset="-128"/>
              <a:cs typeface="Arial Unicode MS" panose="020B0604020202020204" pitchFamily="34" charset="-128"/>
            </a:endParaRPr>
          </a:p>
        </p:txBody>
      </p:sp>
      <p:sp>
        <p:nvSpPr>
          <p:cNvPr id="45059" name="Text Box 1">
            <a:extLst>
              <a:ext uri="{FF2B5EF4-FFF2-40B4-BE49-F238E27FC236}">
                <a16:creationId xmlns:a16="http://schemas.microsoft.com/office/drawing/2014/main" id="{B61C3ECC-00BD-AD14-DE1A-FF82C010EC59}"/>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0962" name="Text Box 2">
            <a:extLst>
              <a:ext uri="{FF2B5EF4-FFF2-40B4-BE49-F238E27FC236}">
                <a16:creationId xmlns:a16="http://schemas.microsoft.com/office/drawing/2014/main" id="{4770579C-9257-413A-E1AE-71CD2A5024AA}"/>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20">
            <a:extLst>
              <a:ext uri="{FF2B5EF4-FFF2-40B4-BE49-F238E27FC236}">
                <a16:creationId xmlns:a16="http://schemas.microsoft.com/office/drawing/2014/main" id="{2D4072AE-A534-0C65-92BD-C9194F3944F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D8725F96-BE57-7549-91B9-1C7654A3F7A8}"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16</a:t>
            </a:fld>
            <a:endParaRPr lang="de-CH" altLang="de-DE" sz="1400">
              <a:ea typeface="Arial Unicode MS" panose="020B0604020202020204" pitchFamily="34" charset="-128"/>
              <a:cs typeface="Arial Unicode MS" panose="020B0604020202020204" pitchFamily="34" charset="-128"/>
            </a:endParaRPr>
          </a:p>
        </p:txBody>
      </p:sp>
      <p:sp>
        <p:nvSpPr>
          <p:cNvPr id="47107" name="Text Box 1">
            <a:extLst>
              <a:ext uri="{FF2B5EF4-FFF2-40B4-BE49-F238E27FC236}">
                <a16:creationId xmlns:a16="http://schemas.microsoft.com/office/drawing/2014/main" id="{DF24868D-F478-0555-0F88-E5110DCB88C5}"/>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1986" name="Text Box 2">
            <a:extLst>
              <a:ext uri="{FF2B5EF4-FFF2-40B4-BE49-F238E27FC236}">
                <a16:creationId xmlns:a16="http://schemas.microsoft.com/office/drawing/2014/main" id="{497E8673-375E-756F-1C69-DB4FE9704780}"/>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20">
            <a:extLst>
              <a:ext uri="{FF2B5EF4-FFF2-40B4-BE49-F238E27FC236}">
                <a16:creationId xmlns:a16="http://schemas.microsoft.com/office/drawing/2014/main" id="{F0A38400-5C3F-90F9-6FD0-D220AB09E52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E21159C-0C62-8040-8B64-ED11D3DCD6BB}"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17</a:t>
            </a:fld>
            <a:endParaRPr lang="de-CH" altLang="de-DE" sz="1400">
              <a:ea typeface="Arial Unicode MS" panose="020B0604020202020204" pitchFamily="34" charset="-128"/>
              <a:cs typeface="Arial Unicode MS" panose="020B0604020202020204" pitchFamily="34" charset="-128"/>
            </a:endParaRPr>
          </a:p>
        </p:txBody>
      </p:sp>
      <p:sp>
        <p:nvSpPr>
          <p:cNvPr id="49155" name="Text Box 1">
            <a:extLst>
              <a:ext uri="{FF2B5EF4-FFF2-40B4-BE49-F238E27FC236}">
                <a16:creationId xmlns:a16="http://schemas.microsoft.com/office/drawing/2014/main" id="{367142F3-0FD3-AC77-BD84-C4F641BAEAE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3010" name="Text Box 2">
            <a:extLst>
              <a:ext uri="{FF2B5EF4-FFF2-40B4-BE49-F238E27FC236}">
                <a16:creationId xmlns:a16="http://schemas.microsoft.com/office/drawing/2014/main" id="{90B7A738-5CD8-4FFB-C898-1A2D04299153}"/>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0">
            <a:extLst>
              <a:ext uri="{FF2B5EF4-FFF2-40B4-BE49-F238E27FC236}">
                <a16:creationId xmlns:a16="http://schemas.microsoft.com/office/drawing/2014/main" id="{031C0D67-0131-D8C3-2CC4-BDEABD95675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4B901D5-09DB-A143-BED2-7838960802C4}"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18</a:t>
            </a:fld>
            <a:endParaRPr lang="de-CH" altLang="de-DE" sz="1400">
              <a:ea typeface="Arial Unicode MS" panose="020B0604020202020204" pitchFamily="34" charset="-128"/>
              <a:cs typeface="Arial Unicode MS" panose="020B0604020202020204" pitchFamily="34" charset="-128"/>
            </a:endParaRPr>
          </a:p>
        </p:txBody>
      </p:sp>
      <p:sp>
        <p:nvSpPr>
          <p:cNvPr id="51203" name="Text Box 1">
            <a:extLst>
              <a:ext uri="{FF2B5EF4-FFF2-40B4-BE49-F238E27FC236}">
                <a16:creationId xmlns:a16="http://schemas.microsoft.com/office/drawing/2014/main" id="{C6970DAC-D973-8450-B3CE-0224252CE528}"/>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4034" name="Text Box 2">
            <a:extLst>
              <a:ext uri="{FF2B5EF4-FFF2-40B4-BE49-F238E27FC236}">
                <a16:creationId xmlns:a16="http://schemas.microsoft.com/office/drawing/2014/main" id="{7278F7ED-090B-06A6-D503-A89E91CFA7F6}"/>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20">
            <a:extLst>
              <a:ext uri="{FF2B5EF4-FFF2-40B4-BE49-F238E27FC236}">
                <a16:creationId xmlns:a16="http://schemas.microsoft.com/office/drawing/2014/main" id="{BA13D52F-2518-6D89-7340-8C2BD2A8965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84A45EDF-16A9-AC40-8BCB-596C3FAE8409}"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19</a:t>
            </a:fld>
            <a:endParaRPr lang="de-CH" altLang="de-DE" sz="1400">
              <a:ea typeface="Arial Unicode MS" panose="020B0604020202020204" pitchFamily="34" charset="-128"/>
              <a:cs typeface="Arial Unicode MS" panose="020B0604020202020204" pitchFamily="34" charset="-128"/>
            </a:endParaRPr>
          </a:p>
        </p:txBody>
      </p:sp>
      <p:sp>
        <p:nvSpPr>
          <p:cNvPr id="53251" name="Text Box 1">
            <a:extLst>
              <a:ext uri="{FF2B5EF4-FFF2-40B4-BE49-F238E27FC236}">
                <a16:creationId xmlns:a16="http://schemas.microsoft.com/office/drawing/2014/main" id="{44005A2E-09B3-C00C-E8FB-4E7022652DE3}"/>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5058" name="Text Box 2">
            <a:extLst>
              <a:ext uri="{FF2B5EF4-FFF2-40B4-BE49-F238E27FC236}">
                <a16:creationId xmlns:a16="http://schemas.microsoft.com/office/drawing/2014/main" id="{3B1DC9BE-8D26-2974-1113-E87D5D82B06D}"/>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0">
            <a:extLst>
              <a:ext uri="{FF2B5EF4-FFF2-40B4-BE49-F238E27FC236}">
                <a16:creationId xmlns:a16="http://schemas.microsoft.com/office/drawing/2014/main" id="{E48806F9-E94C-0ABD-FCBA-33B8A4B04A1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E011B2E7-2095-314C-9BAB-EF9D38F4E2C8}"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a:t>
            </a:fld>
            <a:endParaRPr lang="de-CH" altLang="de-DE" sz="1400">
              <a:ea typeface="Arial Unicode MS" panose="020B0604020202020204" pitchFamily="34" charset="-128"/>
              <a:cs typeface="Arial Unicode MS" panose="020B0604020202020204" pitchFamily="34" charset="-128"/>
            </a:endParaRPr>
          </a:p>
        </p:txBody>
      </p:sp>
      <p:sp>
        <p:nvSpPr>
          <p:cNvPr id="18435" name="Text Box 1">
            <a:extLst>
              <a:ext uri="{FF2B5EF4-FFF2-40B4-BE49-F238E27FC236}">
                <a16:creationId xmlns:a16="http://schemas.microsoft.com/office/drawing/2014/main" id="{B90FB5AA-F337-F242-0234-E9F984E8CDB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7650" name="Text Box 2">
            <a:extLst>
              <a:ext uri="{FF2B5EF4-FFF2-40B4-BE49-F238E27FC236}">
                <a16:creationId xmlns:a16="http://schemas.microsoft.com/office/drawing/2014/main" id="{0848FAAA-893E-CC61-67A3-45E0C895D994}"/>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0">
            <a:extLst>
              <a:ext uri="{FF2B5EF4-FFF2-40B4-BE49-F238E27FC236}">
                <a16:creationId xmlns:a16="http://schemas.microsoft.com/office/drawing/2014/main" id="{C8F83E55-5067-680E-A977-8046E5D8D8E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EA52D82-FCFD-1446-A53E-3C32B4738F12}"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20</a:t>
            </a:fld>
            <a:endParaRPr lang="de-CH" altLang="de-DE" sz="1400">
              <a:ea typeface="Arial Unicode MS" panose="020B0604020202020204" pitchFamily="34" charset="-128"/>
              <a:cs typeface="Arial Unicode MS" panose="020B0604020202020204" pitchFamily="34" charset="-128"/>
            </a:endParaRPr>
          </a:p>
        </p:txBody>
      </p:sp>
      <p:sp>
        <p:nvSpPr>
          <p:cNvPr id="55299" name="Text Box 1">
            <a:extLst>
              <a:ext uri="{FF2B5EF4-FFF2-40B4-BE49-F238E27FC236}">
                <a16:creationId xmlns:a16="http://schemas.microsoft.com/office/drawing/2014/main" id="{2F05FE3A-84B6-B4B3-06DC-5DB2F2D51F26}"/>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6082" name="Text Box 2">
            <a:extLst>
              <a:ext uri="{FF2B5EF4-FFF2-40B4-BE49-F238E27FC236}">
                <a16:creationId xmlns:a16="http://schemas.microsoft.com/office/drawing/2014/main" id="{19042D18-997C-FE3E-613C-6F4ED0676318}"/>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0">
            <a:extLst>
              <a:ext uri="{FF2B5EF4-FFF2-40B4-BE49-F238E27FC236}">
                <a16:creationId xmlns:a16="http://schemas.microsoft.com/office/drawing/2014/main" id="{0433BA8C-5440-C4F6-46A8-5885D7B0903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C8922DE3-3A13-C742-8EF4-09AF7F96DA71}"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21</a:t>
            </a:fld>
            <a:endParaRPr lang="de-CH" altLang="de-DE" sz="1400">
              <a:ea typeface="Arial Unicode MS" panose="020B0604020202020204" pitchFamily="34" charset="-128"/>
              <a:cs typeface="Arial Unicode MS" panose="020B0604020202020204" pitchFamily="34" charset="-128"/>
            </a:endParaRPr>
          </a:p>
        </p:txBody>
      </p:sp>
      <p:sp>
        <p:nvSpPr>
          <p:cNvPr id="57347" name="Text Box 1">
            <a:extLst>
              <a:ext uri="{FF2B5EF4-FFF2-40B4-BE49-F238E27FC236}">
                <a16:creationId xmlns:a16="http://schemas.microsoft.com/office/drawing/2014/main" id="{CC0DBAED-A173-4362-C55B-A62DAA86203A}"/>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7106" name="Text Box 2">
            <a:extLst>
              <a:ext uri="{FF2B5EF4-FFF2-40B4-BE49-F238E27FC236}">
                <a16:creationId xmlns:a16="http://schemas.microsoft.com/office/drawing/2014/main" id="{F2FA2808-9C57-4D21-EC3C-C375C2DAD444}"/>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0">
            <a:extLst>
              <a:ext uri="{FF2B5EF4-FFF2-40B4-BE49-F238E27FC236}">
                <a16:creationId xmlns:a16="http://schemas.microsoft.com/office/drawing/2014/main" id="{0AF8F5A7-2FCA-628D-EAAE-D4F8FC1FF11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943C6EC8-8198-224F-B6D1-515A7B40263E}"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22</a:t>
            </a:fld>
            <a:endParaRPr lang="de-CH" altLang="de-DE" sz="1400">
              <a:ea typeface="Arial Unicode MS" panose="020B0604020202020204" pitchFamily="34" charset="-128"/>
              <a:cs typeface="Arial Unicode MS" panose="020B0604020202020204" pitchFamily="34" charset="-128"/>
            </a:endParaRPr>
          </a:p>
        </p:txBody>
      </p:sp>
      <p:sp>
        <p:nvSpPr>
          <p:cNvPr id="59395" name="Text Box 1">
            <a:extLst>
              <a:ext uri="{FF2B5EF4-FFF2-40B4-BE49-F238E27FC236}">
                <a16:creationId xmlns:a16="http://schemas.microsoft.com/office/drawing/2014/main" id="{36562EFA-36AB-4D29-C59E-1CA5ADB6B01B}"/>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8130" name="Text Box 2">
            <a:extLst>
              <a:ext uri="{FF2B5EF4-FFF2-40B4-BE49-F238E27FC236}">
                <a16:creationId xmlns:a16="http://schemas.microsoft.com/office/drawing/2014/main" id="{64A7A905-C337-6DD1-C7D6-95704F6EF652}"/>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0">
            <a:extLst>
              <a:ext uri="{FF2B5EF4-FFF2-40B4-BE49-F238E27FC236}">
                <a16:creationId xmlns:a16="http://schemas.microsoft.com/office/drawing/2014/main" id="{000B3528-AA69-2DA2-4D0E-E2C8DB2CAF1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8BBAC031-0418-8148-A129-BE622729DA33}"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23</a:t>
            </a:fld>
            <a:endParaRPr lang="de-CH" altLang="de-DE" sz="1400">
              <a:ea typeface="Arial Unicode MS" panose="020B0604020202020204" pitchFamily="34" charset="-128"/>
              <a:cs typeface="Arial Unicode MS" panose="020B0604020202020204" pitchFamily="34" charset="-128"/>
            </a:endParaRPr>
          </a:p>
        </p:txBody>
      </p:sp>
      <p:sp>
        <p:nvSpPr>
          <p:cNvPr id="61443" name="Text Box 1">
            <a:extLst>
              <a:ext uri="{FF2B5EF4-FFF2-40B4-BE49-F238E27FC236}">
                <a16:creationId xmlns:a16="http://schemas.microsoft.com/office/drawing/2014/main" id="{AD50FCDC-DFE9-DDC4-AE77-2080DBAC341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49154" name="Text Box 2">
            <a:extLst>
              <a:ext uri="{FF2B5EF4-FFF2-40B4-BE49-F238E27FC236}">
                <a16:creationId xmlns:a16="http://schemas.microsoft.com/office/drawing/2014/main" id="{17162F6B-4EAA-5383-CC9F-EB6B9CAB9F5E}"/>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0">
            <a:extLst>
              <a:ext uri="{FF2B5EF4-FFF2-40B4-BE49-F238E27FC236}">
                <a16:creationId xmlns:a16="http://schemas.microsoft.com/office/drawing/2014/main" id="{3AC30E81-9294-A104-52C6-DF65724D771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7790B3DF-2D9C-094F-9F89-703CC01A6542}"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3</a:t>
            </a:fld>
            <a:endParaRPr lang="de-CH" altLang="de-DE" sz="1400">
              <a:ea typeface="Arial Unicode MS" panose="020B0604020202020204" pitchFamily="34" charset="-128"/>
              <a:cs typeface="Arial Unicode MS" panose="020B0604020202020204" pitchFamily="34" charset="-128"/>
            </a:endParaRPr>
          </a:p>
        </p:txBody>
      </p:sp>
      <p:sp>
        <p:nvSpPr>
          <p:cNvPr id="20483" name="Text Box 1">
            <a:extLst>
              <a:ext uri="{FF2B5EF4-FFF2-40B4-BE49-F238E27FC236}">
                <a16:creationId xmlns:a16="http://schemas.microsoft.com/office/drawing/2014/main" id="{84721331-31F6-23CB-108E-F0CBD46BB38C}"/>
              </a:ext>
            </a:extLst>
          </p:cNvPr>
          <p:cNvSpPr>
            <a:spLocks noGrp="1" noRot="1" noChangeAspect="1" noChangeArrowheads="1" noTextEdit="1"/>
          </p:cNvSpPr>
          <p:nvPr>
            <p:ph type="sldImg"/>
          </p:nvPr>
        </p:nvSpPr>
        <p:spPr>
          <a:xfrm>
            <a:off x="1109663" y="812800"/>
            <a:ext cx="5318125" cy="3987800"/>
          </a:xfrm>
          <a:solidFill>
            <a:srgbClr val="FFFFFF"/>
          </a:solidFill>
          <a:ln>
            <a:solidFill>
              <a:srgbClr val="000000"/>
            </a:solidFill>
            <a:miter lim="800000"/>
            <a:headEnd/>
            <a:tailEnd/>
          </a:ln>
        </p:spPr>
      </p:sp>
      <p:sp>
        <p:nvSpPr>
          <p:cNvPr id="28674" name="Text Box 2">
            <a:extLst>
              <a:ext uri="{FF2B5EF4-FFF2-40B4-BE49-F238E27FC236}">
                <a16:creationId xmlns:a16="http://schemas.microsoft.com/office/drawing/2014/main" id="{A55FE869-675D-54EB-A841-39B0108B0382}"/>
              </a:ext>
            </a:extLst>
          </p:cNvPr>
          <p:cNvSpPr>
            <a:spLocks noGrp="1" noChangeArrowheads="1"/>
          </p:cNvSpPr>
          <p:nvPr>
            <p:ph type="body" idx="1"/>
          </p:nvPr>
        </p:nvSpPr>
        <p:spPr>
          <a:xfrm>
            <a:off x="755650" y="5078413"/>
            <a:ext cx="6027738" cy="479107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0">
            <a:extLst>
              <a:ext uri="{FF2B5EF4-FFF2-40B4-BE49-F238E27FC236}">
                <a16:creationId xmlns:a16="http://schemas.microsoft.com/office/drawing/2014/main" id="{41109F27-F3DC-F9FB-3989-D2CE407660C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23686942-B259-B04B-AE7A-0B99D989C906}"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4</a:t>
            </a:fld>
            <a:endParaRPr lang="de-CH" altLang="de-DE" sz="1400">
              <a:ea typeface="Arial Unicode MS" panose="020B0604020202020204" pitchFamily="34" charset="-128"/>
              <a:cs typeface="Arial Unicode MS" panose="020B0604020202020204" pitchFamily="34" charset="-128"/>
            </a:endParaRPr>
          </a:p>
        </p:txBody>
      </p:sp>
      <p:sp>
        <p:nvSpPr>
          <p:cNvPr id="22531" name="Text Box 1">
            <a:extLst>
              <a:ext uri="{FF2B5EF4-FFF2-40B4-BE49-F238E27FC236}">
                <a16:creationId xmlns:a16="http://schemas.microsoft.com/office/drawing/2014/main" id="{2DD14938-34FB-39DF-6C0F-472F60C6F324}"/>
              </a:ext>
            </a:extLst>
          </p:cNvPr>
          <p:cNvSpPr>
            <a:spLocks noGrp="1" noRot="1" noChangeAspect="1" noChangeArrowheads="1" noTextEdit="1"/>
          </p:cNvSpPr>
          <p:nvPr>
            <p:ph type="sldImg"/>
          </p:nvPr>
        </p:nvSpPr>
        <p:spPr>
          <a:xfrm>
            <a:off x="1109663" y="812800"/>
            <a:ext cx="5318125" cy="3987800"/>
          </a:xfrm>
          <a:solidFill>
            <a:srgbClr val="FFFFFF"/>
          </a:solidFill>
          <a:ln>
            <a:solidFill>
              <a:srgbClr val="000000"/>
            </a:solidFill>
            <a:miter lim="800000"/>
            <a:headEnd/>
            <a:tailEnd/>
          </a:ln>
        </p:spPr>
      </p:sp>
      <p:sp>
        <p:nvSpPr>
          <p:cNvPr id="29698" name="Text Box 2">
            <a:extLst>
              <a:ext uri="{FF2B5EF4-FFF2-40B4-BE49-F238E27FC236}">
                <a16:creationId xmlns:a16="http://schemas.microsoft.com/office/drawing/2014/main" id="{B41D1B9C-FD08-EFF8-131C-598E36AA501C}"/>
              </a:ext>
            </a:extLst>
          </p:cNvPr>
          <p:cNvSpPr>
            <a:spLocks noGrp="1" noChangeArrowheads="1"/>
          </p:cNvSpPr>
          <p:nvPr>
            <p:ph type="body" idx="1"/>
          </p:nvPr>
        </p:nvSpPr>
        <p:spPr>
          <a:xfrm>
            <a:off x="755650" y="5078413"/>
            <a:ext cx="6027738" cy="4791075"/>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0">
            <a:extLst>
              <a:ext uri="{FF2B5EF4-FFF2-40B4-BE49-F238E27FC236}">
                <a16:creationId xmlns:a16="http://schemas.microsoft.com/office/drawing/2014/main" id="{1D9613B9-4B7C-A052-F378-12D75715B0A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7ABB5B58-4D8F-B24F-B7E0-06AF04B8A85D}"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5</a:t>
            </a:fld>
            <a:endParaRPr lang="de-CH" altLang="de-DE" sz="1400">
              <a:ea typeface="Arial Unicode MS" panose="020B0604020202020204" pitchFamily="34" charset="-128"/>
              <a:cs typeface="Arial Unicode MS" panose="020B0604020202020204" pitchFamily="34" charset="-128"/>
            </a:endParaRPr>
          </a:p>
        </p:txBody>
      </p:sp>
      <p:sp>
        <p:nvSpPr>
          <p:cNvPr id="24579" name="Text Box 1">
            <a:extLst>
              <a:ext uri="{FF2B5EF4-FFF2-40B4-BE49-F238E27FC236}">
                <a16:creationId xmlns:a16="http://schemas.microsoft.com/office/drawing/2014/main" id="{8FA4D93B-CDE3-6CFD-8ABB-D6DEE735665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0722" name="Text Box 2">
            <a:extLst>
              <a:ext uri="{FF2B5EF4-FFF2-40B4-BE49-F238E27FC236}">
                <a16:creationId xmlns:a16="http://schemas.microsoft.com/office/drawing/2014/main" id="{5469842D-B638-706F-4180-8EDB3FB77320}"/>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0">
            <a:extLst>
              <a:ext uri="{FF2B5EF4-FFF2-40B4-BE49-F238E27FC236}">
                <a16:creationId xmlns:a16="http://schemas.microsoft.com/office/drawing/2014/main" id="{30F00AE4-2EF1-8505-3933-EE4C00C2180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63AB6F51-FED4-6F42-9DA4-8C31181E4C66}"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6</a:t>
            </a:fld>
            <a:endParaRPr lang="de-CH" altLang="de-DE" sz="1400">
              <a:ea typeface="Arial Unicode MS" panose="020B0604020202020204" pitchFamily="34" charset="-128"/>
              <a:cs typeface="Arial Unicode MS" panose="020B0604020202020204" pitchFamily="34" charset="-128"/>
            </a:endParaRPr>
          </a:p>
        </p:txBody>
      </p:sp>
      <p:sp>
        <p:nvSpPr>
          <p:cNvPr id="26627" name="Text Box 1">
            <a:extLst>
              <a:ext uri="{FF2B5EF4-FFF2-40B4-BE49-F238E27FC236}">
                <a16:creationId xmlns:a16="http://schemas.microsoft.com/office/drawing/2014/main" id="{1558E6D7-A41E-0395-9618-94BDB91FBF16}"/>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1746" name="Text Box 2">
            <a:extLst>
              <a:ext uri="{FF2B5EF4-FFF2-40B4-BE49-F238E27FC236}">
                <a16:creationId xmlns:a16="http://schemas.microsoft.com/office/drawing/2014/main" id="{7C8347A4-425D-FD19-6808-F915AD31B1E8}"/>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0">
            <a:extLst>
              <a:ext uri="{FF2B5EF4-FFF2-40B4-BE49-F238E27FC236}">
                <a16:creationId xmlns:a16="http://schemas.microsoft.com/office/drawing/2014/main" id="{6EAE93D7-DE93-9BDA-F130-1D2F499C67C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9FC98DD9-F66C-544F-9DAA-3DDB689F7D97}"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7</a:t>
            </a:fld>
            <a:endParaRPr lang="de-CH" altLang="de-DE" sz="1400">
              <a:ea typeface="Arial Unicode MS" panose="020B0604020202020204" pitchFamily="34" charset="-128"/>
              <a:cs typeface="Arial Unicode MS" panose="020B0604020202020204" pitchFamily="34" charset="-128"/>
            </a:endParaRPr>
          </a:p>
        </p:txBody>
      </p:sp>
      <p:sp>
        <p:nvSpPr>
          <p:cNvPr id="28675" name="Text Box 1">
            <a:extLst>
              <a:ext uri="{FF2B5EF4-FFF2-40B4-BE49-F238E27FC236}">
                <a16:creationId xmlns:a16="http://schemas.microsoft.com/office/drawing/2014/main" id="{632ECFE8-73B4-1BBF-2899-7C05A080F8CE}"/>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2770" name="Text Box 2">
            <a:extLst>
              <a:ext uri="{FF2B5EF4-FFF2-40B4-BE49-F238E27FC236}">
                <a16:creationId xmlns:a16="http://schemas.microsoft.com/office/drawing/2014/main" id="{0E660BED-FDC7-7F56-79E8-EAD3684A61BD}"/>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0">
            <a:extLst>
              <a:ext uri="{FF2B5EF4-FFF2-40B4-BE49-F238E27FC236}">
                <a16:creationId xmlns:a16="http://schemas.microsoft.com/office/drawing/2014/main" id="{11BFC7DA-ABFF-1A21-2A20-14CADECAD7E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523AEB61-B617-8743-AE64-F07116FD8E60}"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8</a:t>
            </a:fld>
            <a:endParaRPr lang="de-CH" altLang="de-DE" sz="1400">
              <a:ea typeface="Arial Unicode MS" panose="020B0604020202020204" pitchFamily="34" charset="-128"/>
              <a:cs typeface="Arial Unicode MS" panose="020B0604020202020204" pitchFamily="34" charset="-128"/>
            </a:endParaRPr>
          </a:p>
        </p:txBody>
      </p:sp>
      <p:sp>
        <p:nvSpPr>
          <p:cNvPr id="30723" name="Text Box 1">
            <a:extLst>
              <a:ext uri="{FF2B5EF4-FFF2-40B4-BE49-F238E27FC236}">
                <a16:creationId xmlns:a16="http://schemas.microsoft.com/office/drawing/2014/main" id="{2A34970A-C4A4-6EF3-A8F8-EECAA69921C1}"/>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3794" name="Text Box 2">
            <a:extLst>
              <a:ext uri="{FF2B5EF4-FFF2-40B4-BE49-F238E27FC236}">
                <a16:creationId xmlns:a16="http://schemas.microsoft.com/office/drawing/2014/main" id="{4B367906-3ECF-B881-607A-FC359F2A4F5E}"/>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0">
            <a:extLst>
              <a:ext uri="{FF2B5EF4-FFF2-40B4-BE49-F238E27FC236}">
                <a16:creationId xmlns:a16="http://schemas.microsoft.com/office/drawing/2014/main" id="{B44C705E-0047-913F-A2C8-0929138CD35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225D3860-A26D-A346-BF05-A28A57BA9DDA}" type="slidenum">
              <a:rPr lang="de-CH" altLang="de-DE" sz="1400" smtClean="0">
                <a:ea typeface="Arial Unicode MS" panose="020B0604020202020204" pitchFamily="34" charset="-128"/>
                <a:cs typeface="Arial Unicode MS" panose="020B0604020202020204" pitchFamily="34" charset="-128"/>
              </a:rPr>
              <a:pPr>
                <a:spcBef>
                  <a:spcPct val="0"/>
                </a:spcBef>
                <a:buClrTx/>
                <a:buFontTx/>
                <a:buNone/>
              </a:pPr>
              <a:t>9</a:t>
            </a:fld>
            <a:endParaRPr lang="de-CH" altLang="de-DE" sz="1400">
              <a:ea typeface="Arial Unicode MS" panose="020B0604020202020204" pitchFamily="34" charset="-128"/>
              <a:cs typeface="Arial Unicode MS" panose="020B0604020202020204" pitchFamily="34" charset="-128"/>
            </a:endParaRPr>
          </a:p>
        </p:txBody>
      </p:sp>
      <p:sp>
        <p:nvSpPr>
          <p:cNvPr id="32771" name="Text Box 1">
            <a:extLst>
              <a:ext uri="{FF2B5EF4-FFF2-40B4-BE49-F238E27FC236}">
                <a16:creationId xmlns:a16="http://schemas.microsoft.com/office/drawing/2014/main" id="{D5D73E65-57E9-4442-3289-0CAE7C92736A}"/>
              </a:ext>
            </a:extLst>
          </p:cNvPr>
          <p:cNvSpPr>
            <a:spLocks noGrp="1" noRot="1" noChangeAspect="1" noChangeArrowheads="1" noTextEdit="1"/>
          </p:cNvSpPr>
          <p:nvPr>
            <p:ph type="sldImg"/>
          </p:nvPr>
        </p:nvSpPr>
        <p:spPr>
          <a:xfrm>
            <a:off x="1109663" y="812800"/>
            <a:ext cx="5316537" cy="3986213"/>
          </a:xfrm>
          <a:solidFill>
            <a:srgbClr val="FFFFFF"/>
          </a:solidFill>
          <a:ln>
            <a:solidFill>
              <a:srgbClr val="000000"/>
            </a:solidFill>
            <a:miter lim="800000"/>
            <a:headEnd/>
            <a:tailEnd/>
          </a:ln>
        </p:spPr>
      </p:sp>
      <p:sp>
        <p:nvSpPr>
          <p:cNvPr id="34818" name="Text Box 2">
            <a:extLst>
              <a:ext uri="{FF2B5EF4-FFF2-40B4-BE49-F238E27FC236}">
                <a16:creationId xmlns:a16="http://schemas.microsoft.com/office/drawing/2014/main" id="{B145EC9B-BD0E-6741-E3C1-3C1AA5737821}"/>
              </a:ext>
            </a:extLst>
          </p:cNvPr>
          <p:cNvSpPr>
            <a:spLocks noGrp="1" noChangeArrowheads="1"/>
          </p:cNvSpPr>
          <p:nvPr>
            <p:ph type="body" idx="1"/>
          </p:nvPr>
        </p:nvSpPr>
        <p:spPr>
          <a:xfrm>
            <a:off x="755650" y="5078413"/>
            <a:ext cx="6026150" cy="4789487"/>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de-CH"/>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CH"/>
              <a:t>Master-Untertitelformat bearbeiten</a:t>
            </a:r>
            <a:endParaRPr lang="de-DE"/>
          </a:p>
        </p:txBody>
      </p:sp>
      <p:sp>
        <p:nvSpPr>
          <p:cNvPr id="4" name="Rectangle 3">
            <a:extLst>
              <a:ext uri="{FF2B5EF4-FFF2-40B4-BE49-F238E27FC236}">
                <a16:creationId xmlns:a16="http://schemas.microsoft.com/office/drawing/2014/main" id="{9F4BFED3-7505-C06A-3253-00A03D7383A2}"/>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626EB241-E9B3-8EFC-1D6E-6478438BBDBA}"/>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020D55D2-D681-8B80-311A-2920F8A13CDF}"/>
              </a:ext>
            </a:extLst>
          </p:cNvPr>
          <p:cNvSpPr>
            <a:spLocks noGrp="1" noChangeArrowheads="1"/>
          </p:cNvSpPr>
          <p:nvPr>
            <p:ph type="sldNum" idx="12"/>
          </p:nvPr>
        </p:nvSpPr>
        <p:spPr>
          <a:ln/>
        </p:spPr>
        <p:txBody>
          <a:bodyPr/>
          <a:lstStyle>
            <a:lvl1pPr>
              <a:defRPr/>
            </a:lvl1pPr>
          </a:lstStyle>
          <a:p>
            <a:pPr>
              <a:defRPr/>
            </a:pPr>
            <a:fld id="{C8219F8F-C457-8D41-82AF-908F119BB644}" type="slidenum">
              <a:rPr lang="de-CH" altLang="de-DE"/>
              <a:pPr>
                <a:defRPr/>
              </a:pPr>
              <a:t>‹Nr.›</a:t>
            </a:fld>
            <a:endParaRPr lang="de-CH" altLang="de-DE"/>
          </a:p>
        </p:txBody>
      </p:sp>
    </p:spTree>
    <p:extLst>
      <p:ext uri="{BB962C8B-B14F-4D97-AF65-F5344CB8AC3E}">
        <p14:creationId xmlns:p14="http://schemas.microsoft.com/office/powerpoint/2010/main" val="2059123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Rectangle 3">
            <a:extLst>
              <a:ext uri="{FF2B5EF4-FFF2-40B4-BE49-F238E27FC236}">
                <a16:creationId xmlns:a16="http://schemas.microsoft.com/office/drawing/2014/main" id="{607623DF-88BC-2219-1104-9DEF10D9BD67}"/>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FD9FE4E7-51A1-FBB8-69DC-2CA468FC29AE}"/>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731C9D2-75FE-ED6F-69E7-E6F8125A23A9}"/>
              </a:ext>
            </a:extLst>
          </p:cNvPr>
          <p:cNvSpPr>
            <a:spLocks noGrp="1" noChangeArrowheads="1"/>
          </p:cNvSpPr>
          <p:nvPr>
            <p:ph type="sldNum" idx="12"/>
          </p:nvPr>
        </p:nvSpPr>
        <p:spPr>
          <a:ln/>
        </p:spPr>
        <p:txBody>
          <a:bodyPr/>
          <a:lstStyle>
            <a:lvl1pPr>
              <a:defRPr/>
            </a:lvl1pPr>
          </a:lstStyle>
          <a:p>
            <a:pPr>
              <a:defRPr/>
            </a:pPr>
            <a:fld id="{6207ABC7-0F30-F54F-AF97-DE2DE141B96A}" type="slidenum">
              <a:rPr lang="de-CH" altLang="de-DE"/>
              <a:pPr>
                <a:defRPr/>
              </a:pPr>
              <a:t>‹Nr.›</a:t>
            </a:fld>
            <a:endParaRPr lang="de-CH" altLang="de-DE"/>
          </a:p>
        </p:txBody>
      </p:sp>
    </p:spTree>
    <p:extLst>
      <p:ext uri="{BB962C8B-B14F-4D97-AF65-F5344CB8AC3E}">
        <p14:creationId xmlns:p14="http://schemas.microsoft.com/office/powerpoint/2010/main" val="154126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89800" y="295275"/>
            <a:ext cx="2260600" cy="6438900"/>
          </a:xfrm>
        </p:spPr>
        <p:txBody>
          <a:bodyPr vert="eaVert"/>
          <a:lstStyle/>
          <a:p>
            <a:r>
              <a:rPr lang="de-CH"/>
              <a:t>Mastertitelformat bearbeiten</a:t>
            </a:r>
            <a:endParaRPr lang="de-DE"/>
          </a:p>
        </p:txBody>
      </p:sp>
      <p:sp>
        <p:nvSpPr>
          <p:cNvPr id="3" name="Vertikaler Textplatzhalter 2"/>
          <p:cNvSpPr>
            <a:spLocks noGrp="1"/>
          </p:cNvSpPr>
          <p:nvPr>
            <p:ph type="body" orient="vert" idx="1"/>
          </p:nvPr>
        </p:nvSpPr>
        <p:spPr>
          <a:xfrm>
            <a:off x="503238" y="295275"/>
            <a:ext cx="6634162" cy="6438900"/>
          </a:xfrm>
        </p:spPr>
        <p:txBody>
          <a:bodyPr vert="eaVert"/>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Rectangle 3">
            <a:extLst>
              <a:ext uri="{FF2B5EF4-FFF2-40B4-BE49-F238E27FC236}">
                <a16:creationId xmlns:a16="http://schemas.microsoft.com/office/drawing/2014/main" id="{F32A5BC3-4A52-6C9F-0E85-76F689FD8745}"/>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63EEF04-4FA2-F440-28FC-895CA668AB07}"/>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4F1ED6BA-97E3-2883-CE13-661D9A29EE0F}"/>
              </a:ext>
            </a:extLst>
          </p:cNvPr>
          <p:cNvSpPr>
            <a:spLocks noGrp="1" noChangeArrowheads="1"/>
          </p:cNvSpPr>
          <p:nvPr>
            <p:ph type="sldNum" idx="12"/>
          </p:nvPr>
        </p:nvSpPr>
        <p:spPr>
          <a:ln/>
        </p:spPr>
        <p:txBody>
          <a:bodyPr/>
          <a:lstStyle>
            <a:lvl1pPr>
              <a:defRPr/>
            </a:lvl1pPr>
          </a:lstStyle>
          <a:p>
            <a:pPr>
              <a:defRPr/>
            </a:pPr>
            <a:fld id="{88D03038-88A8-0F49-89E3-593EEA83D27C}" type="slidenum">
              <a:rPr lang="de-CH" altLang="de-DE"/>
              <a:pPr>
                <a:defRPr/>
              </a:pPr>
              <a:t>‹Nr.›</a:t>
            </a:fld>
            <a:endParaRPr lang="de-CH" altLang="de-DE"/>
          </a:p>
        </p:txBody>
      </p:sp>
    </p:spTree>
    <p:extLst>
      <p:ext uri="{BB962C8B-B14F-4D97-AF65-F5344CB8AC3E}">
        <p14:creationId xmlns:p14="http://schemas.microsoft.com/office/powerpoint/2010/main" val="938499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295275"/>
            <a:ext cx="9047162" cy="1244600"/>
          </a:xfrm>
        </p:spPr>
        <p:txBody>
          <a:bodyPr/>
          <a:lstStyle/>
          <a:p>
            <a:r>
              <a:rPr lang="de-CH"/>
              <a:t>Mastertitelformat bearbeiten</a:t>
            </a:r>
            <a:endParaRPr lang="de-DE"/>
          </a:p>
        </p:txBody>
      </p:sp>
      <p:sp>
        <p:nvSpPr>
          <p:cNvPr id="3" name="Rectangle 3">
            <a:extLst>
              <a:ext uri="{FF2B5EF4-FFF2-40B4-BE49-F238E27FC236}">
                <a16:creationId xmlns:a16="http://schemas.microsoft.com/office/drawing/2014/main" id="{49806A91-D67C-8956-D6B7-1B82727EC50C}"/>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A026B127-F5C0-4E0B-9488-498A618AF37C}"/>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D1AC8973-2F44-D8C8-55C8-FD6DE9902CCF}"/>
              </a:ext>
            </a:extLst>
          </p:cNvPr>
          <p:cNvSpPr>
            <a:spLocks noGrp="1" noChangeArrowheads="1"/>
          </p:cNvSpPr>
          <p:nvPr>
            <p:ph type="sldNum" idx="12"/>
          </p:nvPr>
        </p:nvSpPr>
        <p:spPr>
          <a:ln/>
        </p:spPr>
        <p:txBody>
          <a:bodyPr/>
          <a:lstStyle>
            <a:lvl1pPr>
              <a:defRPr/>
            </a:lvl1pPr>
          </a:lstStyle>
          <a:p>
            <a:pPr>
              <a:defRPr/>
            </a:pPr>
            <a:fld id="{CA72C4CE-051B-C549-88DA-F06AA2814323}" type="slidenum">
              <a:rPr lang="de-CH" altLang="de-DE"/>
              <a:pPr>
                <a:defRPr/>
              </a:pPr>
              <a:t>‹Nr.›</a:t>
            </a:fld>
            <a:endParaRPr lang="de-CH" altLang="de-DE"/>
          </a:p>
        </p:txBody>
      </p:sp>
    </p:spTree>
    <p:extLst>
      <p:ext uri="{BB962C8B-B14F-4D97-AF65-F5344CB8AC3E}">
        <p14:creationId xmlns:p14="http://schemas.microsoft.com/office/powerpoint/2010/main" val="58362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Inhaltsplatzhalter 2"/>
          <p:cNvSpPr>
            <a:spLocks noGrp="1"/>
          </p:cNvSpPr>
          <p:nvPr>
            <p:ph idx="1"/>
          </p:nvPr>
        </p:nvSpPr>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Rectangle 3">
            <a:extLst>
              <a:ext uri="{FF2B5EF4-FFF2-40B4-BE49-F238E27FC236}">
                <a16:creationId xmlns:a16="http://schemas.microsoft.com/office/drawing/2014/main" id="{B4323171-8064-8D43-796A-996F918F18CB}"/>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D46AA7F5-A904-B0A5-9127-4AB5B028C74B}"/>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6C4BF2E9-3ADA-6E86-6557-528E22C42DD3}"/>
              </a:ext>
            </a:extLst>
          </p:cNvPr>
          <p:cNvSpPr>
            <a:spLocks noGrp="1" noChangeArrowheads="1"/>
          </p:cNvSpPr>
          <p:nvPr>
            <p:ph type="sldNum" idx="12"/>
          </p:nvPr>
        </p:nvSpPr>
        <p:spPr>
          <a:ln/>
        </p:spPr>
        <p:txBody>
          <a:bodyPr/>
          <a:lstStyle>
            <a:lvl1pPr>
              <a:defRPr/>
            </a:lvl1pPr>
          </a:lstStyle>
          <a:p>
            <a:pPr>
              <a:defRPr/>
            </a:pPr>
            <a:fld id="{67184A77-CB36-B946-9472-D56256D93843}" type="slidenum">
              <a:rPr lang="de-CH" altLang="de-DE"/>
              <a:pPr>
                <a:defRPr/>
              </a:pPr>
              <a:t>‹Nr.›</a:t>
            </a:fld>
            <a:endParaRPr lang="de-CH" altLang="de-DE"/>
          </a:p>
        </p:txBody>
      </p:sp>
    </p:spTree>
    <p:extLst>
      <p:ext uri="{BB962C8B-B14F-4D97-AF65-F5344CB8AC3E}">
        <p14:creationId xmlns:p14="http://schemas.microsoft.com/office/powerpoint/2010/main" val="233995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de-CH"/>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CH"/>
              <a:t>Mastertextformat bearbeiten</a:t>
            </a:r>
          </a:p>
        </p:txBody>
      </p:sp>
      <p:sp>
        <p:nvSpPr>
          <p:cNvPr id="4" name="Rectangle 3">
            <a:extLst>
              <a:ext uri="{FF2B5EF4-FFF2-40B4-BE49-F238E27FC236}">
                <a16:creationId xmlns:a16="http://schemas.microsoft.com/office/drawing/2014/main" id="{BD20CBEF-E3CE-B7EE-F37E-756FB0013FE6}"/>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C613AF07-F445-01D8-CE0B-5AD2320F959C}"/>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B09F2E02-D5D8-3DF0-CEF8-45B2A242E3F9}"/>
              </a:ext>
            </a:extLst>
          </p:cNvPr>
          <p:cNvSpPr>
            <a:spLocks noGrp="1" noChangeArrowheads="1"/>
          </p:cNvSpPr>
          <p:nvPr>
            <p:ph type="sldNum" idx="12"/>
          </p:nvPr>
        </p:nvSpPr>
        <p:spPr>
          <a:ln/>
        </p:spPr>
        <p:txBody>
          <a:bodyPr/>
          <a:lstStyle>
            <a:lvl1pPr>
              <a:defRPr/>
            </a:lvl1pPr>
          </a:lstStyle>
          <a:p>
            <a:pPr>
              <a:defRPr/>
            </a:pPr>
            <a:fld id="{CEB2CA4F-B71B-134D-99E0-51EA255F1DBA}" type="slidenum">
              <a:rPr lang="de-CH" altLang="de-DE"/>
              <a:pPr>
                <a:defRPr/>
              </a:pPr>
              <a:t>‹Nr.›</a:t>
            </a:fld>
            <a:endParaRPr lang="de-CH" altLang="de-DE"/>
          </a:p>
        </p:txBody>
      </p:sp>
    </p:spTree>
    <p:extLst>
      <p:ext uri="{BB962C8B-B14F-4D97-AF65-F5344CB8AC3E}">
        <p14:creationId xmlns:p14="http://schemas.microsoft.com/office/powerpoint/2010/main" val="261266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Inhaltsplatzhalter 2"/>
          <p:cNvSpPr>
            <a:spLocks noGrp="1"/>
          </p:cNvSpPr>
          <p:nvPr>
            <p:ph sz="half" idx="1"/>
          </p:nvPr>
        </p:nvSpPr>
        <p:spPr>
          <a:xfrm>
            <a:off x="503238" y="1768475"/>
            <a:ext cx="4446587"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Inhaltsplatzhalter 3"/>
          <p:cNvSpPr>
            <a:spLocks noGrp="1"/>
          </p:cNvSpPr>
          <p:nvPr>
            <p:ph sz="half" idx="2"/>
          </p:nvPr>
        </p:nvSpPr>
        <p:spPr>
          <a:xfrm>
            <a:off x="5102225" y="1768475"/>
            <a:ext cx="4448175" cy="4965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5" name="Rectangle 3">
            <a:extLst>
              <a:ext uri="{FF2B5EF4-FFF2-40B4-BE49-F238E27FC236}">
                <a16:creationId xmlns:a16="http://schemas.microsoft.com/office/drawing/2014/main" id="{A8AEB3B6-36C7-CB85-6202-F4E0F0E2121E}"/>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140EDE50-32CF-71A1-93DD-3410A1334A22}"/>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3E9FDB50-8AAC-E946-4840-E575D221D6FB}"/>
              </a:ext>
            </a:extLst>
          </p:cNvPr>
          <p:cNvSpPr>
            <a:spLocks noGrp="1" noChangeArrowheads="1"/>
          </p:cNvSpPr>
          <p:nvPr>
            <p:ph type="sldNum" idx="12"/>
          </p:nvPr>
        </p:nvSpPr>
        <p:spPr>
          <a:ln/>
        </p:spPr>
        <p:txBody>
          <a:bodyPr/>
          <a:lstStyle>
            <a:lvl1pPr>
              <a:defRPr/>
            </a:lvl1pPr>
          </a:lstStyle>
          <a:p>
            <a:pPr>
              <a:defRPr/>
            </a:pPr>
            <a:fld id="{C9F93072-D104-1D44-89B7-0ADAAFAACB48}" type="slidenum">
              <a:rPr lang="de-CH" altLang="de-DE"/>
              <a:pPr>
                <a:defRPr/>
              </a:pPr>
              <a:t>‹Nr.›</a:t>
            </a:fld>
            <a:endParaRPr lang="de-CH" altLang="de-DE"/>
          </a:p>
        </p:txBody>
      </p:sp>
    </p:spTree>
    <p:extLst>
      <p:ext uri="{BB962C8B-B14F-4D97-AF65-F5344CB8AC3E}">
        <p14:creationId xmlns:p14="http://schemas.microsoft.com/office/powerpoint/2010/main" val="419290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de-CH"/>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7" name="Rectangle 3">
            <a:extLst>
              <a:ext uri="{FF2B5EF4-FFF2-40B4-BE49-F238E27FC236}">
                <a16:creationId xmlns:a16="http://schemas.microsoft.com/office/drawing/2014/main" id="{97D2ADFA-4255-19DA-A334-C25BC833A468}"/>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130A2B77-C0E2-4D56-D395-B5020732BD1C}"/>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85969619-E0BE-22E0-E549-4547C34E5705}"/>
              </a:ext>
            </a:extLst>
          </p:cNvPr>
          <p:cNvSpPr>
            <a:spLocks noGrp="1" noChangeArrowheads="1"/>
          </p:cNvSpPr>
          <p:nvPr>
            <p:ph type="sldNum" idx="12"/>
          </p:nvPr>
        </p:nvSpPr>
        <p:spPr>
          <a:ln/>
        </p:spPr>
        <p:txBody>
          <a:bodyPr/>
          <a:lstStyle>
            <a:lvl1pPr>
              <a:defRPr/>
            </a:lvl1pPr>
          </a:lstStyle>
          <a:p>
            <a:pPr>
              <a:defRPr/>
            </a:pPr>
            <a:fld id="{39FB4612-982E-924C-A5A5-30883803095F}" type="slidenum">
              <a:rPr lang="de-CH" altLang="de-DE"/>
              <a:pPr>
                <a:defRPr/>
              </a:pPr>
              <a:t>‹Nr.›</a:t>
            </a:fld>
            <a:endParaRPr lang="de-CH" altLang="de-DE"/>
          </a:p>
        </p:txBody>
      </p:sp>
    </p:spTree>
    <p:extLst>
      <p:ext uri="{BB962C8B-B14F-4D97-AF65-F5344CB8AC3E}">
        <p14:creationId xmlns:p14="http://schemas.microsoft.com/office/powerpoint/2010/main" val="426619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Rectangle 3">
            <a:extLst>
              <a:ext uri="{FF2B5EF4-FFF2-40B4-BE49-F238E27FC236}">
                <a16:creationId xmlns:a16="http://schemas.microsoft.com/office/drawing/2014/main" id="{4607C363-7833-2BF6-A04B-07C3EA4EF2D2}"/>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2B639ACF-5A08-1788-EC1E-808E4D3959C1}"/>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1644591B-9962-FEE1-3AE8-8411C9367DF4}"/>
              </a:ext>
            </a:extLst>
          </p:cNvPr>
          <p:cNvSpPr>
            <a:spLocks noGrp="1" noChangeArrowheads="1"/>
          </p:cNvSpPr>
          <p:nvPr>
            <p:ph type="sldNum" idx="12"/>
          </p:nvPr>
        </p:nvSpPr>
        <p:spPr>
          <a:ln/>
        </p:spPr>
        <p:txBody>
          <a:bodyPr/>
          <a:lstStyle>
            <a:lvl1pPr>
              <a:defRPr/>
            </a:lvl1pPr>
          </a:lstStyle>
          <a:p>
            <a:pPr>
              <a:defRPr/>
            </a:pPr>
            <a:fld id="{480F8614-D824-934D-B060-26B2B74B41B0}" type="slidenum">
              <a:rPr lang="de-CH" altLang="de-DE"/>
              <a:pPr>
                <a:defRPr/>
              </a:pPr>
              <a:t>‹Nr.›</a:t>
            </a:fld>
            <a:endParaRPr lang="de-CH" altLang="de-DE"/>
          </a:p>
        </p:txBody>
      </p:sp>
    </p:spTree>
    <p:extLst>
      <p:ext uri="{BB962C8B-B14F-4D97-AF65-F5344CB8AC3E}">
        <p14:creationId xmlns:p14="http://schemas.microsoft.com/office/powerpoint/2010/main" val="125931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60F30E92-1ADF-8D9B-899D-17AFC8BF084F}"/>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ED35AE0A-7415-026A-4182-BAEA18C11E77}"/>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59F44A9D-9273-C7D5-0BF5-E3CA0952BECF}"/>
              </a:ext>
            </a:extLst>
          </p:cNvPr>
          <p:cNvSpPr>
            <a:spLocks noGrp="1" noChangeArrowheads="1"/>
          </p:cNvSpPr>
          <p:nvPr>
            <p:ph type="sldNum" idx="12"/>
          </p:nvPr>
        </p:nvSpPr>
        <p:spPr>
          <a:ln/>
        </p:spPr>
        <p:txBody>
          <a:bodyPr/>
          <a:lstStyle>
            <a:lvl1pPr>
              <a:defRPr/>
            </a:lvl1pPr>
          </a:lstStyle>
          <a:p>
            <a:pPr>
              <a:defRPr/>
            </a:pPr>
            <a:fld id="{89ACE1D2-0831-964C-AF82-D5D0E9DD31B2}" type="slidenum">
              <a:rPr lang="de-CH" altLang="de-DE"/>
              <a:pPr>
                <a:defRPr/>
              </a:pPr>
              <a:t>‹Nr.›</a:t>
            </a:fld>
            <a:endParaRPr lang="de-CH" altLang="de-DE"/>
          </a:p>
        </p:txBody>
      </p:sp>
    </p:spTree>
    <p:extLst>
      <p:ext uri="{BB962C8B-B14F-4D97-AF65-F5344CB8AC3E}">
        <p14:creationId xmlns:p14="http://schemas.microsoft.com/office/powerpoint/2010/main" val="265149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de-CH"/>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a:t>Mastertextformat bearbeiten</a:t>
            </a:r>
          </a:p>
        </p:txBody>
      </p:sp>
      <p:sp>
        <p:nvSpPr>
          <p:cNvPr id="5" name="Rectangle 3">
            <a:extLst>
              <a:ext uri="{FF2B5EF4-FFF2-40B4-BE49-F238E27FC236}">
                <a16:creationId xmlns:a16="http://schemas.microsoft.com/office/drawing/2014/main" id="{DC727B4D-400C-5CC4-3BCA-6DAFA9236504}"/>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3B17ACEF-E0CD-613E-CAE9-FB82EE90744E}"/>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14C667CD-926D-199E-FB8A-7D8EFB1900FF}"/>
              </a:ext>
            </a:extLst>
          </p:cNvPr>
          <p:cNvSpPr>
            <a:spLocks noGrp="1" noChangeArrowheads="1"/>
          </p:cNvSpPr>
          <p:nvPr>
            <p:ph type="sldNum" idx="12"/>
          </p:nvPr>
        </p:nvSpPr>
        <p:spPr>
          <a:ln/>
        </p:spPr>
        <p:txBody>
          <a:bodyPr/>
          <a:lstStyle>
            <a:lvl1pPr>
              <a:defRPr/>
            </a:lvl1pPr>
          </a:lstStyle>
          <a:p>
            <a:pPr>
              <a:defRPr/>
            </a:pPr>
            <a:fld id="{DB896A81-1CF0-CC46-B451-6B72170BC99E}" type="slidenum">
              <a:rPr lang="de-CH" altLang="de-DE"/>
              <a:pPr>
                <a:defRPr/>
              </a:pPr>
              <a:t>‹Nr.›</a:t>
            </a:fld>
            <a:endParaRPr lang="de-CH" altLang="de-DE"/>
          </a:p>
        </p:txBody>
      </p:sp>
    </p:spTree>
    <p:extLst>
      <p:ext uri="{BB962C8B-B14F-4D97-AF65-F5344CB8AC3E}">
        <p14:creationId xmlns:p14="http://schemas.microsoft.com/office/powerpoint/2010/main" val="274797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de-CH"/>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a:t>Mastertextformat bearbeiten</a:t>
            </a:r>
          </a:p>
        </p:txBody>
      </p:sp>
      <p:sp>
        <p:nvSpPr>
          <p:cNvPr id="5" name="Rectangle 3">
            <a:extLst>
              <a:ext uri="{FF2B5EF4-FFF2-40B4-BE49-F238E27FC236}">
                <a16:creationId xmlns:a16="http://schemas.microsoft.com/office/drawing/2014/main" id="{CF3DFFFA-D8C1-FF62-0179-985C580FD59B}"/>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E0181B09-B0EE-D958-6111-C16F10CB82EF}"/>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33D801CE-72AF-3239-0484-C27D28DF80C3}"/>
              </a:ext>
            </a:extLst>
          </p:cNvPr>
          <p:cNvSpPr>
            <a:spLocks noGrp="1" noChangeArrowheads="1"/>
          </p:cNvSpPr>
          <p:nvPr>
            <p:ph type="sldNum" idx="12"/>
          </p:nvPr>
        </p:nvSpPr>
        <p:spPr>
          <a:ln/>
        </p:spPr>
        <p:txBody>
          <a:bodyPr/>
          <a:lstStyle>
            <a:lvl1pPr>
              <a:defRPr/>
            </a:lvl1pPr>
          </a:lstStyle>
          <a:p>
            <a:pPr>
              <a:defRPr/>
            </a:pPr>
            <a:fld id="{AEAF7C5C-8E33-334C-82D6-44C6B9564752}" type="slidenum">
              <a:rPr lang="de-CH" altLang="de-DE"/>
              <a:pPr>
                <a:defRPr/>
              </a:pPr>
              <a:t>‹Nr.›</a:t>
            </a:fld>
            <a:endParaRPr lang="de-CH" altLang="de-DE"/>
          </a:p>
        </p:txBody>
      </p:sp>
    </p:spTree>
    <p:extLst>
      <p:ext uri="{BB962C8B-B14F-4D97-AF65-F5344CB8AC3E}">
        <p14:creationId xmlns:p14="http://schemas.microsoft.com/office/powerpoint/2010/main" val="338848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4AD4FE2F-562A-FABE-1E2E-5CA70D1C553E}"/>
              </a:ext>
            </a:extLst>
          </p:cNvPr>
          <p:cNvSpPr>
            <a:spLocks noGrp="1" noChangeArrowheads="1"/>
          </p:cNvSpPr>
          <p:nvPr>
            <p:ph type="title"/>
          </p:nvPr>
        </p:nvSpPr>
        <p:spPr bwMode="auto">
          <a:xfrm>
            <a:off x="503238" y="295275"/>
            <a:ext cx="9047162"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427ADAED-21B0-E3AE-EEF6-2ADDB2E4DFBB}"/>
              </a:ext>
            </a:extLst>
          </p:cNvPr>
          <p:cNvSpPr>
            <a:spLocks noGrp="1" noChangeArrowheads="1"/>
          </p:cNvSpPr>
          <p:nvPr>
            <p:ph type="body" idx="1"/>
          </p:nvPr>
        </p:nvSpPr>
        <p:spPr bwMode="auto">
          <a:xfrm>
            <a:off x="503238" y="1768475"/>
            <a:ext cx="9047162"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2" name="Rectangle 3">
            <a:extLst>
              <a:ext uri="{FF2B5EF4-FFF2-40B4-BE49-F238E27FC236}">
                <a16:creationId xmlns:a16="http://schemas.microsoft.com/office/drawing/2014/main" id="{484EDA36-80B7-0AD1-DF35-F8C9BE040880}"/>
              </a:ext>
            </a:extLst>
          </p:cNvPr>
          <p:cNvSpPr>
            <a:spLocks noGrp="1" noChangeArrowheads="1"/>
          </p:cNvSpPr>
          <p:nvPr>
            <p:ph type="dt"/>
          </p:nvPr>
        </p:nvSpPr>
        <p:spPr bwMode="auto">
          <a:xfrm>
            <a:off x="503238" y="6886575"/>
            <a:ext cx="2324100" cy="49688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BEF75FF4-2E68-A0A1-F671-A499B4EC440D}"/>
              </a:ext>
            </a:extLst>
          </p:cNvPr>
          <p:cNvSpPr>
            <a:spLocks noGrp="1" noChangeArrowheads="1"/>
          </p:cNvSpPr>
          <p:nvPr>
            <p:ph type="ftr"/>
          </p:nvPr>
        </p:nvSpPr>
        <p:spPr bwMode="auto">
          <a:xfrm>
            <a:off x="3448050" y="6886575"/>
            <a:ext cx="3171825" cy="49688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01301C55-385E-8852-9887-60119EF11E1F}"/>
              </a:ext>
            </a:extLst>
          </p:cNvPr>
          <p:cNvSpPr>
            <a:spLocks noGrp="1" noChangeArrowheads="1"/>
          </p:cNvSpPr>
          <p:nvPr>
            <p:ph type="sldNum"/>
          </p:nvPr>
        </p:nvSpPr>
        <p:spPr bwMode="auto">
          <a:xfrm>
            <a:off x="7227888" y="6886575"/>
            <a:ext cx="2324100" cy="49688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125D5824-6082-4D4F-946B-909F99CED6BF}" type="slidenum">
              <a:rPr lang="de-CH" altLang="de-DE"/>
              <a:pPr>
                <a:defRPr/>
              </a:pPr>
              <a:t>‹Nr.›</a:t>
            </a:fld>
            <a:endParaRPr lang="de-CH"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Users/markusgiger/Documents/Zeitungen_Internet/Bsp_Texte%20zu%20ling.%20Relevantem/Russisch/Rus_Gram_80_html/az.don.sitek.net/lang/ru/ibooks/lib/gram/1749-1772.html%23175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Users/markusgiger/Documents/Zeitungen_Internet/Bsp_Texte%20zu%20ling.%20Relevantem/Russisch/Rus_Gram_80_html/az.don.sitek.net/lang/ru/ibooks/lib/gram/2661-2673.html%232671"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5F3E10ED-D5CA-0C3E-6000-1D44F4D56989}"/>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DE">
                <a:latin typeface="Times New Roman" panose="02020603050405020304" pitchFamily="18" charset="0"/>
              </a:rPr>
              <a:t>Syntax ruštiny</a:t>
            </a:r>
          </a:p>
        </p:txBody>
      </p:sp>
      <p:sp>
        <p:nvSpPr>
          <p:cNvPr id="15363" name="Rectangle 2">
            <a:extLst>
              <a:ext uri="{FF2B5EF4-FFF2-40B4-BE49-F238E27FC236}">
                <a16:creationId xmlns:a16="http://schemas.microsoft.com/office/drawing/2014/main" id="{0CC9AA74-BE4D-C574-0E5E-458C63AFED75}"/>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C73B2A01-4909-E342-EFAE-5C785FA0A668}"/>
              </a:ext>
            </a:extLst>
          </p:cNvPr>
          <p:cNvSpPr>
            <a:spLocks noGrp="1" noChangeArrowheads="1"/>
          </p:cNvSpPr>
          <p:nvPr>
            <p:ph type="body"/>
          </p:nvPr>
        </p:nvSpPr>
        <p:spPr>
          <a:xfrm>
            <a:off x="360363" y="287338"/>
            <a:ext cx="9359900" cy="67595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2668. Родительный падеж обязателен в следующих случаях.</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1) В устойчивых сочетаниях, в состав которых входит отрицание (без отрицания такие сочетания утрачивают идиоматичность); например: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говоря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сказав</a:t>
            </a:r>
            <a:r>
              <a:rPr lang="ru-RU" altLang="de-DE" sz="2800">
                <a:latin typeface="Times New Roman" panose="02020603050405020304" pitchFamily="18" charset="0"/>
              </a:rPr>
              <a:t>) </a:t>
            </a:r>
            <a:r>
              <a:rPr lang="ru-RU" altLang="de-DE" sz="2800" i="1">
                <a:latin typeface="Times New Roman" panose="02020603050405020304" pitchFamily="18" charset="0"/>
              </a:rPr>
              <a:t>худого</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сводить</a:t>
            </a:r>
            <a:r>
              <a:rPr lang="ru-RU" altLang="de-DE" sz="2800">
                <a:latin typeface="Times New Roman" panose="02020603050405020304" pitchFamily="18" charset="0"/>
              </a:rPr>
              <a:t> </a:t>
            </a:r>
            <a:r>
              <a:rPr lang="ru-RU" altLang="de-DE" sz="2800" i="1">
                <a:latin typeface="Times New Roman" panose="02020603050405020304" pitchFamily="18" charset="0"/>
              </a:rPr>
              <a:t>глаз</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кого</a:t>
            </a:r>
            <a:r>
              <a:rPr lang="ru-RU" altLang="de-DE" sz="2800">
                <a:latin typeface="Times New Roman" panose="02020603050405020304" pitchFamily="18" charset="0"/>
              </a:rPr>
              <a:t>-</a:t>
            </a:r>
            <a:r>
              <a:rPr lang="ru-RU" altLang="de-DE" sz="2800" i="1">
                <a:latin typeface="Times New Roman" panose="02020603050405020304" pitchFamily="18" charset="0"/>
              </a:rPr>
              <a:t>чего</a:t>
            </a:r>
            <a:r>
              <a:rPr lang="ru-RU" altLang="de-DE" sz="2800">
                <a:latin typeface="Times New Roman" panose="02020603050405020304" pitchFamily="18" charset="0"/>
              </a:rPr>
              <a:t>-</a:t>
            </a:r>
            <a:r>
              <a:rPr lang="ru-RU" altLang="de-DE" sz="2800" i="1">
                <a:latin typeface="Times New Roman" panose="02020603050405020304" pitchFamily="18" charset="0"/>
              </a:rPr>
              <a:t>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находить</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места</a:t>
            </a:r>
            <a:r>
              <a:rPr lang="ru-RU" altLang="de-DE" sz="2800">
                <a:latin typeface="Times New Roman" panose="02020603050405020304" pitchFamily="18" charset="0"/>
              </a:rPr>
              <a:t>; в пословицах и поговорках: </a:t>
            </a:r>
            <a:r>
              <a:rPr lang="ru-RU" altLang="de-DE" sz="2800" i="1">
                <a:latin typeface="Times New Roman" panose="02020603050405020304" pitchFamily="18" charset="0"/>
              </a:rPr>
              <a:t>Своего</a:t>
            </a:r>
            <a:r>
              <a:rPr lang="ru-RU" altLang="de-DE" sz="2800">
                <a:latin typeface="Times New Roman" panose="02020603050405020304" pitchFamily="18" charset="0"/>
              </a:rPr>
              <a:t> </a:t>
            </a:r>
            <a:r>
              <a:rPr lang="ru-RU" altLang="de-DE" sz="2800" i="1">
                <a:latin typeface="Times New Roman" panose="02020603050405020304" pitchFamily="18" charset="0"/>
              </a:rPr>
              <a:t>локтя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укусишь</a:t>
            </a:r>
            <a:r>
              <a:rPr lang="ru-RU" altLang="de-DE" sz="2800">
                <a:latin typeface="Times New Roman" panose="02020603050405020304" pitchFamily="18" charset="0"/>
              </a:rPr>
              <a:t>; (...).</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2) В ряде устойчивых глагольных сочетаний с отвлеченными существительными (перечни не исчерпывающие):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играет</a:t>
            </a:r>
            <a:r>
              <a:rPr lang="ru-RU" altLang="de-DE" sz="2800">
                <a:latin typeface="Times New Roman" panose="02020603050405020304" pitchFamily="18" charset="0"/>
              </a:rPr>
              <a:t> </a:t>
            </a:r>
            <a:r>
              <a:rPr lang="ru-RU" altLang="de-DE" sz="2800" i="1">
                <a:latin typeface="Times New Roman" panose="02020603050405020304" pitchFamily="18" charset="0"/>
              </a:rPr>
              <a:t>роли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производит</a:t>
            </a:r>
            <a:r>
              <a:rPr lang="ru-RU" altLang="de-DE" sz="2800">
                <a:latin typeface="Times New Roman" panose="02020603050405020304" pitchFamily="18" charset="0"/>
              </a:rPr>
              <a:t> </a:t>
            </a:r>
            <a:r>
              <a:rPr lang="ru-RU" altLang="de-DE" sz="2800" i="1">
                <a:latin typeface="Times New Roman" panose="02020603050405020304" pitchFamily="18" charset="0"/>
              </a:rPr>
              <a:t>впечатления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обращает</a:t>
            </a:r>
            <a:r>
              <a:rPr lang="ru-RU" altLang="de-DE" sz="2800">
                <a:latin typeface="Times New Roman" panose="02020603050405020304" pitchFamily="18" charset="0"/>
              </a:rPr>
              <a:t> </a:t>
            </a:r>
            <a:r>
              <a:rPr lang="ru-RU" altLang="de-DE" sz="2800" i="1">
                <a:latin typeface="Times New Roman" panose="02020603050405020304" pitchFamily="18" charset="0"/>
              </a:rPr>
              <a:t>внимания</a:t>
            </a:r>
            <a:r>
              <a:rPr lang="ru-RU" altLang="de-DE" sz="2800">
                <a:latin typeface="Times New Roman" panose="02020603050405020304" pitchFamily="18" charset="0"/>
              </a:rPr>
              <a:t>, (...). В таких сочетаниях род. п. сохраняется и при опосредованном действии отрицания: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играть</a:t>
            </a:r>
            <a:r>
              <a:rPr lang="ru-RU" altLang="de-DE" sz="2800">
                <a:latin typeface="Times New Roman" panose="02020603050405020304" pitchFamily="18" charset="0"/>
              </a:rPr>
              <a:t> </a:t>
            </a:r>
            <a:r>
              <a:rPr lang="ru-RU" altLang="de-DE" sz="2800" i="1">
                <a:latin typeface="Times New Roman" panose="02020603050405020304" pitchFamily="18" charset="0"/>
              </a:rPr>
              <a:t>роли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хочет</a:t>
            </a:r>
            <a:r>
              <a:rPr lang="ru-RU" altLang="de-DE" sz="2800">
                <a:latin typeface="Times New Roman" panose="02020603050405020304" pitchFamily="18" charset="0"/>
              </a:rPr>
              <a:t> </a:t>
            </a:r>
            <a:r>
              <a:rPr lang="ru-RU" altLang="de-DE" sz="2800" i="1">
                <a:latin typeface="Times New Roman" panose="02020603050405020304" pitchFamily="18" charset="0"/>
              </a:rPr>
              <a:t>придавать</a:t>
            </a:r>
            <a:r>
              <a:rPr lang="ru-RU" altLang="de-DE" sz="2800">
                <a:latin typeface="Times New Roman" panose="02020603050405020304" pitchFamily="18" charset="0"/>
              </a:rPr>
              <a:t> </a:t>
            </a:r>
            <a:r>
              <a:rPr lang="ru-RU" altLang="de-DE" sz="2800" i="1">
                <a:latin typeface="Times New Roman" panose="02020603050405020304" pitchFamily="18" charset="0"/>
              </a:rPr>
              <a:t>значения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надо</a:t>
            </a:r>
            <a:r>
              <a:rPr lang="ru-RU" altLang="de-DE" sz="2800">
                <a:latin typeface="Times New Roman" panose="02020603050405020304" pitchFamily="18" charset="0"/>
              </a:rPr>
              <a:t> </a:t>
            </a:r>
            <a:r>
              <a:rPr lang="ru-RU" altLang="de-DE" sz="2800" i="1">
                <a:latin typeface="Times New Roman" panose="02020603050405020304" pitchFamily="18" charset="0"/>
              </a:rPr>
              <a:t>обращать</a:t>
            </a:r>
            <a:r>
              <a:rPr lang="ru-RU" altLang="de-DE" sz="2800">
                <a:latin typeface="Times New Roman" panose="02020603050405020304" pitchFamily="18" charset="0"/>
              </a:rPr>
              <a:t> </a:t>
            </a:r>
            <a:r>
              <a:rPr lang="ru-RU" altLang="de-DE" sz="2800" i="1">
                <a:latin typeface="Times New Roman" panose="02020603050405020304" pitchFamily="18" charset="0"/>
              </a:rPr>
              <a:t>внимания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получить</a:t>
            </a:r>
            <a:r>
              <a:rPr lang="ru-RU" altLang="de-DE" sz="2800">
                <a:latin typeface="Times New Roman" panose="02020603050405020304" pitchFamily="18" charset="0"/>
              </a:rPr>
              <a:t> </a:t>
            </a:r>
            <a:r>
              <a:rPr lang="ru-RU" altLang="de-DE" sz="2800" i="1">
                <a:latin typeface="Times New Roman" panose="02020603050405020304" pitchFamily="18" charset="0"/>
              </a:rPr>
              <a:t>признания</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1CDC6A5E-C207-5693-AA74-6AAE12B59C2B}"/>
              </a:ext>
            </a:extLst>
          </p:cNvPr>
          <p:cNvSpPr>
            <a:spLocks noGrp="1" noChangeArrowheads="1"/>
          </p:cNvSpPr>
          <p:nvPr>
            <p:ph type="body"/>
          </p:nvPr>
        </p:nvSpPr>
        <p:spPr>
          <a:xfrm>
            <a:off x="239713" y="215900"/>
            <a:ext cx="9625012" cy="6737350"/>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3) Во всех случаях сочетания с глаголом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имеет</a:t>
            </a:r>
            <a:r>
              <a:rPr lang="ru-RU" altLang="de-DE" sz="2800">
                <a:latin typeface="Times New Roman" panose="02020603050405020304" pitchFamily="18" charset="0"/>
              </a:rPr>
              <a:t> </a:t>
            </a:r>
            <a:r>
              <a:rPr lang="ru-RU" altLang="de-DE" sz="2800" i="1">
                <a:latin typeface="Times New Roman" panose="02020603050405020304" pitchFamily="18" charset="0"/>
              </a:rPr>
              <a:t>права</a:t>
            </a:r>
            <a:r>
              <a:rPr lang="ru-RU" altLang="de-DE" sz="2800">
                <a:latin typeface="Times New Roman" panose="02020603050405020304" pitchFamily="18" charset="0"/>
              </a:rPr>
              <a:t>, </a:t>
            </a:r>
            <a:r>
              <a:rPr lang="ru-RU" altLang="de-DE" sz="2800" i="1">
                <a:latin typeface="Times New Roman" panose="02020603050405020304" pitchFamily="18" charset="0"/>
              </a:rPr>
              <a:t>значения</a:t>
            </a:r>
            <a:r>
              <a:rPr lang="ru-RU" altLang="de-DE" sz="2800">
                <a:latin typeface="Times New Roman" panose="02020603050405020304" pitchFamily="18" charset="0"/>
              </a:rPr>
              <a:t>, </a:t>
            </a:r>
            <a:r>
              <a:rPr lang="ru-RU" altLang="de-DE" sz="2800" i="1">
                <a:latin typeface="Times New Roman" panose="02020603050405020304" pitchFamily="18" charset="0"/>
              </a:rPr>
              <a:t>смысла</a:t>
            </a:r>
            <a:r>
              <a:rPr lang="ru-RU" altLang="de-DE" sz="2800">
                <a:latin typeface="Times New Roman" panose="02020603050405020304" pitchFamily="18" charset="0"/>
              </a:rPr>
              <a:t>, </a:t>
            </a:r>
            <a:r>
              <a:rPr lang="ru-RU" altLang="de-DE" sz="2800" i="1">
                <a:latin typeface="Times New Roman" panose="02020603050405020304" pitchFamily="18" charset="0"/>
              </a:rPr>
              <a:t>намерения</a:t>
            </a:r>
            <a:r>
              <a:rPr lang="ru-RU" altLang="de-DE" sz="2800">
                <a:latin typeface="Times New Roman" panose="02020603050405020304" pitchFamily="18" charset="0"/>
              </a:rPr>
              <a:t>, </a:t>
            </a:r>
            <a:r>
              <a:rPr lang="ru-RU" altLang="de-DE" sz="2800" i="1">
                <a:latin typeface="Times New Roman" panose="02020603050405020304" pitchFamily="18" charset="0"/>
              </a:rPr>
              <a:t>понятия</a:t>
            </a:r>
            <a:r>
              <a:rPr lang="ru-RU" altLang="de-DE" sz="2800">
                <a:latin typeface="Times New Roman" panose="02020603050405020304" pitchFamily="18" charset="0"/>
              </a:rPr>
              <a:t>, </a:t>
            </a:r>
            <a:r>
              <a:rPr lang="ru-RU" altLang="de-DE" sz="2800" i="1">
                <a:latin typeface="Times New Roman" panose="02020603050405020304" pitchFamily="18" charset="0"/>
              </a:rPr>
              <a:t>влияния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имеет</a:t>
            </a:r>
            <a:r>
              <a:rPr lang="ru-RU" altLang="de-DE" sz="2800">
                <a:latin typeface="Times New Roman" panose="02020603050405020304" pitchFamily="18" charset="0"/>
              </a:rPr>
              <a:t> </a:t>
            </a:r>
            <a:r>
              <a:rPr lang="ru-RU" altLang="de-DE" sz="2800" i="1">
                <a:latin typeface="Times New Roman" panose="02020603050405020304" pitchFamily="18" charset="0"/>
              </a:rPr>
              <a:t>дома</a:t>
            </a:r>
            <a:r>
              <a:rPr lang="ru-RU" altLang="de-DE" sz="2800">
                <a:latin typeface="Times New Roman" panose="02020603050405020304" pitchFamily="18" charset="0"/>
              </a:rPr>
              <a:t>, </a:t>
            </a:r>
            <a:r>
              <a:rPr lang="ru-RU" altLang="de-DE" sz="2800" i="1">
                <a:latin typeface="Times New Roman" panose="02020603050405020304" pitchFamily="18" charset="0"/>
              </a:rPr>
              <a:t>денег</a:t>
            </a:r>
            <a:r>
              <a:rPr lang="ru-RU" altLang="de-DE" sz="2800">
                <a:latin typeface="Times New Roman" panose="02020603050405020304" pitchFamily="18" charset="0"/>
              </a:rPr>
              <a:t>, </a:t>
            </a:r>
            <a:r>
              <a:rPr lang="ru-RU" altLang="de-DE" sz="2800" i="1">
                <a:latin typeface="Times New Roman" panose="02020603050405020304" pitchFamily="18" charset="0"/>
              </a:rPr>
              <a:t>машины</a:t>
            </a:r>
            <a:r>
              <a:rPr lang="ru-RU" altLang="de-DE" sz="2800">
                <a:latin typeface="Times New Roman" panose="02020603050405020304" pitchFamily="18" charset="0"/>
              </a:rPr>
              <a:t>, </a:t>
            </a:r>
            <a:r>
              <a:rPr lang="ru-RU" altLang="de-DE" sz="2800" i="1">
                <a:latin typeface="Times New Roman" panose="02020603050405020304" pitchFamily="18" charset="0"/>
              </a:rPr>
              <a:t>брата</a:t>
            </a:r>
            <a:r>
              <a:rPr lang="ru-RU" altLang="de-DE" sz="2800">
                <a:latin typeface="Times New Roman" panose="02020603050405020304" pitchFamily="18" charset="0"/>
              </a:rPr>
              <a:t>, </a:t>
            </a:r>
            <a:r>
              <a:rPr lang="ru-RU" altLang="de-DE" sz="2800" i="1">
                <a:latin typeface="Times New Roman" panose="02020603050405020304" pitchFamily="18" charset="0"/>
              </a:rPr>
              <a:t>друга</a:t>
            </a:r>
            <a:r>
              <a:rPr lang="ru-RU" altLang="de-DE" sz="2800">
                <a:latin typeface="Times New Roman" panose="02020603050405020304" pitchFamily="18" charset="0"/>
              </a:rPr>
              <a:t>, </a:t>
            </a:r>
            <a:r>
              <a:rPr lang="ru-RU" altLang="de-DE" sz="2800" i="1">
                <a:latin typeface="Times New Roman" panose="02020603050405020304" pitchFamily="18" charset="0"/>
              </a:rPr>
              <a:t>сведений</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4) При наличии слов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ничей</a:t>
            </a:r>
            <a:r>
              <a:rPr lang="ru-RU" altLang="de-DE" sz="2800">
                <a:latin typeface="Times New Roman" panose="02020603050405020304" pitchFamily="18" charset="0"/>
              </a:rPr>
              <a:t> и сочетаний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один</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единый</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малейший</a:t>
            </a:r>
            <a:r>
              <a:rPr lang="ru-RU" altLang="de-DE" sz="2800">
                <a:latin typeface="Times New Roman" panose="02020603050405020304" pitchFamily="18" charset="0"/>
              </a:rPr>
              <a:t>, определяющих сильноуправляемое имя, а также тогда, когда позицию имени со знач. объекта занимает ряд словоформ с союзом </a:t>
            </a:r>
            <a:r>
              <a:rPr lang="ru-RU" altLang="de-DE" sz="2800" i="1">
                <a:latin typeface="Times New Roman" panose="02020603050405020304" pitchFamily="18" charset="0"/>
              </a:rPr>
              <a:t>ни</a:t>
            </a:r>
            <a:r>
              <a:rPr lang="ru-RU" altLang="de-DE" sz="2800">
                <a:latin typeface="Times New Roman" panose="02020603050405020304" pitchFamily="18" charset="0"/>
              </a:rPr>
              <a:t>...</a:t>
            </a:r>
            <a:r>
              <a:rPr lang="ru-RU" altLang="de-DE" sz="2800" i="1">
                <a:latin typeface="Times New Roman" panose="02020603050405020304" pitchFamily="18" charset="0"/>
              </a:rPr>
              <a:t>ни</a:t>
            </a:r>
            <a:r>
              <a:rPr lang="ru-RU" altLang="de-DE" sz="2800">
                <a:latin typeface="Times New Roman" panose="02020603050405020304" pitchFamily="18" charset="0"/>
              </a:rPr>
              <a:t>, местоимение </a:t>
            </a:r>
            <a:r>
              <a:rPr lang="ru-RU" altLang="de-DE" sz="2800" i="1">
                <a:latin typeface="Times New Roman" panose="02020603050405020304" pitchFamily="18" charset="0"/>
              </a:rPr>
              <a:t>ничто</a:t>
            </a:r>
            <a:r>
              <a:rPr lang="ru-RU" altLang="de-DE" sz="2800">
                <a:latin typeface="Times New Roman" panose="02020603050405020304" pitchFamily="18" charset="0"/>
              </a:rPr>
              <a:t> или словоформа с частицей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слава</a:t>
            </a:r>
            <a:r>
              <a:rPr lang="ru-RU" altLang="de-DE" sz="2800">
                <a:latin typeface="Times New Roman" panose="02020603050405020304" pitchFamily="18" charset="0"/>
              </a:rPr>
              <a:t> </a:t>
            </a:r>
            <a:r>
              <a:rPr lang="ru-RU" altLang="de-DE" sz="2800" i="1">
                <a:latin typeface="Times New Roman" panose="02020603050405020304" pitchFamily="18" charset="0"/>
              </a:rPr>
              <a:t>богу</a:t>
            </a:r>
            <a:r>
              <a:rPr lang="ru-RU" altLang="de-DE" sz="2800">
                <a:latin typeface="Times New Roman" panose="02020603050405020304" pitchFamily="18" charset="0"/>
              </a:rPr>
              <a:t>, </a:t>
            </a:r>
            <a:r>
              <a:rPr lang="ru-RU" altLang="de-DE" sz="2800" i="1">
                <a:latin typeface="Times New Roman" panose="02020603050405020304" pitchFamily="18" charset="0"/>
              </a:rPr>
              <a:t>заслужила</a:t>
            </a:r>
            <a:r>
              <a:rPr lang="ru-RU" altLang="de-DE" sz="2800">
                <a:latin typeface="Times New Roman" panose="02020603050405020304" pitchFamily="18" charset="0"/>
              </a:rPr>
              <a:t>, </a:t>
            </a:r>
            <a:r>
              <a:rPr lang="ru-RU" altLang="de-DE" sz="2800" i="1">
                <a:latin typeface="Times New Roman" panose="02020603050405020304" pitchFamily="18" charset="0"/>
              </a:rPr>
              <a:t>могу</a:t>
            </a:r>
            <a:r>
              <a:rPr lang="ru-RU" altLang="de-DE" sz="2800">
                <a:latin typeface="Times New Roman" panose="02020603050405020304" pitchFamily="18" charset="0"/>
              </a:rPr>
              <a:t> </a:t>
            </a:r>
            <a:r>
              <a:rPr lang="ru-RU" altLang="de-DE" sz="2800" i="1">
                <a:latin typeface="Times New Roman" panose="02020603050405020304" pitchFamily="18" charset="0"/>
              </a:rPr>
              <a:t>сказать</a:t>
            </a:r>
            <a:r>
              <a:rPr lang="ru-RU" altLang="de-DE" sz="2800">
                <a:latin typeface="Times New Roman" panose="02020603050405020304" pitchFamily="18" charset="0"/>
              </a:rPr>
              <a:t>, </a:t>
            </a:r>
            <a:r>
              <a:rPr lang="ru-RU" altLang="de-DE" sz="2800" i="1">
                <a:latin typeface="Times New Roman" panose="02020603050405020304" pitchFamily="18" charset="0"/>
              </a:rPr>
              <a:t>всеобщее</a:t>
            </a:r>
            <a:r>
              <a:rPr lang="ru-RU" altLang="de-DE" sz="2800">
                <a:latin typeface="Times New Roman" panose="02020603050405020304" pitchFamily="18" charset="0"/>
              </a:rPr>
              <a:t> </a:t>
            </a:r>
            <a:r>
              <a:rPr lang="ru-RU" altLang="de-DE" sz="2800" i="1">
                <a:latin typeface="Times New Roman" panose="02020603050405020304" pitchFamily="18" charset="0"/>
              </a:rPr>
              <a:t>уважение</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ничего</a:t>
            </a:r>
            <a:r>
              <a:rPr lang="ru-RU" altLang="de-DE" sz="2800">
                <a:latin typeface="Times New Roman" panose="02020603050405020304" pitchFamily="18" charset="0"/>
              </a:rPr>
              <a:t> </a:t>
            </a:r>
            <a:r>
              <a:rPr lang="ru-RU" altLang="de-DE" sz="2800" i="1">
                <a:latin typeface="Times New Roman" panose="02020603050405020304" pitchFamily="18" charset="0"/>
              </a:rPr>
              <a:t>неприличного</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свете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сделаю</a:t>
            </a:r>
            <a:r>
              <a:rPr lang="ru-RU" altLang="de-DE" sz="2800">
                <a:latin typeface="Times New Roman" panose="02020603050405020304" pitchFamily="18" charset="0"/>
              </a:rPr>
              <a:t> (Тург.); </a:t>
            </a:r>
            <a:r>
              <a:rPr lang="ru-RU" altLang="de-DE" sz="2800" i="1">
                <a:latin typeface="Times New Roman" panose="02020603050405020304" pitchFamily="18" charset="0"/>
              </a:rPr>
              <a:t>Лиза</a:t>
            </a:r>
            <a:r>
              <a:rPr lang="ru-RU" altLang="de-DE" sz="2800">
                <a:latin typeface="Times New Roman" panose="02020603050405020304" pitchFamily="18" charset="0"/>
              </a:rPr>
              <a:t> </a:t>
            </a:r>
            <a:r>
              <a:rPr lang="ru-RU" altLang="de-DE" sz="2800" i="1">
                <a:latin typeface="Times New Roman" panose="02020603050405020304" pitchFamily="18" charset="0"/>
              </a:rPr>
              <a:t>подняла</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него</a:t>
            </a:r>
            <a:r>
              <a:rPr lang="ru-RU" altLang="de-DE" sz="2800">
                <a:latin typeface="Times New Roman" panose="02020603050405020304" pitchFamily="18" charset="0"/>
              </a:rPr>
              <a:t> </a:t>
            </a:r>
            <a:r>
              <a:rPr lang="ru-RU" altLang="de-DE" sz="2800" i="1">
                <a:latin typeface="Times New Roman" panose="02020603050405020304" pitchFamily="18" charset="0"/>
              </a:rPr>
              <a:t>свои</a:t>
            </a:r>
            <a:r>
              <a:rPr lang="ru-RU" altLang="de-DE" sz="2800">
                <a:latin typeface="Times New Roman" panose="02020603050405020304" pitchFamily="18" charset="0"/>
              </a:rPr>
              <a:t> </a:t>
            </a:r>
            <a:r>
              <a:rPr lang="ru-RU" altLang="de-DE" sz="2800" i="1">
                <a:latin typeface="Times New Roman" panose="02020603050405020304" pitchFamily="18" charset="0"/>
              </a:rPr>
              <a:t>глаза</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горя</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тревоги</a:t>
            </a:r>
            <a:r>
              <a:rPr lang="ru-RU" altLang="de-DE" sz="2800">
                <a:latin typeface="Times New Roman" panose="02020603050405020304" pitchFamily="18" charset="0"/>
              </a:rPr>
              <a:t> </a:t>
            </a:r>
            <a:r>
              <a:rPr lang="ru-RU" altLang="de-DE" sz="2800" i="1">
                <a:latin typeface="Times New Roman" panose="02020603050405020304" pitchFamily="18" charset="0"/>
              </a:rPr>
              <a:t>они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выражали</a:t>
            </a:r>
            <a:r>
              <a:rPr lang="ru-RU" altLang="de-DE" sz="2800">
                <a:latin typeface="Times New Roman" panose="02020603050405020304" pitchFamily="18" charset="0"/>
              </a:rPr>
              <a:t> (Тург.); </a:t>
            </a:r>
            <a:r>
              <a:rPr lang="ru-RU" altLang="de-DE" sz="2800" i="1">
                <a:latin typeface="Times New Roman" panose="02020603050405020304" pitchFamily="18" charset="0"/>
              </a:rPr>
              <a:t>Плачет</a:t>
            </a:r>
            <a:r>
              <a:rPr lang="ru-RU" altLang="de-DE" sz="2800">
                <a:latin typeface="Times New Roman" panose="02020603050405020304" pitchFamily="18" charset="0"/>
              </a:rPr>
              <a:t> </a:t>
            </a:r>
            <a:r>
              <a:rPr lang="ru-RU" altLang="de-DE" sz="2800" i="1">
                <a:latin typeface="Times New Roman" panose="02020603050405020304" pitchFamily="18" charset="0"/>
              </a:rPr>
              <a:t>женщина</a:t>
            </a:r>
            <a:r>
              <a:rPr lang="ru-RU" altLang="de-DE" sz="2800">
                <a:latin typeface="Times New Roman" panose="02020603050405020304" pitchFamily="18" charset="0"/>
              </a:rPr>
              <a:t>. </a:t>
            </a:r>
            <a:r>
              <a:rPr lang="ru-RU" altLang="de-DE" sz="2800" i="1">
                <a:latin typeface="Times New Roman" panose="02020603050405020304" pitchFamily="18" charset="0"/>
              </a:rPr>
              <a:t>Снова</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снова</a:t>
            </a:r>
            <a:r>
              <a:rPr lang="ru-RU" altLang="de-DE" sz="2800">
                <a:latin typeface="Times New Roman" panose="02020603050405020304" pitchFamily="18" charset="0"/>
              </a:rPr>
              <a:t> </a:t>
            </a:r>
            <a:r>
              <a:rPr lang="ru-RU" altLang="de-DE" sz="2800" i="1">
                <a:latin typeface="Times New Roman" panose="02020603050405020304" pitchFamily="18" charset="0"/>
              </a:rPr>
              <a:t>заполняет</a:t>
            </a:r>
            <a:r>
              <a:rPr lang="ru-RU" altLang="de-DE" sz="2800">
                <a:latin typeface="Times New Roman" panose="02020603050405020304" pitchFamily="18" charset="0"/>
              </a:rPr>
              <a:t> </a:t>
            </a:r>
            <a:r>
              <a:rPr lang="ru-RU" altLang="de-DE" sz="2800" i="1">
                <a:latin typeface="Times New Roman" panose="02020603050405020304" pitchFamily="18" charset="0"/>
              </a:rPr>
              <a:t>тоскою</a:t>
            </a:r>
            <a:r>
              <a:rPr lang="ru-RU" altLang="de-DE" sz="2800">
                <a:latin typeface="Times New Roman" panose="02020603050405020304" pitchFamily="18" charset="0"/>
              </a:rPr>
              <a:t> </a:t>
            </a:r>
            <a:r>
              <a:rPr lang="ru-RU" altLang="de-DE" sz="2800" i="1">
                <a:latin typeface="Times New Roman" panose="02020603050405020304" pitchFamily="18" charset="0"/>
              </a:rPr>
              <a:t>вокзал</a:t>
            </a:r>
            <a:r>
              <a:rPr lang="ru-RU" altLang="de-DE" sz="2800">
                <a:latin typeface="Times New Roman" panose="02020603050405020304" pitchFamily="18" charset="0"/>
              </a:rPr>
              <a:t>. </a:t>
            </a:r>
            <a:r>
              <a:rPr lang="ru-RU" altLang="de-DE" sz="2800" i="1">
                <a:latin typeface="Times New Roman" panose="02020603050405020304" pitchFamily="18" charset="0"/>
              </a:rPr>
              <a:t>Вижу</a:t>
            </a:r>
            <a:r>
              <a:rPr lang="ru-RU" altLang="de-DE" sz="2800">
                <a:latin typeface="Times New Roman" panose="02020603050405020304" pitchFamily="18" charset="0"/>
              </a:rPr>
              <a:t> </a:t>
            </a:r>
            <a:r>
              <a:rPr lang="ru-RU" altLang="de-DE" sz="2800" i="1">
                <a:latin typeface="Times New Roman" panose="02020603050405020304" pitchFamily="18" charset="0"/>
              </a:rPr>
              <a:t>слезы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слышу</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(Р. Рожд.); </a:t>
            </a:r>
            <a:r>
              <a:rPr lang="ru-RU" altLang="de-DE" sz="2800" i="1">
                <a:latin typeface="Times New Roman" panose="02020603050405020304" pitchFamily="18" charset="0"/>
              </a:rPr>
              <a:t>Наверно</a:t>
            </a:r>
            <a:r>
              <a:rPr lang="ru-RU" altLang="de-DE" sz="2800">
                <a:latin typeface="Times New Roman" panose="02020603050405020304" pitchFamily="18" charset="0"/>
              </a:rPr>
              <a:t>, "</a:t>
            </a:r>
            <a:r>
              <a:rPr lang="ru-RU" altLang="de-DE" sz="2800" i="1">
                <a:latin typeface="Times New Roman" panose="02020603050405020304" pitchFamily="18" charset="0"/>
              </a:rPr>
              <a:t>Волга</a:t>
            </a:r>
            <a:r>
              <a:rPr lang="ru-RU" altLang="de-DE" sz="2800">
                <a:latin typeface="Times New Roman" panose="02020603050405020304" pitchFamily="18" charset="0"/>
              </a:rPr>
              <a:t>" </a:t>
            </a:r>
            <a:r>
              <a:rPr lang="ru-RU" altLang="de-DE" sz="2800" i="1">
                <a:latin typeface="Times New Roman" panose="02020603050405020304" pitchFamily="18" charset="0"/>
              </a:rPr>
              <a:t>шла</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город</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теперь</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сделали</a:t>
            </a:r>
            <a:r>
              <a:rPr lang="ru-RU" altLang="de-DE" sz="2800">
                <a:latin typeface="Times New Roman" panose="02020603050405020304" pitchFamily="18" charset="0"/>
              </a:rPr>
              <a:t>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попытки </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2D127A93-E632-83DE-F6FB-50615B9C567A}"/>
              </a:ext>
            </a:extLst>
          </p:cNvPr>
          <p:cNvSpPr>
            <a:spLocks noGrp="1" noChangeArrowheads="1"/>
          </p:cNvSpPr>
          <p:nvPr>
            <p:ph type="body"/>
          </p:nvPr>
        </p:nvSpPr>
        <p:spPr>
          <a:xfrm>
            <a:off x="287338" y="250825"/>
            <a:ext cx="9577387" cy="7129463"/>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Наличие средств, усиливающих отрицание, предопределяет собою употребление род. п. и при опосредованном влиянии отрицания: </a:t>
            </a:r>
            <a:r>
              <a:rPr lang="ru-RU" altLang="de-DE" sz="2800" i="1">
                <a:latin typeface="Times New Roman" panose="02020603050405020304" pitchFamily="18" charset="0"/>
              </a:rPr>
              <a:t>Никакого</a:t>
            </a:r>
            <a:r>
              <a:rPr lang="ru-RU" altLang="de-DE" sz="2800">
                <a:latin typeface="Times New Roman" panose="02020603050405020304" pitchFamily="18" charset="0"/>
              </a:rPr>
              <a:t> </a:t>
            </a:r>
            <a:r>
              <a:rPr lang="ru-RU" altLang="de-DE" sz="2800" i="1">
                <a:latin typeface="Times New Roman" panose="02020603050405020304" pitchFamily="18" charset="0"/>
              </a:rPr>
              <a:t>заказу</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работы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смела</a:t>
            </a:r>
            <a:r>
              <a:rPr lang="ru-RU" altLang="de-DE" sz="2800">
                <a:latin typeface="Times New Roman" panose="02020603050405020304" pitchFamily="18" charset="0"/>
              </a:rPr>
              <a:t> </a:t>
            </a:r>
            <a:r>
              <a:rPr lang="ru-RU" altLang="de-DE" sz="2800" i="1">
                <a:latin typeface="Times New Roman" panose="02020603050405020304" pitchFamily="18" charset="0"/>
              </a:rPr>
              <a:t>взять</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себя</a:t>
            </a:r>
            <a:r>
              <a:rPr lang="ru-RU" altLang="de-DE" sz="2800">
                <a:latin typeface="Times New Roman" panose="02020603050405020304" pitchFamily="18" charset="0"/>
              </a:rPr>
              <a:t> </a:t>
            </a:r>
            <a:r>
              <a:rPr lang="ru-RU" altLang="de-DE" sz="2800" i="1">
                <a:latin typeface="Times New Roman" panose="02020603050405020304" pitchFamily="18" charset="0"/>
              </a:rPr>
              <a:t>без</a:t>
            </a:r>
            <a:r>
              <a:rPr lang="ru-RU" altLang="de-DE" sz="2800">
                <a:latin typeface="Times New Roman" panose="02020603050405020304" pitchFamily="18" charset="0"/>
              </a:rPr>
              <a:t> </a:t>
            </a:r>
            <a:r>
              <a:rPr lang="ru-RU" altLang="de-DE" sz="2800" i="1">
                <a:latin typeface="Times New Roman" panose="02020603050405020304" pitchFamily="18" charset="0"/>
              </a:rPr>
              <a:t>позволения</a:t>
            </a:r>
            <a:r>
              <a:rPr lang="ru-RU" altLang="de-DE" sz="2800">
                <a:latin typeface="Times New Roman" panose="02020603050405020304" pitchFamily="18" charset="0"/>
              </a:rPr>
              <a:t> </a:t>
            </a:r>
            <a:r>
              <a:rPr lang="ru-RU" altLang="de-DE" sz="2800" i="1">
                <a:latin typeface="Times New Roman" panose="02020603050405020304" pitchFamily="18" charset="0"/>
              </a:rPr>
              <a:t>старухи</a:t>
            </a:r>
            <a:r>
              <a:rPr lang="ru-RU" altLang="de-DE" sz="2800">
                <a:latin typeface="Times New Roman" panose="02020603050405020304" pitchFamily="18" charset="0"/>
              </a:rPr>
              <a:t> (Дост.); </a:t>
            </a:r>
            <a:r>
              <a:rPr lang="ru-RU" altLang="de-DE" sz="2800" i="1">
                <a:latin typeface="Times New Roman" panose="02020603050405020304" pitchFamily="18" charset="0"/>
              </a:rPr>
              <a:t>Исполинские</a:t>
            </a:r>
            <a:r>
              <a:rPr lang="ru-RU" altLang="de-DE" sz="2800">
                <a:latin typeface="Times New Roman" panose="02020603050405020304" pitchFamily="18" charset="0"/>
              </a:rPr>
              <a:t> </a:t>
            </a:r>
            <a:r>
              <a:rPr lang="ru-RU" altLang="de-DE" sz="2800" i="1">
                <a:latin typeface="Times New Roman" panose="02020603050405020304" pitchFamily="18" charset="0"/>
              </a:rPr>
              <a:t>потрясения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перестройки</a:t>
            </a:r>
            <a:r>
              <a:rPr lang="ru-RU" altLang="de-DE" sz="2800">
                <a:latin typeface="Times New Roman" panose="02020603050405020304" pitchFamily="18" charset="0"/>
              </a:rPr>
              <a:t> </a:t>
            </a:r>
            <a:r>
              <a:rPr lang="ru-RU" altLang="de-DE" sz="2800" i="1">
                <a:latin typeface="Times New Roman" panose="02020603050405020304" pitchFamily="18" charset="0"/>
              </a:rPr>
              <a:t>брали</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силы</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одного</a:t>
            </a:r>
            <a:r>
              <a:rPr lang="ru-RU" altLang="de-DE" sz="2800">
                <a:latin typeface="Times New Roman" panose="02020603050405020304" pitchFamily="18" charset="0"/>
              </a:rPr>
              <a:t> </a:t>
            </a:r>
            <a:r>
              <a:rPr lang="ru-RU" altLang="de-DE" sz="2800" i="1">
                <a:latin typeface="Times New Roman" panose="02020603050405020304" pitchFamily="18" charset="0"/>
              </a:rPr>
              <a:t>грамма</a:t>
            </a:r>
            <a:r>
              <a:rPr lang="ru-RU" altLang="de-DE" sz="2800">
                <a:latin typeface="Times New Roman" panose="02020603050405020304" pitchFamily="18" charset="0"/>
              </a:rPr>
              <a:t> </a:t>
            </a:r>
            <a:r>
              <a:rPr lang="ru-RU" altLang="de-DE" sz="2800" i="1">
                <a:latin typeface="Times New Roman" panose="02020603050405020304" pitchFamily="18" charset="0"/>
              </a:rPr>
              <a:t>их</a:t>
            </a:r>
            <a:r>
              <a:rPr lang="ru-RU" altLang="de-DE" sz="2800">
                <a:latin typeface="Times New Roman" panose="02020603050405020304" pitchFamily="18" charset="0"/>
              </a:rPr>
              <a:t> </a:t>
            </a:r>
            <a:r>
              <a:rPr lang="ru-RU" altLang="de-DE" sz="2800" i="1">
                <a:latin typeface="Times New Roman" panose="02020603050405020304" pitchFamily="18" charset="0"/>
              </a:rPr>
              <a:t>нельзя</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терять</a:t>
            </a:r>
            <a:r>
              <a:rPr lang="ru-RU" altLang="de-DE" sz="2800">
                <a:latin typeface="Times New Roman" panose="02020603050405020304" pitchFamily="18" charset="0"/>
              </a:rPr>
              <a:t> </a:t>
            </a:r>
            <a:r>
              <a:rPr lang="ru-RU" altLang="de-DE" sz="2800" i="1">
                <a:latin typeface="Times New Roman" panose="02020603050405020304" pitchFamily="18" charset="0"/>
              </a:rPr>
              <a:t>напрасно</a:t>
            </a:r>
            <a:r>
              <a:rPr lang="ru-RU" altLang="de-DE" sz="2800">
                <a:latin typeface="Times New Roman" panose="02020603050405020304" pitchFamily="18" charset="0"/>
              </a:rPr>
              <a:t> (Пауст.) (...).</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2669. Обязательность вин. п. при глаголах с отрицанием связана либо с определенными синтаксическими конструкциями, либо с ослаблением опосредованного влияния отрицания. Это следующие случаи.</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1) Если падежная форма со знач. объекта относится одновременно к двум или более глаголам, при одном из которых есть отрицание: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просматривает</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Советский</a:t>
            </a:r>
            <a:r>
              <a:rPr lang="ru-RU" altLang="de-DE" sz="2800">
                <a:latin typeface="Times New Roman" panose="02020603050405020304" pitchFamily="18" charset="0"/>
              </a:rPr>
              <a:t> </a:t>
            </a:r>
            <a:r>
              <a:rPr lang="ru-RU" altLang="de-DE" sz="2800" i="1">
                <a:latin typeface="Times New Roman" panose="02020603050405020304" pitchFamily="18" charset="0"/>
              </a:rPr>
              <a:t>Союз</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сокращает</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неуклонно</a:t>
            </a:r>
            <a:r>
              <a:rPr lang="ru-RU" altLang="de-DE" sz="2800">
                <a:latin typeface="Times New Roman" panose="02020603050405020304" pitchFamily="18" charset="0"/>
              </a:rPr>
              <a:t> </a:t>
            </a:r>
            <a:r>
              <a:rPr lang="ru-RU" altLang="de-DE" sz="2800" i="1">
                <a:latin typeface="Times New Roman" panose="02020603050405020304" pitchFamily="18" charset="0"/>
              </a:rPr>
              <a:t>наращивает</a:t>
            </a:r>
            <a:r>
              <a:rPr lang="ru-RU" altLang="de-DE" sz="2800">
                <a:latin typeface="Times New Roman" panose="02020603050405020304" pitchFamily="18" charset="0"/>
              </a:rPr>
              <a:t> </a:t>
            </a:r>
            <a:r>
              <a:rPr lang="ru-RU" altLang="de-DE" sz="2800" i="1">
                <a:latin typeface="Times New Roman" panose="02020603050405020304" pitchFamily="18" charset="0"/>
              </a:rPr>
              <a:t>ассигнования</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повышение</a:t>
            </a:r>
            <a:r>
              <a:rPr lang="ru-RU" altLang="de-DE" sz="2800">
                <a:latin typeface="Times New Roman" panose="02020603050405020304" pitchFamily="18" charset="0"/>
              </a:rPr>
              <a:t> </a:t>
            </a:r>
            <a:r>
              <a:rPr lang="ru-RU" altLang="de-DE" sz="2800" i="1">
                <a:latin typeface="Times New Roman" panose="02020603050405020304" pitchFamily="18" charset="0"/>
              </a:rPr>
              <a:t>благосостояния</a:t>
            </a:r>
            <a:r>
              <a:rPr lang="ru-RU" altLang="de-DE" sz="2800">
                <a:latin typeface="Times New Roman" panose="02020603050405020304" pitchFamily="18" charset="0"/>
              </a:rPr>
              <a:t> </a:t>
            </a:r>
            <a:r>
              <a:rPr lang="ru-RU" altLang="de-DE" sz="2800" i="1">
                <a:latin typeface="Times New Roman" panose="02020603050405020304" pitchFamily="18" charset="0"/>
              </a:rPr>
              <a:t>народа</a:t>
            </a:r>
            <a:r>
              <a:rPr lang="ru-RU" altLang="de-DE" sz="2800">
                <a:latin typeface="Times New Roman" panose="02020603050405020304" pitchFamily="18" charset="0"/>
              </a:rPr>
              <a:t> (газ.).</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3C01504E-640E-AAB7-FFCC-F5318E9AC4DD}"/>
              </a:ext>
            </a:extLst>
          </p:cNvPr>
          <p:cNvSpPr>
            <a:spLocks noGrp="1" noChangeArrowheads="1"/>
          </p:cNvSpPr>
          <p:nvPr>
            <p:ph type="body"/>
          </p:nvPr>
        </p:nvSpPr>
        <p:spPr>
          <a:xfrm>
            <a:off x="311150" y="215900"/>
            <a:ext cx="9409113" cy="6983413"/>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2) Если вин. п. входит в сочетание, организуемое двойной сильной связью (см. § </a:t>
            </a:r>
            <a:r>
              <a:rPr lang="ru-RU" altLang="de-DE" sz="2800">
                <a:latin typeface="Times New Roman" panose="02020603050405020304" pitchFamily="18" charset="0"/>
                <a:hlinkClick r:id="rId3" action="ppaction://hlinkfile"/>
              </a:rPr>
              <a:t>1751</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считает</a:t>
            </a:r>
            <a:r>
              <a:rPr lang="ru-RU" altLang="de-DE" sz="2800">
                <a:latin typeface="Times New Roman" panose="02020603050405020304" pitchFamily="18" charset="0"/>
              </a:rPr>
              <a:t> </a:t>
            </a:r>
            <a:r>
              <a:rPr lang="ru-RU" altLang="de-DE" sz="2800" i="1">
                <a:latin typeface="Times New Roman" panose="02020603050405020304" pitchFamily="18" charset="0"/>
              </a:rPr>
              <a:t>книгу</a:t>
            </a:r>
            <a:r>
              <a:rPr lang="ru-RU" altLang="de-DE" sz="2800">
                <a:latin typeface="Times New Roman" panose="02020603050405020304" pitchFamily="18" charset="0"/>
              </a:rPr>
              <a:t> </a:t>
            </a:r>
            <a:r>
              <a:rPr lang="ru-RU" altLang="de-DE" sz="2800" i="1">
                <a:latin typeface="Times New Roman" panose="02020603050405020304" pitchFamily="18" charset="0"/>
              </a:rPr>
              <a:t>интересной</a:t>
            </a:r>
            <a:r>
              <a:rPr lang="ru-RU" altLang="de-DE" sz="2800">
                <a:latin typeface="Times New Roman" panose="02020603050405020304" pitchFamily="18" charset="0"/>
              </a:rPr>
              <a:t>; </a:t>
            </a:r>
            <a:r>
              <a:rPr lang="ru-RU" altLang="de-DE" sz="2800" i="1">
                <a:latin typeface="Times New Roman" panose="02020603050405020304" pitchFamily="18" charset="0"/>
              </a:rPr>
              <a:t>Поход</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сделал</a:t>
            </a:r>
            <a:r>
              <a:rPr lang="ru-RU" altLang="de-DE" sz="2800">
                <a:latin typeface="Times New Roman" panose="02020603050405020304" pitchFamily="18" charset="0"/>
              </a:rPr>
              <a:t> </a:t>
            </a:r>
            <a:r>
              <a:rPr lang="ru-RU" altLang="de-DE" sz="2800" i="1">
                <a:latin typeface="Times New Roman" panose="02020603050405020304" pitchFamily="18" charset="0"/>
              </a:rPr>
              <a:t>класс</a:t>
            </a:r>
            <a:r>
              <a:rPr lang="ru-RU" altLang="de-DE" sz="2800">
                <a:latin typeface="Times New Roman" panose="02020603050405020304" pitchFamily="18" charset="0"/>
              </a:rPr>
              <a:t> </a:t>
            </a:r>
            <a:r>
              <a:rPr lang="ru-RU" altLang="de-DE" sz="2800" i="1">
                <a:latin typeface="Times New Roman" panose="02020603050405020304" pitchFamily="18" charset="0"/>
              </a:rPr>
              <a:t>дружным</a:t>
            </a:r>
            <a:r>
              <a:rPr lang="ru-RU" altLang="de-DE" sz="2800">
                <a:latin typeface="Times New Roman" panose="02020603050405020304" pitchFamily="18" charset="0"/>
              </a:rPr>
              <a:t>; </a:t>
            </a:r>
            <a:r>
              <a:rPr lang="ru-RU" altLang="de-DE" sz="2800" i="1">
                <a:latin typeface="Times New Roman" panose="02020603050405020304" pitchFamily="18" charset="0"/>
              </a:rPr>
              <a:t>Самгин</a:t>
            </a:r>
            <a:r>
              <a:rPr lang="ru-RU" altLang="de-DE" sz="2800">
                <a:latin typeface="Times New Roman" panose="02020603050405020304" pitchFamily="18" charset="0"/>
              </a:rPr>
              <a:t> </a:t>
            </a:r>
            <a:r>
              <a:rPr lang="ru-RU" altLang="de-DE" sz="2800" i="1">
                <a:latin typeface="Times New Roman" panose="02020603050405020304" pitchFamily="18" charset="0"/>
              </a:rPr>
              <a:t>уже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находил</a:t>
            </a:r>
            <a:r>
              <a:rPr lang="ru-RU" altLang="de-DE" sz="2800">
                <a:latin typeface="Times New Roman" panose="02020603050405020304" pitchFamily="18" charset="0"/>
              </a:rPr>
              <a:t>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девушку</a:t>
            </a:r>
            <a:r>
              <a:rPr lang="ru-RU" altLang="de-DE" sz="2800">
                <a:latin typeface="Times New Roman" panose="02020603050405020304" pitchFamily="18" charset="0"/>
              </a:rPr>
              <a:t> </a:t>
            </a:r>
            <a:r>
              <a:rPr lang="ru-RU" altLang="de-DE" sz="2800" i="1">
                <a:latin typeface="Times New Roman" panose="02020603050405020304" pitchFamily="18" charset="0"/>
              </a:rPr>
              <a:t>такой</a:t>
            </a:r>
            <a:r>
              <a:rPr lang="ru-RU" altLang="de-DE" sz="2800">
                <a:latin typeface="Times New Roman" panose="02020603050405020304" pitchFamily="18" charset="0"/>
              </a:rPr>
              <a:t> </a:t>
            </a:r>
            <a:r>
              <a:rPr lang="ru-RU" altLang="de-DE" sz="2800" i="1">
                <a:latin typeface="Times New Roman" panose="02020603050405020304" pitchFamily="18" charset="0"/>
              </a:rPr>
              <a:t>уродливой</a:t>
            </a:r>
            <a:r>
              <a:rPr lang="ru-RU" altLang="de-DE" sz="2800">
                <a:latin typeface="Times New Roman" panose="02020603050405020304" pitchFamily="18" charset="0"/>
              </a:rPr>
              <a:t>, </a:t>
            </a:r>
            <a:r>
              <a:rPr lang="ru-RU" altLang="de-DE" sz="2800" i="1">
                <a:latin typeface="Times New Roman" panose="02020603050405020304" pitchFamily="18" charset="0"/>
              </a:rPr>
              <a:t>какой</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показалась</a:t>
            </a:r>
            <a:r>
              <a:rPr lang="ru-RU" altLang="de-DE" sz="2800">
                <a:latin typeface="Times New Roman" panose="02020603050405020304" pitchFamily="18" charset="0"/>
              </a:rPr>
              <a:t> </a:t>
            </a:r>
            <a:r>
              <a:rPr lang="ru-RU" altLang="de-DE" sz="2800" i="1">
                <a:latin typeface="Times New Roman" panose="02020603050405020304" pitchFamily="18" charset="0"/>
              </a:rPr>
              <a:t>ему</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первого</a:t>
            </a:r>
            <a:r>
              <a:rPr lang="ru-RU" altLang="de-DE" sz="2800">
                <a:latin typeface="Times New Roman" panose="02020603050405020304" pitchFamily="18" charset="0"/>
              </a:rPr>
              <a:t> </a:t>
            </a:r>
            <a:r>
              <a:rPr lang="ru-RU" altLang="de-DE" sz="2800" i="1">
                <a:latin typeface="Times New Roman" panose="02020603050405020304" pitchFamily="18" charset="0"/>
              </a:rPr>
              <a:t>взгляда</a:t>
            </a:r>
            <a:r>
              <a:rPr lang="ru-RU" altLang="de-DE" sz="2800">
                <a:latin typeface="Times New Roman" panose="02020603050405020304" pitchFamily="18" charset="0"/>
              </a:rPr>
              <a:t> (Горьк.); </a:t>
            </a:r>
            <a:r>
              <a:rPr lang="ru-RU" altLang="de-DE" sz="2800" i="1">
                <a:latin typeface="Times New Roman" panose="02020603050405020304" pitchFamily="18" charset="0"/>
              </a:rPr>
              <a:t>Разве</a:t>
            </a:r>
            <a:r>
              <a:rPr lang="ru-RU" altLang="de-DE" sz="2800">
                <a:latin typeface="Times New Roman" panose="02020603050405020304" pitchFamily="18" charset="0"/>
              </a:rPr>
              <a:t> </a:t>
            </a:r>
            <a:r>
              <a:rPr lang="ru-RU" altLang="de-DE" sz="2800" i="1">
                <a:latin typeface="Times New Roman" panose="02020603050405020304" pitchFamily="18" charset="0"/>
              </a:rPr>
              <a:t>вы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считаете</a:t>
            </a:r>
            <a:r>
              <a:rPr lang="ru-RU" altLang="de-DE" sz="2800">
                <a:latin typeface="Times New Roman" panose="02020603050405020304" pitchFamily="18" charset="0"/>
              </a:rPr>
              <a:t> </a:t>
            </a:r>
            <a:r>
              <a:rPr lang="ru-RU" altLang="de-DE" sz="2800" i="1">
                <a:latin typeface="Times New Roman" panose="02020603050405020304" pitchFamily="18" charset="0"/>
              </a:rPr>
              <a:t>практику</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заводе</a:t>
            </a:r>
            <a:r>
              <a:rPr lang="ru-RU" altLang="de-DE" sz="2800">
                <a:latin typeface="Times New Roman" panose="02020603050405020304" pitchFamily="18" charset="0"/>
              </a:rPr>
              <a:t> </a:t>
            </a:r>
            <a:r>
              <a:rPr lang="ru-RU" altLang="de-DE" sz="2800" i="1">
                <a:latin typeface="Times New Roman" panose="02020603050405020304" pitchFamily="18" charset="0"/>
              </a:rPr>
              <a:t>полезной</a:t>
            </a:r>
            <a:r>
              <a:rPr lang="ru-RU" altLang="de-DE" sz="2800">
                <a:latin typeface="Times New Roman" panose="02020603050405020304" pitchFamily="18" charset="0"/>
              </a:rPr>
              <a:t>? (Кетл.); </a:t>
            </a:r>
            <a:r>
              <a:rPr lang="ru-RU" altLang="de-DE" sz="2800" i="1">
                <a:latin typeface="Times New Roman" panose="02020603050405020304" pitchFamily="18" charset="0"/>
              </a:rPr>
              <a:t>Мы</a:t>
            </a:r>
            <a:r>
              <a:rPr lang="ru-RU" altLang="de-DE" sz="2800">
                <a:latin typeface="Times New Roman" panose="02020603050405020304" pitchFamily="18" charset="0"/>
              </a:rPr>
              <a:t> </a:t>
            </a:r>
            <a:r>
              <a:rPr lang="ru-RU" altLang="de-DE" sz="2800" i="1">
                <a:latin typeface="Times New Roman" panose="02020603050405020304" pitchFamily="18" charset="0"/>
              </a:rPr>
              <a:t>вправе</a:t>
            </a:r>
            <a:r>
              <a:rPr lang="ru-RU" altLang="de-DE" sz="2800">
                <a:latin typeface="Times New Roman" panose="02020603050405020304" pitchFamily="18" charset="0"/>
              </a:rPr>
              <a:t> </a:t>
            </a:r>
            <a:r>
              <a:rPr lang="ru-RU" altLang="de-DE" sz="2800" i="1">
                <a:latin typeface="Times New Roman" panose="02020603050405020304" pitchFamily="18" charset="0"/>
              </a:rPr>
              <a:t>спрашивать</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тех</a:t>
            </a:r>
            <a:r>
              <a:rPr lang="ru-RU" altLang="de-DE" sz="2800">
                <a:latin typeface="Times New Roman" panose="02020603050405020304" pitchFamily="18" charset="0"/>
              </a:rPr>
              <a:t>, </a:t>
            </a:r>
            <a:r>
              <a:rPr lang="ru-RU" altLang="de-DE" sz="2800" i="1">
                <a:latin typeface="Times New Roman" panose="02020603050405020304" pitchFamily="18" charset="0"/>
              </a:rPr>
              <a:t>кто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обеспечил</a:t>
            </a:r>
            <a:r>
              <a:rPr lang="ru-RU" altLang="de-DE" sz="2800">
                <a:latin typeface="Times New Roman" panose="02020603050405020304" pitchFamily="18" charset="0"/>
              </a:rPr>
              <a:t> </a:t>
            </a:r>
            <a:r>
              <a:rPr lang="ru-RU" altLang="de-DE" sz="2800" i="1">
                <a:latin typeface="Times New Roman" panose="02020603050405020304" pitchFamily="18" charset="0"/>
              </a:rPr>
              <a:t>заводы</a:t>
            </a:r>
            <a:r>
              <a:rPr lang="ru-RU" altLang="de-DE" sz="2800">
                <a:latin typeface="Times New Roman" panose="02020603050405020304" pitchFamily="18" charset="0"/>
              </a:rPr>
              <a:t> </a:t>
            </a:r>
            <a:r>
              <a:rPr lang="ru-RU" altLang="de-DE" sz="2800" i="1">
                <a:latin typeface="Times New Roman" panose="02020603050405020304" pitchFamily="18" charset="0"/>
              </a:rPr>
              <a:t>высококачественным</a:t>
            </a:r>
            <a:r>
              <a:rPr lang="ru-RU" altLang="de-DE" sz="2800">
                <a:latin typeface="Times New Roman" panose="02020603050405020304" pitchFamily="18" charset="0"/>
              </a:rPr>
              <a:t> </a:t>
            </a:r>
            <a:r>
              <a:rPr lang="ru-RU" altLang="de-DE" sz="2800" i="1">
                <a:latin typeface="Times New Roman" panose="02020603050405020304" pitchFamily="18" charset="0"/>
              </a:rPr>
              <a:t>оборудованием</a:t>
            </a:r>
            <a:r>
              <a:rPr lang="ru-RU" altLang="de-DE" sz="2800">
                <a:latin typeface="Times New Roman" panose="02020603050405020304" pitchFamily="18" charset="0"/>
              </a:rPr>
              <a:t> (газ.).</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3) Если сильноуправляемое имя относится к инфинитиву, отделенному от глагола с отрицанием другим инфинитивом (или инфинитивами):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a:t>
            </a:r>
            <a:r>
              <a:rPr lang="ru-RU" altLang="de-DE" sz="2800">
                <a:latin typeface="Times New Roman" panose="02020603050405020304" pitchFamily="18" charset="0"/>
              </a:rPr>
              <a:t> </a:t>
            </a:r>
            <a:r>
              <a:rPr lang="ru-RU" altLang="de-DE" sz="2800" i="1">
                <a:latin typeface="Times New Roman" panose="02020603050405020304" pitchFamily="18" charset="0"/>
              </a:rPr>
              <a:t>позволить</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начать</a:t>
            </a:r>
            <a:r>
              <a:rPr lang="ru-RU" altLang="de-DE" sz="2800">
                <a:latin typeface="Times New Roman" panose="02020603050405020304" pitchFamily="18" charset="0"/>
              </a:rPr>
              <a:t> </a:t>
            </a:r>
            <a:r>
              <a:rPr lang="ru-RU" altLang="de-DE" sz="2800" i="1">
                <a:latin typeface="Times New Roman" panose="02020603050405020304" pitchFamily="18" charset="0"/>
              </a:rPr>
              <a:t>изучать</a:t>
            </a:r>
            <a:r>
              <a:rPr lang="ru-RU" altLang="de-DE" sz="2800">
                <a:latin typeface="Times New Roman" panose="02020603050405020304" pitchFamily="18" charset="0"/>
              </a:rPr>
              <a:t> </a:t>
            </a:r>
            <a:r>
              <a:rPr lang="ru-RU" altLang="de-DE" sz="2800" i="1">
                <a:latin typeface="Times New Roman" panose="02020603050405020304" pitchFamily="18" charset="0"/>
              </a:rPr>
              <a:t>математику</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таком</a:t>
            </a:r>
            <a:r>
              <a:rPr lang="ru-RU" altLang="de-DE" sz="2800">
                <a:latin typeface="Times New Roman" panose="02020603050405020304" pitchFamily="18" charset="0"/>
              </a:rPr>
              <a:t> </a:t>
            </a:r>
            <a:r>
              <a:rPr lang="ru-RU" altLang="de-DE" sz="2800" i="1">
                <a:latin typeface="Times New Roman" panose="02020603050405020304" pitchFamily="18" charset="0"/>
              </a:rPr>
              <a:t>возрасте</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собирается</a:t>
            </a:r>
            <a:r>
              <a:rPr lang="ru-RU" altLang="de-DE" sz="2800">
                <a:latin typeface="Times New Roman" panose="02020603050405020304" pitchFamily="18" charset="0"/>
              </a:rPr>
              <a:t> </a:t>
            </a:r>
            <a:r>
              <a:rPr lang="ru-RU" altLang="de-DE" sz="2800" i="1">
                <a:latin typeface="Times New Roman" panose="02020603050405020304" pitchFamily="18" charset="0"/>
              </a:rPr>
              <a:t>ехать</a:t>
            </a:r>
            <a:r>
              <a:rPr lang="ru-RU" altLang="de-DE" sz="2800">
                <a:latin typeface="Times New Roman" panose="02020603050405020304" pitchFamily="18" charset="0"/>
              </a:rPr>
              <a:t> </a:t>
            </a:r>
            <a:r>
              <a:rPr lang="ru-RU" altLang="de-DE" sz="2800" i="1">
                <a:latin typeface="Times New Roman" panose="02020603050405020304" pitchFamily="18" charset="0"/>
              </a:rPr>
              <a:t>покупать</a:t>
            </a:r>
            <a:r>
              <a:rPr lang="ru-RU" altLang="de-DE" sz="2800">
                <a:latin typeface="Times New Roman" panose="02020603050405020304" pitchFamily="18" charset="0"/>
              </a:rPr>
              <a:t> </a:t>
            </a:r>
            <a:r>
              <a:rPr lang="ru-RU" altLang="de-DE" sz="2800" i="1">
                <a:latin typeface="Times New Roman" panose="02020603050405020304" pitchFamily="18" charset="0"/>
              </a:rPr>
              <a:t>цветы</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хочет</a:t>
            </a:r>
            <a:r>
              <a:rPr lang="ru-RU" altLang="de-DE" sz="2800">
                <a:latin typeface="Times New Roman" panose="02020603050405020304" pitchFamily="18" charset="0"/>
              </a:rPr>
              <a:t> </a:t>
            </a:r>
            <a:r>
              <a:rPr lang="ru-RU" altLang="de-DE" sz="2800" i="1">
                <a:latin typeface="Times New Roman" panose="02020603050405020304" pitchFamily="18" charset="0"/>
              </a:rPr>
              <a:t>начинать</a:t>
            </a:r>
            <a:r>
              <a:rPr lang="ru-RU" altLang="de-DE" sz="2800">
                <a:latin typeface="Times New Roman" panose="02020603050405020304" pitchFamily="18" charset="0"/>
              </a:rPr>
              <a:t> </a:t>
            </a:r>
            <a:r>
              <a:rPr lang="ru-RU" altLang="de-DE" sz="2800" i="1">
                <a:latin typeface="Times New Roman" panose="02020603050405020304" pitchFamily="18" charset="0"/>
              </a:rPr>
              <a:t>писать</a:t>
            </a:r>
            <a:r>
              <a:rPr lang="ru-RU" altLang="de-DE" sz="2800">
                <a:latin typeface="Times New Roman" panose="02020603050405020304" pitchFamily="18" charset="0"/>
              </a:rPr>
              <a:t> </a:t>
            </a:r>
            <a:r>
              <a:rPr lang="ru-RU" altLang="de-DE" sz="2800" i="1">
                <a:latin typeface="Times New Roman" panose="02020603050405020304" pitchFamily="18" charset="0"/>
              </a:rPr>
              <a:t>мемуары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смел</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запретить</a:t>
            </a:r>
            <a:r>
              <a:rPr lang="ru-RU" altLang="de-DE" sz="2800">
                <a:latin typeface="Times New Roman" panose="02020603050405020304" pitchFamily="18" charset="0"/>
              </a:rPr>
              <a:t> </a:t>
            </a:r>
            <a:r>
              <a:rPr lang="ru-RU" altLang="de-DE" sz="2800" i="1">
                <a:latin typeface="Times New Roman" panose="02020603050405020304" pitchFamily="18" charset="0"/>
              </a:rPr>
              <a:t>Тамаре</a:t>
            </a:r>
            <a:r>
              <a:rPr lang="ru-RU" altLang="de-DE" sz="2800">
                <a:latin typeface="Times New Roman" panose="02020603050405020304" pitchFamily="18" charset="0"/>
              </a:rPr>
              <a:t> </a:t>
            </a:r>
            <a:r>
              <a:rPr lang="ru-RU" altLang="de-DE" sz="2800" i="1">
                <a:latin typeface="Times New Roman" panose="02020603050405020304" pitchFamily="18" charset="0"/>
              </a:rPr>
              <a:t>выполнить</a:t>
            </a:r>
            <a:r>
              <a:rPr lang="ru-RU" altLang="de-DE" sz="2800">
                <a:latin typeface="Times New Roman" panose="02020603050405020304" pitchFamily="18" charset="0"/>
              </a:rPr>
              <a:t> </a:t>
            </a:r>
            <a:r>
              <a:rPr lang="ru-RU" altLang="de-DE" sz="2800" i="1">
                <a:latin typeface="Times New Roman" panose="02020603050405020304" pitchFamily="18" charset="0"/>
              </a:rPr>
              <a:t>свой</a:t>
            </a:r>
            <a:r>
              <a:rPr lang="ru-RU" altLang="de-DE" sz="2800">
                <a:latin typeface="Times New Roman" panose="02020603050405020304" pitchFamily="18" charset="0"/>
              </a:rPr>
              <a:t> </a:t>
            </a:r>
            <a:r>
              <a:rPr lang="ru-RU" altLang="de-DE" sz="2800" i="1">
                <a:latin typeface="Times New Roman" panose="02020603050405020304" pitchFamily="18" charset="0"/>
              </a:rPr>
              <a:t>высший</a:t>
            </a:r>
            <a:r>
              <a:rPr lang="ru-RU" altLang="de-DE" sz="2800">
                <a:latin typeface="Times New Roman" panose="02020603050405020304" pitchFamily="18" charset="0"/>
              </a:rPr>
              <a:t> </a:t>
            </a:r>
            <a:r>
              <a:rPr lang="ru-RU" altLang="de-DE" sz="2800" i="1">
                <a:latin typeface="Times New Roman" panose="02020603050405020304" pitchFamily="18" charset="0"/>
              </a:rPr>
              <a:t>долг</a:t>
            </a:r>
            <a:r>
              <a:rPr lang="ru-RU" altLang="de-DE" sz="2800">
                <a:latin typeface="Times New Roman" panose="02020603050405020304" pitchFamily="18" charset="0"/>
              </a:rPr>
              <a:t> (Яковл.).</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F4156EC5-4042-50ED-7024-CCC3B834CFE1}"/>
              </a:ext>
            </a:extLst>
          </p:cNvPr>
          <p:cNvSpPr>
            <a:spLocks noGrp="1" noChangeArrowheads="1"/>
          </p:cNvSpPr>
          <p:nvPr>
            <p:ph type="body"/>
          </p:nvPr>
        </p:nvSpPr>
        <p:spPr>
          <a:xfrm>
            <a:off x="287338" y="215900"/>
            <a:ext cx="9431337" cy="6986588"/>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2670. Есть много случаев, когда предпочтительное употребление вин. или род. п. при глаголе с отрицанием не исключает возможности выбора. Этот выбор определяется факторами грамматического, стилистического и семантического характера.</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1) Выбор одной из двух возможных падежных форм может предопределяться стремлением избежать двусмысленности, возникающей при омонимии форм: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слушает</a:t>
            </a:r>
            <a:r>
              <a:rPr lang="ru-RU" altLang="de-DE" sz="2800">
                <a:latin typeface="Times New Roman" panose="02020603050405020304" pitchFamily="18" charset="0"/>
              </a:rPr>
              <a:t> </a:t>
            </a:r>
            <a:r>
              <a:rPr lang="ru-RU" altLang="de-DE" sz="2800" i="1">
                <a:latin typeface="Times New Roman" panose="02020603050405020304" pitchFamily="18" charset="0"/>
              </a:rPr>
              <a:t>сводки</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сводки</a:t>
            </a:r>
            <a:r>
              <a:rPr lang="ru-RU" altLang="de-DE" sz="2800">
                <a:latin typeface="Times New Roman" panose="02020603050405020304" pitchFamily="18" charset="0"/>
              </a:rPr>
              <a:t> - вин. п. мн. ч. и род. п. ед. ч.); во мн. ч. обычно употребляется род.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газет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слушает</a:t>
            </a:r>
            <a:r>
              <a:rPr lang="ru-RU" altLang="de-DE" sz="2800">
                <a:latin typeface="Times New Roman" panose="02020603050405020304" pitchFamily="18" charset="0"/>
              </a:rPr>
              <a:t> </a:t>
            </a:r>
            <a:r>
              <a:rPr lang="ru-RU" altLang="de-DE" sz="2800" i="1">
                <a:latin typeface="Times New Roman" panose="02020603050405020304" pitchFamily="18" charset="0"/>
              </a:rPr>
              <a:t>сводок</a:t>
            </a:r>
            <a:r>
              <a:rPr lang="ru-RU" altLang="de-DE" sz="2800">
                <a:latin typeface="Times New Roman" panose="02020603050405020304" pitchFamily="18" charset="0"/>
              </a:rPr>
              <a:t>), а в ед. ч. - вин.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читает</a:t>
            </a:r>
            <a:r>
              <a:rPr lang="ru-RU" altLang="de-DE" sz="2800">
                <a:latin typeface="Times New Roman" panose="02020603050405020304" pitchFamily="18" charset="0"/>
              </a:rPr>
              <a:t> </a:t>
            </a:r>
            <a:r>
              <a:rPr lang="ru-RU" altLang="de-DE" sz="2800" i="1">
                <a:latin typeface="Times New Roman" panose="02020603050405020304" pitchFamily="18" charset="0"/>
              </a:rPr>
              <a:t>газету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слушает</a:t>
            </a:r>
            <a:r>
              <a:rPr lang="ru-RU" altLang="de-DE" sz="2800">
                <a:latin typeface="Times New Roman" panose="02020603050405020304" pitchFamily="18" charset="0"/>
              </a:rPr>
              <a:t> </a:t>
            </a:r>
            <a:r>
              <a:rPr lang="ru-RU" altLang="de-DE" sz="2800" i="1">
                <a:latin typeface="Times New Roman" panose="02020603050405020304" pitchFamily="18" charset="0"/>
              </a:rPr>
              <a:t>сводку</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 Старая книжная норма требовала при глаголе с отрицанием род. п. (об исключениях см. § </a:t>
            </a:r>
            <a:r>
              <a:rPr lang="ru-RU" altLang="de-DE" sz="2800">
                <a:latin typeface="Times New Roman" panose="02020603050405020304" pitchFamily="18" charset="0"/>
                <a:hlinkClick r:id="rId3" action="ppaction://hlinkfile"/>
              </a:rPr>
              <a:t>2671</a:t>
            </a:r>
            <a:r>
              <a:rPr lang="ru-RU" altLang="de-DE" sz="2800">
                <a:latin typeface="Times New Roman" panose="02020603050405020304" pitchFamily="18" charset="0"/>
              </a:rPr>
              <a:t>); напр.</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68799751-C94E-97CD-2DB3-3552BE85DBB1}"/>
              </a:ext>
            </a:extLst>
          </p:cNvPr>
          <p:cNvSpPr>
            <a:spLocks noGrp="1" noChangeArrowheads="1"/>
          </p:cNvSpPr>
          <p:nvPr>
            <p:ph type="body"/>
          </p:nvPr>
        </p:nvSpPr>
        <p:spPr>
          <a:xfrm>
            <a:off x="287338" y="395288"/>
            <a:ext cx="9480550" cy="6948487"/>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Бедная</a:t>
            </a:r>
            <a:r>
              <a:rPr lang="ru-RU" altLang="de-DE" sz="2800">
                <a:latin typeface="Times New Roman" panose="02020603050405020304" pitchFamily="18" charset="0"/>
              </a:rPr>
              <a:t> </a:t>
            </a:r>
            <a:r>
              <a:rPr lang="ru-RU" altLang="de-DE" sz="2800" i="1">
                <a:latin typeface="Times New Roman" panose="02020603050405020304" pitchFamily="18" charset="0"/>
              </a:rPr>
              <a:t>девочка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знающая</a:t>
            </a:r>
            <a:r>
              <a:rPr lang="ru-RU" altLang="de-DE" sz="2800">
                <a:latin typeface="Times New Roman" panose="02020603050405020304" pitchFamily="18" charset="0"/>
              </a:rPr>
              <a:t> </a:t>
            </a:r>
            <a:r>
              <a:rPr lang="ru-RU" altLang="de-DE" sz="2800" i="1">
                <a:latin typeface="Times New Roman" panose="02020603050405020304" pitchFamily="18" charset="0"/>
              </a:rPr>
              <a:t>всего</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свете</a:t>
            </a:r>
            <a:r>
              <a:rPr lang="ru-RU" altLang="de-DE" sz="2800">
                <a:latin typeface="Times New Roman" panose="02020603050405020304" pitchFamily="18" charset="0"/>
              </a:rPr>
              <a:t> </a:t>
            </a:r>
            <a:r>
              <a:rPr lang="ru-RU" altLang="de-DE" sz="2800" i="1">
                <a:latin typeface="Times New Roman" panose="02020603050405020304" pitchFamily="18" charset="0"/>
              </a:rPr>
              <a:t>делается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понимающая</a:t>
            </a:r>
            <a:r>
              <a:rPr lang="ru-RU" altLang="de-DE" sz="2800">
                <a:latin typeface="Times New Roman" panose="02020603050405020304" pitchFamily="18" charset="0"/>
              </a:rPr>
              <a:t> </a:t>
            </a:r>
            <a:r>
              <a:rPr lang="ru-RU" altLang="de-DE" sz="2800" i="1">
                <a:latin typeface="Times New Roman" panose="02020603050405020304" pitchFamily="18" charset="0"/>
              </a:rPr>
              <a:t>хорошенько</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своих</a:t>
            </a:r>
            <a:r>
              <a:rPr lang="ru-RU" altLang="de-DE" sz="2800">
                <a:latin typeface="Times New Roman" panose="02020603050405020304" pitchFamily="18" charset="0"/>
              </a:rPr>
              <a:t> </a:t>
            </a:r>
            <a:r>
              <a:rPr lang="ru-RU" altLang="de-DE" sz="2800" i="1">
                <a:latin typeface="Times New Roman" panose="02020603050405020304" pitchFamily="18" charset="0"/>
              </a:rPr>
              <a:t>собственных</a:t>
            </a:r>
            <a:r>
              <a:rPr lang="ru-RU" altLang="de-DE" sz="2800">
                <a:latin typeface="Times New Roman" panose="02020603050405020304" pitchFamily="18" charset="0"/>
              </a:rPr>
              <a:t> </a:t>
            </a:r>
            <a:r>
              <a:rPr lang="ru-RU" altLang="de-DE" sz="2800" i="1">
                <a:latin typeface="Times New Roman" panose="02020603050405020304" pitchFamily="18" charset="0"/>
              </a:rPr>
              <a:t>потребностей</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разумеется</a:t>
            </a:r>
            <a:r>
              <a:rPr lang="ru-RU" altLang="de-DE" sz="2800">
                <a:latin typeface="Times New Roman" panose="02020603050405020304" pitchFamily="18" charset="0"/>
              </a:rPr>
              <a:t>, </a:t>
            </a:r>
            <a:r>
              <a:rPr lang="ru-RU" altLang="de-DE" sz="2800" i="1">
                <a:latin typeface="Times New Roman" panose="02020603050405020304" pitchFamily="18" charset="0"/>
              </a:rPr>
              <a:t>дать</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отчета</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том</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ей</a:t>
            </a:r>
            <a:r>
              <a:rPr lang="ru-RU" altLang="de-DE" sz="2800">
                <a:latin typeface="Times New Roman" panose="02020603050405020304" pitchFamily="18" charset="0"/>
              </a:rPr>
              <a:t> </a:t>
            </a:r>
            <a:r>
              <a:rPr lang="ru-RU" altLang="de-DE" sz="2800" i="1">
                <a:latin typeface="Times New Roman" panose="02020603050405020304" pitchFamily="18" charset="0"/>
              </a:rPr>
              <a:t>нужно</a:t>
            </a:r>
            <a:r>
              <a:rPr lang="ru-RU" altLang="de-DE" sz="2800">
                <a:latin typeface="Times New Roman" panose="02020603050405020304" pitchFamily="18" charset="0"/>
              </a:rPr>
              <a:t> (Н. Добролюбов). Поэтому форма род. п. предпочитается в неразговорных контекстах, а именно: а) при причастиях и деепричастиях: </a:t>
            </a:r>
            <a:r>
              <a:rPr lang="ru-RU" altLang="de-DE" sz="2800" i="1">
                <a:latin typeface="Times New Roman" panose="02020603050405020304" pitchFamily="18" charset="0"/>
              </a:rPr>
              <a:t>Измайлову</a:t>
            </a:r>
            <a:r>
              <a:rPr lang="ru-RU" altLang="de-DE" sz="2800">
                <a:latin typeface="Times New Roman" panose="02020603050405020304" pitchFamily="18" charset="0"/>
              </a:rPr>
              <a:t> </a:t>
            </a:r>
            <a:r>
              <a:rPr lang="ru-RU" altLang="de-DE" sz="2800" i="1">
                <a:latin typeface="Times New Roman" panose="02020603050405020304" pitchFamily="18" charset="0"/>
              </a:rPr>
              <a:t>очень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хотелось</a:t>
            </a:r>
            <a:r>
              <a:rPr lang="ru-RU" altLang="de-DE" sz="2800">
                <a:latin typeface="Times New Roman" panose="02020603050405020304" pitchFamily="18" charset="0"/>
              </a:rPr>
              <a:t> </a:t>
            </a:r>
            <a:r>
              <a:rPr lang="ru-RU" altLang="de-DE" sz="2800" i="1">
                <a:latin typeface="Times New Roman" panose="02020603050405020304" pitchFamily="18" charset="0"/>
              </a:rPr>
              <a:t>уходить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дослушав</a:t>
            </a:r>
            <a:r>
              <a:rPr lang="ru-RU" altLang="de-DE" sz="2800">
                <a:latin typeface="Times New Roman" panose="02020603050405020304" pitchFamily="18" charset="0"/>
              </a:rPr>
              <a:t> </a:t>
            </a:r>
            <a:r>
              <a:rPr lang="ru-RU" altLang="de-DE" sz="2800" i="1">
                <a:latin typeface="Times New Roman" panose="02020603050405020304" pitchFamily="18" charset="0"/>
              </a:rPr>
              <a:t>спора</a:t>
            </a:r>
            <a:r>
              <a:rPr lang="ru-RU" altLang="de-DE" sz="2800">
                <a:latin typeface="Times New Roman" panose="02020603050405020304" pitchFamily="18" charset="0"/>
              </a:rPr>
              <a:t> </a:t>
            </a:r>
            <a:r>
              <a:rPr lang="ru-RU" altLang="de-DE" sz="2800" i="1">
                <a:latin typeface="Times New Roman" panose="02020603050405020304" pitchFamily="18" charset="0"/>
              </a:rPr>
              <a:t>до</a:t>
            </a:r>
            <a:r>
              <a:rPr lang="ru-RU" altLang="de-DE" sz="2800">
                <a:latin typeface="Times New Roman" panose="02020603050405020304" pitchFamily="18" charset="0"/>
              </a:rPr>
              <a:t> </a:t>
            </a:r>
            <a:r>
              <a:rPr lang="ru-RU" altLang="de-DE" sz="2800" i="1">
                <a:latin typeface="Times New Roman" panose="02020603050405020304" pitchFamily="18" charset="0"/>
              </a:rPr>
              <a:t>конца</a:t>
            </a:r>
            <a:r>
              <a:rPr lang="ru-RU" altLang="de-DE" sz="2800">
                <a:latin typeface="Times New Roman" panose="02020603050405020304" pitchFamily="18" charset="0"/>
              </a:rPr>
              <a:t> (В. Кожевников);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встретив</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раз</a:t>
            </a:r>
            <a:r>
              <a:rPr lang="ru-RU" altLang="de-DE" sz="2800">
                <a:latin typeface="Times New Roman" panose="02020603050405020304" pitchFamily="18" charset="0"/>
              </a:rPr>
              <a:t> </a:t>
            </a:r>
            <a:r>
              <a:rPr lang="ru-RU" altLang="de-DE" sz="2800" i="1">
                <a:latin typeface="Times New Roman" panose="02020603050405020304" pitchFamily="18" charset="0"/>
              </a:rPr>
              <a:t>возражений</a:t>
            </a:r>
            <a:r>
              <a:rPr lang="ru-RU" altLang="de-DE" sz="2800">
                <a:latin typeface="Times New Roman" panose="02020603050405020304" pitchFamily="18" charset="0"/>
              </a:rPr>
              <a:t>, </a:t>
            </a:r>
            <a:r>
              <a:rPr lang="ru-RU" altLang="de-DE" sz="2800" i="1">
                <a:latin typeface="Times New Roman" panose="02020603050405020304" pitchFamily="18" charset="0"/>
              </a:rPr>
              <a:t>Ткачук</a:t>
            </a:r>
            <a:r>
              <a:rPr lang="ru-RU" altLang="de-DE" sz="2800">
                <a:latin typeface="Times New Roman" panose="02020603050405020304" pitchFamily="18" charset="0"/>
              </a:rPr>
              <a:t> </a:t>
            </a:r>
            <a:r>
              <a:rPr lang="ru-RU" altLang="de-DE" sz="2800" i="1">
                <a:latin typeface="Times New Roman" panose="02020603050405020304" pitchFamily="18" charset="0"/>
              </a:rPr>
              <a:t>скоро</a:t>
            </a:r>
            <a:r>
              <a:rPr lang="ru-RU" altLang="de-DE" sz="2800">
                <a:latin typeface="Times New Roman" panose="02020603050405020304" pitchFamily="18" charset="0"/>
              </a:rPr>
              <a:t> </a:t>
            </a:r>
            <a:r>
              <a:rPr lang="ru-RU" altLang="de-DE" sz="2800" i="1">
                <a:latin typeface="Times New Roman" panose="02020603050405020304" pitchFamily="18" charset="0"/>
              </a:rPr>
              <a:t>выдохся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притих</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своем</a:t>
            </a:r>
            <a:r>
              <a:rPr lang="ru-RU" altLang="de-DE" sz="2800">
                <a:latin typeface="Times New Roman" panose="02020603050405020304" pitchFamily="18" charset="0"/>
              </a:rPr>
              <a:t> </a:t>
            </a:r>
            <a:r>
              <a:rPr lang="ru-RU" altLang="de-DE" sz="2800" i="1">
                <a:latin typeface="Times New Roman" panose="02020603050405020304" pitchFamily="18" charset="0"/>
              </a:rPr>
              <a:t>углу</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заднем</a:t>
            </a:r>
            <a:r>
              <a:rPr lang="ru-RU" altLang="de-DE" sz="2800">
                <a:latin typeface="Times New Roman" panose="02020603050405020304" pitchFamily="18" charset="0"/>
              </a:rPr>
              <a:t> </a:t>
            </a:r>
            <a:r>
              <a:rPr lang="ru-RU" altLang="de-DE" sz="2800" i="1">
                <a:latin typeface="Times New Roman" panose="02020603050405020304" pitchFamily="18" charset="0"/>
              </a:rPr>
              <a:t>сиденье</a:t>
            </a:r>
            <a:r>
              <a:rPr lang="ru-RU" altLang="de-DE" sz="2800">
                <a:latin typeface="Times New Roman" panose="02020603050405020304" pitchFamily="18" charset="0"/>
              </a:rPr>
              <a:t> (Быков);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курень</a:t>
            </a:r>
            <a:r>
              <a:rPr lang="ru-RU" altLang="de-DE" sz="2800">
                <a:latin typeface="Times New Roman" panose="02020603050405020304" pitchFamily="18" charset="0"/>
              </a:rPr>
              <a:t>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ходил</a:t>
            </a:r>
            <a:r>
              <a:rPr lang="ru-RU" altLang="de-DE" sz="2800">
                <a:latin typeface="Times New Roman" panose="02020603050405020304" pitchFamily="18" charset="0"/>
              </a:rPr>
              <a:t> </a:t>
            </a:r>
            <a:r>
              <a:rPr lang="ru-RU" altLang="de-DE" sz="2800" i="1">
                <a:latin typeface="Times New Roman" panose="02020603050405020304" pitchFamily="18" charset="0"/>
              </a:rPr>
              <a:t>до</a:t>
            </a:r>
            <a:r>
              <a:rPr lang="ru-RU" altLang="de-DE" sz="2800">
                <a:latin typeface="Times New Roman" panose="02020603050405020304" pitchFamily="18" charset="0"/>
              </a:rPr>
              <a:t> </a:t>
            </a:r>
            <a:r>
              <a:rPr lang="ru-RU" altLang="de-DE" sz="2800" i="1">
                <a:latin typeface="Times New Roman" panose="02020603050405020304" pitchFamily="18" charset="0"/>
              </a:rPr>
              <a:t>смерти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забывая</a:t>
            </a:r>
            <a:r>
              <a:rPr lang="ru-RU" altLang="de-DE" sz="2800">
                <a:latin typeface="Times New Roman" panose="02020603050405020304" pitchFamily="18" charset="0"/>
              </a:rPr>
              <a:t> </a:t>
            </a:r>
            <a:r>
              <a:rPr lang="ru-RU" altLang="de-DE" sz="2800" i="1">
                <a:latin typeface="Times New Roman" panose="02020603050405020304" pitchFamily="18" charset="0"/>
              </a:rPr>
              <a:t>обиды</a:t>
            </a:r>
            <a:r>
              <a:rPr lang="ru-RU" altLang="de-DE" sz="2800">
                <a:latin typeface="Times New Roman" panose="02020603050405020304" pitchFamily="18" charset="0"/>
              </a:rPr>
              <a:t> (Шолох.); б) при глаголах восприятия и мысли: </a:t>
            </a:r>
            <a:r>
              <a:rPr lang="ru-RU" altLang="de-DE" sz="2800" i="1">
                <a:latin typeface="Times New Roman" panose="02020603050405020304" pitchFamily="18" charset="0"/>
              </a:rPr>
              <a:t>видеть</a:t>
            </a:r>
            <a:r>
              <a:rPr lang="ru-RU" altLang="de-DE" sz="2800">
                <a:latin typeface="Times New Roman" panose="02020603050405020304" pitchFamily="18" charset="0"/>
              </a:rPr>
              <a:t>, </a:t>
            </a:r>
            <a:r>
              <a:rPr lang="ru-RU" altLang="de-DE" sz="2800" i="1">
                <a:latin typeface="Times New Roman" panose="02020603050405020304" pitchFamily="18" charset="0"/>
              </a:rPr>
              <a:t>слышать</a:t>
            </a:r>
            <a:r>
              <a:rPr lang="ru-RU" altLang="de-DE" sz="2800">
                <a:latin typeface="Times New Roman" panose="02020603050405020304" pitchFamily="18" charset="0"/>
              </a:rPr>
              <a:t>, </a:t>
            </a:r>
            <a:r>
              <a:rPr lang="ru-RU" altLang="de-DE" sz="2800" i="1">
                <a:latin typeface="Times New Roman" panose="02020603050405020304" pitchFamily="18" charset="0"/>
              </a:rPr>
              <a:t>чувствовать</a:t>
            </a:r>
            <a:r>
              <a:rPr lang="ru-RU" altLang="de-DE" sz="2800">
                <a:latin typeface="Times New Roman" panose="02020603050405020304" pitchFamily="18" charset="0"/>
              </a:rPr>
              <a:t>, </a:t>
            </a:r>
            <a:r>
              <a:rPr lang="ru-RU" altLang="de-DE" sz="2800" i="1">
                <a:latin typeface="Times New Roman" panose="02020603050405020304" pitchFamily="18" charset="0"/>
              </a:rPr>
              <a:t>замечать</a:t>
            </a:r>
            <a:r>
              <a:rPr lang="ru-RU" altLang="de-DE" sz="2800">
                <a:latin typeface="Times New Roman" panose="02020603050405020304" pitchFamily="18" charset="0"/>
              </a:rPr>
              <a:t>, </a:t>
            </a:r>
            <a:r>
              <a:rPr lang="ru-RU" altLang="de-DE" sz="2800" i="1">
                <a:latin typeface="Times New Roman" panose="02020603050405020304" pitchFamily="18" charset="0"/>
              </a:rPr>
              <a:t>понимать</a:t>
            </a:r>
            <a:r>
              <a:rPr lang="ru-RU" altLang="de-DE" sz="2800">
                <a:latin typeface="Times New Roman" panose="02020603050405020304" pitchFamily="18" charset="0"/>
              </a:rPr>
              <a:t>, </a:t>
            </a:r>
            <a:r>
              <a:rPr lang="ru-RU" altLang="de-DE" sz="2800" i="1">
                <a:latin typeface="Times New Roman" panose="02020603050405020304" pitchFamily="18" charset="0"/>
              </a:rPr>
              <a:t>знать</a:t>
            </a:r>
            <a:r>
              <a:rPr lang="ru-RU" altLang="de-DE" sz="2800">
                <a:latin typeface="Times New Roman" panose="02020603050405020304" pitchFamily="18" charset="0"/>
              </a:rPr>
              <a:t>, </a:t>
            </a:r>
            <a:r>
              <a:rPr lang="ru-RU" altLang="de-DE" sz="2800" i="1">
                <a:latin typeface="Times New Roman" panose="02020603050405020304" pitchFamily="18" charset="0"/>
              </a:rPr>
              <a:t>помнить</a:t>
            </a:r>
            <a:r>
              <a:rPr lang="ru-RU" altLang="de-DE" sz="2800">
                <a:latin typeface="Times New Roman" panose="02020603050405020304" pitchFamily="18" charset="0"/>
              </a:rPr>
              <a:t> и под.: </a:t>
            </a:r>
            <a:r>
              <a:rPr lang="ru-RU" altLang="de-DE" sz="2800" i="1">
                <a:latin typeface="Times New Roman" panose="02020603050405020304" pitchFamily="18" charset="0"/>
              </a:rPr>
              <a:t>Ответа</a:t>
            </a:r>
            <a:r>
              <a:rPr lang="ru-RU" altLang="de-DE" sz="2800">
                <a:latin typeface="Times New Roman" panose="02020603050405020304" pitchFamily="18" charset="0"/>
              </a:rPr>
              <a:t> </a:t>
            </a:r>
            <a:r>
              <a:rPr lang="ru-RU" altLang="de-DE" sz="2800" i="1">
                <a:latin typeface="Times New Roman" panose="02020603050405020304" pitchFamily="18" charset="0"/>
              </a:rPr>
              <a:t>полковника</a:t>
            </a:r>
            <a:r>
              <a:rPr lang="ru-RU" altLang="de-DE" sz="2800">
                <a:latin typeface="Times New Roman" panose="02020603050405020304" pitchFamily="18" charset="0"/>
              </a:rPr>
              <a:t> </a:t>
            </a:r>
            <a:r>
              <a:rPr lang="ru-RU" altLang="de-DE" sz="2800" i="1">
                <a:latin typeface="Times New Roman" panose="02020603050405020304" pitchFamily="18" charset="0"/>
              </a:rPr>
              <a:t>Григорий</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слышал</a:t>
            </a:r>
            <a:r>
              <a:rPr lang="ru-RU" altLang="de-DE" sz="2800">
                <a:latin typeface="Times New Roman" panose="02020603050405020304" pitchFamily="18" charset="0"/>
              </a:rPr>
              <a:t> (Шолох.);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опять</a:t>
            </a:r>
            <a:r>
              <a:rPr lang="ru-RU" altLang="de-DE" sz="2800">
                <a:latin typeface="Times New Roman" panose="02020603050405020304" pitchFamily="18" charset="0"/>
              </a:rPr>
              <a:t> </a:t>
            </a:r>
            <a:r>
              <a:rPr lang="ru-RU" altLang="de-DE" sz="2800" i="1">
                <a:latin typeface="Times New Roman" panose="02020603050405020304" pitchFamily="18" charset="0"/>
              </a:rPr>
              <a:t>Поля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поняла</a:t>
            </a:r>
            <a:r>
              <a:rPr lang="ru-RU" altLang="de-DE" sz="2800">
                <a:latin typeface="Times New Roman" panose="02020603050405020304" pitchFamily="18" charset="0"/>
              </a:rPr>
              <a:t>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ревнивого</a:t>
            </a:r>
            <a:r>
              <a:rPr lang="ru-RU" altLang="de-DE" sz="2800">
                <a:latin typeface="Times New Roman" panose="02020603050405020304" pitchFamily="18" charset="0"/>
              </a:rPr>
              <a:t> </a:t>
            </a:r>
            <a:r>
              <a:rPr lang="ru-RU" altLang="de-DE" sz="2800" i="1">
                <a:latin typeface="Times New Roman" panose="02020603050405020304" pitchFamily="18" charset="0"/>
              </a:rPr>
              <a:t>вопроса</a:t>
            </a:r>
            <a:r>
              <a:rPr lang="ru-RU" altLang="de-DE" sz="2800">
                <a:latin typeface="Times New Roman" panose="02020603050405020304" pitchFamily="18" charset="0"/>
              </a:rPr>
              <a:t> (Леон.);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стадиона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видел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слышал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помнил</a:t>
            </a:r>
            <a:r>
              <a:rPr lang="ru-RU" altLang="de-DE" sz="2800">
                <a:latin typeface="Times New Roman" panose="02020603050405020304" pitchFamily="18" charset="0"/>
              </a:rPr>
              <a:t> (Р. Рожд.); в) в том случае, когда объект назван отвлеченным именем: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у</a:t>
            </a:r>
            <a:r>
              <a:rPr lang="ru-RU" altLang="de-DE" sz="2800">
                <a:latin typeface="Times New Roman" panose="02020603050405020304" pitchFamily="18" charset="0"/>
              </a:rPr>
              <a:t> </a:t>
            </a:r>
            <a:r>
              <a:rPr lang="ru-RU" altLang="de-DE" sz="2800" i="1">
                <a:latin typeface="Times New Roman" panose="02020603050405020304" pitchFamily="18" charset="0"/>
              </a:rPr>
              <a:t>одного</a:t>
            </a:r>
            <a:r>
              <a:rPr lang="ru-RU" altLang="de-DE" sz="2800">
                <a:latin typeface="Times New Roman" panose="02020603050405020304" pitchFamily="18" charset="0"/>
              </a:rPr>
              <a:t> </a:t>
            </a:r>
            <a:r>
              <a:rPr lang="ru-RU" altLang="de-DE" sz="2800" i="1">
                <a:latin typeface="Times New Roman" panose="02020603050405020304" pitchFamily="18" charset="0"/>
              </a:rPr>
              <a:t>из</a:t>
            </a:r>
            <a:endParaRPr lang="ru-RU" altLang="de-DE"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868CDC45-FEFD-7465-01C0-578938422FA8}"/>
              </a:ext>
            </a:extLst>
          </p:cNvPr>
          <p:cNvSpPr>
            <a:spLocks noGrp="1" noChangeArrowheads="1"/>
          </p:cNvSpPr>
          <p:nvPr>
            <p:ph type="body"/>
          </p:nvPr>
        </p:nvSpPr>
        <p:spPr>
          <a:xfrm>
            <a:off x="144463" y="250825"/>
            <a:ext cx="9648825" cy="7200900"/>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писателей</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de-CH" altLang="de-DE" sz="2800">
                <a:latin typeface="Times New Roman" panose="02020603050405020304" pitchFamily="18" charset="0"/>
              </a:rPr>
              <a:t> </a:t>
            </a:r>
            <a:r>
              <a:rPr lang="ru-RU" altLang="de-DE" sz="2800" i="1">
                <a:latin typeface="Times New Roman" panose="02020603050405020304" pitchFamily="18" charset="0"/>
              </a:rPr>
              <a:t>встречал</a:t>
            </a:r>
            <a:r>
              <a:rPr lang="ru-RU" altLang="de-DE" sz="2800">
                <a:latin typeface="Times New Roman" panose="02020603050405020304" pitchFamily="18" charset="0"/>
              </a:rPr>
              <a:t> </a:t>
            </a:r>
            <a:r>
              <a:rPr lang="ru-RU" altLang="de-DE" sz="2800" i="1">
                <a:latin typeface="Times New Roman" panose="02020603050405020304" pitchFamily="18" charset="0"/>
              </a:rPr>
              <a:t>такого</a:t>
            </a:r>
            <a:r>
              <a:rPr lang="ru-RU" altLang="de-DE" sz="2800">
                <a:latin typeface="Times New Roman" panose="02020603050405020304" pitchFamily="18" charset="0"/>
              </a:rPr>
              <a:t> </a:t>
            </a:r>
            <a:r>
              <a:rPr lang="ru-RU" altLang="de-DE" sz="2800" i="1">
                <a:latin typeface="Times New Roman" panose="02020603050405020304" pitchFamily="18" charset="0"/>
              </a:rPr>
              <a:t>бескорыстия</a:t>
            </a:r>
            <a:r>
              <a:rPr lang="ru-RU" altLang="de-DE" sz="2800">
                <a:latin typeface="Times New Roman" panose="02020603050405020304" pitchFamily="18" charset="0"/>
              </a:rPr>
              <a:t>, </a:t>
            </a:r>
            <a:r>
              <a:rPr lang="ru-RU" altLang="de-DE" sz="2800" i="1">
                <a:latin typeface="Times New Roman" panose="02020603050405020304" pitchFamily="18" charset="0"/>
              </a:rPr>
              <a:t>такого</a:t>
            </a:r>
            <a:r>
              <a:rPr lang="ru-RU" altLang="de-DE" sz="2800">
                <a:latin typeface="Times New Roman" panose="02020603050405020304" pitchFamily="18" charset="0"/>
              </a:rPr>
              <a:t> </a:t>
            </a:r>
            <a:r>
              <a:rPr lang="ru-RU" altLang="de-DE" sz="2800" i="1">
                <a:latin typeface="Times New Roman" panose="02020603050405020304" pitchFamily="18" charset="0"/>
              </a:rPr>
              <a:t>отсутствия</a:t>
            </a:r>
            <a:r>
              <a:rPr lang="ru-RU" altLang="de-DE" sz="2800">
                <a:latin typeface="Times New Roman" panose="02020603050405020304" pitchFamily="18" charset="0"/>
              </a:rPr>
              <a:t> </a:t>
            </a:r>
            <a:r>
              <a:rPr lang="ru-RU" altLang="de-DE" sz="2800" i="1">
                <a:latin typeface="Times New Roman" panose="02020603050405020304" pitchFamily="18" charset="0"/>
              </a:rPr>
              <a:t>зависти</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самомнения</a:t>
            </a:r>
            <a:r>
              <a:rPr lang="ru-RU" altLang="de-DE" sz="2800">
                <a:latin typeface="Times New Roman" panose="02020603050405020304" pitchFamily="18" charset="0"/>
              </a:rPr>
              <a:t>, </a:t>
            </a:r>
            <a:r>
              <a:rPr lang="ru-RU" altLang="de-DE" sz="2800" i="1">
                <a:latin typeface="Times New Roman" panose="02020603050405020304" pitchFamily="18" charset="0"/>
              </a:rPr>
              <a:t>такого</a:t>
            </a:r>
            <a:r>
              <a:rPr lang="de-CH" altLang="de-DE" sz="2800">
                <a:latin typeface="Times New Roman" panose="02020603050405020304" pitchFamily="18" charset="0"/>
              </a:rPr>
              <a:t> </a:t>
            </a:r>
            <a:r>
              <a:rPr lang="ru-RU" altLang="de-DE" sz="2800" i="1">
                <a:latin typeface="Times New Roman" panose="02020603050405020304" pitchFamily="18" charset="0"/>
              </a:rPr>
              <a:t>благо</a:t>
            </a:r>
            <a:r>
              <a:rPr lang="de-CH" altLang="de-DE" sz="2800" i="1">
                <a:latin typeface="Times New Roman" panose="02020603050405020304" pitchFamily="18" charset="0"/>
              </a:rPr>
              <a:t>-</a:t>
            </a:r>
            <a:r>
              <a:rPr lang="ru-RU" altLang="de-DE" sz="2800" i="1">
                <a:latin typeface="Times New Roman" panose="02020603050405020304" pitchFamily="18" charset="0"/>
              </a:rPr>
              <a:t>желательного</a:t>
            </a:r>
            <a:r>
              <a:rPr lang="ru-RU" altLang="de-DE" sz="2800">
                <a:latin typeface="Times New Roman" panose="02020603050405020304" pitchFamily="18" charset="0"/>
              </a:rPr>
              <a:t>, </a:t>
            </a:r>
            <a:r>
              <a:rPr lang="ru-RU" altLang="de-DE" sz="2800" i="1">
                <a:latin typeface="Times New Roman" panose="02020603050405020304" pitchFamily="18" charset="0"/>
              </a:rPr>
              <a:t>родственного</a:t>
            </a:r>
            <a:r>
              <a:rPr lang="de-CH" altLang="de-DE" sz="2800">
                <a:latin typeface="Times New Roman" panose="02020603050405020304" pitchFamily="18" charset="0"/>
              </a:rPr>
              <a:t> </a:t>
            </a:r>
            <a:r>
              <a:rPr lang="ru-RU" altLang="de-DE" sz="2800" i="1">
                <a:latin typeface="Times New Roman" panose="02020603050405020304" pitchFamily="18" charset="0"/>
              </a:rPr>
              <a:t>отношения</a:t>
            </a:r>
            <a:r>
              <a:rPr lang="ru-RU" altLang="de-DE" sz="2800">
                <a:latin typeface="Times New Roman" panose="02020603050405020304" pitchFamily="18" charset="0"/>
              </a:rPr>
              <a:t> </a:t>
            </a:r>
            <a:r>
              <a:rPr lang="ru-RU" altLang="de-DE" sz="2800" i="1">
                <a:latin typeface="Times New Roman" panose="02020603050405020304" pitchFamily="18" charset="0"/>
              </a:rPr>
              <a:t>к</a:t>
            </a:r>
            <a:r>
              <a:rPr lang="ru-RU" altLang="de-DE" sz="2800">
                <a:latin typeface="Times New Roman" panose="02020603050405020304" pitchFamily="18" charset="0"/>
              </a:rPr>
              <a:t> </a:t>
            </a:r>
            <a:r>
              <a:rPr lang="ru-RU" altLang="de-DE" sz="2800" i="1">
                <a:latin typeface="Times New Roman" panose="02020603050405020304" pitchFamily="18" charset="0"/>
              </a:rPr>
              <a:t>собратьям</a:t>
            </a:r>
            <a:r>
              <a:rPr lang="ru-RU" altLang="de-DE" sz="2800">
                <a:latin typeface="Times New Roman" panose="02020603050405020304" pitchFamily="18" charset="0"/>
              </a:rPr>
              <a:t> </a:t>
            </a:r>
            <a:r>
              <a:rPr lang="ru-RU" altLang="de-DE" sz="2800" i="1">
                <a:latin typeface="Times New Roman" panose="02020603050405020304" pitchFamily="18" charset="0"/>
              </a:rPr>
              <a:t>по</a:t>
            </a:r>
            <a:r>
              <a:rPr lang="ru-RU" altLang="de-DE" sz="2800">
                <a:latin typeface="Times New Roman" panose="02020603050405020304" pitchFamily="18" charset="0"/>
              </a:rPr>
              <a:t> </a:t>
            </a:r>
            <a:r>
              <a:rPr lang="ru-RU" altLang="de-DE" sz="2800" i="1">
                <a:latin typeface="Times New Roman" panose="02020603050405020304" pitchFamily="18" charset="0"/>
              </a:rPr>
              <a:t>искусству</a:t>
            </a:r>
            <a:r>
              <a:rPr lang="ru-RU" altLang="de-DE" sz="2800">
                <a:latin typeface="Times New Roman" panose="02020603050405020304" pitchFamily="18" charset="0"/>
              </a:rPr>
              <a:t> (Купр.);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насупленное</a:t>
            </a:r>
            <a:r>
              <a:rPr lang="ru-RU" altLang="de-DE" sz="2800">
                <a:latin typeface="Times New Roman" panose="02020603050405020304" pitchFamily="18" charset="0"/>
              </a:rPr>
              <a:t> </a:t>
            </a:r>
            <a:r>
              <a:rPr lang="ru-RU" altLang="de-DE" sz="2800" i="1">
                <a:latin typeface="Times New Roman" panose="02020603050405020304" pitchFamily="18" charset="0"/>
              </a:rPr>
              <a:t>лицо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предвещало</a:t>
            </a:r>
            <a:r>
              <a:rPr lang="ru-RU" altLang="de-DE" sz="2800">
                <a:latin typeface="Times New Roman" panose="02020603050405020304" pitchFamily="18" charset="0"/>
              </a:rPr>
              <a:t> </a:t>
            </a:r>
            <a:r>
              <a:rPr lang="ru-RU" altLang="de-DE" sz="2800" i="1">
                <a:latin typeface="Times New Roman" panose="02020603050405020304" pitchFamily="18" charset="0"/>
              </a:rPr>
              <a:t>добра</a:t>
            </a:r>
            <a:r>
              <a:rPr lang="ru-RU" altLang="de-DE" sz="2800">
                <a:latin typeface="Times New Roman" panose="02020603050405020304" pitchFamily="18" charset="0"/>
              </a:rPr>
              <a:t> (Леон.);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два</a:t>
            </a:r>
            <a:r>
              <a:rPr lang="ru-RU" altLang="de-DE" sz="2800">
                <a:latin typeface="Times New Roman" panose="02020603050405020304" pitchFamily="18" charset="0"/>
              </a:rPr>
              <a:t> </a:t>
            </a:r>
            <a:r>
              <a:rPr lang="ru-RU" altLang="de-DE" sz="2800" i="1">
                <a:latin typeface="Times New Roman" panose="02020603050405020304" pitchFamily="18" charset="0"/>
              </a:rPr>
              <a:t>долгих</a:t>
            </a:r>
            <a:r>
              <a:rPr lang="ru-RU" altLang="de-DE" sz="2800">
                <a:latin typeface="Times New Roman" panose="02020603050405020304" pitchFamily="18" charset="0"/>
              </a:rPr>
              <a:t> </a:t>
            </a:r>
            <a:r>
              <a:rPr lang="ru-RU" altLang="de-DE" sz="2800" i="1">
                <a:latin typeface="Times New Roman" panose="02020603050405020304" pitchFamily="18" charset="0"/>
              </a:rPr>
              <a:t>года</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так</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выбрал</a:t>
            </a:r>
            <a:r>
              <a:rPr lang="ru-RU" altLang="de-DE" sz="2800">
                <a:latin typeface="Times New Roman" panose="02020603050405020304" pitchFamily="18" charset="0"/>
              </a:rPr>
              <a:t> </a:t>
            </a:r>
            <a:r>
              <a:rPr lang="ru-RU" altLang="de-DE" sz="2800" i="1">
                <a:latin typeface="Times New Roman" panose="02020603050405020304" pitchFamily="18" charset="0"/>
              </a:rPr>
              <a:t>времени</a:t>
            </a:r>
            <a:r>
              <a:rPr lang="ru-RU" altLang="de-DE" sz="2800">
                <a:latin typeface="Times New Roman" panose="02020603050405020304" pitchFamily="18" charset="0"/>
              </a:rPr>
              <a:t> </a:t>
            </a:r>
            <a:r>
              <a:rPr lang="ru-RU" altLang="de-DE" sz="2800" i="1">
                <a:latin typeface="Times New Roman" panose="02020603050405020304" pitchFamily="18" charset="0"/>
              </a:rPr>
              <a:t>съездить</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ту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очень</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далекую</a:t>
            </a:r>
            <a:r>
              <a:rPr lang="ru-RU" altLang="de-DE" sz="2800">
                <a:latin typeface="Times New Roman" panose="02020603050405020304" pitchFamily="18" charset="0"/>
              </a:rPr>
              <a:t> </a:t>
            </a:r>
            <a:r>
              <a:rPr lang="ru-RU" altLang="de-DE" sz="2800" i="1">
                <a:latin typeface="Times New Roman" panose="02020603050405020304" pitchFamily="18" charset="0"/>
              </a:rPr>
              <a:t>школу</a:t>
            </a:r>
            <a:r>
              <a:rPr lang="ru-RU" altLang="de-DE" sz="2800">
                <a:latin typeface="Times New Roman" panose="02020603050405020304" pitchFamily="18" charset="0"/>
              </a:rPr>
              <a:t> (Быков).</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3) Род. п. предпочитается, если перед глаголом или непосредственно перед именем есть усилительные частицы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Отправлялись</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покупками</a:t>
            </a:r>
            <a:r>
              <a:rPr lang="ru-RU" altLang="de-DE" sz="2800">
                <a:latin typeface="Times New Roman" panose="02020603050405020304" pitchFamily="18" charset="0"/>
              </a:rPr>
              <a:t> </a:t>
            </a:r>
            <a:r>
              <a:rPr lang="ru-RU" altLang="de-DE" sz="2800" i="1">
                <a:latin typeface="Times New Roman" panose="02020603050405020304" pitchFamily="18" charset="0"/>
              </a:rPr>
              <a:t>втроем</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Любе</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a:t>
            </a:r>
            <a:r>
              <a:rPr lang="ru-RU" altLang="de-DE" sz="2800" i="1">
                <a:latin typeface="Times New Roman" panose="02020603050405020304" pitchFamily="18" charset="0"/>
              </a:rPr>
              <a:t>сказать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удавалось</a:t>
            </a:r>
            <a:r>
              <a:rPr lang="ru-RU" altLang="de-DE" sz="2800">
                <a:latin typeface="Times New Roman" panose="02020603050405020304" pitchFamily="18" charset="0"/>
              </a:rPr>
              <a:t>, </a:t>
            </a:r>
            <a:r>
              <a:rPr lang="ru-RU" altLang="de-DE" sz="2800" i="1">
                <a:latin typeface="Times New Roman" panose="02020603050405020304" pitchFamily="18" charset="0"/>
              </a:rPr>
              <a:t>старики</a:t>
            </a:r>
            <a:r>
              <a:rPr lang="ru-RU" altLang="de-DE" sz="2800">
                <a:latin typeface="Times New Roman" panose="02020603050405020304" pitchFamily="18" charset="0"/>
              </a:rPr>
              <a:t> </a:t>
            </a:r>
            <a:r>
              <a:rPr lang="ru-RU" altLang="de-DE" sz="2800" i="1">
                <a:latin typeface="Times New Roman" panose="02020603050405020304" pitchFamily="18" charset="0"/>
              </a:rPr>
              <a:t>сами</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выбирали</a:t>
            </a:r>
            <a:r>
              <a:rPr lang="ru-RU" altLang="de-DE" sz="2800">
                <a:latin typeface="Times New Roman" panose="02020603050405020304" pitchFamily="18" charset="0"/>
              </a:rPr>
              <a:t> (Кетл.); </a:t>
            </a:r>
            <a:r>
              <a:rPr lang="ru-RU" altLang="de-DE" sz="2800" i="1">
                <a:latin typeface="Times New Roman" panose="02020603050405020304" pitchFamily="18" charset="0"/>
              </a:rPr>
              <a:t>Руки</a:t>
            </a:r>
            <a:r>
              <a:rPr lang="ru-RU" altLang="de-DE" sz="2800">
                <a:latin typeface="Times New Roman" panose="02020603050405020304" pitchFamily="18" charset="0"/>
              </a:rPr>
              <a:t> </a:t>
            </a:r>
            <a:r>
              <a:rPr lang="ru-RU" altLang="de-DE" sz="2800" i="1">
                <a:latin typeface="Times New Roman" panose="02020603050405020304" pitchFamily="18" charset="0"/>
              </a:rPr>
              <a:t>дрожат</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держат</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плошки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лекарством</a:t>
            </a:r>
            <a:r>
              <a:rPr lang="ru-RU" altLang="de-DE" sz="2800">
                <a:latin typeface="Times New Roman" panose="02020603050405020304" pitchFamily="18" charset="0"/>
              </a:rPr>
              <a:t> -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удержать</a:t>
            </a:r>
            <a:r>
              <a:rPr lang="ru-RU" altLang="de-DE" sz="2800">
                <a:latin typeface="Times New Roman" panose="02020603050405020304" pitchFamily="18" charset="0"/>
              </a:rPr>
              <a:t> </a:t>
            </a:r>
            <a:r>
              <a:rPr lang="ru-RU" altLang="de-DE" sz="2800" i="1">
                <a:latin typeface="Times New Roman" panose="02020603050405020304" pitchFamily="18" charset="0"/>
              </a:rPr>
              <a:t>им</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книги</a:t>
            </a:r>
            <a:r>
              <a:rPr lang="ru-RU" altLang="de-DE" sz="2800">
                <a:latin typeface="Times New Roman" panose="02020603050405020304" pitchFamily="18" charset="0"/>
              </a:rPr>
              <a:t> (Сарт.);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тротуарах</a:t>
            </a:r>
            <a:r>
              <a:rPr lang="ru-RU" altLang="de-DE" sz="2800">
                <a:latin typeface="Times New Roman" panose="02020603050405020304" pitchFamily="18" charset="0"/>
              </a:rPr>
              <a:t> </a:t>
            </a:r>
            <a:r>
              <a:rPr lang="ru-RU" altLang="de-DE" sz="2800" i="1">
                <a:latin typeface="Times New Roman" panose="02020603050405020304" pitchFamily="18" charset="0"/>
              </a:rPr>
              <a:t>тесно</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никто</a:t>
            </a:r>
            <a:r>
              <a:rPr lang="ru-RU" altLang="de-DE" sz="2800">
                <a:latin typeface="Times New Roman" panose="02020603050405020304" pitchFamily="18" charset="0"/>
              </a:rPr>
              <a:t> </a:t>
            </a:r>
            <a:r>
              <a:rPr lang="ru-RU" altLang="de-DE" sz="2800" i="1">
                <a:latin typeface="Times New Roman" panose="02020603050405020304" pitchFamily="18" charset="0"/>
              </a:rPr>
              <a:t>вас</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толкнет</a:t>
            </a:r>
            <a:r>
              <a:rPr lang="ru-RU" altLang="de-DE" sz="2800">
                <a:latin typeface="Times New Roman" panose="02020603050405020304" pitchFamily="18" charset="0"/>
              </a:rPr>
              <a:t>, </a:t>
            </a:r>
            <a:r>
              <a:rPr lang="ru-RU" altLang="de-DE" sz="2800" i="1">
                <a:latin typeface="Times New Roman" panose="02020603050405020304" pitchFamily="18" charset="0"/>
              </a:rPr>
              <a:t>никто</a:t>
            </a:r>
            <a:r>
              <a:rPr lang="ru-RU" altLang="de-DE" sz="2800">
                <a:latin typeface="Times New Roman" panose="02020603050405020304" pitchFamily="18" charset="0"/>
              </a:rPr>
              <a:t> </a:t>
            </a:r>
            <a:r>
              <a:rPr lang="ru-RU" altLang="de-DE" sz="2800" i="1">
                <a:latin typeface="Times New Roman" panose="02020603050405020304" pitchFamily="18" charset="0"/>
              </a:rPr>
              <a:t>ни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кем</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ссорится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услышишь</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громкого</a:t>
            </a:r>
            <a:r>
              <a:rPr lang="ru-RU" altLang="de-DE" sz="2800">
                <a:latin typeface="Times New Roman" panose="02020603050405020304" pitchFamily="18" charset="0"/>
              </a:rPr>
              <a:t> </a:t>
            </a:r>
            <a:r>
              <a:rPr lang="ru-RU" altLang="de-DE" sz="2800" i="1">
                <a:latin typeface="Times New Roman" panose="02020603050405020304" pitchFamily="18" charset="0"/>
              </a:rPr>
              <a:t>слова</a:t>
            </a:r>
            <a:r>
              <a:rPr lang="ru-RU" altLang="de-DE" sz="2800">
                <a:latin typeface="Times New Roman" panose="02020603050405020304" pitchFamily="18" charset="0"/>
              </a:rPr>
              <a:t> (газ.).</a:t>
            </a:r>
          </a:p>
          <a:p>
            <a:pPr marL="342900" indent="-341313" algn="just" eaLnBrk="1">
              <a:spcAft>
                <a:spcPts val="1600"/>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2671. Употребление вин. п. часто связано с определенностью и конкретностью объекта. Поэтому вин. п. предпочитается в следующих случаях.</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C70471CE-5F39-245D-7638-B3C57F0C017D}"/>
              </a:ext>
            </a:extLst>
          </p:cNvPr>
          <p:cNvSpPr>
            <a:spLocks noGrp="1" noChangeArrowheads="1"/>
          </p:cNvSpPr>
          <p:nvPr>
            <p:ph type="body"/>
          </p:nvPr>
        </p:nvSpPr>
        <p:spPr>
          <a:xfrm>
            <a:off x="287338" y="288925"/>
            <a:ext cx="9504362" cy="71913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1) При наличии в предложении местоимений, указывающих на определенность объекта: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песню</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задушишь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убьешь</a:t>
            </a:r>
            <a:r>
              <a:rPr lang="ru-RU" altLang="de-DE" sz="2800">
                <a:latin typeface="Times New Roman" panose="02020603050405020304" pitchFamily="18" charset="0"/>
              </a:rPr>
              <a:t> (Ошанин);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гляди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таким</a:t>
            </a:r>
            <a:r>
              <a:rPr lang="ru-RU" altLang="de-DE" sz="2800">
                <a:latin typeface="Times New Roman" panose="02020603050405020304" pitchFamily="18" charset="0"/>
              </a:rPr>
              <a:t> </a:t>
            </a:r>
            <a:r>
              <a:rPr lang="ru-RU" altLang="de-DE" sz="2800" i="1">
                <a:latin typeface="Times New Roman" panose="02020603050405020304" pitchFamily="18" charset="0"/>
              </a:rPr>
              <a:t>укором</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хвали</a:t>
            </a:r>
            <a:r>
              <a:rPr lang="ru-RU" altLang="de-DE" sz="2800">
                <a:latin typeface="Times New Roman" panose="02020603050405020304" pitchFamily="18" charset="0"/>
              </a:rPr>
              <a:t> </a:t>
            </a:r>
            <a:r>
              <a:rPr lang="ru-RU" altLang="de-DE" sz="2800" i="1">
                <a:latin typeface="Times New Roman" panose="02020603050405020304" pitchFamily="18" charset="0"/>
              </a:rPr>
              <a:t>свои</a:t>
            </a:r>
            <a:r>
              <a:rPr lang="ru-RU" altLang="de-DE" sz="2800">
                <a:latin typeface="Times New Roman" panose="02020603050405020304" pitchFamily="18" charset="0"/>
              </a:rPr>
              <a:t> </a:t>
            </a:r>
            <a:r>
              <a:rPr lang="ru-RU" altLang="de-DE" sz="2800" i="1">
                <a:latin typeface="Times New Roman" panose="02020603050405020304" pitchFamily="18" charset="0"/>
              </a:rPr>
              <a:t>дары</a:t>
            </a:r>
            <a:r>
              <a:rPr lang="ru-RU" altLang="de-DE" sz="2800">
                <a:latin typeface="Times New Roman" panose="02020603050405020304" pitchFamily="18" charset="0"/>
              </a:rPr>
              <a:t> (Р. Рожд.). Такое употребление характерно и для старой литературной речи (особенно при опосредованном действии отрицания): </a:t>
            </a:r>
            <a:r>
              <a:rPr lang="ru-RU" altLang="de-DE" sz="2800" i="1">
                <a:latin typeface="Times New Roman" panose="02020603050405020304" pitchFamily="18" charset="0"/>
              </a:rPr>
              <a:t>Да</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a:t>
            </a:r>
            <a:r>
              <a:rPr lang="ru-RU" altLang="de-DE" sz="2800">
                <a:latin typeface="Times New Roman" panose="02020603050405020304" pitchFamily="18" charset="0"/>
              </a:rPr>
              <a:t> </a:t>
            </a:r>
            <a:r>
              <a:rPr lang="ru-RU" altLang="de-DE" sz="2800" i="1">
                <a:latin typeface="Times New Roman" panose="02020603050405020304" pitchFamily="18" charset="0"/>
              </a:rPr>
              <a:t>произнести</a:t>
            </a:r>
            <a:r>
              <a:rPr lang="ru-RU" altLang="de-DE" sz="2800">
                <a:latin typeface="Times New Roman" panose="02020603050405020304" pitchFamily="18" charset="0"/>
              </a:rPr>
              <a:t> </a:t>
            </a:r>
            <a:r>
              <a:rPr lang="ru-RU" altLang="de-DE" sz="2800" i="1">
                <a:latin typeface="Times New Roman" panose="02020603050405020304" pitchFamily="18" charset="0"/>
              </a:rPr>
              <a:t>тогда</a:t>
            </a:r>
            <a:r>
              <a:rPr lang="ru-RU" altLang="de-DE" sz="2800">
                <a:latin typeface="Times New Roman" panose="02020603050405020304" pitchFamily="18" charset="0"/>
              </a:rPr>
              <a:t> </a:t>
            </a:r>
            <a:r>
              <a:rPr lang="ru-RU" altLang="de-DE" sz="2800" i="1">
                <a:latin typeface="Times New Roman" panose="02020603050405020304" pitchFamily="18" charset="0"/>
              </a:rPr>
              <a:t>это</a:t>
            </a:r>
            <a:r>
              <a:rPr lang="ru-RU" altLang="de-DE" sz="2800">
                <a:latin typeface="Times New Roman" panose="02020603050405020304" pitchFamily="18" charset="0"/>
              </a:rPr>
              <a:t> </a:t>
            </a:r>
            <a:r>
              <a:rPr lang="ru-RU" altLang="de-DE" sz="2800" i="1">
                <a:latin typeface="Times New Roman" panose="02020603050405020304" pitchFamily="18" charset="0"/>
              </a:rPr>
              <a:t>слово</a:t>
            </a:r>
            <a:r>
              <a:rPr lang="ru-RU" altLang="de-DE" sz="2800">
                <a:latin typeface="Times New Roman" panose="02020603050405020304" pitchFamily="18" charset="0"/>
              </a:rPr>
              <a:t> (Тург.); </a:t>
            </a:r>
            <a:r>
              <a:rPr lang="ru-RU" altLang="de-DE" sz="2800" i="1">
                <a:latin typeface="Times New Roman" panose="02020603050405020304" pitchFamily="18" charset="0"/>
              </a:rPr>
              <a:t>Старик</a:t>
            </a:r>
            <a:r>
              <a:rPr lang="ru-RU" altLang="de-DE" sz="2800">
                <a:latin typeface="Times New Roman" panose="02020603050405020304" pitchFamily="18" charset="0"/>
              </a:rPr>
              <a:t> </a:t>
            </a:r>
            <a:r>
              <a:rPr lang="ru-RU" altLang="de-DE" sz="2800" i="1">
                <a:latin typeface="Times New Roman" panose="02020603050405020304" pitchFamily="18" charset="0"/>
              </a:rPr>
              <a:t>Лаврецкий</a:t>
            </a:r>
            <a:r>
              <a:rPr lang="ru-RU" altLang="de-DE" sz="2800">
                <a:latin typeface="Times New Roman" panose="02020603050405020304" pitchFamily="18" charset="0"/>
              </a:rPr>
              <a:t> </a:t>
            </a:r>
            <a:r>
              <a:rPr lang="ru-RU" altLang="de-DE" sz="2800" i="1">
                <a:latin typeface="Times New Roman" panose="02020603050405020304" pitchFamily="18" charset="0"/>
              </a:rPr>
              <a:t>долго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a:t>
            </a:r>
            <a:r>
              <a:rPr lang="ru-RU" altLang="de-DE" sz="2800">
                <a:latin typeface="Times New Roman" panose="02020603050405020304" pitchFamily="18" charset="0"/>
              </a:rPr>
              <a:t> </a:t>
            </a:r>
            <a:r>
              <a:rPr lang="ru-RU" altLang="de-DE" sz="2800" i="1">
                <a:latin typeface="Times New Roman" panose="02020603050405020304" pitchFamily="18" charset="0"/>
              </a:rPr>
              <a:t>простить</a:t>
            </a:r>
            <a:r>
              <a:rPr lang="ru-RU" altLang="de-DE" sz="2800">
                <a:latin typeface="Times New Roman" panose="02020603050405020304" pitchFamily="18" charset="0"/>
              </a:rPr>
              <a:t> </a:t>
            </a:r>
            <a:r>
              <a:rPr lang="ru-RU" altLang="de-DE" sz="2800" i="1">
                <a:latin typeface="Times New Roman" panose="02020603050405020304" pitchFamily="18" charset="0"/>
              </a:rPr>
              <a:t>сыну</a:t>
            </a:r>
            <a:r>
              <a:rPr lang="ru-RU" altLang="de-DE" sz="2800">
                <a:latin typeface="Times New Roman" panose="02020603050405020304" pitchFamily="18" charset="0"/>
              </a:rPr>
              <a:t> </a:t>
            </a:r>
            <a:r>
              <a:rPr lang="ru-RU" altLang="de-DE" sz="2800" i="1">
                <a:latin typeface="Times New Roman" panose="02020603050405020304" pitchFamily="18" charset="0"/>
              </a:rPr>
              <a:t>его</a:t>
            </a:r>
            <a:r>
              <a:rPr lang="ru-RU" altLang="de-DE" sz="2800">
                <a:latin typeface="Times New Roman" panose="02020603050405020304" pitchFamily="18" charset="0"/>
              </a:rPr>
              <a:t> </a:t>
            </a:r>
            <a:r>
              <a:rPr lang="ru-RU" altLang="de-DE" sz="2800" i="1">
                <a:latin typeface="Times New Roman" panose="02020603050405020304" pitchFamily="18" charset="0"/>
              </a:rPr>
              <a:t>свадьбу</a:t>
            </a:r>
            <a:r>
              <a:rPr lang="ru-RU" altLang="de-DE" sz="2800">
                <a:latin typeface="Times New Roman" panose="02020603050405020304" pitchFamily="18" charset="0"/>
              </a:rPr>
              <a:t> (Тург.); </a:t>
            </a:r>
            <a:r>
              <a:rPr lang="ru-RU" altLang="de-DE" sz="2800" i="1">
                <a:latin typeface="Times New Roman" panose="02020603050405020304" pitchFamily="18" charset="0"/>
              </a:rPr>
              <a:t>Ростов</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желая</a:t>
            </a:r>
            <a:r>
              <a:rPr lang="ru-RU" altLang="de-DE" sz="2800">
                <a:latin typeface="Times New Roman" panose="02020603050405020304" pitchFamily="18" charset="0"/>
              </a:rPr>
              <a:t> </a:t>
            </a:r>
            <a:r>
              <a:rPr lang="ru-RU" altLang="de-DE" sz="2800" i="1">
                <a:latin typeface="Times New Roman" panose="02020603050405020304" pitchFamily="18" charset="0"/>
              </a:rPr>
              <a:t>навязывать</a:t>
            </a:r>
            <a:r>
              <a:rPr lang="ru-RU" altLang="de-DE" sz="2800">
                <a:latin typeface="Times New Roman" panose="02020603050405020304" pitchFamily="18" charset="0"/>
              </a:rPr>
              <a:t> </a:t>
            </a:r>
            <a:r>
              <a:rPr lang="ru-RU" altLang="de-DE" sz="2800" i="1">
                <a:latin typeface="Times New Roman" panose="02020603050405020304" pitchFamily="18" charset="0"/>
              </a:rPr>
              <a:t>свое</a:t>
            </a:r>
            <a:r>
              <a:rPr lang="ru-RU" altLang="de-DE" sz="2800">
                <a:latin typeface="Times New Roman" panose="02020603050405020304" pitchFamily="18" charset="0"/>
              </a:rPr>
              <a:t> </a:t>
            </a:r>
            <a:r>
              <a:rPr lang="ru-RU" altLang="de-DE" sz="2800" i="1">
                <a:latin typeface="Times New Roman" panose="02020603050405020304" pitchFamily="18" charset="0"/>
              </a:rPr>
              <a:t>знакомство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пошел</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дом</a:t>
            </a:r>
            <a:r>
              <a:rPr lang="ru-RU" altLang="de-DE" sz="2800">
                <a:latin typeface="Times New Roman" panose="02020603050405020304" pitchFamily="18" charset="0"/>
              </a:rPr>
              <a:t> (Л. Толст.).</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Определенность объекта может выражаться придаточным предложением с союзным словом </a:t>
            </a:r>
            <a:r>
              <a:rPr lang="ru-RU" altLang="de-DE" sz="2800" i="1">
                <a:latin typeface="Times New Roman" panose="02020603050405020304" pitchFamily="18" charset="0"/>
              </a:rPr>
              <a:t>который</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прочитал</a:t>
            </a:r>
            <a:r>
              <a:rPr lang="ru-RU" altLang="de-DE" sz="2800">
                <a:latin typeface="Times New Roman" panose="02020603050405020304" pitchFamily="18" charset="0"/>
              </a:rPr>
              <a:t> </a:t>
            </a:r>
            <a:r>
              <a:rPr lang="ru-RU" altLang="de-DE" sz="2800" i="1">
                <a:latin typeface="Times New Roman" panose="02020603050405020304" pitchFamily="18" charset="0"/>
              </a:rPr>
              <a:t>книгу</a:t>
            </a:r>
            <a:r>
              <a:rPr lang="ru-RU" altLang="de-DE" sz="2800">
                <a:latin typeface="Times New Roman" panose="02020603050405020304" pitchFamily="18" charset="0"/>
              </a:rPr>
              <a:t>, </a:t>
            </a:r>
            <a:r>
              <a:rPr lang="ru-RU" altLang="de-DE" sz="2800" i="1">
                <a:latin typeface="Times New Roman" panose="02020603050405020304" pitchFamily="18" charset="0"/>
              </a:rPr>
              <a:t>которую</a:t>
            </a:r>
            <a:r>
              <a:rPr lang="ru-RU" altLang="de-DE" sz="2800">
                <a:latin typeface="Times New Roman" panose="02020603050405020304" pitchFamily="18" charset="0"/>
              </a:rPr>
              <a:t> </a:t>
            </a:r>
            <a:r>
              <a:rPr lang="ru-RU" altLang="de-DE" sz="2800" i="1">
                <a:latin typeface="Times New Roman" panose="02020603050405020304" pitchFamily="18" charset="0"/>
              </a:rPr>
              <a:t>вы</a:t>
            </a:r>
            <a:r>
              <a:rPr lang="ru-RU" altLang="de-DE" sz="2800">
                <a:latin typeface="Times New Roman" panose="02020603050405020304" pitchFamily="18" charset="0"/>
              </a:rPr>
              <a:t> </a:t>
            </a:r>
            <a:r>
              <a:rPr lang="ru-RU" altLang="de-DE" sz="2800" i="1">
                <a:latin typeface="Times New Roman" panose="02020603050405020304" pitchFamily="18" charset="0"/>
              </a:rPr>
              <a:t>ему</a:t>
            </a:r>
            <a:r>
              <a:rPr lang="ru-RU" altLang="de-DE" sz="2800">
                <a:latin typeface="Times New Roman" panose="02020603050405020304" pitchFamily="18" charset="0"/>
              </a:rPr>
              <a:t> </a:t>
            </a:r>
            <a:r>
              <a:rPr lang="ru-RU" altLang="de-DE" sz="2800" i="1">
                <a:latin typeface="Times New Roman" panose="02020603050405020304" pitchFamily="18" charset="0"/>
              </a:rPr>
              <a:t>дали</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 В случае выражения объекта существительным одушевленным или именем собственным: </a:t>
            </a:r>
            <a:r>
              <a:rPr lang="ru-RU" altLang="de-DE" sz="2800" i="1">
                <a:latin typeface="Times New Roman" panose="02020603050405020304" pitchFamily="18" charset="0"/>
              </a:rPr>
              <a:t>Со</a:t>
            </a:r>
            <a:r>
              <a:rPr lang="ru-RU" altLang="de-DE" sz="2800">
                <a:latin typeface="Times New Roman" panose="02020603050405020304" pitchFamily="18" charset="0"/>
              </a:rPr>
              <a:t> </a:t>
            </a:r>
            <a:r>
              <a:rPr lang="ru-RU" altLang="de-DE" sz="2800" i="1">
                <a:latin typeface="Times New Roman" panose="02020603050405020304" pitchFamily="18" charset="0"/>
              </a:rPr>
              <a:t>времени</a:t>
            </a:r>
            <a:r>
              <a:rPr lang="ru-RU" altLang="de-DE" sz="2800">
                <a:latin typeface="Times New Roman" panose="02020603050405020304" pitchFamily="18" charset="0"/>
              </a:rPr>
              <a:t> </a:t>
            </a:r>
            <a:r>
              <a:rPr lang="ru-RU" altLang="de-DE" sz="2800" i="1">
                <a:latin typeface="Times New Roman" panose="02020603050405020304" pitchFamily="18" charset="0"/>
              </a:rPr>
              <a:t>моего</a:t>
            </a:r>
            <a:r>
              <a:rPr lang="ru-RU" altLang="de-DE" sz="2800">
                <a:latin typeface="Times New Roman" panose="02020603050405020304" pitchFamily="18" charset="0"/>
              </a:rPr>
              <a:t> </a:t>
            </a:r>
            <a:r>
              <a:rPr lang="ru-RU" altLang="de-DE" sz="2800" i="1">
                <a:latin typeface="Times New Roman" panose="02020603050405020304" pitchFamily="18" charset="0"/>
              </a:rPr>
              <a:t>кондукторства</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люблю</a:t>
            </a:r>
            <a:r>
              <a:rPr lang="ru-RU" altLang="de-DE" sz="2800">
                <a:latin typeface="Times New Roman" panose="02020603050405020304" pitchFamily="18" charset="0"/>
              </a:rPr>
              <a:t> </a:t>
            </a:r>
            <a:r>
              <a:rPr lang="ru-RU" altLang="de-DE" sz="2800" i="1">
                <a:latin typeface="Times New Roman" panose="02020603050405020304" pitchFamily="18" charset="0"/>
              </a:rPr>
              <a:t>Лесную</a:t>
            </a:r>
            <a:r>
              <a:rPr lang="ru-RU" altLang="de-DE" sz="2800">
                <a:latin typeface="Times New Roman" panose="02020603050405020304" pitchFamily="18" charset="0"/>
              </a:rPr>
              <a:t> </a:t>
            </a:r>
            <a:r>
              <a:rPr lang="ru-RU" altLang="de-DE" sz="2800" i="1">
                <a:latin typeface="Times New Roman" panose="02020603050405020304" pitchFamily="18" charset="0"/>
              </a:rPr>
              <a:t>улицу</a:t>
            </a:r>
            <a:r>
              <a:rPr lang="ru-RU" altLang="de-DE" sz="2800">
                <a:latin typeface="Times New Roman" panose="02020603050405020304" pitchFamily="18" charset="0"/>
              </a:rPr>
              <a:t> (Пауст.);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Суровцев</a:t>
            </a:r>
            <a:r>
              <a:rPr lang="ru-RU" altLang="de-DE" sz="2800">
                <a:latin typeface="Times New Roman" panose="02020603050405020304" pitchFamily="18" charset="0"/>
              </a:rPr>
              <a:t> </a:t>
            </a:r>
            <a:r>
              <a:rPr lang="ru-RU" altLang="de-DE" sz="2800" i="1">
                <a:latin typeface="Times New Roman" panose="02020603050405020304" pitchFamily="18" charset="0"/>
              </a:rPr>
              <a:t>уже</a:t>
            </a:r>
            <a:r>
              <a:rPr lang="ru-RU" altLang="de-DE" sz="2800">
                <a:latin typeface="Times New Roman" panose="02020603050405020304" pitchFamily="18" charset="0"/>
              </a:rPr>
              <a:t> </a:t>
            </a:r>
            <a:r>
              <a:rPr lang="ru-RU" altLang="de-DE" sz="2800" i="1">
                <a:latin typeface="Times New Roman" panose="02020603050405020304" pitchFamily="18" charset="0"/>
              </a:rPr>
              <a:t>понимал</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уйти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повидав</a:t>
            </a:r>
            <a:r>
              <a:rPr lang="ru-RU" altLang="de-DE" sz="2800">
                <a:latin typeface="Times New Roman" panose="02020603050405020304" pitchFamily="18" charset="0"/>
              </a:rPr>
              <a:t> </a:t>
            </a:r>
            <a:r>
              <a:rPr lang="ru-RU" altLang="de-DE" sz="2800" i="1">
                <a:latin typeface="Times New Roman" panose="02020603050405020304" pitchFamily="18" charset="0"/>
              </a:rPr>
              <a:t>Веру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a:t>
            </a:r>
            <a:endParaRPr lang="ru-RU" altLang="de-DE" sz="280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1CCA767D-600C-8705-1EA0-5CACD0DE3800}"/>
              </a:ext>
            </a:extLst>
          </p:cNvPr>
          <p:cNvSpPr>
            <a:spLocks noGrp="1" noChangeArrowheads="1"/>
          </p:cNvSpPr>
          <p:nvPr>
            <p:ph type="body"/>
          </p:nvPr>
        </p:nvSpPr>
        <p:spPr>
          <a:xfrm>
            <a:off x="287338" y="287338"/>
            <a:ext cx="9431337" cy="64801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силах</a:t>
            </a:r>
            <a:r>
              <a:rPr lang="ru-RU" altLang="de-DE" sz="2800">
                <a:latin typeface="Times New Roman" panose="02020603050405020304" pitchFamily="18" charset="0"/>
              </a:rPr>
              <a:t> (Чак.). Такое же употребление отмечается и в старой литературной</a:t>
            </a:r>
            <a:r>
              <a:rPr lang="de-CH" altLang="de-DE" sz="2800">
                <a:latin typeface="Times New Roman" panose="02020603050405020304" pitchFamily="18" charset="0"/>
              </a:rPr>
              <a:t> </a:t>
            </a:r>
            <a:r>
              <a:rPr lang="ru-RU" altLang="de-DE" sz="2800">
                <a:latin typeface="Times New Roman" panose="02020603050405020304" pitchFamily="18" charset="0"/>
              </a:rPr>
              <a:t>речи: </a:t>
            </a:r>
            <a:r>
              <a:rPr lang="ru-RU" altLang="de-DE" sz="2800" i="1">
                <a:latin typeface="Times New Roman" panose="02020603050405020304" pitchFamily="18" charset="0"/>
              </a:rPr>
              <a:t>Вы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знаете</a:t>
            </a:r>
            <a:r>
              <a:rPr lang="ru-RU" altLang="de-DE" sz="2800">
                <a:latin typeface="Times New Roman" panose="02020603050405020304" pitchFamily="18" charset="0"/>
              </a:rPr>
              <a:t> </a:t>
            </a:r>
            <a:r>
              <a:rPr lang="ru-RU" altLang="de-DE" sz="2800" i="1">
                <a:latin typeface="Times New Roman" panose="02020603050405020304" pitchFamily="18" charset="0"/>
              </a:rPr>
              <a:t>Асю</a:t>
            </a:r>
            <a:r>
              <a:rPr lang="ru-RU" altLang="de-DE" sz="2800">
                <a:latin typeface="Times New Roman" panose="02020603050405020304" pitchFamily="18" charset="0"/>
              </a:rPr>
              <a:t> (Тург.);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отвергаю</a:t>
            </a:r>
            <a:r>
              <a:rPr lang="ru-RU" altLang="de-DE" sz="2800">
                <a:latin typeface="Times New Roman" panose="02020603050405020304" pitchFamily="18" charset="0"/>
              </a:rPr>
              <a:t> </a:t>
            </a:r>
            <a:r>
              <a:rPr lang="ru-RU" altLang="de-DE" sz="2800" i="1">
                <a:latin typeface="Times New Roman" panose="02020603050405020304" pitchFamily="18" charset="0"/>
              </a:rPr>
              <a:t>преступную</a:t>
            </a:r>
            <a:r>
              <a:rPr lang="ru-RU" altLang="de-DE" sz="2800">
                <a:latin typeface="Times New Roman" panose="02020603050405020304" pitchFamily="18" charset="0"/>
              </a:rPr>
              <a:t> </a:t>
            </a:r>
            <a:r>
              <a:rPr lang="ru-RU" altLang="de-DE" sz="2800" i="1">
                <a:latin typeface="Times New Roman" panose="02020603050405020304" pitchFamily="18" charset="0"/>
              </a:rPr>
              <a:t>жену</a:t>
            </a:r>
            <a:r>
              <a:rPr lang="ru-RU" altLang="de-DE" sz="2800">
                <a:latin typeface="Times New Roman" panose="02020603050405020304" pitchFamily="18" charset="0"/>
              </a:rPr>
              <a:t> (Л. Толст.). Ср., в соответствии со старой нормой, употребление одушевленных и собственных имен при отрицании в форме род.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жизни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видывал</a:t>
            </a:r>
            <a:r>
              <a:rPr lang="ru-RU" altLang="de-DE" sz="2800">
                <a:latin typeface="Times New Roman" panose="02020603050405020304" pitchFamily="18" charset="0"/>
              </a:rPr>
              <a:t> </a:t>
            </a:r>
            <a:r>
              <a:rPr lang="ru-RU" altLang="de-DE" sz="2800" i="1">
                <a:latin typeface="Times New Roman" panose="02020603050405020304" pitchFamily="18" charset="0"/>
              </a:rPr>
              <a:t>подобной</a:t>
            </a:r>
            <a:r>
              <a:rPr lang="ru-RU" altLang="de-DE" sz="2800">
                <a:latin typeface="Times New Roman" panose="02020603050405020304" pitchFamily="18" charset="0"/>
              </a:rPr>
              <a:t> </a:t>
            </a:r>
            <a:r>
              <a:rPr lang="ru-RU" altLang="de-DE" sz="2800" i="1">
                <a:latin typeface="Times New Roman" panose="02020603050405020304" pitchFamily="18" charset="0"/>
              </a:rPr>
              <a:t>красавицы</a:t>
            </a:r>
            <a:r>
              <a:rPr lang="ru-RU" altLang="de-DE" sz="2800">
                <a:latin typeface="Times New Roman" panose="02020603050405020304" pitchFamily="18" charset="0"/>
              </a:rPr>
              <a:t> (Тург.);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увидел</a:t>
            </a:r>
            <a:r>
              <a:rPr lang="ru-RU" altLang="de-DE" sz="2800">
                <a:latin typeface="Times New Roman" panose="02020603050405020304" pitchFamily="18" charset="0"/>
              </a:rPr>
              <a:t> </a:t>
            </a:r>
            <a:r>
              <a:rPr lang="ru-RU" altLang="de-DE" sz="2800" i="1">
                <a:latin typeface="Times New Roman" panose="02020603050405020304" pitchFamily="18" charset="0"/>
              </a:rPr>
              <a:t>их</a:t>
            </a:r>
            <a:r>
              <a:rPr lang="ru-RU" altLang="de-DE" sz="2800">
                <a:latin typeface="Times New Roman" panose="02020603050405020304" pitchFamily="18" charset="0"/>
              </a:rPr>
              <a:t> </a:t>
            </a:r>
            <a:r>
              <a:rPr lang="ru-RU" altLang="de-DE" sz="2800" i="1">
                <a:latin typeface="Times New Roman" panose="02020603050405020304" pitchFamily="18" charset="0"/>
              </a:rPr>
              <a:t>более</a:t>
            </a:r>
            <a:r>
              <a:rPr lang="ru-RU" altLang="de-DE" sz="2800">
                <a:latin typeface="Times New Roman" panose="02020603050405020304" pitchFamily="18" charset="0"/>
              </a:rPr>
              <a:t> -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увидел</a:t>
            </a:r>
            <a:r>
              <a:rPr lang="ru-RU" altLang="de-DE" sz="2800">
                <a:latin typeface="Times New Roman" panose="02020603050405020304" pitchFamily="18" charset="0"/>
              </a:rPr>
              <a:t> </a:t>
            </a:r>
            <a:r>
              <a:rPr lang="ru-RU" altLang="de-DE" sz="2800" i="1">
                <a:latin typeface="Times New Roman" panose="02020603050405020304" pitchFamily="18" charset="0"/>
              </a:rPr>
              <a:t>Аси</a:t>
            </a:r>
            <a:r>
              <a:rPr lang="ru-RU" altLang="de-DE" sz="2800">
                <a:latin typeface="Times New Roman" panose="02020603050405020304" pitchFamily="18" charset="0"/>
              </a:rPr>
              <a:t> (Тург.);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только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люблю</a:t>
            </a:r>
            <a:r>
              <a:rPr lang="ru-RU" altLang="de-DE" sz="2800">
                <a:latin typeface="Times New Roman" panose="02020603050405020304" pitchFamily="18" charset="0"/>
              </a:rPr>
              <a:t> </a:t>
            </a:r>
            <a:r>
              <a:rPr lang="ru-RU" altLang="de-DE" sz="2800" i="1">
                <a:latin typeface="Times New Roman" panose="02020603050405020304" pitchFamily="18" charset="0"/>
              </a:rPr>
              <a:t>Зины</a:t>
            </a:r>
            <a:r>
              <a:rPr lang="ru-RU" altLang="de-DE" sz="2800">
                <a:latin typeface="Times New Roman" panose="02020603050405020304" pitchFamily="18" charset="0"/>
              </a:rPr>
              <a:t> </a:t>
            </a:r>
            <a:r>
              <a:rPr lang="ru-RU" altLang="de-DE" sz="2800" i="1">
                <a:latin typeface="Times New Roman" panose="02020603050405020304" pitchFamily="18" charset="0"/>
              </a:rPr>
              <a:t>теперь</a:t>
            </a:r>
            <a:r>
              <a:rPr lang="ru-RU" altLang="de-DE" sz="2800">
                <a:latin typeface="Times New Roman" panose="02020603050405020304" pitchFamily="18" charset="0"/>
              </a:rPr>
              <a:t>,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даже</a:t>
            </a:r>
            <a:r>
              <a:rPr lang="ru-RU" altLang="de-DE" sz="2800">
                <a:latin typeface="Times New Roman" panose="02020603050405020304" pitchFamily="18" charset="0"/>
              </a:rPr>
              <a:t> </a:t>
            </a:r>
            <a:r>
              <a:rPr lang="ru-RU" altLang="de-DE" sz="2800" i="1">
                <a:latin typeface="Times New Roman" panose="02020603050405020304" pitchFamily="18" charset="0"/>
              </a:rPr>
              <a:t>со</a:t>
            </a:r>
            <a:r>
              <a:rPr lang="ru-RU" altLang="de-DE" sz="2800">
                <a:latin typeface="Times New Roman" panose="02020603050405020304" pitchFamily="18" charset="0"/>
              </a:rPr>
              <a:t> </a:t>
            </a:r>
            <a:r>
              <a:rPr lang="ru-RU" altLang="de-DE" sz="2800" i="1">
                <a:latin typeface="Times New Roman" panose="02020603050405020304" pitchFamily="18" charset="0"/>
              </a:rPr>
              <a:t>стыдом</a:t>
            </a:r>
            <a:r>
              <a:rPr lang="ru-RU" altLang="de-DE" sz="2800">
                <a:latin typeface="Times New Roman" panose="02020603050405020304" pitchFamily="18" charset="0"/>
              </a:rPr>
              <a:t> </a:t>
            </a:r>
            <a:r>
              <a:rPr lang="ru-RU" altLang="de-DE" sz="2800" i="1">
                <a:latin typeface="Times New Roman" panose="02020603050405020304" pitchFamily="18" charset="0"/>
              </a:rPr>
              <a:t>вспоминаю</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говорил</a:t>
            </a:r>
            <a:r>
              <a:rPr lang="ru-RU" altLang="de-DE" sz="2800">
                <a:latin typeface="Times New Roman" panose="02020603050405020304" pitchFamily="18" charset="0"/>
              </a:rPr>
              <a:t> </a:t>
            </a:r>
            <a:r>
              <a:rPr lang="ru-RU" altLang="de-DE" sz="2800" i="1">
                <a:latin typeface="Times New Roman" panose="02020603050405020304" pitchFamily="18" charset="0"/>
              </a:rPr>
              <a:t>ей</a:t>
            </a:r>
            <a:r>
              <a:rPr lang="ru-RU" altLang="de-DE" sz="2800">
                <a:latin typeface="Times New Roman" panose="02020603050405020304" pitchFamily="18" charset="0"/>
              </a:rPr>
              <a:t> (Бунин); </a:t>
            </a:r>
            <a:r>
              <a:rPr lang="ru-RU" altLang="de-DE" sz="2800" i="1">
                <a:latin typeface="Times New Roman" panose="02020603050405020304" pitchFamily="18" charset="0"/>
              </a:rPr>
              <a:t>Гришки</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почти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видела</a:t>
            </a:r>
            <a:r>
              <a:rPr lang="ru-RU" altLang="de-DE" sz="2800">
                <a:latin typeface="Times New Roman" panose="02020603050405020304" pitchFamily="18" charset="0"/>
              </a:rPr>
              <a:t> (Шолох.)</a:t>
            </a:r>
            <a:r>
              <a:rPr lang="de-CH" altLang="de-DE" sz="2800">
                <a:latin typeface="Times New Roman" panose="02020603050405020304" pitchFamily="18" charset="0"/>
              </a:rPr>
              <a:t> (</a:t>
            </a:r>
            <a:r>
              <a:rPr lang="ru-RU" altLang="de-DE" sz="2800">
                <a:latin typeface="Times New Roman" panose="02020603050405020304" pitchFamily="18" charset="0"/>
              </a:rPr>
              <a:t>Гриша –</a:t>
            </a:r>
            <a:r>
              <a:rPr lang="de-CH" altLang="de-DE" sz="2800">
                <a:latin typeface="Times New Roman" panose="02020603050405020304" pitchFamily="18" charset="0"/>
              </a:rPr>
              <a:t> </a:t>
            </a:r>
            <a:r>
              <a:rPr lang="ru-RU" altLang="de-DE" sz="2800">
                <a:latin typeface="Times New Roman" panose="02020603050405020304" pitchFamily="18" charset="0"/>
              </a:rPr>
              <a:t>Григорий Мелехов, «Тихий Дон», </a:t>
            </a:r>
            <a:r>
              <a:rPr lang="cs-CZ" altLang="de-DE" sz="2800">
                <a:latin typeface="Times New Roman" panose="02020603050405020304" pitchFamily="18" charset="0"/>
              </a:rPr>
              <a:t>MG</a:t>
            </a:r>
            <a:r>
              <a:rPr lang="de-CH" altLang="de-DE" sz="2800">
                <a:latin typeface="Times New Roman" panose="02020603050405020304" pitchFamily="18" charset="0"/>
              </a:rPr>
              <a:t>)</a:t>
            </a:r>
            <a:r>
              <a:rPr lang="ru-RU" altLang="de-DE" sz="2800">
                <a:latin typeface="Times New Roman" panose="02020603050405020304" pitchFamily="18" charset="0"/>
              </a:rPr>
              <a:t>.</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3) Если отрицание входит в состав частицы: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уронил</a:t>
            </a:r>
            <a:r>
              <a:rPr lang="ru-RU" altLang="de-DE" sz="2800">
                <a:latin typeface="Times New Roman" panose="02020603050405020304" pitchFamily="18" charset="0"/>
              </a:rPr>
              <a:t> </a:t>
            </a:r>
            <a:r>
              <a:rPr lang="ru-RU" altLang="de-DE" sz="2800" i="1">
                <a:latin typeface="Times New Roman" panose="02020603050405020304" pitchFamily="18" charset="0"/>
              </a:rPr>
              <a:t>стакан</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пропустил</a:t>
            </a:r>
            <a:r>
              <a:rPr lang="ru-RU" altLang="de-DE" sz="2800">
                <a:latin typeface="Times New Roman" panose="02020603050405020304" pitchFamily="18" charset="0"/>
              </a:rPr>
              <a:t> </a:t>
            </a:r>
            <a:r>
              <a:rPr lang="ru-RU" altLang="de-DE" sz="2800" i="1">
                <a:latin typeface="Times New Roman" panose="02020603050405020304" pitchFamily="18" charset="0"/>
              </a:rPr>
              <a:t>трамвай</a:t>
            </a:r>
            <a:r>
              <a:rPr lang="ru-RU" altLang="de-DE" sz="2800">
                <a:latin typeface="Times New Roman" panose="02020603050405020304" pitchFamily="18" charset="0"/>
              </a:rPr>
              <a:t>; </a:t>
            </a:r>
            <a:r>
              <a:rPr lang="ru-RU" altLang="de-DE" sz="2800" i="1">
                <a:latin typeface="Times New Roman" panose="02020603050405020304" pitchFamily="18" charset="0"/>
              </a:rPr>
              <a:t>Чуть</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потерял</a:t>
            </a:r>
            <a:r>
              <a:rPr lang="ru-RU" altLang="de-DE" sz="2800">
                <a:latin typeface="Times New Roman" panose="02020603050405020304" pitchFamily="18" charset="0"/>
              </a:rPr>
              <a:t> </a:t>
            </a:r>
            <a:r>
              <a:rPr lang="ru-RU" altLang="de-DE" sz="2800" i="1">
                <a:latin typeface="Times New Roman" panose="02020603050405020304" pitchFamily="18" charset="0"/>
              </a:rPr>
              <a:t>билет</a:t>
            </a:r>
            <a:r>
              <a:rPr lang="ru-RU" altLang="de-DE" sz="2800">
                <a:latin typeface="Times New Roman" panose="02020603050405020304" pitchFamily="18" charset="0"/>
              </a:rPr>
              <a:t>; </a:t>
            </a:r>
            <a:r>
              <a:rPr lang="ru-RU" altLang="de-DE" sz="2800" i="1">
                <a:latin typeface="Times New Roman" panose="02020603050405020304" pitchFamily="18" charset="0"/>
              </a:rPr>
              <a:t>Уля</a:t>
            </a:r>
            <a:r>
              <a:rPr lang="ru-RU" altLang="de-DE" sz="2800">
                <a:latin typeface="Times New Roman" panose="02020603050405020304" pitchFamily="18" charset="0"/>
              </a:rPr>
              <a:t>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выломила</a:t>
            </a:r>
            <a:r>
              <a:rPr lang="ru-RU" altLang="de-DE" sz="2800">
                <a:latin typeface="Times New Roman" panose="02020603050405020304" pitchFamily="18" charset="0"/>
              </a:rPr>
              <a:t> </a:t>
            </a:r>
            <a:r>
              <a:rPr lang="ru-RU" altLang="de-DE" sz="2800" i="1">
                <a:latin typeface="Times New Roman" panose="02020603050405020304" pitchFamily="18" charset="0"/>
              </a:rPr>
              <a:t>перед</a:t>
            </a:r>
            <a:r>
              <a:rPr lang="ru-RU" altLang="de-DE" sz="2800">
                <a:latin typeface="Times New Roman" panose="02020603050405020304" pitchFamily="18" charset="0"/>
              </a:rPr>
              <a:t> </a:t>
            </a:r>
            <a:r>
              <a:rPr lang="ru-RU" altLang="de-DE" sz="2800" i="1">
                <a:latin typeface="Times New Roman" panose="02020603050405020304" pitchFamily="18" charset="0"/>
              </a:rPr>
              <a:t>ней</a:t>
            </a:r>
            <a:r>
              <a:rPr lang="ru-RU" altLang="de-DE" sz="2800">
                <a:latin typeface="Times New Roman" panose="02020603050405020304" pitchFamily="18" charset="0"/>
              </a:rPr>
              <a:t> </a:t>
            </a:r>
            <a:r>
              <a:rPr lang="ru-RU" altLang="de-DE" sz="2800" i="1">
                <a:latin typeface="Times New Roman" panose="02020603050405020304" pitchFamily="18" charset="0"/>
              </a:rPr>
              <a:t>калитку</a:t>
            </a:r>
            <a:r>
              <a:rPr lang="ru-RU" altLang="de-DE" sz="2800">
                <a:latin typeface="Times New Roman" panose="02020603050405020304" pitchFamily="18" charset="0"/>
              </a:rPr>
              <a:t> (Фад.).</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C061542E-9FD8-1906-6BA4-6A798AB0F8EE}"/>
              </a:ext>
            </a:extLst>
          </p:cNvPr>
          <p:cNvSpPr>
            <a:spLocks noGrp="1" noChangeArrowheads="1"/>
          </p:cNvSpPr>
          <p:nvPr>
            <p:ph type="body"/>
          </p:nvPr>
        </p:nvSpPr>
        <p:spPr>
          <a:xfrm>
            <a:off x="166688" y="215900"/>
            <a:ext cx="9625012" cy="7054850"/>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При опосредованном влиянии отрицания в современном употреблении вин. п. нормален: </a:t>
            </a:r>
            <a:r>
              <a:rPr lang="ru-RU" altLang="de-DE" sz="2800" i="1">
                <a:latin typeface="Times New Roman" panose="02020603050405020304" pitchFamily="18" charset="0"/>
              </a:rPr>
              <a:t>Но</a:t>
            </a:r>
            <a:r>
              <a:rPr lang="ru-RU" altLang="de-DE" sz="2800">
                <a:latin typeface="Times New Roman" panose="02020603050405020304" pitchFamily="18" charset="0"/>
              </a:rPr>
              <a:t> </a:t>
            </a:r>
            <a:r>
              <a:rPr lang="ru-RU" altLang="de-DE" sz="2800" i="1">
                <a:latin typeface="Times New Roman" panose="02020603050405020304" pitchFamily="18" charset="0"/>
              </a:rPr>
              <a:t>говорить</a:t>
            </a:r>
            <a:r>
              <a:rPr lang="ru-RU" altLang="de-DE" sz="2800">
                <a:latin typeface="Times New Roman" panose="02020603050405020304" pitchFamily="18" charset="0"/>
              </a:rPr>
              <a:t> </a:t>
            </a:r>
            <a:r>
              <a:rPr lang="ru-RU" altLang="de-DE" sz="2800" i="1">
                <a:latin typeface="Times New Roman" panose="02020603050405020304" pitchFamily="18" charset="0"/>
              </a:rPr>
              <a:t>об</a:t>
            </a:r>
            <a:r>
              <a:rPr lang="ru-RU" altLang="de-DE" sz="2800">
                <a:latin typeface="Times New Roman" panose="02020603050405020304" pitchFamily="18" charset="0"/>
              </a:rPr>
              <a:t> </a:t>
            </a:r>
            <a:r>
              <a:rPr lang="ru-RU" altLang="de-DE" sz="2800" i="1">
                <a:latin typeface="Times New Roman" panose="02020603050405020304" pitchFamily="18" charset="0"/>
              </a:rPr>
              <a:t>этом</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разрешала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желая</a:t>
            </a:r>
            <a:r>
              <a:rPr lang="ru-RU" altLang="de-DE" sz="2800">
                <a:latin typeface="Times New Roman" panose="02020603050405020304" pitchFamily="18" charset="0"/>
              </a:rPr>
              <a:t> </a:t>
            </a:r>
            <a:r>
              <a:rPr lang="ru-RU" altLang="de-DE" sz="2800" i="1">
                <a:latin typeface="Times New Roman" panose="02020603050405020304" pitchFamily="18" charset="0"/>
              </a:rPr>
              <a:t>портить</a:t>
            </a:r>
            <a:r>
              <a:rPr lang="ru-RU" altLang="de-DE" sz="2800">
                <a:latin typeface="Times New Roman" panose="02020603050405020304" pitchFamily="18" charset="0"/>
              </a:rPr>
              <a:t> </a:t>
            </a:r>
            <a:r>
              <a:rPr lang="ru-RU" altLang="de-DE" sz="2800" i="1">
                <a:latin typeface="Times New Roman" panose="02020603050405020304" pitchFamily="18" charset="0"/>
              </a:rPr>
              <a:t>ему</a:t>
            </a:r>
            <a:r>
              <a:rPr lang="ru-RU" altLang="de-DE" sz="2800">
                <a:latin typeface="Times New Roman" panose="02020603050405020304" pitchFamily="18" charset="0"/>
              </a:rPr>
              <a:t> </a:t>
            </a:r>
            <a:r>
              <a:rPr lang="ru-RU" altLang="de-DE" sz="2800" i="1">
                <a:latin typeface="Times New Roman" panose="02020603050405020304" pitchFamily="18" charset="0"/>
              </a:rPr>
              <a:t>настроение</a:t>
            </a:r>
            <a:r>
              <a:rPr lang="ru-RU" altLang="de-DE" sz="2800">
                <a:latin typeface="Times New Roman" panose="02020603050405020304" pitchFamily="18" charset="0"/>
              </a:rPr>
              <a:t> </a:t>
            </a:r>
            <a:r>
              <a:rPr lang="ru-RU" altLang="de-DE" sz="2800" i="1">
                <a:latin typeface="Times New Roman" panose="02020603050405020304" pitchFamily="18" charset="0"/>
              </a:rPr>
              <a:t>перед</a:t>
            </a:r>
            <a:r>
              <a:rPr lang="ru-RU" altLang="de-DE" sz="2800">
                <a:latin typeface="Times New Roman" panose="02020603050405020304" pitchFamily="18" charset="0"/>
              </a:rPr>
              <a:t> </a:t>
            </a:r>
            <a:r>
              <a:rPr lang="ru-RU" altLang="de-DE" sz="2800" i="1">
                <a:latin typeface="Times New Roman" panose="02020603050405020304" pitchFamily="18" charset="0"/>
              </a:rPr>
              <a:t>дорогой</a:t>
            </a:r>
            <a:r>
              <a:rPr lang="ru-RU" altLang="de-DE" sz="2800">
                <a:latin typeface="Times New Roman" panose="02020603050405020304" pitchFamily="18" charset="0"/>
              </a:rPr>
              <a:t> (Симон.);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решался</a:t>
            </a:r>
            <a:r>
              <a:rPr lang="ru-RU" altLang="de-DE" sz="2800">
                <a:latin typeface="Times New Roman" panose="02020603050405020304" pitchFamily="18" charset="0"/>
              </a:rPr>
              <a:t> </a:t>
            </a:r>
            <a:r>
              <a:rPr lang="ru-RU" altLang="de-DE" sz="2800" i="1">
                <a:latin typeface="Times New Roman" panose="02020603050405020304" pitchFamily="18" charset="0"/>
              </a:rPr>
              <a:t>сообщить</a:t>
            </a:r>
            <a:r>
              <a:rPr lang="ru-RU" altLang="de-DE" sz="2800">
                <a:latin typeface="Times New Roman" panose="02020603050405020304" pitchFamily="18" charset="0"/>
              </a:rPr>
              <a:t> </a:t>
            </a:r>
            <a:r>
              <a:rPr lang="ru-RU" altLang="de-DE" sz="2800" i="1">
                <a:latin typeface="Times New Roman" panose="02020603050405020304" pitchFamily="18" charset="0"/>
              </a:rPr>
              <a:t>матери</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Оле</a:t>
            </a:r>
            <a:r>
              <a:rPr lang="ru-RU" altLang="de-DE" sz="2800">
                <a:latin typeface="Times New Roman" panose="02020603050405020304" pitchFamily="18" charset="0"/>
              </a:rPr>
              <a:t> </a:t>
            </a:r>
            <a:r>
              <a:rPr lang="ru-RU" altLang="de-DE" sz="2800" i="1">
                <a:latin typeface="Times New Roman" panose="02020603050405020304" pitchFamily="18" charset="0"/>
              </a:rPr>
              <a:t>правду</a:t>
            </a:r>
            <a:r>
              <a:rPr lang="ru-RU" altLang="de-DE" sz="2800">
                <a:latin typeface="Times New Roman" panose="02020603050405020304" pitchFamily="18" charset="0"/>
              </a:rPr>
              <a:t> </a:t>
            </a:r>
            <a:r>
              <a:rPr lang="ru-RU" altLang="de-DE" sz="2800" i="1">
                <a:latin typeface="Times New Roman" panose="02020603050405020304" pitchFamily="18" charset="0"/>
              </a:rPr>
              <a:t>о</a:t>
            </a:r>
            <a:r>
              <a:rPr lang="ru-RU" altLang="de-DE" sz="2800">
                <a:latin typeface="Times New Roman" panose="02020603050405020304" pitchFamily="18" charset="0"/>
              </a:rPr>
              <a:t> </a:t>
            </a:r>
            <a:r>
              <a:rPr lang="ru-RU" altLang="de-DE" sz="2800" i="1">
                <a:latin typeface="Times New Roman" panose="02020603050405020304" pitchFamily="18" charset="0"/>
              </a:rPr>
              <a:t>своем</a:t>
            </a:r>
            <a:r>
              <a:rPr lang="ru-RU" altLang="de-DE" sz="2800">
                <a:latin typeface="Times New Roman" panose="02020603050405020304" pitchFamily="18" charset="0"/>
              </a:rPr>
              <a:t> </a:t>
            </a:r>
            <a:r>
              <a:rPr lang="ru-RU" altLang="de-DE" sz="2800" i="1">
                <a:latin typeface="Times New Roman" panose="02020603050405020304" pitchFamily="18" charset="0"/>
              </a:rPr>
              <a:t>несчастье</a:t>
            </a:r>
            <a:r>
              <a:rPr lang="ru-RU" altLang="de-DE" sz="2800">
                <a:latin typeface="Times New Roman" panose="02020603050405020304" pitchFamily="18" charset="0"/>
              </a:rPr>
              <a:t> (Полев.); </a:t>
            </a:r>
            <a:r>
              <a:rPr lang="ru-RU" altLang="de-DE" sz="2800" i="1">
                <a:latin typeface="Times New Roman" panose="02020603050405020304" pitchFamily="18" charset="0"/>
              </a:rPr>
              <a:t>Мне</a:t>
            </a:r>
            <a:r>
              <a:rPr lang="ru-RU" altLang="de-DE" sz="2800">
                <a:latin typeface="Times New Roman" panose="02020603050405020304" pitchFamily="18" charset="0"/>
              </a:rPr>
              <a:t> </a:t>
            </a:r>
            <a:r>
              <a:rPr lang="ru-RU" altLang="de-DE" sz="2800" i="1">
                <a:latin typeface="Times New Roman" panose="02020603050405020304" pitchFamily="18" charset="0"/>
              </a:rPr>
              <a:t>школу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удалось</a:t>
            </a:r>
            <a:r>
              <a:rPr lang="ru-RU" altLang="de-DE" sz="2800">
                <a:latin typeface="Times New Roman" panose="02020603050405020304" pitchFamily="18" charset="0"/>
              </a:rPr>
              <a:t> </a:t>
            </a:r>
            <a:r>
              <a:rPr lang="ru-RU" altLang="de-DE" sz="2800" i="1">
                <a:latin typeface="Times New Roman" panose="02020603050405020304" pitchFamily="18" charset="0"/>
              </a:rPr>
              <a:t>закончить</a:t>
            </a:r>
            <a:r>
              <a:rPr lang="ru-RU" altLang="de-DE" sz="2800">
                <a:latin typeface="Times New Roman" panose="02020603050405020304" pitchFamily="18" charset="0"/>
              </a:rPr>
              <a:t> (И. Грекова); </a:t>
            </a:r>
            <a:r>
              <a:rPr lang="ru-RU" altLang="de-DE" sz="2800" i="1">
                <a:latin typeface="Times New Roman" panose="02020603050405020304" pitchFamily="18" charset="0"/>
              </a:rPr>
              <a:t>Мне</a:t>
            </a:r>
            <a:r>
              <a:rPr lang="ru-RU" altLang="de-DE" sz="2800">
                <a:latin typeface="Times New Roman" panose="02020603050405020304" pitchFamily="18" charset="0"/>
              </a:rPr>
              <a:t> </a:t>
            </a:r>
            <a:r>
              <a:rPr lang="ru-RU" altLang="de-DE" sz="2800" i="1">
                <a:latin typeface="Times New Roman" panose="02020603050405020304" pitchFamily="18" charset="0"/>
              </a:rPr>
              <a:t>говорить</a:t>
            </a:r>
            <a:r>
              <a:rPr lang="ru-RU" altLang="de-DE" sz="2800">
                <a:latin typeface="Times New Roman" panose="02020603050405020304" pitchFamily="18" charset="0"/>
              </a:rPr>
              <a:t> </a:t>
            </a:r>
            <a:r>
              <a:rPr lang="ru-RU" altLang="de-DE" sz="2800" i="1">
                <a:latin typeface="Times New Roman" panose="02020603050405020304" pitchFamily="18" charset="0"/>
              </a:rPr>
              <a:t>неправду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положено</a:t>
            </a:r>
            <a:r>
              <a:rPr lang="ru-RU" altLang="de-DE" sz="2800">
                <a:latin typeface="Times New Roman" panose="02020603050405020304" pitchFamily="18" charset="0"/>
              </a:rPr>
              <a:t> (газ.). Однако в подобных случаях нормален и род. п.: </a:t>
            </a:r>
            <a:r>
              <a:rPr lang="ru-RU" altLang="de-DE" sz="2800" i="1">
                <a:latin typeface="Times New Roman" panose="02020603050405020304" pitchFamily="18" charset="0"/>
              </a:rPr>
              <a:t>Анна</a:t>
            </a:r>
            <a:r>
              <a:rPr lang="ru-RU" altLang="de-DE" sz="2800">
                <a:latin typeface="Times New Roman" panose="02020603050405020304" pitchFamily="18" charset="0"/>
              </a:rPr>
              <a:t> </a:t>
            </a:r>
            <a:r>
              <a:rPr lang="ru-RU" altLang="de-DE" sz="2800" i="1">
                <a:latin typeface="Times New Roman" panose="02020603050405020304" pitchFamily="18" charset="0"/>
              </a:rPr>
              <a:t>знала</a:t>
            </a:r>
            <a:r>
              <a:rPr lang="ru-RU" altLang="de-DE" sz="2800">
                <a:latin typeface="Times New Roman" panose="02020603050405020304" pitchFamily="18" charset="0"/>
              </a:rPr>
              <a:t>, </a:t>
            </a:r>
            <a:r>
              <a:rPr lang="ru-RU" altLang="de-DE" sz="2800" i="1">
                <a:latin typeface="Times New Roman" panose="02020603050405020304" pitchFamily="18" charset="0"/>
              </a:rPr>
              <a:t>что</a:t>
            </a:r>
            <a:r>
              <a:rPr lang="ru-RU" altLang="de-DE" sz="2800">
                <a:latin typeface="Times New Roman" panose="02020603050405020304" pitchFamily="18" charset="0"/>
              </a:rPr>
              <a:t> </a:t>
            </a:r>
            <a:r>
              <a:rPr lang="ru-RU" altLang="de-DE" sz="2800" i="1">
                <a:latin typeface="Times New Roman" panose="02020603050405020304" pitchFamily="18" charset="0"/>
              </a:rPr>
              <a:t>ничто</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мире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может</a:t>
            </a:r>
            <a:r>
              <a:rPr lang="ru-RU" altLang="de-DE" sz="2800">
                <a:latin typeface="Times New Roman" panose="02020603050405020304" pitchFamily="18" charset="0"/>
              </a:rPr>
              <a:t> </a:t>
            </a:r>
            <a:r>
              <a:rPr lang="ru-RU" altLang="de-DE" sz="2800" i="1">
                <a:latin typeface="Times New Roman" panose="02020603050405020304" pitchFamily="18" charset="0"/>
              </a:rPr>
              <a:t>принести</a:t>
            </a:r>
            <a:r>
              <a:rPr lang="ru-RU" altLang="de-DE" sz="2800">
                <a:latin typeface="Times New Roman" panose="02020603050405020304" pitchFamily="18" charset="0"/>
              </a:rPr>
              <a:t> </a:t>
            </a:r>
            <a:r>
              <a:rPr lang="ru-RU" altLang="de-DE" sz="2800" i="1">
                <a:latin typeface="Times New Roman" panose="02020603050405020304" pitchFamily="18" charset="0"/>
              </a:rPr>
              <a:t>ей</a:t>
            </a:r>
            <a:r>
              <a:rPr lang="ru-RU" altLang="de-DE" sz="2800">
                <a:latin typeface="Times New Roman" panose="02020603050405020304" pitchFamily="18" charset="0"/>
              </a:rPr>
              <a:t> </a:t>
            </a:r>
            <a:r>
              <a:rPr lang="ru-RU" altLang="de-DE" sz="2800" i="1">
                <a:latin typeface="Times New Roman" panose="02020603050405020304" pitchFamily="18" charset="0"/>
              </a:rPr>
              <a:t>утешения</a:t>
            </a:r>
            <a:r>
              <a:rPr lang="ru-RU" altLang="de-DE" sz="2800">
                <a:latin typeface="Times New Roman" panose="02020603050405020304" pitchFamily="18" charset="0"/>
              </a:rPr>
              <a:t> (Пауст.);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орденов</a:t>
            </a:r>
            <a:r>
              <a:rPr lang="ru-RU" altLang="de-DE" sz="2800">
                <a:latin typeface="Times New Roman" panose="02020603050405020304" pitchFamily="18" charset="0"/>
              </a:rPr>
              <a:t> </a:t>
            </a:r>
            <a:r>
              <a:rPr lang="ru-RU" altLang="de-DE" sz="2800" i="1">
                <a:latin typeface="Times New Roman" panose="02020603050405020304" pitchFamily="18" charset="0"/>
              </a:rPr>
              <a:t>своих</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собою</a:t>
            </a:r>
            <a:r>
              <a:rPr lang="ru-RU" altLang="de-DE" sz="2800">
                <a:latin typeface="Times New Roman" panose="02020603050405020304" pitchFamily="18" charset="0"/>
              </a:rPr>
              <a:t> </a:t>
            </a:r>
            <a:r>
              <a:rPr lang="ru-RU" altLang="de-DE" sz="2800" i="1">
                <a:latin typeface="Times New Roman" panose="02020603050405020304" pitchFamily="18" charset="0"/>
              </a:rPr>
              <a:t>им</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положено</a:t>
            </a:r>
            <a:r>
              <a:rPr lang="ru-RU" altLang="de-DE" sz="2800">
                <a:latin typeface="Times New Roman" panose="02020603050405020304" pitchFamily="18" charset="0"/>
              </a:rPr>
              <a:t> </a:t>
            </a:r>
            <a:r>
              <a:rPr lang="ru-RU" altLang="de-DE" sz="2800" i="1">
                <a:latin typeface="Times New Roman" panose="02020603050405020304" pitchFamily="18" charset="0"/>
              </a:rPr>
              <a:t>иметь</a:t>
            </a:r>
            <a:r>
              <a:rPr lang="ru-RU" altLang="de-DE" sz="2800">
                <a:latin typeface="Times New Roman" panose="02020603050405020304" pitchFamily="18" charset="0"/>
              </a:rPr>
              <a:t> (Симон.);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хотелось</a:t>
            </a:r>
            <a:r>
              <a:rPr lang="ru-RU" altLang="de-DE" sz="2800">
                <a:latin typeface="Times New Roman" panose="02020603050405020304" pitchFamily="18" charset="0"/>
              </a:rPr>
              <a:t> </a:t>
            </a:r>
            <a:r>
              <a:rPr lang="ru-RU" altLang="de-DE" sz="2800" i="1">
                <a:latin typeface="Times New Roman" panose="02020603050405020304" pitchFamily="18" charset="0"/>
              </a:rPr>
              <a:t>читать</a:t>
            </a:r>
            <a:r>
              <a:rPr lang="ru-RU" altLang="de-DE" sz="2800">
                <a:latin typeface="Times New Roman" panose="02020603050405020304" pitchFamily="18" charset="0"/>
              </a:rPr>
              <a:t> </a:t>
            </a:r>
            <a:r>
              <a:rPr lang="ru-RU" altLang="de-DE" sz="2800" i="1">
                <a:latin typeface="Times New Roman" panose="02020603050405020304" pitchFamily="18" charset="0"/>
              </a:rPr>
              <a:t>нравоучений</a:t>
            </a:r>
            <a:r>
              <a:rPr lang="ru-RU" altLang="de-DE" sz="2800">
                <a:latin typeface="Times New Roman" panose="02020603050405020304" pitchFamily="18" charset="0"/>
              </a:rPr>
              <a:t> (газ.).</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В собственно отрицательных предложениях типа </a:t>
            </a:r>
            <a:r>
              <a:rPr lang="ru-RU" altLang="de-DE" sz="2800" i="1">
                <a:latin typeface="Times New Roman" panose="02020603050405020304" pitchFamily="18" charset="0"/>
              </a:rPr>
              <a:t>Некому</a:t>
            </a:r>
            <a:r>
              <a:rPr lang="ru-RU" altLang="de-DE" sz="2800">
                <a:latin typeface="Times New Roman" panose="02020603050405020304" pitchFamily="18" charset="0"/>
              </a:rPr>
              <a:t> </a:t>
            </a:r>
            <a:r>
              <a:rPr lang="ru-RU" altLang="de-DE" sz="2800" i="1">
                <a:latin typeface="Times New Roman" panose="02020603050405020304" pitchFamily="18" charset="0"/>
              </a:rPr>
              <a:t>показать</a:t>
            </a:r>
            <a:r>
              <a:rPr lang="ru-RU" altLang="de-DE" sz="2800">
                <a:latin typeface="Times New Roman" panose="02020603050405020304" pitchFamily="18" charset="0"/>
              </a:rPr>
              <a:t> </a:t>
            </a:r>
            <a:r>
              <a:rPr lang="ru-RU" altLang="de-DE" sz="2800" i="1">
                <a:latin typeface="Times New Roman" panose="02020603050405020304" pitchFamily="18" charset="0"/>
              </a:rPr>
              <a:t>работу</a:t>
            </a:r>
            <a:r>
              <a:rPr lang="ru-RU" altLang="de-DE" sz="2800">
                <a:latin typeface="Times New Roman" panose="02020603050405020304" pitchFamily="18" charset="0"/>
              </a:rPr>
              <a:t>; </a:t>
            </a:r>
            <a:r>
              <a:rPr lang="ru-RU" altLang="de-DE" sz="2800" i="1">
                <a:latin typeface="Times New Roman" panose="02020603050405020304" pitchFamily="18" charset="0"/>
              </a:rPr>
              <a:t>Негде</a:t>
            </a:r>
            <a:r>
              <a:rPr lang="ru-RU" altLang="de-DE" sz="2800">
                <a:latin typeface="Times New Roman" panose="02020603050405020304" pitchFamily="18" charset="0"/>
              </a:rPr>
              <a:t> </a:t>
            </a:r>
            <a:r>
              <a:rPr lang="ru-RU" altLang="de-DE" sz="2800" i="1">
                <a:latin typeface="Times New Roman" panose="02020603050405020304" pitchFamily="18" charset="0"/>
              </a:rPr>
              <a:t>опубликовать</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 - чаще употребляется вин. п.: </a:t>
            </a:r>
            <a:r>
              <a:rPr lang="ru-RU" altLang="de-DE" sz="2800" i="1">
                <a:latin typeface="Times New Roman" panose="02020603050405020304" pitchFamily="18" charset="0"/>
              </a:rPr>
              <a:t>Некому</a:t>
            </a:r>
            <a:r>
              <a:rPr lang="ru-RU" altLang="de-DE" sz="2800">
                <a:latin typeface="Times New Roman" panose="02020603050405020304" pitchFamily="18" charset="0"/>
              </a:rPr>
              <a:t> </a:t>
            </a:r>
            <a:r>
              <a:rPr lang="ru-RU" altLang="de-DE" sz="2800" i="1">
                <a:latin typeface="Times New Roman" panose="02020603050405020304" pitchFamily="18" charset="0"/>
              </a:rPr>
              <a:t>будет</a:t>
            </a:r>
            <a:r>
              <a:rPr lang="ru-RU" altLang="de-DE" sz="2800">
                <a:latin typeface="Times New Roman" panose="02020603050405020304" pitchFamily="18" charset="0"/>
              </a:rPr>
              <a:t> </a:t>
            </a:r>
            <a:r>
              <a:rPr lang="ru-RU" altLang="de-DE" sz="2800" i="1">
                <a:latin typeface="Times New Roman" panose="02020603050405020304" pitchFamily="18" charset="0"/>
              </a:rPr>
              <a:t>предъявить</a:t>
            </a:r>
            <a:r>
              <a:rPr lang="ru-RU" altLang="de-DE" sz="2800">
                <a:latin typeface="Times New Roman" panose="02020603050405020304" pitchFamily="18" charset="0"/>
              </a:rPr>
              <a:t> </a:t>
            </a:r>
            <a:r>
              <a:rPr lang="ru-RU" altLang="de-DE" sz="2800" i="1">
                <a:latin typeface="Times New Roman" panose="02020603050405020304" pitchFamily="18" charset="0"/>
              </a:rPr>
              <a:t>иск</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порубку</a:t>
            </a:r>
            <a:r>
              <a:rPr lang="ru-RU" altLang="de-DE" sz="2800">
                <a:latin typeface="Times New Roman" panose="02020603050405020304" pitchFamily="18" charset="0"/>
              </a:rPr>
              <a:t> (Исак.);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к</a:t>
            </a:r>
            <a:r>
              <a:rPr lang="ru-RU" altLang="de-DE" sz="2800">
                <a:latin typeface="Times New Roman" panose="02020603050405020304" pitchFamily="18" charset="0"/>
              </a:rPr>
              <a:t> </a:t>
            </a:r>
            <a:r>
              <a:rPr lang="ru-RU" altLang="de-DE" sz="2800" i="1">
                <a:latin typeface="Times New Roman" panose="02020603050405020304" pitchFamily="18" charset="0"/>
              </a:rPr>
              <a:t>чему</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институт</a:t>
            </a:r>
            <a:r>
              <a:rPr lang="ru-RU" altLang="de-DE" sz="2800">
                <a:latin typeface="Times New Roman" panose="02020603050405020304" pitchFamily="18" charset="0"/>
              </a:rPr>
              <a:t> </a:t>
            </a:r>
            <a:r>
              <a:rPr lang="ru-RU" altLang="de-DE" sz="2800" i="1">
                <a:latin typeface="Times New Roman" panose="02020603050405020304" pitchFamily="18" charset="0"/>
              </a:rPr>
              <a:t>кончать</a:t>
            </a:r>
            <a:r>
              <a:rPr lang="ru-RU" altLang="de-DE" sz="2800">
                <a:latin typeface="Times New Roman" panose="02020603050405020304" pitchFamily="18" charset="0"/>
              </a:rPr>
              <a:t>, </a:t>
            </a:r>
            <a:r>
              <a:rPr lang="ru-RU" altLang="de-DE" sz="2800" i="1">
                <a:latin typeface="Times New Roman" panose="02020603050405020304" pitchFamily="18" charset="0"/>
              </a:rPr>
              <a:t>хватило</a:t>
            </a:r>
            <a:r>
              <a:rPr lang="ru-RU" altLang="de-DE" sz="2800">
                <a:latin typeface="Times New Roman" panose="02020603050405020304" pitchFamily="18" charset="0"/>
              </a:rPr>
              <a:t> </a:t>
            </a:r>
            <a:r>
              <a:rPr lang="ru-RU" altLang="de-DE" sz="2800" i="1">
                <a:latin typeface="Times New Roman" panose="02020603050405020304" pitchFamily="18" charset="0"/>
              </a:rPr>
              <a:t>бы</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техникума</a:t>
            </a:r>
            <a:r>
              <a:rPr lang="ru-RU" altLang="de-DE" sz="2800">
                <a:latin typeface="Times New Roman" panose="02020603050405020304" pitchFamily="18" charset="0"/>
              </a:rPr>
              <a:t> (Д. Гранин); </a:t>
            </a:r>
            <a:r>
              <a:rPr lang="ru-RU" altLang="de-DE" sz="2800" i="1">
                <a:latin typeface="Times New Roman" panose="02020603050405020304" pitchFamily="18" charset="0"/>
              </a:rPr>
              <a:t>Силу</a:t>
            </a:r>
            <a:r>
              <a:rPr lang="ru-RU" altLang="de-DE" sz="2800">
                <a:latin typeface="Times New Roman" panose="02020603050405020304" pitchFamily="18" charset="0"/>
              </a:rPr>
              <a:t> </a:t>
            </a:r>
            <a:r>
              <a:rPr lang="ru-RU" altLang="de-DE" sz="2800" i="1">
                <a:latin typeface="Times New Roman" panose="02020603050405020304" pitchFamily="18" charset="0"/>
              </a:rPr>
              <a:t>свою</a:t>
            </a:r>
            <a:r>
              <a:rPr lang="ru-RU" altLang="de-DE" sz="2800">
                <a:latin typeface="Times New Roman" panose="02020603050405020304" pitchFamily="18" charset="0"/>
              </a:rPr>
              <a:t> </a:t>
            </a:r>
            <a:r>
              <a:rPr lang="ru-RU" altLang="de-DE" sz="2800" i="1">
                <a:latin typeface="Times New Roman" panose="02020603050405020304" pitchFamily="18" charset="0"/>
              </a:rPr>
              <a:t>применить</a:t>
            </a:r>
            <a:r>
              <a:rPr lang="ru-RU" altLang="de-DE" sz="2800">
                <a:latin typeface="Times New Roman" panose="02020603050405020304" pitchFamily="18" charset="0"/>
              </a:rPr>
              <a:t> </a:t>
            </a:r>
            <a:r>
              <a:rPr lang="ru-RU" altLang="de-DE" sz="2800" i="1">
                <a:latin typeface="Times New Roman" panose="02020603050405020304" pitchFamily="18" charset="0"/>
              </a:rPr>
              <a:t>совершенно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чем</a:t>
            </a:r>
            <a:r>
              <a:rPr lang="ru-RU" altLang="de-DE" sz="2800">
                <a:latin typeface="Times New Roman" panose="02020603050405020304" pitchFamily="18" charset="0"/>
              </a:rPr>
              <a:t> (Сарт.).</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DC38AA5F-D24D-EC56-62CC-FE51B601118E}"/>
              </a:ext>
            </a:extLst>
          </p:cNvPr>
          <p:cNvSpPr>
            <a:spLocks noGrp="1" noChangeArrowheads="1"/>
          </p:cNvSpPr>
          <p:nvPr>
            <p:ph type="title"/>
          </p:nvPr>
        </p:nvSpPr>
        <p:spPr>
          <a:xfrm>
            <a:off x="503238" y="238125"/>
            <a:ext cx="9070975" cy="1387475"/>
          </a:xfrm>
        </p:spPr>
        <p:txBody>
          <a:bodyPr tIns="28080"/>
          <a:lstStyle/>
          <a:p>
            <a:pPr eaLnBrk="1">
              <a:spcAft>
                <a:spcPts val="1000"/>
              </a:spcAft>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CH" altLang="de-DE" sz="3200">
                <a:latin typeface="Times New Roman" panose="02020603050405020304" pitchFamily="18" charset="0"/>
              </a:rPr>
              <a:t>Jednoduchá věta: předmět (objekt)</a:t>
            </a:r>
          </a:p>
        </p:txBody>
      </p:sp>
      <p:sp>
        <p:nvSpPr>
          <p:cNvPr id="17411" name="Rectangle 2">
            <a:extLst>
              <a:ext uri="{FF2B5EF4-FFF2-40B4-BE49-F238E27FC236}">
                <a16:creationId xmlns:a16="http://schemas.microsoft.com/office/drawing/2014/main" id="{603213B5-9501-91A7-F344-920185D82FA4}"/>
              </a:ext>
            </a:extLst>
          </p:cNvPr>
          <p:cNvSpPr>
            <a:spLocks noGrp="1" noChangeArrowheads="1"/>
          </p:cNvSpPr>
          <p:nvPr>
            <p:ph type="body" idx="1"/>
          </p:nvPr>
        </p:nvSpPr>
        <p:spPr>
          <a:xfrm>
            <a:off x="431800" y="1439863"/>
            <a:ext cx="9359900" cy="5903912"/>
          </a:xfrm>
        </p:spPr>
        <p:txBody>
          <a:bodyPr tIns="24840"/>
          <a:lstStyle/>
          <a:p>
            <a:pPr marL="409575" indent="-304800" eaLnBrk="1">
              <a:buSzPct val="45000"/>
              <a:buFont typeface="Wingdings" pitchFamily="2" charset="2"/>
              <a:buChar char=""/>
              <a:tabLst>
                <a:tab pos="409575" algn="l"/>
                <a:tab pos="514350" algn="l"/>
                <a:tab pos="963613" algn="l"/>
                <a:tab pos="1412875" algn="l"/>
                <a:tab pos="1862138" algn="l"/>
                <a:tab pos="2311400" algn="l"/>
                <a:tab pos="2760663" algn="l"/>
                <a:tab pos="3209925" algn="l"/>
                <a:tab pos="3659188" algn="l"/>
                <a:tab pos="4108450" algn="l"/>
                <a:tab pos="4557713" algn="l"/>
                <a:tab pos="5006975" algn="l"/>
                <a:tab pos="5456238" algn="l"/>
                <a:tab pos="5905500" algn="l"/>
                <a:tab pos="6354763" algn="l"/>
                <a:tab pos="6804025" algn="l"/>
                <a:tab pos="7253288" algn="l"/>
                <a:tab pos="7702550" algn="l"/>
                <a:tab pos="8151813" algn="l"/>
                <a:tab pos="8601075" algn="l"/>
                <a:tab pos="9050338" algn="l"/>
              </a:tabLst>
            </a:pPr>
            <a:r>
              <a:rPr lang="cs-CZ" altLang="de-DE" sz="2800">
                <a:latin typeface="Times New Roman" panose="02020603050405020304" pitchFamily="18" charset="0"/>
              </a:rPr>
              <a:t>„V tradiční gramatice větný člen, který rozvíjí sloveso nebo adjektivum (jakékoliv větněčlenské platnosti) a jehož tvar je tímto slovesem nebo adjektivem řízen. Tvarová řízenost (rekce) záleží v tom, že řídící člen určuje pád předmětu. (...) Předmět vyjadřuje nominální skupina, jejíž jádrem je prototypicky substantivum: </a:t>
            </a:r>
            <a:r>
              <a:rPr lang="cs-CZ" altLang="de-DE" sz="2800" i="1">
                <a:latin typeface="Times New Roman" panose="02020603050405020304" pitchFamily="18" charset="0"/>
              </a:rPr>
              <a:t>Petr rozbil </a:t>
            </a:r>
            <a:r>
              <a:rPr lang="cs-CZ" altLang="de-DE" sz="2800" i="1" u="sng">
                <a:latin typeface="Times New Roman" panose="02020603050405020304" pitchFamily="18" charset="0"/>
              </a:rPr>
              <a:t>vázu</a:t>
            </a:r>
            <a:r>
              <a:rPr lang="cs-CZ" altLang="de-DE" sz="2800" i="1">
                <a:latin typeface="Times New Roman" panose="02020603050405020304" pitchFamily="18" charset="0"/>
              </a:rPr>
              <a:t> / </a:t>
            </a:r>
            <a:r>
              <a:rPr lang="cs-CZ" altLang="de-DE" sz="2800" i="1" u="sng">
                <a:latin typeface="Times New Roman" panose="02020603050405020304" pitchFamily="18" charset="0"/>
              </a:rPr>
              <a:t>broušenou vázu od babičky</a:t>
            </a:r>
            <a:r>
              <a:rPr lang="cs-CZ" altLang="de-DE" sz="2800">
                <a:latin typeface="Times New Roman" panose="02020603050405020304" pitchFamily="18" charset="0"/>
              </a:rPr>
              <a:t>. Možnost předměty sémanticky klasifikovat je omezena tím, že u pádů primárně syntaktických sémantická složka ustupuje do pozadí. (...) Za předměty se často pokládají vedlejší věty předmětové (...). U sloves je základním tvarem předmětu akuzativ (tzv. přímý předmět u tranzitivních sloves), jímž se v prototypických případech kóduje patiens v širokém smyslu.“ (ESČ)</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A69D01F2-3523-CFA8-E897-61C82E4CB6A7}"/>
              </a:ext>
            </a:extLst>
          </p:cNvPr>
          <p:cNvSpPr>
            <a:spLocks noGrp="1" noChangeArrowheads="1"/>
          </p:cNvSpPr>
          <p:nvPr>
            <p:ph type="body"/>
          </p:nvPr>
        </p:nvSpPr>
        <p:spPr>
          <a:xfrm>
            <a:off x="239713" y="215900"/>
            <a:ext cx="9048750" cy="6983413"/>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В предложениях со словом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будет</a:t>
            </a:r>
            <a:r>
              <a:rPr lang="ru-RU" altLang="de-DE" sz="2800">
                <a:latin typeface="Times New Roman" panose="02020603050405020304" pitchFamily="18" charset="0"/>
              </a:rPr>
              <a:t>) при распространении неотрицательного компонента инфинитивом переходного глагола употребляется винительный падеж: </a:t>
            </a:r>
            <a:r>
              <a:rPr lang="ru-RU" altLang="de-DE" sz="2800" i="1">
                <a:latin typeface="Times New Roman" panose="02020603050405020304" pitchFamily="18" charset="0"/>
              </a:rPr>
              <a:t>Вызывать</a:t>
            </a:r>
            <a:r>
              <a:rPr lang="ru-RU" altLang="de-DE" sz="2800">
                <a:latin typeface="Times New Roman" panose="02020603050405020304" pitchFamily="18" charset="0"/>
              </a:rPr>
              <a:t> </a:t>
            </a:r>
            <a:r>
              <a:rPr lang="ru-RU" altLang="de-DE" sz="2800" i="1">
                <a:latin typeface="Times New Roman" panose="02020603050405020304" pitchFamily="18" charset="0"/>
              </a:rPr>
              <a:t>секретаршу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никакой</a:t>
            </a:r>
            <a:r>
              <a:rPr lang="ru-RU" altLang="de-DE" sz="2800">
                <a:latin typeface="Times New Roman" panose="02020603050405020304" pitchFamily="18" charset="0"/>
              </a:rPr>
              <a:t> </a:t>
            </a:r>
            <a:r>
              <a:rPr lang="ru-RU" altLang="de-DE" sz="2800" i="1">
                <a:latin typeface="Times New Roman" panose="02020603050405020304" pitchFamily="18" charset="0"/>
              </a:rPr>
              <a:t>нужды</a:t>
            </a:r>
            <a:r>
              <a:rPr lang="ru-RU" altLang="de-DE" sz="2800">
                <a:latin typeface="Times New Roman" panose="02020603050405020304" pitchFamily="18" charset="0"/>
              </a:rPr>
              <a:t> (Чак.);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выходило</a:t>
            </a:r>
            <a:r>
              <a:rPr lang="ru-RU" altLang="de-DE" sz="2800">
                <a:latin typeface="Times New Roman" panose="02020603050405020304" pitchFamily="18" charset="0"/>
              </a:rPr>
              <a:t>, </a:t>
            </a:r>
            <a:r>
              <a:rPr lang="ru-RU" altLang="de-DE" sz="2800" i="1">
                <a:latin typeface="Times New Roman" panose="02020603050405020304" pitchFamily="18" charset="0"/>
              </a:rPr>
              <a:t>мне</a:t>
            </a:r>
            <a:r>
              <a:rPr lang="ru-RU" altLang="de-DE" sz="2800">
                <a:latin typeface="Times New Roman" panose="02020603050405020304" pitchFamily="18" charset="0"/>
              </a:rPr>
              <a:t> </a:t>
            </a:r>
            <a:r>
              <a:rPr lang="ru-RU" altLang="de-DE" sz="2800" i="1">
                <a:latin typeface="Times New Roman" panose="02020603050405020304" pitchFamily="18" charset="0"/>
              </a:rPr>
              <a:t>резону</a:t>
            </a:r>
            <a:r>
              <a:rPr lang="ru-RU" altLang="de-DE" sz="2800">
                <a:latin typeface="Times New Roman" panose="02020603050405020304" pitchFamily="18" charset="0"/>
              </a:rPr>
              <a:t>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из</a:t>
            </a:r>
            <a:r>
              <a:rPr lang="ru-RU" altLang="de-DE" sz="2800">
                <a:latin typeface="Times New Roman" panose="02020603050405020304" pitchFamily="18" charset="0"/>
              </a:rPr>
              <a:t> </a:t>
            </a:r>
            <a:r>
              <a:rPr lang="ru-RU" altLang="de-DE" sz="2800" i="1">
                <a:latin typeface="Times New Roman" panose="02020603050405020304" pitchFamily="18" charset="0"/>
              </a:rPr>
              <a:t>этих</a:t>
            </a:r>
            <a:r>
              <a:rPr lang="ru-RU" altLang="de-DE" sz="2800">
                <a:latin typeface="Times New Roman" panose="02020603050405020304" pitchFamily="18" charset="0"/>
              </a:rPr>
              <a:t> </a:t>
            </a:r>
            <a:r>
              <a:rPr lang="ru-RU" altLang="de-DE" sz="2800" i="1">
                <a:latin typeface="Times New Roman" panose="02020603050405020304" pitchFamily="18" charset="0"/>
              </a:rPr>
              <a:t>обличений</a:t>
            </a:r>
            <a:r>
              <a:rPr lang="ru-RU" altLang="de-DE" sz="2800">
                <a:latin typeface="Times New Roman" panose="02020603050405020304" pitchFamily="18" charset="0"/>
              </a:rPr>
              <a:t> </a:t>
            </a:r>
            <a:r>
              <a:rPr lang="ru-RU" altLang="de-DE" sz="2800" i="1">
                <a:latin typeface="Times New Roman" panose="02020603050405020304" pitchFamily="18" charset="0"/>
              </a:rPr>
              <a:t>делать</a:t>
            </a:r>
            <a:r>
              <a:rPr lang="ru-RU" altLang="de-DE" sz="2800">
                <a:latin typeface="Times New Roman" panose="02020603050405020304" pitchFamily="18" charset="0"/>
              </a:rPr>
              <a:t> </a:t>
            </a:r>
            <a:r>
              <a:rPr lang="ru-RU" altLang="de-DE" sz="2800" i="1">
                <a:latin typeface="Times New Roman" panose="02020603050405020304" pitchFamily="18" charset="0"/>
              </a:rPr>
              <a:t>тайну</a:t>
            </a:r>
            <a:r>
              <a:rPr lang="ru-RU" altLang="de-DE" sz="2800">
                <a:latin typeface="Times New Roman" panose="02020603050405020304" pitchFamily="18" charset="0"/>
              </a:rPr>
              <a:t> (Смел.);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пошел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было</a:t>
            </a:r>
            <a:r>
              <a:rPr lang="ru-RU" altLang="de-DE" sz="2800">
                <a:latin typeface="Times New Roman" panose="02020603050405020304" pitchFamily="18" charset="0"/>
              </a:rPr>
              <a:t> </a:t>
            </a:r>
            <a:r>
              <a:rPr lang="ru-RU" altLang="de-DE" sz="2800" i="1">
                <a:latin typeface="Times New Roman" panose="02020603050405020304" pitchFamily="18" charset="0"/>
              </a:rPr>
              <a:t>сил</a:t>
            </a:r>
            <a:r>
              <a:rPr lang="ru-RU" altLang="de-DE" sz="2800">
                <a:latin typeface="Times New Roman" panose="02020603050405020304" pitchFamily="18" charset="0"/>
              </a:rPr>
              <a:t> </a:t>
            </a:r>
            <a:r>
              <a:rPr lang="ru-RU" altLang="de-DE" sz="2800" i="1">
                <a:latin typeface="Times New Roman" panose="02020603050405020304" pitchFamily="18" charset="0"/>
              </a:rPr>
              <a:t>видеть</a:t>
            </a:r>
            <a:r>
              <a:rPr lang="ru-RU" altLang="de-DE" sz="2800">
                <a:latin typeface="Times New Roman" panose="02020603050405020304" pitchFamily="18" charset="0"/>
              </a:rPr>
              <a:t> </a:t>
            </a:r>
            <a:r>
              <a:rPr lang="ru-RU" altLang="de-DE" sz="2800" i="1">
                <a:latin typeface="Times New Roman" panose="02020603050405020304" pitchFamily="18" charset="0"/>
              </a:rPr>
              <a:t>такое</a:t>
            </a:r>
            <a:r>
              <a:rPr lang="ru-RU" altLang="de-DE" sz="2800">
                <a:latin typeface="Times New Roman" panose="02020603050405020304" pitchFamily="18" charset="0"/>
              </a:rPr>
              <a:t> (газ.). Сила влияния отрицания проявляется в возможности употребления и в этом случае род. п.: </a:t>
            </a:r>
            <a:r>
              <a:rPr lang="ru-RU" altLang="de-DE" sz="2800" i="1">
                <a:latin typeface="Times New Roman" panose="02020603050405020304" pitchFamily="18" charset="0"/>
              </a:rPr>
              <a:t>Весь</a:t>
            </a:r>
            <a:r>
              <a:rPr lang="ru-RU" altLang="de-DE" sz="2800">
                <a:latin typeface="Times New Roman" panose="02020603050405020304" pitchFamily="18" charset="0"/>
              </a:rPr>
              <a:t> </a:t>
            </a:r>
            <a:r>
              <a:rPr lang="ru-RU" altLang="de-DE" sz="2800" i="1">
                <a:latin typeface="Times New Roman" panose="02020603050405020304" pitchFamily="18" charset="0"/>
              </a:rPr>
              <a:t>год</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дописывала</a:t>
            </a:r>
            <a:r>
              <a:rPr lang="ru-RU" altLang="de-DE" sz="2800">
                <a:latin typeface="Times New Roman" panose="02020603050405020304" pitchFamily="18" charset="0"/>
              </a:rPr>
              <a:t>, </a:t>
            </a:r>
            <a:r>
              <a:rPr lang="ru-RU" altLang="de-DE" sz="2800" i="1">
                <a:latin typeface="Times New Roman" panose="02020603050405020304" pitchFamily="18" charset="0"/>
              </a:rPr>
              <a:t>разбирала</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отбирала</a:t>
            </a:r>
            <a:r>
              <a:rPr lang="ru-RU" altLang="de-DE" sz="2800">
                <a:latin typeface="Times New Roman" panose="02020603050405020304" pitchFamily="18" charset="0"/>
              </a:rPr>
              <a:t>, </a:t>
            </a:r>
            <a:r>
              <a:rPr lang="ru-RU" altLang="de-DE" sz="2800" i="1">
                <a:latin typeface="Times New Roman" panose="02020603050405020304" pitchFamily="18" charset="0"/>
              </a:rPr>
              <a:t>сейчас</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кончено</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нового</a:t>
            </a:r>
            <a:r>
              <a:rPr lang="ru-RU" altLang="de-DE" sz="2800">
                <a:latin typeface="Times New Roman" panose="02020603050405020304" pitchFamily="18" charset="0"/>
              </a:rPr>
              <a:t> </a:t>
            </a:r>
            <a:r>
              <a:rPr lang="ru-RU" altLang="de-DE" sz="2800" i="1">
                <a:latin typeface="Times New Roman" panose="02020603050405020304" pitchFamily="18" charset="0"/>
              </a:rPr>
              <a:t>начинать</a:t>
            </a:r>
            <a:r>
              <a:rPr lang="ru-RU" altLang="de-DE" sz="2800">
                <a:latin typeface="Times New Roman" panose="02020603050405020304" pitchFamily="18" charset="0"/>
              </a:rPr>
              <a:t>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куражу</a:t>
            </a:r>
            <a:r>
              <a:rPr lang="ru-RU" altLang="de-DE" sz="2800">
                <a:latin typeface="Times New Roman" panose="02020603050405020304" pitchFamily="18" charset="0"/>
              </a:rPr>
              <a:t> (Цвет.);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у</a:t>
            </a:r>
            <a:r>
              <a:rPr lang="ru-RU" altLang="de-DE" sz="2800">
                <a:latin typeface="Times New Roman" panose="02020603050405020304" pitchFamily="18" charset="0"/>
              </a:rPr>
              <a:t> </a:t>
            </a:r>
            <a:r>
              <a:rPr lang="ru-RU" altLang="de-DE" sz="2800" i="1">
                <a:latin typeface="Times New Roman" panose="02020603050405020304" pitchFamily="18" charset="0"/>
              </a:rPr>
              <a:t>нас</a:t>
            </a:r>
            <a:r>
              <a:rPr lang="ru-RU" altLang="de-DE" sz="2800">
                <a:latin typeface="Times New Roman" panose="02020603050405020304" pitchFamily="18" charset="0"/>
              </a:rPr>
              <a:t> </a:t>
            </a:r>
            <a:r>
              <a:rPr lang="ru-RU" altLang="de-DE" sz="2800" i="1">
                <a:latin typeface="Times New Roman" panose="02020603050405020304" pitchFamily="18" charset="0"/>
              </a:rPr>
              <a:t>тишь</a:t>
            </a:r>
            <a:r>
              <a:rPr lang="ru-RU" altLang="de-DE" sz="2800">
                <a:latin typeface="Times New Roman" panose="02020603050405020304" pitchFamily="18" charset="0"/>
              </a:rPr>
              <a:t> </a:t>
            </a:r>
            <a:r>
              <a:rPr lang="ru-RU" altLang="de-DE" sz="2800" i="1">
                <a:latin typeface="Times New Roman" panose="02020603050405020304" pitchFamily="18" charset="0"/>
              </a:rPr>
              <a:t>да</a:t>
            </a:r>
            <a:r>
              <a:rPr lang="ru-RU" altLang="de-DE" sz="2800">
                <a:latin typeface="Times New Roman" panose="02020603050405020304" pitchFamily="18" charset="0"/>
              </a:rPr>
              <a:t> </a:t>
            </a:r>
            <a:r>
              <a:rPr lang="ru-RU" altLang="de-DE" sz="2800" i="1">
                <a:latin typeface="Times New Roman" panose="02020603050405020304" pitchFamily="18" charset="0"/>
              </a:rPr>
              <a:t>гладь</a:t>
            </a:r>
            <a:r>
              <a:rPr lang="ru-RU" altLang="de-DE" sz="2800">
                <a:latin typeface="Times New Roman" panose="02020603050405020304" pitchFamily="18" charset="0"/>
              </a:rPr>
              <a:t>, </a:t>
            </a:r>
            <a:r>
              <a:rPr lang="ru-RU" altLang="de-DE" sz="2800" i="1">
                <a:latin typeface="Times New Roman" panose="02020603050405020304" pitchFamily="18" charset="0"/>
              </a:rPr>
              <a:t>божья</a:t>
            </a:r>
            <a:r>
              <a:rPr lang="ru-RU" altLang="de-DE" sz="2800">
                <a:latin typeface="Times New Roman" panose="02020603050405020304" pitchFamily="18" charset="0"/>
              </a:rPr>
              <a:t> </a:t>
            </a:r>
            <a:r>
              <a:rPr lang="ru-RU" altLang="de-DE" sz="2800" i="1">
                <a:latin typeface="Times New Roman" panose="02020603050405020304" pitchFamily="18" charset="0"/>
              </a:rPr>
              <a:t>благодать</a:t>
            </a:r>
            <a:r>
              <a:rPr lang="ru-RU" altLang="de-DE" sz="2800">
                <a:latin typeface="Times New Roman" panose="02020603050405020304" pitchFamily="18" charset="0"/>
              </a:rPr>
              <a:t>, </a:t>
            </a:r>
            <a:r>
              <a:rPr lang="ru-RU" altLang="de-DE" sz="2800" i="1">
                <a:latin typeface="Times New Roman" panose="02020603050405020304" pitchFamily="18" charset="0"/>
              </a:rPr>
              <a:t>А</a:t>
            </a:r>
            <a:r>
              <a:rPr lang="ru-RU" altLang="de-DE" sz="2800">
                <a:latin typeface="Times New Roman" panose="02020603050405020304" pitchFamily="18" charset="0"/>
              </a:rPr>
              <a:t> </a:t>
            </a:r>
            <a:r>
              <a:rPr lang="ru-RU" altLang="de-DE" sz="2800" i="1">
                <a:latin typeface="Times New Roman" panose="02020603050405020304" pitchFamily="18" charset="0"/>
              </a:rPr>
              <a:t>у</a:t>
            </a:r>
            <a:r>
              <a:rPr lang="ru-RU" altLang="de-DE" sz="2800">
                <a:latin typeface="Times New Roman" panose="02020603050405020304" pitchFamily="18" charset="0"/>
              </a:rPr>
              <a:t> </a:t>
            </a:r>
            <a:r>
              <a:rPr lang="ru-RU" altLang="de-DE" sz="2800" i="1">
                <a:latin typeface="Times New Roman" panose="02020603050405020304" pitchFamily="18" charset="0"/>
              </a:rPr>
              <a:t>нас</a:t>
            </a:r>
            <a:r>
              <a:rPr lang="ru-RU" altLang="de-DE" sz="2800">
                <a:latin typeface="Times New Roman" panose="02020603050405020304" pitchFamily="18" charset="0"/>
              </a:rPr>
              <a:t> </a:t>
            </a:r>
            <a:r>
              <a:rPr lang="ru-RU" altLang="de-DE" sz="2800" i="1">
                <a:latin typeface="Times New Roman" panose="02020603050405020304" pitchFamily="18" charset="0"/>
              </a:rPr>
              <a:t>светлых</a:t>
            </a:r>
            <a:r>
              <a:rPr lang="ru-RU" altLang="de-DE" sz="2800">
                <a:latin typeface="Times New Roman" panose="02020603050405020304" pitchFamily="18" charset="0"/>
              </a:rPr>
              <a:t> </a:t>
            </a:r>
            <a:r>
              <a:rPr lang="ru-RU" altLang="de-DE" sz="2800" i="1">
                <a:latin typeface="Times New Roman" panose="02020603050405020304" pitchFamily="18" charset="0"/>
              </a:rPr>
              <a:t>глаз</a:t>
            </a:r>
            <a:r>
              <a:rPr lang="ru-RU" altLang="de-DE" sz="2800">
                <a:latin typeface="Times New Roman" panose="02020603050405020304" pitchFamily="18" charset="0"/>
              </a:rPr>
              <a:t> </a:t>
            </a:r>
            <a:r>
              <a:rPr lang="ru-RU" altLang="de-DE" sz="2800" i="1">
                <a:latin typeface="Times New Roman" panose="02020603050405020304" pitchFamily="18" charset="0"/>
              </a:rPr>
              <a:t>Нет</a:t>
            </a:r>
            <a:r>
              <a:rPr lang="ru-RU" altLang="de-DE" sz="2800">
                <a:latin typeface="Times New Roman" panose="02020603050405020304" pitchFamily="18" charset="0"/>
              </a:rPr>
              <a:t> </a:t>
            </a:r>
            <a:r>
              <a:rPr lang="ru-RU" altLang="de-DE" sz="2800" i="1">
                <a:latin typeface="Times New Roman" panose="02020603050405020304" pitchFamily="18" charset="0"/>
              </a:rPr>
              <a:t>приказу</a:t>
            </a:r>
            <a:r>
              <a:rPr lang="ru-RU" altLang="de-DE" sz="2800">
                <a:latin typeface="Times New Roman" panose="02020603050405020304" pitchFamily="18" charset="0"/>
              </a:rPr>
              <a:t> </a:t>
            </a:r>
            <a:r>
              <a:rPr lang="ru-RU" altLang="de-DE" sz="2800" i="1">
                <a:latin typeface="Times New Roman" panose="02020603050405020304" pitchFamily="18" charset="0"/>
              </a:rPr>
              <a:t>подымать</a:t>
            </a:r>
            <a:r>
              <a:rPr lang="ru-RU" altLang="de-DE" sz="2800">
                <a:latin typeface="Times New Roman" panose="02020603050405020304" pitchFamily="18" charset="0"/>
              </a:rPr>
              <a:t> (Ахм.).</a:t>
            </a:r>
          </a:p>
          <a:p>
            <a:pPr marL="342900" indent="-341313" algn="just" eaLnBrk="1">
              <a:spcAft>
                <a:spcPts val="160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  § 2672. Употребление вин. п. со знач. определенного объекта создает противопоставление: "вин. п. для выражения определенного объекта - род. п. для выражения неопределенного объекта":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9F207F88-2E27-8F9B-FD8C-5E81C40BE2E7}"/>
              </a:ext>
            </a:extLst>
          </p:cNvPr>
          <p:cNvSpPr>
            <a:spLocks noGrp="1" noChangeArrowheads="1"/>
          </p:cNvSpPr>
          <p:nvPr>
            <p:ph type="body"/>
          </p:nvPr>
        </p:nvSpPr>
        <p:spPr>
          <a:xfrm>
            <a:off x="215900" y="144463"/>
            <a:ext cx="9480550" cy="723582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i="1">
                <a:latin typeface="Times New Roman" panose="02020603050405020304" pitchFamily="18" charset="0"/>
              </a:rPr>
              <a:t>письмо</a:t>
            </a:r>
            <a:r>
              <a:rPr lang="ru-RU" altLang="de-DE" sz="2800">
                <a:latin typeface="Times New Roman" panose="02020603050405020304" pitchFamily="18" charset="0"/>
              </a:rPr>
              <a:t> (определенное, известное) -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r>
              <a:rPr lang="ru-RU" altLang="de-DE" sz="2800" i="1">
                <a:latin typeface="Times New Roman" panose="02020603050405020304" pitchFamily="18" charset="0"/>
              </a:rPr>
              <a:t>письма</a:t>
            </a:r>
            <a:r>
              <a:rPr lang="ru-RU" altLang="de-DE" sz="2800">
                <a:latin typeface="Times New Roman" panose="02020603050405020304" pitchFamily="18" charset="0"/>
              </a:rPr>
              <a:t> (неопределенного, какого-либо). Но употребление род. п. не всегда и не обязательно указывает на неопределенность объекта. Если вин. п. при глаголах с отрицанием уже сигнализирует об определенности объекта, то род. п. обозначает не отсутствие определенности, а безразличие к ней. Это делает возможным употребление род. п. при глаголах с отрицанием и в том случае, когда в предложении есть слова, указывающие на определенность объекта: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r>
              <a:rPr lang="ru-RU" altLang="de-DE" sz="2800" i="1">
                <a:latin typeface="Times New Roman" panose="02020603050405020304" pitchFamily="18" charset="0"/>
              </a:rPr>
              <a:t>твоего</a:t>
            </a:r>
            <a:r>
              <a:rPr lang="ru-RU" altLang="de-DE" sz="2800">
                <a:latin typeface="Times New Roman" panose="02020603050405020304" pitchFamily="18" charset="0"/>
              </a:rPr>
              <a:t> </a:t>
            </a:r>
            <a:r>
              <a:rPr lang="ru-RU" altLang="de-DE" sz="2800" i="1">
                <a:latin typeface="Times New Roman" panose="02020603050405020304" pitchFamily="18" charset="0"/>
              </a:rPr>
              <a:t>письма</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так</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купила</a:t>
            </a:r>
            <a:r>
              <a:rPr lang="ru-RU" altLang="de-DE" sz="2800">
                <a:latin typeface="Times New Roman" panose="02020603050405020304" pitchFamily="18" charset="0"/>
              </a:rPr>
              <a:t> </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журнала</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читал</a:t>
            </a:r>
            <a:r>
              <a:rPr lang="ru-RU" altLang="de-DE" sz="2800">
                <a:latin typeface="Times New Roman" panose="02020603050405020304" pitchFamily="18" charset="0"/>
              </a:rPr>
              <a:t> </a:t>
            </a:r>
            <a:r>
              <a:rPr lang="ru-RU" altLang="de-DE" sz="2800" i="1">
                <a:latin typeface="Times New Roman" panose="02020603050405020304" pitchFamily="18" charset="0"/>
              </a:rPr>
              <a:t>сегодняшней</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Мы</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смотрели</a:t>
            </a:r>
            <a:r>
              <a:rPr lang="ru-RU" altLang="de-DE" sz="2800">
                <a:latin typeface="Times New Roman" panose="02020603050405020304" pitchFamily="18" charset="0"/>
              </a:rPr>
              <a:t> </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фильма</a:t>
            </a:r>
            <a:r>
              <a:rPr lang="ru-RU" altLang="de-DE" sz="2800">
                <a:latin typeface="Times New Roman" panose="02020603050405020304" pitchFamily="18" charset="0"/>
              </a:rPr>
              <a:t>. В таких случаях при отрицании равно возможно употребление род. и вин. п.: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получил</a:t>
            </a:r>
            <a:r>
              <a:rPr lang="ru-RU" altLang="de-DE" sz="2800">
                <a:latin typeface="Times New Roman" panose="02020603050405020304" pitchFamily="18" charset="0"/>
              </a:rPr>
              <a:t> </a:t>
            </a:r>
            <a:r>
              <a:rPr lang="ru-RU" altLang="de-DE" sz="2800" i="1">
                <a:latin typeface="Times New Roman" panose="02020603050405020304" pitchFamily="18" charset="0"/>
              </a:rPr>
              <a:t>твое</a:t>
            </a:r>
            <a:r>
              <a:rPr lang="ru-RU" altLang="de-DE" sz="2800">
                <a:latin typeface="Times New Roman" panose="02020603050405020304" pitchFamily="18" charset="0"/>
              </a:rPr>
              <a:t> </a:t>
            </a:r>
            <a:r>
              <a:rPr lang="ru-RU" altLang="de-DE" sz="2800" i="1">
                <a:latin typeface="Times New Roman" panose="02020603050405020304" pitchFamily="18" charset="0"/>
              </a:rPr>
              <a:t>письмо</a:t>
            </a:r>
            <a:r>
              <a:rPr lang="ru-RU" altLang="de-DE" sz="2800">
                <a:latin typeface="Times New Roman" panose="02020603050405020304" pitchFamily="18" charset="0"/>
              </a:rPr>
              <a:t>/</a:t>
            </a:r>
            <a:r>
              <a:rPr lang="ru-RU" altLang="de-DE" sz="2800" i="1">
                <a:latin typeface="Times New Roman" panose="02020603050405020304" pitchFamily="18" charset="0"/>
              </a:rPr>
              <a:t>твоего</a:t>
            </a:r>
            <a:r>
              <a:rPr lang="ru-RU" altLang="de-DE" sz="2800">
                <a:latin typeface="Times New Roman" panose="02020603050405020304" pitchFamily="18" charset="0"/>
              </a:rPr>
              <a:t> </a:t>
            </a:r>
            <a:r>
              <a:rPr lang="ru-RU" altLang="de-DE" sz="2800" i="1">
                <a:latin typeface="Times New Roman" panose="02020603050405020304" pitchFamily="18" charset="0"/>
              </a:rPr>
              <a:t>письма</a:t>
            </a:r>
            <a:r>
              <a:rPr lang="ru-RU" altLang="de-DE" sz="2800">
                <a:latin typeface="Times New Roman" panose="02020603050405020304" pitchFamily="18" charset="0"/>
              </a:rPr>
              <a:t>; </a:t>
            </a:r>
            <a:r>
              <a:rPr lang="ru-RU" altLang="de-DE" sz="2800" i="1">
                <a:latin typeface="Times New Roman" panose="02020603050405020304" pitchFamily="18" charset="0"/>
              </a:rPr>
              <a:t>Она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купила</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журнал</a:t>
            </a:r>
            <a:r>
              <a:rPr lang="ru-RU" altLang="de-DE" sz="2800">
                <a:latin typeface="Times New Roman" panose="02020603050405020304" pitchFamily="18" charset="0"/>
              </a:rPr>
              <a:t>/</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журнала</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читал</a:t>
            </a:r>
            <a:r>
              <a:rPr lang="ru-RU" altLang="de-DE" sz="2800">
                <a:latin typeface="Times New Roman" panose="02020603050405020304" pitchFamily="18" charset="0"/>
              </a:rPr>
              <a:t> </a:t>
            </a:r>
            <a:r>
              <a:rPr lang="ru-RU" altLang="de-DE" sz="2800" i="1">
                <a:latin typeface="Times New Roman" panose="02020603050405020304" pitchFamily="18" charset="0"/>
              </a:rPr>
              <a:t>сегодняшнюю</a:t>
            </a:r>
            <a:r>
              <a:rPr lang="ru-RU" altLang="de-DE" sz="2800">
                <a:latin typeface="Times New Roman" panose="02020603050405020304" pitchFamily="18" charset="0"/>
              </a:rPr>
              <a:t> </a:t>
            </a:r>
            <a:r>
              <a:rPr lang="ru-RU" altLang="de-DE" sz="2800" i="1">
                <a:latin typeface="Times New Roman" panose="02020603050405020304" pitchFamily="18" charset="0"/>
              </a:rPr>
              <a:t>газету</a:t>
            </a:r>
            <a:r>
              <a:rPr lang="ru-RU" altLang="de-DE" sz="2800">
                <a:latin typeface="Times New Roman" panose="02020603050405020304" pitchFamily="18" charset="0"/>
              </a:rPr>
              <a:t>/</a:t>
            </a:r>
            <a:r>
              <a:rPr lang="ru-RU" altLang="de-DE" sz="2800" i="1">
                <a:latin typeface="Times New Roman" panose="02020603050405020304" pitchFamily="18" charset="0"/>
              </a:rPr>
              <a:t>сегодняшней</a:t>
            </a:r>
            <a:r>
              <a:rPr lang="ru-RU" altLang="de-DE" sz="2800">
                <a:latin typeface="Times New Roman" panose="02020603050405020304" pitchFamily="18" charset="0"/>
              </a:rPr>
              <a:t> </a:t>
            </a:r>
            <a:r>
              <a:rPr lang="ru-RU" altLang="de-DE" sz="2800" i="1">
                <a:latin typeface="Times New Roman" panose="02020603050405020304" pitchFamily="18" charset="0"/>
              </a:rPr>
              <a:t>газеты</a:t>
            </a:r>
            <a:r>
              <a:rPr lang="ru-RU" altLang="de-DE" sz="2800">
                <a:latin typeface="Times New Roman" panose="02020603050405020304" pitchFamily="18" charset="0"/>
              </a:rPr>
              <a:t>; </a:t>
            </a:r>
            <a:r>
              <a:rPr lang="ru-RU" altLang="de-DE" sz="2800" i="1">
                <a:latin typeface="Times New Roman" panose="02020603050405020304" pitchFamily="18" charset="0"/>
              </a:rPr>
              <a:t>Они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смотрели</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фильм</a:t>
            </a:r>
            <a:r>
              <a:rPr lang="ru-RU" altLang="de-DE" sz="2800">
                <a:latin typeface="Times New Roman" panose="02020603050405020304" pitchFamily="18" charset="0"/>
              </a:rPr>
              <a:t>/</a:t>
            </a:r>
            <a:r>
              <a:rPr lang="ru-RU" altLang="de-DE" sz="2800" i="1">
                <a:latin typeface="Times New Roman" panose="02020603050405020304" pitchFamily="18" charset="0"/>
              </a:rPr>
              <a:t>этого</a:t>
            </a:r>
            <a:r>
              <a:rPr lang="ru-RU" altLang="de-DE" sz="2800">
                <a:latin typeface="Times New Roman" panose="02020603050405020304" pitchFamily="18" charset="0"/>
              </a:rPr>
              <a:t> </a:t>
            </a:r>
            <a:r>
              <a:rPr lang="ru-RU" altLang="de-DE" sz="2800" i="1">
                <a:latin typeface="Times New Roman" panose="02020603050405020304" pitchFamily="18" charset="0"/>
              </a:rPr>
              <a:t>фильма</a:t>
            </a:r>
            <a:r>
              <a:rPr lang="ru-RU" altLang="de-DE"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B42900FD-A9E9-7C61-82EE-0CF30BA373A1}"/>
              </a:ext>
            </a:extLst>
          </p:cNvPr>
          <p:cNvSpPr>
            <a:spLocks noGrp="1" noChangeArrowheads="1"/>
          </p:cNvSpPr>
          <p:nvPr>
            <p:ph type="body"/>
          </p:nvPr>
        </p:nvSpPr>
        <p:spPr>
          <a:xfrm>
            <a:off x="360363" y="215900"/>
            <a:ext cx="9359900" cy="6840538"/>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Отсюда - возможность употребления род. п., обозначающего конкретный предмет: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уткнулся</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подол</a:t>
            </a:r>
            <a:r>
              <a:rPr lang="ru-RU" altLang="de-DE" sz="2800">
                <a:latin typeface="Times New Roman" panose="02020603050405020304" pitchFamily="18" charset="0"/>
              </a:rPr>
              <a:t> </a:t>
            </a:r>
            <a:r>
              <a:rPr lang="ru-RU" altLang="de-DE" sz="2800" i="1">
                <a:latin typeface="Times New Roman" panose="02020603050405020304" pitchFamily="18" charset="0"/>
              </a:rPr>
              <a:t>бабушкиной</a:t>
            </a:r>
            <a:r>
              <a:rPr lang="ru-RU" altLang="de-DE" sz="2800">
                <a:latin typeface="Times New Roman" panose="02020603050405020304" pitchFamily="18" charset="0"/>
              </a:rPr>
              <a:t> </a:t>
            </a:r>
            <a:r>
              <a:rPr lang="ru-RU" altLang="de-DE" sz="2800" i="1">
                <a:latin typeface="Times New Roman" panose="02020603050405020304" pitchFamily="18" charset="0"/>
              </a:rPr>
              <a:t>юбки</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поднимал</a:t>
            </a:r>
            <a:r>
              <a:rPr lang="ru-RU" altLang="de-DE" sz="2800">
                <a:latin typeface="Times New Roman" panose="02020603050405020304" pitchFamily="18" charset="0"/>
              </a:rPr>
              <a:t> </a:t>
            </a:r>
            <a:r>
              <a:rPr lang="ru-RU" altLang="de-DE" sz="2800" i="1">
                <a:latin typeface="Times New Roman" panose="02020603050405020304" pitchFamily="18" charset="0"/>
              </a:rPr>
              <a:t>головы</a:t>
            </a:r>
            <a:r>
              <a:rPr lang="ru-RU" altLang="de-DE" sz="2800">
                <a:latin typeface="Times New Roman" panose="02020603050405020304" pitchFamily="18" charset="0"/>
              </a:rPr>
              <a:t> (Нагиб.);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какой</a:t>
            </a:r>
            <a:r>
              <a:rPr lang="ru-RU" altLang="de-DE" sz="2800">
                <a:latin typeface="Times New Roman" panose="02020603050405020304" pitchFamily="18" charset="0"/>
              </a:rPr>
              <a:t>-</a:t>
            </a:r>
            <a:r>
              <a:rPr lang="ru-RU" altLang="de-DE" sz="2800" i="1">
                <a:latin typeface="Times New Roman" panose="02020603050405020304" pitchFamily="18" charset="0"/>
              </a:rPr>
              <a:t>то</a:t>
            </a:r>
            <a:r>
              <a:rPr lang="ru-RU" altLang="de-DE" sz="2800">
                <a:latin typeface="Times New Roman" panose="02020603050405020304" pitchFamily="18" charset="0"/>
              </a:rPr>
              <a:t> </a:t>
            </a:r>
            <a:r>
              <a:rPr lang="ru-RU" altLang="de-DE" sz="2800" i="1">
                <a:latin typeface="Times New Roman" panose="02020603050405020304" pitchFamily="18" charset="0"/>
              </a:rPr>
              <a:t>момент</a:t>
            </a:r>
            <a:r>
              <a:rPr lang="ru-RU" altLang="de-DE" sz="2800">
                <a:latin typeface="Times New Roman" panose="02020603050405020304" pitchFamily="18" charset="0"/>
              </a:rPr>
              <a:t> </a:t>
            </a:r>
            <a:r>
              <a:rPr lang="ru-RU" altLang="de-DE" sz="2800" i="1">
                <a:latin typeface="Times New Roman" panose="02020603050405020304" pitchFamily="18" charset="0"/>
              </a:rPr>
              <a:t>я</a:t>
            </a:r>
            <a:r>
              <a:rPr lang="ru-RU" altLang="de-DE" sz="2800">
                <a:latin typeface="Times New Roman" panose="02020603050405020304" pitchFamily="18" charset="0"/>
              </a:rPr>
              <a:t> </a:t>
            </a:r>
            <a:r>
              <a:rPr lang="ru-RU" altLang="de-DE" sz="2800" i="1">
                <a:latin typeface="Times New Roman" panose="02020603050405020304" pitchFamily="18" charset="0"/>
              </a:rPr>
              <a:t>растерялся</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поднял</a:t>
            </a:r>
            <a:r>
              <a:rPr lang="ru-RU" altLang="de-DE" sz="2800">
                <a:latin typeface="Times New Roman" panose="02020603050405020304" pitchFamily="18" charset="0"/>
              </a:rPr>
              <a:t> </a:t>
            </a:r>
            <a:r>
              <a:rPr lang="ru-RU" altLang="de-DE" sz="2800" i="1">
                <a:latin typeface="Times New Roman" panose="02020603050405020304" pitchFamily="18" charset="0"/>
              </a:rPr>
              <a:t>руки</a:t>
            </a:r>
            <a:r>
              <a:rPr lang="ru-RU" altLang="de-DE" sz="2800">
                <a:latin typeface="Times New Roman" panose="02020603050405020304" pitchFamily="18" charset="0"/>
              </a:rPr>
              <a:t> (Бык.).</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Равная возможность употребления род. и вин. п. обнаруживается также в предложениях с двойным отрицанием: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могу</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чувствовать</a:t>
            </a:r>
            <a:r>
              <a:rPr lang="ru-RU" altLang="de-DE" sz="2800">
                <a:latin typeface="Times New Roman" panose="02020603050405020304" pitchFamily="18" charset="0"/>
              </a:rPr>
              <a:t> </a:t>
            </a:r>
            <a:r>
              <a:rPr lang="ru-RU" altLang="de-DE" sz="2800" i="1">
                <a:latin typeface="Times New Roman" panose="02020603050405020304" pitchFamily="18" charset="0"/>
              </a:rPr>
              <a:t>симпатию</a:t>
            </a:r>
            <a:r>
              <a:rPr lang="ru-RU" altLang="de-DE" sz="2800">
                <a:latin typeface="Times New Roman" panose="02020603050405020304" pitchFamily="18" charset="0"/>
              </a:rPr>
              <a:t>/</a:t>
            </a:r>
            <a:r>
              <a:rPr lang="ru-RU" altLang="de-DE" sz="2800" i="1">
                <a:latin typeface="Times New Roman" panose="02020603050405020304" pitchFamily="18" charset="0"/>
              </a:rPr>
              <a:t>симпатии</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имеет</a:t>
            </a:r>
            <a:r>
              <a:rPr lang="ru-RU" altLang="de-DE" sz="2800">
                <a:latin typeface="Times New Roman" panose="02020603050405020304" pitchFamily="18" charset="0"/>
              </a:rPr>
              <a:t> </a:t>
            </a:r>
            <a:r>
              <a:rPr lang="ru-RU" altLang="de-DE" sz="2800" i="1">
                <a:latin typeface="Times New Roman" panose="02020603050405020304" pitchFamily="18" charset="0"/>
              </a:rPr>
              <a:t>права</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выполнить</a:t>
            </a:r>
            <a:r>
              <a:rPr lang="ru-RU" altLang="de-DE" sz="2800">
                <a:latin typeface="Times New Roman" panose="02020603050405020304" pitchFamily="18" charset="0"/>
              </a:rPr>
              <a:t> </a:t>
            </a:r>
            <a:r>
              <a:rPr lang="ru-RU" altLang="de-DE" sz="2800" i="1">
                <a:latin typeface="Times New Roman" panose="02020603050405020304" pitchFamily="18" charset="0"/>
              </a:rPr>
              <a:t>свое</a:t>
            </a:r>
            <a:r>
              <a:rPr lang="ru-RU" altLang="de-DE" sz="2800">
                <a:latin typeface="Times New Roman" panose="02020603050405020304" pitchFamily="18" charset="0"/>
              </a:rPr>
              <a:t> </a:t>
            </a:r>
            <a:r>
              <a:rPr lang="ru-RU" altLang="de-DE" sz="2800" i="1">
                <a:latin typeface="Times New Roman" panose="02020603050405020304" pitchFamily="18" charset="0"/>
              </a:rPr>
              <a:t>обещание</a:t>
            </a:r>
            <a:r>
              <a:rPr lang="ru-RU" altLang="de-DE" sz="2800">
                <a:latin typeface="Times New Roman" panose="02020603050405020304" pitchFamily="18" charset="0"/>
              </a:rPr>
              <a:t>/</a:t>
            </a:r>
            <a:r>
              <a:rPr lang="ru-RU" altLang="de-DE" sz="2800" i="1">
                <a:latin typeface="Times New Roman" panose="02020603050405020304" pitchFamily="18" charset="0"/>
              </a:rPr>
              <a:t>своего</a:t>
            </a:r>
            <a:r>
              <a:rPr lang="ru-RU" altLang="de-DE" sz="2800">
                <a:latin typeface="Times New Roman" panose="02020603050405020304" pitchFamily="18" charset="0"/>
              </a:rPr>
              <a:t> </a:t>
            </a:r>
            <a:r>
              <a:rPr lang="ru-RU" altLang="de-DE" sz="2800" i="1">
                <a:latin typeface="Times New Roman" panose="02020603050405020304" pitchFamily="18" charset="0"/>
              </a:rPr>
              <a:t>обещания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силах</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сдержать</a:t>
            </a:r>
            <a:r>
              <a:rPr lang="ru-RU" altLang="de-DE" sz="2800">
                <a:latin typeface="Times New Roman" panose="02020603050405020304" pitchFamily="18" charset="0"/>
              </a:rPr>
              <a:t> </a:t>
            </a:r>
            <a:r>
              <a:rPr lang="ru-RU" altLang="de-DE" sz="2800" i="1">
                <a:latin typeface="Times New Roman" panose="02020603050405020304" pitchFamily="18" charset="0"/>
              </a:rPr>
              <a:t>слово</a:t>
            </a:r>
            <a:r>
              <a:rPr lang="ru-RU" altLang="de-DE" sz="2800">
                <a:latin typeface="Times New Roman" panose="02020603050405020304" pitchFamily="18" charset="0"/>
              </a:rPr>
              <a:t>/</a:t>
            </a:r>
            <a:r>
              <a:rPr lang="ru-RU" altLang="de-DE" sz="2800" i="1">
                <a:latin typeface="Times New Roman" panose="02020603050405020304" pitchFamily="18" charset="0"/>
              </a:rPr>
              <a:t>слова</a:t>
            </a:r>
            <a:r>
              <a:rPr lang="ru-RU" altLang="de-DE" sz="2800">
                <a:latin typeface="Times New Roman" panose="02020603050405020304" pitchFamily="18" charset="0"/>
              </a:rPr>
              <a:t>; </a:t>
            </a:r>
            <a:r>
              <a:rPr lang="ru-RU" altLang="de-DE" sz="2800" i="1">
                <a:latin typeface="Times New Roman" panose="02020603050405020304" pitchFamily="18" charset="0"/>
              </a:rPr>
              <a:t>Нельзя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любить</a:t>
            </a:r>
            <a:r>
              <a:rPr lang="ru-RU" altLang="de-DE" sz="2800">
                <a:latin typeface="Times New Roman" panose="02020603050405020304" pitchFamily="18" charset="0"/>
              </a:rPr>
              <a:t> </a:t>
            </a:r>
            <a:r>
              <a:rPr lang="ru-RU" altLang="de-DE" sz="2800" i="1">
                <a:latin typeface="Times New Roman" panose="02020603050405020304" pitchFamily="18" charset="0"/>
              </a:rPr>
              <a:t>эти</a:t>
            </a:r>
            <a:r>
              <a:rPr lang="ru-RU" altLang="de-DE" sz="2800">
                <a:latin typeface="Times New Roman" panose="02020603050405020304" pitchFamily="18" charset="0"/>
              </a:rPr>
              <a:t> </a:t>
            </a:r>
            <a:r>
              <a:rPr lang="ru-RU" altLang="de-DE" sz="2800" i="1">
                <a:latin typeface="Times New Roman" panose="02020603050405020304" pitchFamily="18" charset="0"/>
              </a:rPr>
              <a:t>песни</a:t>
            </a:r>
            <a:r>
              <a:rPr lang="ru-RU" altLang="de-DE" sz="2800">
                <a:latin typeface="Times New Roman" panose="02020603050405020304" pitchFamily="18" charset="0"/>
              </a:rPr>
              <a:t>/</a:t>
            </a:r>
            <a:r>
              <a:rPr lang="ru-RU" altLang="de-DE" sz="2800" i="1">
                <a:latin typeface="Times New Roman" panose="02020603050405020304" pitchFamily="18" charset="0"/>
              </a:rPr>
              <a:t>этих</a:t>
            </a:r>
            <a:r>
              <a:rPr lang="ru-RU" altLang="de-DE" sz="2800">
                <a:latin typeface="Times New Roman" panose="02020603050405020304" pitchFamily="18" charset="0"/>
              </a:rPr>
              <a:t> </a:t>
            </a:r>
            <a:r>
              <a:rPr lang="ru-RU" altLang="de-DE" sz="2800" i="1">
                <a:latin typeface="Times New Roman" panose="02020603050405020304" pitchFamily="18" charset="0"/>
              </a:rPr>
              <a:t>песен</a:t>
            </a:r>
            <a:r>
              <a:rPr lang="ru-RU" altLang="de-DE" sz="2800">
                <a:latin typeface="Times New Roman" panose="02020603050405020304" pitchFamily="18" charset="0"/>
              </a:rPr>
              <a:t>; </a:t>
            </a:r>
            <a:r>
              <a:rPr lang="ru-RU" altLang="de-DE" sz="2800" i="1">
                <a:latin typeface="Times New Roman" panose="02020603050405020304" pitchFamily="18" charset="0"/>
              </a:rPr>
              <a:t>Нельзя</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отметить</a:t>
            </a:r>
            <a:r>
              <a:rPr lang="ru-RU" altLang="de-DE" sz="2800">
                <a:latin typeface="Times New Roman" panose="02020603050405020304" pitchFamily="18" charset="0"/>
              </a:rPr>
              <a:t> </a:t>
            </a:r>
            <a:r>
              <a:rPr lang="ru-RU" altLang="de-DE" sz="2800" i="1">
                <a:latin typeface="Times New Roman" panose="02020603050405020304" pitchFamily="18" charset="0"/>
              </a:rPr>
              <a:t>исключительно</a:t>
            </a:r>
            <a:r>
              <a:rPr lang="ru-RU" altLang="de-DE" sz="2800">
                <a:latin typeface="Times New Roman" panose="02020603050405020304" pitchFamily="18" charset="0"/>
              </a:rPr>
              <a:t> </a:t>
            </a:r>
            <a:r>
              <a:rPr lang="ru-RU" altLang="de-DE" sz="2800" i="1">
                <a:latin typeface="Times New Roman" panose="02020603050405020304" pitchFamily="18" charset="0"/>
              </a:rPr>
              <a:t>конструктивный</a:t>
            </a:r>
            <a:r>
              <a:rPr lang="ru-RU" altLang="de-DE" sz="2800">
                <a:latin typeface="Times New Roman" panose="02020603050405020304" pitchFamily="18" charset="0"/>
              </a:rPr>
              <a:t>, </a:t>
            </a:r>
            <a:r>
              <a:rPr lang="ru-RU" altLang="de-DE" sz="2800" i="1">
                <a:latin typeface="Times New Roman" panose="02020603050405020304" pitchFamily="18" charset="0"/>
              </a:rPr>
              <a:t>деловой</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принципиальный</a:t>
            </a:r>
            <a:r>
              <a:rPr lang="ru-RU" altLang="de-DE" sz="2800">
                <a:latin typeface="Times New Roman" panose="02020603050405020304" pitchFamily="18" charset="0"/>
              </a:rPr>
              <a:t> </a:t>
            </a:r>
            <a:r>
              <a:rPr lang="ru-RU" altLang="de-DE" sz="2800" i="1">
                <a:latin typeface="Times New Roman" panose="02020603050405020304" pitchFamily="18" charset="0"/>
              </a:rPr>
              <a:t>характер</a:t>
            </a:r>
            <a:r>
              <a:rPr lang="ru-RU" altLang="de-DE" sz="2800">
                <a:latin typeface="Times New Roman" panose="02020603050405020304" pitchFamily="18" charset="0"/>
              </a:rPr>
              <a:t> </a:t>
            </a:r>
            <a:r>
              <a:rPr lang="ru-RU" altLang="de-DE" sz="2800" i="1">
                <a:latin typeface="Times New Roman" panose="02020603050405020304" pitchFamily="18" charset="0"/>
              </a:rPr>
              <a:t>прений</a:t>
            </a:r>
            <a:r>
              <a:rPr lang="ru-RU" altLang="de-DE" sz="2800">
                <a:latin typeface="Times New Roman" panose="02020603050405020304" pitchFamily="18" charset="0"/>
              </a:rPr>
              <a:t> (газ.; /</a:t>
            </a:r>
            <a:r>
              <a:rPr lang="ru-RU" altLang="de-DE" sz="2800" i="1">
                <a:latin typeface="Times New Roman" panose="02020603050405020304" pitchFamily="18" charset="0"/>
              </a:rPr>
              <a:t>конструктивного</a:t>
            </a:r>
            <a:r>
              <a:rPr lang="ru-RU" altLang="de-DE" sz="2800">
                <a:latin typeface="Times New Roman" panose="02020603050405020304" pitchFamily="18" charset="0"/>
              </a:rPr>
              <a:t>, </a:t>
            </a:r>
            <a:r>
              <a:rPr lang="ru-RU" altLang="de-DE" sz="2800" i="1">
                <a:latin typeface="Times New Roman" panose="02020603050405020304" pitchFamily="18" charset="0"/>
              </a:rPr>
              <a:t>делового</a:t>
            </a:r>
            <a:r>
              <a:rPr lang="ru-RU" altLang="de-DE" sz="2800">
                <a:latin typeface="Times New Roman" panose="02020603050405020304" pitchFamily="18" charset="0"/>
              </a:rPr>
              <a:t> </a:t>
            </a:r>
            <a:r>
              <a:rPr lang="ru-RU" altLang="de-DE" sz="2800" i="1">
                <a:latin typeface="Times New Roman" panose="02020603050405020304" pitchFamily="18" charset="0"/>
              </a:rPr>
              <a:t>и</a:t>
            </a:r>
            <a:r>
              <a:rPr lang="ru-RU" altLang="de-DE" sz="2800">
                <a:latin typeface="Times New Roman" panose="02020603050405020304" pitchFamily="18" charset="0"/>
              </a:rPr>
              <a:t> </a:t>
            </a:r>
            <a:r>
              <a:rPr lang="ru-RU" altLang="de-DE" sz="2800" i="1">
                <a:latin typeface="Times New Roman" panose="02020603050405020304" pitchFamily="18" charset="0"/>
              </a:rPr>
              <a:t>принципиального</a:t>
            </a:r>
            <a:r>
              <a:rPr lang="ru-RU" altLang="de-DE" sz="2800">
                <a:latin typeface="Times New Roman" panose="02020603050405020304" pitchFamily="18" charset="0"/>
              </a:rPr>
              <a:t> </a:t>
            </a:r>
            <a:r>
              <a:rPr lang="ru-RU" altLang="de-DE" sz="2800" i="1">
                <a:latin typeface="Times New Roman" panose="02020603050405020304" pitchFamily="18" charset="0"/>
              </a:rPr>
              <a:t>характера</a:t>
            </a:r>
            <a:r>
              <a:rPr lang="ru-RU" altLang="de-DE" sz="2800">
                <a:latin typeface="Times New Roman" panose="02020603050405020304" pitchFamily="18"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98EB97A6-3F01-2334-0774-9F868FC1162F}"/>
              </a:ext>
            </a:extLst>
          </p:cNvPr>
          <p:cNvSpPr>
            <a:spLocks noGrp="1" noChangeArrowheads="1"/>
          </p:cNvSpPr>
          <p:nvPr>
            <p:ph type="body"/>
          </p:nvPr>
        </p:nvSpPr>
        <p:spPr>
          <a:xfrm>
            <a:off x="360363" y="144463"/>
            <a:ext cx="9504362" cy="7056437"/>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 2673. Влияние отрицания проявляется в том, что иногда в предложениях формально утвердительных, но сообщающих о неосуществлении чего-то, на месте ожидаемого вин. п. употребляется род. п.: </a:t>
            </a:r>
            <a:r>
              <a:rPr lang="ru-RU" altLang="de-DE" sz="2800" i="1">
                <a:latin typeface="Times New Roman" panose="02020603050405020304" pitchFamily="18" charset="0"/>
              </a:rPr>
              <a:t>Когда</a:t>
            </a:r>
            <a:r>
              <a:rPr lang="ru-RU" altLang="de-DE" sz="2800">
                <a:latin typeface="Times New Roman" panose="02020603050405020304" pitchFamily="18" charset="0"/>
              </a:rPr>
              <a:t> </a:t>
            </a:r>
            <a:r>
              <a:rPr lang="ru-RU" altLang="de-DE" sz="2800" i="1">
                <a:latin typeface="Times New Roman" panose="02020603050405020304" pitchFamily="18" charset="0"/>
              </a:rPr>
              <a:t>над</a:t>
            </a:r>
            <a:r>
              <a:rPr lang="ru-RU" altLang="de-DE" sz="2800">
                <a:latin typeface="Times New Roman" panose="02020603050405020304" pitchFamily="18" charset="0"/>
              </a:rPr>
              <a:t> </a:t>
            </a:r>
            <a:r>
              <a:rPr lang="ru-RU" altLang="de-DE" sz="2800" i="1">
                <a:latin typeface="Times New Roman" panose="02020603050405020304" pitchFamily="18" charset="0"/>
              </a:rPr>
              <a:t>изгибом</a:t>
            </a:r>
            <a:r>
              <a:rPr lang="ru-RU" altLang="de-DE" sz="2800">
                <a:latin typeface="Times New Roman" panose="02020603050405020304" pitchFamily="18" charset="0"/>
              </a:rPr>
              <a:t> </a:t>
            </a:r>
            <a:r>
              <a:rPr lang="ru-RU" altLang="de-DE" sz="2800" i="1">
                <a:latin typeface="Times New Roman" panose="02020603050405020304" pitchFamily="18" charset="0"/>
              </a:rPr>
              <a:t>тропинки</a:t>
            </a:r>
            <a:r>
              <a:rPr lang="ru-RU" altLang="de-DE" sz="2800">
                <a:latin typeface="Times New Roman" panose="02020603050405020304" pitchFamily="18" charset="0"/>
              </a:rPr>
              <a:t> </a:t>
            </a:r>
            <a:r>
              <a:rPr lang="ru-RU" altLang="de-DE" sz="2800" i="1">
                <a:latin typeface="Times New Roman" panose="02020603050405020304" pitchFamily="18" charset="0"/>
              </a:rPr>
              <a:t>С</a:t>
            </a:r>
            <a:r>
              <a:rPr lang="ru-RU" altLang="de-DE" sz="2800">
                <a:latin typeface="Times New Roman" panose="02020603050405020304" pitchFamily="18" charset="0"/>
              </a:rPr>
              <a:t> </a:t>
            </a:r>
            <a:r>
              <a:rPr lang="ru-RU" altLang="de-DE" sz="2800" i="1">
                <a:latin typeface="Times New Roman" panose="02020603050405020304" pitchFamily="18" charset="0"/>
              </a:rPr>
              <a:t>разлатых</a:t>
            </a:r>
            <a:r>
              <a:rPr lang="ru-RU" altLang="de-DE" sz="2800">
                <a:latin typeface="Times New Roman" panose="02020603050405020304" pitchFamily="18" charset="0"/>
              </a:rPr>
              <a:t> </a:t>
            </a:r>
            <a:r>
              <a:rPr lang="ru-RU" altLang="de-DE" sz="2800" i="1">
                <a:latin typeface="Times New Roman" panose="02020603050405020304" pitchFamily="18" charset="0"/>
              </a:rPr>
              <a:t>недвижных</a:t>
            </a:r>
            <a:r>
              <a:rPr lang="ru-RU" altLang="de-DE" sz="2800">
                <a:latin typeface="Times New Roman" panose="02020603050405020304" pitchFamily="18" charset="0"/>
              </a:rPr>
              <a:t> </a:t>
            </a:r>
            <a:r>
              <a:rPr lang="ru-RU" altLang="de-DE" sz="2800" i="1">
                <a:latin typeface="Times New Roman" panose="02020603050405020304" pitchFamily="18" charset="0"/>
              </a:rPr>
              <a:t>ветвей</a:t>
            </a:r>
            <a:r>
              <a:rPr lang="ru-RU" altLang="de-DE" sz="2800">
                <a:latin typeface="Times New Roman" panose="02020603050405020304" pitchFamily="18" charset="0"/>
              </a:rPr>
              <a:t> </a:t>
            </a:r>
            <a:r>
              <a:rPr lang="ru-RU" altLang="de-DE" sz="2800" i="1">
                <a:latin typeface="Times New Roman" panose="02020603050405020304" pitchFamily="18" charset="0"/>
              </a:rPr>
              <a:t>Снежинки</a:t>
            </a:r>
            <a:r>
              <a:rPr lang="ru-RU" altLang="de-DE" sz="2800">
                <a:latin typeface="Times New Roman" panose="02020603050405020304" pitchFamily="18" charset="0"/>
              </a:rPr>
              <a:t>, </a:t>
            </a:r>
            <a:r>
              <a:rPr lang="ru-RU" altLang="de-DE" sz="2800" i="1">
                <a:latin typeface="Times New Roman" panose="02020603050405020304" pitchFamily="18" charset="0"/>
              </a:rPr>
              <a:t>одной</a:t>
            </a:r>
            <a:r>
              <a:rPr lang="ru-RU" altLang="de-DE" sz="2800">
                <a:latin typeface="Times New Roman" panose="02020603050405020304" pitchFamily="18" charset="0"/>
              </a:rPr>
              <a:t> </a:t>
            </a:r>
            <a:r>
              <a:rPr lang="ru-RU" altLang="de-DE" sz="2800" i="1">
                <a:latin typeface="Times New Roman" panose="02020603050405020304" pitchFamily="18" charset="0"/>
              </a:rPr>
              <a:t>порошинки</a:t>
            </a:r>
            <a:r>
              <a:rPr lang="ru-RU" altLang="de-DE" sz="2800">
                <a:latin typeface="Times New Roman" panose="02020603050405020304" pitchFamily="18" charset="0"/>
              </a:rPr>
              <a:t> </a:t>
            </a:r>
            <a:r>
              <a:rPr lang="ru-RU" altLang="de-DE" sz="2800" i="1">
                <a:latin typeface="Times New Roman" panose="02020603050405020304" pitchFamily="18" charset="0"/>
              </a:rPr>
              <a:t>Стряхнуть</a:t>
            </a:r>
            <a:r>
              <a:rPr lang="ru-RU" altLang="de-DE" sz="2800">
                <a:latin typeface="Times New Roman" panose="02020603050405020304" pitchFamily="18" charset="0"/>
              </a:rPr>
              <a:t> </a:t>
            </a:r>
            <a:r>
              <a:rPr lang="ru-RU" altLang="de-DE" sz="2800" i="1">
                <a:latin typeface="Times New Roman" panose="02020603050405020304" pitchFamily="18" charset="0"/>
              </a:rPr>
              <a:t>опасается</a:t>
            </a:r>
            <a:r>
              <a:rPr lang="ru-RU" altLang="de-DE" sz="2800">
                <a:latin typeface="Times New Roman" panose="02020603050405020304" pitchFamily="18" charset="0"/>
              </a:rPr>
              <a:t> </a:t>
            </a:r>
            <a:r>
              <a:rPr lang="ru-RU" altLang="de-DE" sz="2800" i="1">
                <a:latin typeface="Times New Roman" panose="02020603050405020304" pitchFamily="18" charset="0"/>
              </a:rPr>
              <a:t>ель</a:t>
            </a:r>
            <a:r>
              <a:rPr lang="ru-RU" altLang="de-DE" sz="2800">
                <a:latin typeface="Times New Roman" panose="02020603050405020304" pitchFamily="18" charset="0"/>
              </a:rPr>
              <a:t> (Твард.) (</a:t>
            </a:r>
            <a:r>
              <a:rPr lang="de-DE" altLang="de-DE" sz="2800">
                <a:latin typeface="Times New Roman" panose="02020603050405020304" pitchFamily="18" charset="0"/>
              </a:rPr>
              <a:t>srov.</a:t>
            </a:r>
            <a:r>
              <a:rPr lang="cs-CZ" altLang="de-DE" sz="2800">
                <a:latin typeface="Times New Roman" panose="02020603050405020304" pitchFamily="18" charset="0"/>
              </a:rPr>
              <a:t> také frazeologismy jako</a:t>
            </a:r>
            <a:r>
              <a:rPr lang="cs-CZ" altLang="de-DE" sz="2800" i="1">
                <a:latin typeface="Times New Roman" panose="02020603050405020304" pitchFamily="18" charset="0"/>
              </a:rPr>
              <a:t> </a:t>
            </a:r>
            <a:r>
              <a:rPr lang="ru-RU" altLang="de-DE" sz="2800" i="1">
                <a:latin typeface="Times New Roman" panose="02020603050405020304" pitchFamily="18" charset="0"/>
              </a:rPr>
              <a:t>Ни порошинки не пропадёт у кого</a:t>
            </a:r>
            <a:r>
              <a:rPr lang="de-CH" altLang="de-DE" sz="2800" i="1">
                <a:latin typeface="Times New Roman" panose="02020603050405020304" pitchFamily="18" charset="0"/>
              </a:rPr>
              <a:t>-</a:t>
            </a:r>
            <a:r>
              <a:rPr lang="ru-RU" altLang="de-DE" sz="2800" i="1">
                <a:latin typeface="Times New Roman" panose="02020603050405020304" pitchFamily="18" charset="0"/>
              </a:rPr>
              <a:t>л</a:t>
            </a:r>
            <a:r>
              <a:rPr lang="ru-RU" altLang="de-DE" sz="2800">
                <a:latin typeface="Times New Roman" panose="02020603050405020304" pitchFamily="18" charset="0"/>
              </a:rPr>
              <a:t>., </a:t>
            </a:r>
            <a:r>
              <a:rPr lang="cs-CZ" altLang="de-DE" sz="2800">
                <a:latin typeface="Times New Roman" panose="02020603050405020304" pitchFamily="18" charset="0"/>
              </a:rPr>
              <a:t>MG</a:t>
            </a:r>
            <a:r>
              <a:rPr lang="ru-RU" altLang="de-DE" sz="2800">
                <a:latin typeface="Times New Roman" panose="02020603050405020304" pitchFamily="18" charset="0"/>
              </a:rPr>
              <a:t>). Так же объясняется постановка род. п. в предложениях, сообщающих о невозможности, затрудненности осуществления чего-л.: </a:t>
            </a:r>
            <a:r>
              <a:rPr lang="ru-RU" altLang="de-DE" sz="2800" i="1">
                <a:latin typeface="Times New Roman" panose="02020603050405020304" pitchFamily="18" charset="0"/>
              </a:rPr>
              <a:t>Едва</a:t>
            </a:r>
            <a:r>
              <a:rPr lang="ru-RU" altLang="de-DE" sz="2800">
                <a:latin typeface="Times New Roman" panose="02020603050405020304" pitchFamily="18" charset="0"/>
              </a:rPr>
              <a:t> </a:t>
            </a:r>
            <a:r>
              <a:rPr lang="ru-RU" altLang="de-DE" sz="2800" i="1">
                <a:latin typeface="Times New Roman" panose="02020603050405020304" pitchFamily="18" charset="0"/>
              </a:rPr>
              <a:t>нашла</a:t>
            </a:r>
            <a:r>
              <a:rPr lang="ru-RU" altLang="de-DE" sz="2800">
                <a:latin typeface="Times New Roman" panose="02020603050405020304" pitchFamily="18" charset="0"/>
              </a:rPr>
              <a:t> </a:t>
            </a:r>
            <a:r>
              <a:rPr lang="ru-RU" altLang="de-DE" sz="2800" i="1">
                <a:latin typeface="Times New Roman" panose="02020603050405020304" pitchFamily="18" charset="0"/>
              </a:rPr>
              <a:t>воли</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себе</a:t>
            </a:r>
            <a:r>
              <a:rPr lang="ru-RU" altLang="de-DE" sz="2800">
                <a:latin typeface="Times New Roman" panose="02020603050405020304" pitchFamily="18" charset="0"/>
              </a:rPr>
              <a:t>, </a:t>
            </a:r>
            <a:r>
              <a:rPr lang="ru-RU" altLang="de-DE" sz="2800" i="1">
                <a:latin typeface="Times New Roman" panose="02020603050405020304" pitchFamily="18" charset="0"/>
              </a:rPr>
              <a:t>чтобы</a:t>
            </a:r>
            <a:r>
              <a:rPr lang="ru-RU" altLang="de-DE" sz="2800">
                <a:latin typeface="Times New Roman" panose="02020603050405020304" pitchFamily="18" charset="0"/>
              </a:rPr>
              <a:t> </a:t>
            </a:r>
            <a:r>
              <a:rPr lang="ru-RU" altLang="de-DE" sz="2800" i="1">
                <a:latin typeface="Times New Roman" panose="02020603050405020304" pitchFamily="18" charset="0"/>
              </a:rPr>
              <a:t>сесть</a:t>
            </a:r>
            <a:r>
              <a:rPr lang="ru-RU" altLang="de-DE" sz="2800">
                <a:latin typeface="Times New Roman" panose="02020603050405020304" pitchFamily="18" charset="0"/>
              </a:rPr>
              <a:t> </a:t>
            </a:r>
            <a:r>
              <a:rPr lang="ru-RU" altLang="de-DE" sz="2800" i="1">
                <a:latin typeface="Times New Roman" panose="02020603050405020304" pitchFamily="18" charset="0"/>
              </a:rPr>
              <a:t>за</a:t>
            </a:r>
            <a:r>
              <a:rPr lang="ru-RU" altLang="de-DE" sz="2800">
                <a:latin typeface="Times New Roman" panose="02020603050405020304" pitchFamily="18" charset="0"/>
              </a:rPr>
              <a:t> </a:t>
            </a:r>
            <a:r>
              <a:rPr lang="ru-RU" altLang="de-DE" sz="2800" i="1">
                <a:latin typeface="Times New Roman" panose="02020603050405020304" pitchFamily="18" charset="0"/>
              </a:rPr>
              <a:t>зеркало</a:t>
            </a:r>
            <a:r>
              <a:rPr lang="ru-RU" altLang="de-DE" sz="2800">
                <a:latin typeface="Times New Roman" panose="02020603050405020304" pitchFamily="18" charset="0"/>
              </a:rPr>
              <a:t> (Малышк.); </a:t>
            </a:r>
            <a:r>
              <a:rPr lang="ru-RU" altLang="de-DE" sz="2800" i="1">
                <a:latin typeface="Times New Roman" panose="02020603050405020304" pitchFamily="18" charset="0"/>
              </a:rPr>
              <a:t>Более</a:t>
            </a:r>
            <a:r>
              <a:rPr lang="ru-RU" altLang="de-DE" sz="2800">
                <a:latin typeface="Times New Roman" panose="02020603050405020304" pitchFamily="18" charset="0"/>
              </a:rPr>
              <a:t> </a:t>
            </a:r>
            <a:r>
              <a:rPr lang="ru-RU" altLang="de-DE" sz="2800" i="1">
                <a:latin typeface="Times New Roman" panose="02020603050405020304" pitchFamily="18" charset="0"/>
              </a:rPr>
              <a:t>бестактного</a:t>
            </a:r>
            <a:r>
              <a:rPr lang="ru-RU" altLang="de-DE" sz="2800">
                <a:latin typeface="Times New Roman" panose="02020603050405020304" pitchFamily="18" charset="0"/>
              </a:rPr>
              <a:t> </a:t>
            </a:r>
            <a:r>
              <a:rPr lang="ru-RU" altLang="de-DE" sz="2800" i="1">
                <a:latin typeface="Times New Roman" panose="02020603050405020304" pitchFamily="18" charset="0"/>
              </a:rPr>
              <a:t>поступка</a:t>
            </a:r>
            <a:r>
              <a:rPr lang="ru-RU" altLang="de-DE" sz="2800">
                <a:latin typeface="Times New Roman" panose="02020603050405020304" pitchFamily="18" charset="0"/>
              </a:rPr>
              <a:t> </a:t>
            </a:r>
            <a:r>
              <a:rPr lang="ru-RU" altLang="de-DE" sz="2800" i="1">
                <a:latin typeface="Times New Roman" panose="02020603050405020304" pitchFamily="18" charset="0"/>
              </a:rPr>
              <a:t>трудно</a:t>
            </a:r>
            <a:r>
              <a:rPr lang="ru-RU" altLang="de-DE" sz="2800">
                <a:latin typeface="Times New Roman" panose="02020603050405020304" pitchFamily="18" charset="0"/>
              </a:rPr>
              <a:t> </a:t>
            </a:r>
            <a:r>
              <a:rPr lang="ru-RU" altLang="de-DE" sz="2800" i="1">
                <a:latin typeface="Times New Roman" panose="02020603050405020304" pitchFamily="18" charset="0"/>
              </a:rPr>
              <a:t>придумать</a:t>
            </a:r>
            <a:r>
              <a:rPr lang="ru-RU" altLang="de-DE" sz="2800">
                <a:latin typeface="Times New Roman" panose="02020603050405020304" pitchFamily="18" charset="0"/>
              </a:rPr>
              <a:t> (газ.); </a:t>
            </a:r>
            <a:r>
              <a:rPr lang="ru-RU" altLang="de-DE" sz="2800" i="1">
                <a:latin typeface="Times New Roman" panose="02020603050405020304" pitchFamily="18" charset="0"/>
              </a:rPr>
              <a:t>Впрочем</a:t>
            </a:r>
            <a:r>
              <a:rPr lang="ru-RU" altLang="de-DE" sz="2800">
                <a:latin typeface="Times New Roman" panose="02020603050405020304" pitchFamily="18" charset="0"/>
              </a:rPr>
              <a:t>, </a:t>
            </a:r>
            <a:r>
              <a:rPr lang="ru-RU" altLang="de-DE" sz="2800" i="1">
                <a:latin typeface="Times New Roman" panose="02020603050405020304" pitchFamily="18" charset="0"/>
              </a:rPr>
              <a:t>однозначного</a:t>
            </a:r>
            <a:r>
              <a:rPr lang="ru-RU" altLang="de-DE" sz="2800">
                <a:latin typeface="Times New Roman" panose="02020603050405020304" pitchFamily="18" charset="0"/>
              </a:rPr>
              <a:t> </a:t>
            </a:r>
            <a:r>
              <a:rPr lang="ru-RU" altLang="de-DE" sz="2800" i="1">
                <a:latin typeface="Times New Roman" panose="02020603050405020304" pitchFamily="18" charset="0"/>
              </a:rPr>
              <a:t>ответа</a:t>
            </a:r>
            <a:r>
              <a:rPr lang="ru-RU" altLang="de-DE" sz="2800">
                <a:latin typeface="Times New Roman" panose="02020603050405020304" pitchFamily="18" charset="0"/>
              </a:rPr>
              <a:t> </a:t>
            </a:r>
            <a:r>
              <a:rPr lang="ru-RU" altLang="de-DE" sz="2800" i="1">
                <a:latin typeface="Times New Roman" panose="02020603050405020304" pitchFamily="18" charset="0"/>
              </a:rPr>
              <a:t>на</a:t>
            </a:r>
            <a:r>
              <a:rPr lang="ru-RU" altLang="de-DE" sz="2800">
                <a:latin typeface="Times New Roman" panose="02020603050405020304" pitchFamily="18" charset="0"/>
              </a:rPr>
              <a:t> </a:t>
            </a:r>
            <a:r>
              <a:rPr lang="ru-RU" altLang="de-DE" sz="2800" i="1">
                <a:latin typeface="Times New Roman" panose="02020603050405020304" pitchFamily="18" charset="0"/>
              </a:rPr>
              <a:t>этот</a:t>
            </a:r>
            <a:r>
              <a:rPr lang="ru-RU" altLang="de-DE" sz="2800">
                <a:latin typeface="Times New Roman" panose="02020603050405020304" pitchFamily="18" charset="0"/>
              </a:rPr>
              <a:t> </a:t>
            </a:r>
            <a:r>
              <a:rPr lang="ru-RU" altLang="de-DE" sz="2800" i="1">
                <a:latin typeface="Times New Roman" panose="02020603050405020304" pitchFamily="18" charset="0"/>
              </a:rPr>
              <a:t>вопрос</a:t>
            </a:r>
            <a:r>
              <a:rPr lang="ru-RU" altLang="de-DE" sz="2800">
                <a:latin typeface="Times New Roman" panose="02020603050405020304" pitchFamily="18" charset="0"/>
              </a:rPr>
              <a:t> </a:t>
            </a:r>
            <a:r>
              <a:rPr lang="ru-RU" altLang="de-DE" sz="2800" i="1">
                <a:latin typeface="Times New Roman" panose="02020603050405020304" pitchFamily="18" charset="0"/>
              </a:rPr>
              <a:t>в</a:t>
            </a:r>
            <a:r>
              <a:rPr lang="ru-RU" altLang="de-DE" sz="2800">
                <a:latin typeface="Times New Roman" panose="02020603050405020304" pitchFamily="18" charset="0"/>
              </a:rPr>
              <a:t> </a:t>
            </a:r>
            <a:r>
              <a:rPr lang="ru-RU" altLang="de-DE" sz="2800" i="1">
                <a:latin typeface="Times New Roman" panose="02020603050405020304" pitchFamily="18" charset="0"/>
              </a:rPr>
              <a:t>фильме</a:t>
            </a:r>
            <a:r>
              <a:rPr lang="ru-RU" altLang="de-DE" sz="2800">
                <a:latin typeface="Times New Roman" panose="02020603050405020304" pitchFamily="18" charset="0"/>
              </a:rPr>
              <a:t> </a:t>
            </a:r>
            <a:r>
              <a:rPr lang="ru-RU" altLang="de-DE" sz="2800" i="1">
                <a:latin typeface="Times New Roman" panose="02020603050405020304" pitchFamily="18" charset="0"/>
              </a:rPr>
              <a:t>найти</a:t>
            </a:r>
            <a:r>
              <a:rPr lang="ru-RU" altLang="de-DE" sz="2800">
                <a:latin typeface="Times New Roman" panose="02020603050405020304" pitchFamily="18" charset="0"/>
              </a:rPr>
              <a:t> </a:t>
            </a:r>
            <a:r>
              <a:rPr lang="ru-RU" altLang="de-DE" sz="2800" i="1">
                <a:latin typeface="Times New Roman" panose="02020603050405020304" pitchFamily="18" charset="0"/>
              </a:rPr>
              <a:t>трудно</a:t>
            </a:r>
            <a:r>
              <a:rPr lang="ru-RU" altLang="de-DE" sz="2800">
                <a:latin typeface="Times New Roman" panose="02020603050405020304" pitchFamily="18" charset="0"/>
              </a:rPr>
              <a:t> (газ.). Такое употребление ненормативно.</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83623AC2-2DDB-E497-EEA1-9D98DF63BBCA}"/>
              </a:ext>
            </a:extLst>
          </p:cNvPr>
          <p:cNvSpPr>
            <a:spLocks noGrp="1" noChangeArrowheads="1"/>
          </p:cNvSpPr>
          <p:nvPr>
            <p:ph type="body"/>
          </p:nvPr>
        </p:nvSpPr>
        <p:spPr>
          <a:xfrm>
            <a:off x="238125" y="360363"/>
            <a:ext cx="9626600" cy="6551612"/>
          </a:xfrm>
        </p:spPr>
        <p:txBody>
          <a:bodyPr tIns="28080" anchor="t"/>
          <a:lstStyle/>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10700" algn="l"/>
              </a:tabLst>
              <a:defRPr/>
            </a:pPr>
            <a:r>
              <a:rPr lang="cs-CZ" altLang="de-DE" sz="2800">
                <a:latin typeface="Times New Roman" panose="02020603050405020304" pitchFamily="18" charset="0"/>
              </a:rPr>
              <a:t>Vedle akuzativu vystupuje v češtině nebo ruštině jako předmětový pád genitiv (spíše omezeně, někdy zastarávající), dativ (buď sám nebo jako druhý pád vedle akuzativu, tzv. nepřímý objekt), instrumentál (omezeně) a různé předložky</a:t>
            </a:r>
          </a:p>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10700" algn="l"/>
              </a:tabLst>
              <a:defRPr/>
            </a:pPr>
            <a:r>
              <a:rPr lang="cs-CZ" altLang="de-DE" sz="2800">
                <a:latin typeface="Times New Roman" panose="02020603050405020304" pitchFamily="18" charset="0"/>
              </a:rPr>
              <a:t>Předložkové objekty se vyznačují jednak oproti cirkumstantům svou přímou přináležitostí k ději označenému slovesem, jednak desémantizací předložky, srov. </a:t>
            </a:r>
            <a:r>
              <a:rPr lang="cs-CZ" altLang="de-DE" sz="2800" i="1">
                <a:latin typeface="Times New Roman" panose="02020603050405020304" pitchFamily="18" charset="0"/>
              </a:rPr>
              <a:t>myslet na něco</a:t>
            </a:r>
            <a:r>
              <a:rPr lang="cs-CZ" altLang="de-DE" sz="2800">
                <a:latin typeface="Times New Roman" panose="02020603050405020304" pitchFamily="18" charset="0"/>
              </a:rPr>
              <a:t> vs. </a:t>
            </a:r>
            <a:r>
              <a:rPr lang="cs-CZ" altLang="de-DE" sz="2800" i="1">
                <a:latin typeface="Times New Roman" panose="02020603050405020304" pitchFamily="18" charset="0"/>
              </a:rPr>
              <a:t>položit něco na stůl</a:t>
            </a:r>
            <a:r>
              <a:rPr lang="cs-CZ" altLang="de-DE" sz="2800">
                <a:latin typeface="Times New Roman" panose="02020603050405020304" pitchFamily="18" charset="0"/>
              </a:rPr>
              <a:t>, </a:t>
            </a:r>
            <a:r>
              <a:rPr lang="ru-RU" altLang="de-DE" sz="2800" i="1">
                <a:latin typeface="Times New Roman" panose="02020603050405020304" pitchFamily="18" charset="0"/>
              </a:rPr>
              <a:t>похожий </a:t>
            </a:r>
            <a:r>
              <a:rPr lang="ru-RU" altLang="de-DE" sz="2800" i="1" u="sng">
                <a:latin typeface="Times New Roman" panose="02020603050405020304" pitchFamily="18" charset="0"/>
              </a:rPr>
              <a:t>на</a:t>
            </a:r>
            <a:r>
              <a:rPr lang="ru-RU" altLang="de-DE" sz="2800" i="1">
                <a:latin typeface="Times New Roman" panose="02020603050405020304" pitchFamily="18" charset="0"/>
              </a:rPr>
              <a:t> кого-то</a:t>
            </a:r>
            <a:r>
              <a:rPr lang="ru-RU" altLang="de-DE" sz="2800">
                <a:latin typeface="Times New Roman" panose="02020603050405020304" pitchFamily="18" charset="0"/>
              </a:rPr>
              <a:t> vs.</a:t>
            </a:r>
            <a:r>
              <a:rPr lang="ru-RU" altLang="de-DE" sz="2800" i="1">
                <a:latin typeface="Times New Roman" panose="02020603050405020304" pitchFamily="18" charset="0"/>
              </a:rPr>
              <a:t> положить на стол</a:t>
            </a:r>
          </a:p>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10700" algn="l"/>
              </a:tabLst>
              <a:defRPr/>
            </a:pPr>
            <a:r>
              <a:rPr lang="ru-RU" altLang="de-DE" sz="2800">
                <a:latin typeface="Times New Roman" panose="02020603050405020304" pitchFamily="18" charset="0"/>
              </a:rPr>
              <a:t>«Дополнение – член предложения, выраженный именем существительным</a:t>
            </a:r>
            <a:r>
              <a:rPr lang="de-CH" altLang="de-DE" sz="2800">
                <a:latin typeface="Times New Roman" panose="02020603050405020304" pitchFamily="18" charset="0"/>
              </a:rPr>
              <a:t> </a:t>
            </a:r>
            <a:r>
              <a:rPr lang="ru-RU" altLang="de-DE" sz="2800">
                <a:latin typeface="Times New Roman" panose="02020603050405020304" pitchFamily="18" charset="0"/>
              </a:rPr>
              <a:t>и обозначающий предмет (объект), отражающий на себе действие глагольного признака или служащий его орудием. Различаются прямое и косвенное дополнение. Прямое дополнение обозначает объект, непосредственно охваченный действием. (...) В русском языке выражается винительным падежом без предлога,</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4902422F-85C5-0AA7-5930-28ABF6236219}"/>
              </a:ext>
            </a:extLst>
          </p:cNvPr>
          <p:cNvSpPr>
            <a:spLocks noGrp="1" noChangeArrowheads="1"/>
          </p:cNvSpPr>
          <p:nvPr>
            <p:ph type="body"/>
          </p:nvPr>
        </p:nvSpPr>
        <p:spPr>
          <a:xfrm>
            <a:off x="360363" y="287338"/>
            <a:ext cx="9359900" cy="6911975"/>
          </a:xfrm>
        </p:spPr>
        <p:txBody>
          <a:bodyPr tIns="28080" anchor="t"/>
          <a:lstStyle/>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ru-RU" altLang="de-DE" sz="2800">
                <a:latin typeface="Times New Roman" panose="02020603050405020304" pitchFamily="18" charset="0"/>
              </a:rPr>
              <a:t>сочетается только с переходными глаголами. (...) Косвенное дополнение выражается существительным в косвенных падежах с предлогами или без предлогов. С понятием косвенного дополнения связано представление об объекте, затронутом действием не прямо (ср. </a:t>
            </a:r>
            <a:r>
              <a:rPr lang="ru-RU" altLang="de-DE" sz="2800" i="1">
                <a:latin typeface="Times New Roman" panose="02020603050405020304" pitchFamily="18" charset="0"/>
              </a:rPr>
              <a:t>сообщить новости</a:t>
            </a:r>
            <a:r>
              <a:rPr lang="ru-RU" altLang="de-DE" sz="2800">
                <a:latin typeface="Times New Roman" panose="02020603050405020304" pitchFamily="18" charset="0"/>
              </a:rPr>
              <a:t> и </a:t>
            </a:r>
            <a:r>
              <a:rPr lang="ru-RU" altLang="de-DE" sz="2800" i="1">
                <a:latin typeface="Times New Roman" panose="02020603050405020304" pitchFamily="18" charset="0"/>
              </a:rPr>
              <a:t>о новостях</a:t>
            </a:r>
            <a:r>
              <a:rPr lang="ru-RU" altLang="de-DE" sz="2800">
                <a:latin typeface="Times New Roman" panose="02020603050405020304" pitchFamily="18" charset="0"/>
              </a:rPr>
              <a:t>) и не полностью, а частично (ср. </a:t>
            </a:r>
            <a:r>
              <a:rPr lang="ru-RU" altLang="de-DE" sz="2800" i="1">
                <a:latin typeface="Times New Roman" panose="02020603050405020304" pitchFamily="18" charset="0"/>
              </a:rPr>
              <a:t>выпить воду</a:t>
            </a:r>
            <a:r>
              <a:rPr lang="ru-RU" altLang="de-DE" sz="2800">
                <a:latin typeface="Times New Roman" panose="02020603050405020304" pitchFamily="18" charset="0"/>
              </a:rPr>
              <a:t> и </a:t>
            </a:r>
            <a:r>
              <a:rPr lang="ru-RU" altLang="de-DE" sz="2800" i="1">
                <a:latin typeface="Times New Roman" panose="02020603050405020304" pitchFamily="18" charset="0"/>
              </a:rPr>
              <a:t>воды</a:t>
            </a:r>
            <a:r>
              <a:rPr lang="ru-RU" altLang="de-DE" sz="2800">
                <a:latin typeface="Times New Roman" panose="02020603050405020304" pitchFamily="18" charset="0"/>
              </a:rPr>
              <a:t>). (...) В школьных грамматиках наряду с глагольными дополнениями выделяются приименные дополнения, которые в большинстве случаев являются производными от глагольных, ср. </a:t>
            </a:r>
            <a:r>
              <a:rPr lang="ru-RU" altLang="de-DE" sz="2800" i="1">
                <a:latin typeface="Times New Roman" panose="02020603050405020304" pitchFamily="18" charset="0"/>
              </a:rPr>
              <a:t>читать книгу</a:t>
            </a:r>
            <a:r>
              <a:rPr lang="ru-RU" altLang="de-DE" sz="2800">
                <a:latin typeface="Times New Roman" panose="02020603050405020304" pitchFamily="18" charset="0"/>
              </a:rPr>
              <a:t> и </a:t>
            </a:r>
            <a:r>
              <a:rPr lang="ru-RU" altLang="de-DE" sz="2800" i="1">
                <a:latin typeface="Times New Roman" panose="02020603050405020304" pitchFamily="18" charset="0"/>
              </a:rPr>
              <a:t>чтение книги</a:t>
            </a:r>
            <a:r>
              <a:rPr lang="ru-RU" altLang="de-DE" sz="2800">
                <a:latin typeface="Times New Roman" panose="02020603050405020304" pitchFamily="18" charset="0"/>
              </a:rPr>
              <a:t>, </a:t>
            </a:r>
            <a:r>
              <a:rPr lang="ru-RU" altLang="de-DE" sz="2800" i="1">
                <a:latin typeface="Times New Roman" panose="02020603050405020304" pitchFamily="18" charset="0"/>
              </a:rPr>
              <a:t>любить родину</a:t>
            </a:r>
            <a:r>
              <a:rPr lang="ru-RU" altLang="de-DE" sz="2800">
                <a:latin typeface="Times New Roman" panose="02020603050405020304" pitchFamily="18" charset="0"/>
              </a:rPr>
              <a:t> и </a:t>
            </a:r>
            <a:r>
              <a:rPr lang="ru-RU" altLang="de-DE" sz="2800" i="1">
                <a:latin typeface="Times New Roman" panose="02020603050405020304" pitchFamily="18" charset="0"/>
              </a:rPr>
              <a:t>любовь к родине</a:t>
            </a:r>
            <a:r>
              <a:rPr lang="ru-RU" altLang="de-DE" sz="2800">
                <a:latin typeface="Times New Roman" panose="02020603050405020304" pitchFamily="18" charset="0"/>
              </a:rPr>
              <a:t> (...).» (ЛЭС)</a:t>
            </a:r>
          </a:p>
          <a:p>
            <a:pPr marL="341313" indent="-339725" algn="l" eaLnBrk="1">
              <a:spcAft>
                <a:spcPts val="1425"/>
              </a:spcAft>
              <a:buSzPct val="45000"/>
              <a:buFont typeface="Wingdings" pitchFamily="2" charset="2"/>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altLang="de-DE" sz="2800">
                <a:latin typeface="Times New Roman" panose="02020603050405020304" pitchFamily="18" charset="0"/>
              </a:rPr>
              <a:t>„Předmět je rozvíjející větný člen, který je určovaným členem řízen, tj. jeho tvar je dán vazbou určovaného členu. Vyjadřuje osobu, zvíře, věc nebo jev, které jsou dějem nebo stavem zasaženy, na které děj nebo stav přechází nebo kterých se přímo týká. Tím se předmět liší od příslovečného určení,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073A1CB7-453C-3A99-06BD-F77DCC95A3EE}"/>
              </a:ext>
            </a:extLst>
          </p:cNvPr>
          <p:cNvSpPr>
            <a:spLocks noGrp="1" noChangeArrowheads="1"/>
          </p:cNvSpPr>
          <p:nvPr>
            <p:ph type="body"/>
          </p:nvPr>
        </p:nvSpPr>
        <p:spPr>
          <a:xfrm>
            <a:off x="384175" y="287338"/>
            <a:ext cx="9480550" cy="6983412"/>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které není určovaným členem řízeno a vyjadřuje jen rozmanité okolnosti.“ (PMR) (=&gt; koncepce zde odpovídá dependenční gramatice)</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PMR (2: 244) zdůrazňuje, že na rozdíl od ruské tradice elementy, které rozvíjejí podstatné jméno slovesné </a:t>
            </a:r>
            <a:r>
              <a:rPr lang="de-CH" altLang="de-DE" sz="2800" i="1">
                <a:latin typeface="Times New Roman" panose="02020603050405020304" pitchFamily="18" charset="0"/>
              </a:rPr>
              <a:t>(</a:t>
            </a:r>
            <a:r>
              <a:rPr lang="ru-RU" altLang="de-DE" sz="2800" i="1">
                <a:latin typeface="Times New Roman" panose="02020603050405020304" pitchFamily="18" charset="0"/>
              </a:rPr>
              <a:t>постройка нового завода ← строить новый завод, воспоминание о встрече ← вспоминать о встрече</a:t>
            </a:r>
            <a:r>
              <a:rPr lang="de-CH" altLang="de-DE" sz="2800" i="1">
                <a:latin typeface="Times New Roman" panose="02020603050405020304" pitchFamily="18" charset="0"/>
              </a:rPr>
              <a:t>)</a:t>
            </a:r>
            <a:r>
              <a:rPr lang="cs-CZ" altLang="de-DE" sz="2800">
                <a:latin typeface="Times New Roman" panose="02020603050405020304" pitchFamily="18" charset="0"/>
              </a:rPr>
              <a:t>, nepovažuje za objekty, nýbrž za atributy (přívlastky)</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Jako objekty vystupují v podstatě stejné slovnědruhové typy jako v případě subjektů: primárně substantiva, zájmena a číselné výrazy, dále infinitivy a vedlejší věty</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PMR dělí předměty tradičně v přímé (akuzativní) a nepřímé (ostatní). Slovesa s akuzativem nazývá rovněž tradičně přechodná, slovesa s nepřímým objektem (nepřechodná). Zdůrazňuje (2: 245), že slovesa bez předmětu (čili jedno-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6CD80FDD-6891-D3C2-FDEC-018CDEA978DF}"/>
              </a:ext>
            </a:extLst>
          </p:cNvPr>
          <p:cNvSpPr>
            <a:spLocks noGrp="1" noChangeArrowheads="1"/>
          </p:cNvSpPr>
          <p:nvPr>
            <p:ph type="body"/>
          </p:nvPr>
        </p:nvSpPr>
        <p:spPr>
          <a:xfrm>
            <a:off x="215900" y="360363"/>
            <a:ext cx="9647238" cy="6767512"/>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valenční jako </a:t>
            </a:r>
            <a:r>
              <a:rPr lang="ru-RU" altLang="de-DE" sz="2800" i="1">
                <a:latin typeface="Times New Roman" panose="02020603050405020304" pitchFamily="18" charset="0"/>
              </a:rPr>
              <a:t>лежать, идти, сидеть, стоять</a:t>
            </a:r>
            <a:r>
              <a:rPr lang="cs-CZ" altLang="de-DE" sz="2800">
                <a:latin typeface="Times New Roman" panose="02020603050405020304" pitchFamily="18" charset="0"/>
              </a:rPr>
              <a:t>) nazývá bezpředmětová nebo podmětová, nikoliv však nepřechodná. Ruská tradice oproti tomu používá i v těchto případech termín </a:t>
            </a:r>
            <a:r>
              <a:rPr lang="ru-RU" altLang="de-DE" sz="2800" i="1">
                <a:latin typeface="Times New Roman" panose="02020603050405020304" pitchFamily="18" charset="0"/>
              </a:rPr>
              <a:t>непереходные глаголы</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Vydělení tranzitivních (přechodných) sloves má smysl navíc ohledně tvoření pasiva, pouze akuzativní objekty lze transponovat do pozice subjektu v pasivu: </a:t>
            </a:r>
            <a:r>
              <a:rPr lang="ru-RU" altLang="de-DE" sz="2800" i="1">
                <a:latin typeface="Times New Roman" panose="02020603050405020304" pitchFamily="18" charset="0"/>
              </a:rPr>
              <a:t>Художник нарисовал картину – Картина была нарисована художником, Солнце согревает землю – Земля согревается солнцем</a:t>
            </a:r>
            <a:r>
              <a:rPr lang="de-CH" altLang="de-DE" sz="2800">
                <a:latin typeface="Times New Roman" panose="02020603050405020304" pitchFamily="18" charset="0"/>
              </a:rPr>
              <a:t>. </a:t>
            </a:r>
            <a:r>
              <a:rPr lang="cs-CZ" altLang="de-DE" sz="2800">
                <a:latin typeface="Times New Roman" panose="02020603050405020304" pitchFamily="18" charset="0"/>
              </a:rPr>
              <a:t>Tento stav je pro většinu slovanských a jiných evropských jazyků charakteristický, srov. ovšem angl. </a:t>
            </a:r>
            <a:r>
              <a:rPr lang="en-GB" altLang="de-DE" sz="2800" i="1">
                <a:latin typeface="Times New Roman" panose="02020603050405020304" pitchFamily="18" charset="0"/>
              </a:rPr>
              <a:t>Eve was given the apple by Adam</a:t>
            </a:r>
            <a:r>
              <a:rPr lang="cs-CZ" altLang="de-DE" sz="2800" i="1">
                <a:latin typeface="Times New Roman" panose="02020603050405020304" pitchFamily="18" charset="0"/>
              </a:rPr>
              <a:t> </a:t>
            </a:r>
            <a:r>
              <a:rPr lang="cs-CZ" altLang="de-DE" sz="2800">
                <a:latin typeface="Times New Roman" panose="02020603050405020304" pitchFamily="18" charset="0"/>
              </a:rPr>
              <a:t>s nepřímým objektem aktivního děje v úloze subjektu pasiva (aktivní </a:t>
            </a:r>
            <a:r>
              <a:rPr lang="cs-CZ" altLang="de-DE" sz="2800" i="1">
                <a:latin typeface="Times New Roman" panose="02020603050405020304" pitchFamily="18" charset="0"/>
              </a:rPr>
              <a:t>Adam gave the apple to Eve</a:t>
            </a:r>
            <a:r>
              <a:rPr lang="cs-CZ" altLang="de-DE" sz="2800">
                <a:latin typeface="Times New Roman" panose="02020603050405020304" pitchFamily="18" charset="0"/>
              </a:rPr>
              <a:t>)</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cs-CZ" altLang="de-DE" sz="2800">
                <a:latin typeface="Times New Roman" panose="02020603050405020304" pitchFamily="18" charset="0"/>
              </a:rPr>
              <a:t>Akuzativu konkuruje v některých případech genitiv: jedná se jednak o genitiv partitivní </a:t>
            </a:r>
            <a:r>
              <a:rPr lang="de-CH" altLang="de-DE" sz="2800" i="1">
                <a:latin typeface="Times New Roman" panose="02020603050405020304" pitchFamily="18" charset="0"/>
              </a:rPr>
              <a:t>(</a:t>
            </a:r>
            <a:r>
              <a:rPr lang="ru-RU" altLang="de-DE" sz="2800" i="1">
                <a:latin typeface="Times New Roman" panose="02020603050405020304" pitchFamily="18" charset="0"/>
              </a:rPr>
              <a:t>Дай мне хлеба, Мать купила муки</a:t>
            </a:r>
            <a:r>
              <a:rPr lang="ru-RU" altLang="de-DE" sz="2800">
                <a:latin typeface="Times New Roman" panose="02020603050405020304" pitchFamily="18"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BB0B510C-0B28-832B-C344-DAB5B2CA46B9}"/>
              </a:ext>
            </a:extLst>
          </p:cNvPr>
          <p:cNvSpPr>
            <a:spLocks noGrp="1" noChangeArrowheads="1"/>
          </p:cNvSpPr>
          <p:nvPr>
            <p:ph type="body"/>
          </p:nvPr>
        </p:nvSpPr>
        <p:spPr>
          <a:xfrm>
            <a:off x="431800" y="287338"/>
            <a:ext cx="9359900" cy="7056437"/>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i="1">
                <a:latin typeface="Times New Roman" panose="02020603050405020304" pitchFamily="18" charset="0"/>
              </a:rPr>
              <a:t>и молока, Дети нарвали цветов</a:t>
            </a:r>
            <a:r>
              <a:rPr lang="de-CH" altLang="de-DE" sz="2800" i="1">
                <a:latin typeface="Times New Roman" panose="02020603050405020304" pitchFamily="18" charset="0"/>
              </a:rPr>
              <a:t>)</a:t>
            </a:r>
            <a:r>
              <a:rPr lang="de-CH" altLang="de-DE" sz="2800">
                <a:latin typeface="Times New Roman" panose="02020603050405020304" pitchFamily="18" charset="0"/>
              </a:rPr>
              <a:t> </a:t>
            </a:r>
            <a:r>
              <a:rPr lang="cs-CZ" altLang="de-DE" sz="2800">
                <a:latin typeface="Times New Roman" panose="02020603050405020304" pitchFamily="18" charset="0"/>
              </a:rPr>
              <a:t>a jednak o genitiv záporový</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de-DE" sz="2800">
                <a:latin typeface="Times New Roman" panose="02020603050405020304" pitchFamily="18" charset="0"/>
              </a:rPr>
              <a:t>Záporový genitiv předmětu – podobně jako záporový genitiv subjektu – je spojen se zesílením záporu, se zevšeobecňující negací a s abstrakty a zájmeny: </a:t>
            </a:r>
            <a:r>
              <a:rPr lang="ru-RU" altLang="de-DE" sz="2800" i="1">
                <a:latin typeface="Times New Roman" panose="02020603050405020304" pitchFamily="18" charset="0"/>
              </a:rPr>
              <a:t>Никогда еще я ни одного оригинального слова не сказал, Я этого не люблю, Не</a:t>
            </a:r>
            <a:r>
              <a:rPr lang="cs-CZ" altLang="de-DE" sz="2800" i="1">
                <a:latin typeface="Times New Roman" panose="02020603050405020304" pitchFamily="18" charset="0"/>
              </a:rPr>
              <a:t> </a:t>
            </a:r>
            <a:r>
              <a:rPr lang="ru-RU" altLang="de-DE" sz="2800" i="1">
                <a:latin typeface="Times New Roman" panose="02020603050405020304" pitchFamily="18" charset="0"/>
              </a:rPr>
              <a:t>было видно улиц и домов</a:t>
            </a:r>
            <a:r>
              <a:rPr lang="de-CH" altLang="de-DE" sz="2800">
                <a:latin typeface="Times New Roman" panose="02020603050405020304" pitchFamily="18" charset="0"/>
              </a:rPr>
              <a:t>. </a:t>
            </a:r>
            <a:r>
              <a:rPr lang="cs-CZ" altLang="de-DE" sz="2800">
                <a:latin typeface="Times New Roman" panose="02020603050405020304" pitchFamily="18" charset="0"/>
              </a:rPr>
              <a:t>Spojuje se převážně s jistými slovesy </a:t>
            </a:r>
            <a:r>
              <a:rPr lang="ru-RU" altLang="de-DE" sz="2800">
                <a:latin typeface="Times New Roman" panose="02020603050405020304" pitchFamily="18" charset="0"/>
              </a:rPr>
              <a:t>(</a:t>
            </a:r>
            <a:r>
              <a:rPr lang="ru-RU" altLang="de-DE" sz="2800" i="1">
                <a:latin typeface="Times New Roman" panose="02020603050405020304" pitchFamily="18" charset="0"/>
              </a:rPr>
              <a:t>видеть, слышать, понять</a:t>
            </a:r>
            <a:r>
              <a:rPr lang="ru-RU" altLang="de-DE" sz="2800">
                <a:latin typeface="Times New Roman" panose="02020603050405020304" pitchFamily="18" charset="0"/>
              </a:rPr>
              <a:t> </a:t>
            </a:r>
            <a:r>
              <a:rPr lang="de-CH" altLang="de-DE" sz="2800">
                <a:latin typeface="Times New Roman" panose="02020603050405020304" pitchFamily="18" charset="0"/>
              </a:rPr>
              <a:t>aj.) </a:t>
            </a:r>
            <a:r>
              <a:rPr lang="cs-CZ" altLang="de-DE" sz="2800">
                <a:latin typeface="Times New Roman" panose="02020603050405020304" pitchFamily="18" charset="0"/>
              </a:rPr>
              <a:t>a dalšími predikáty </a:t>
            </a:r>
            <a:r>
              <a:rPr lang="de-CH" altLang="de-DE" sz="2800">
                <a:latin typeface="Times New Roman" panose="02020603050405020304" pitchFamily="18" charset="0"/>
              </a:rPr>
              <a:t>(</a:t>
            </a:r>
            <a:r>
              <a:rPr lang="ru-RU" altLang="de-DE" sz="2800" i="1">
                <a:latin typeface="Times New Roman" panose="02020603050405020304" pitchFamily="18" charset="0"/>
              </a:rPr>
              <a:t>видно, слышно</a:t>
            </a:r>
            <a:r>
              <a:rPr lang="de-CH" altLang="de-DE" sz="2800">
                <a:latin typeface="Times New Roman" panose="02020603050405020304" pitchFamily="18" charset="0"/>
              </a:rPr>
              <a:t> aj.); </a:t>
            </a:r>
            <a:r>
              <a:rPr lang="cs-CZ" altLang="de-DE" sz="2800">
                <a:latin typeface="Times New Roman" panose="02020603050405020304" pitchFamily="18" charset="0"/>
              </a:rPr>
              <a:t>kromě toho je někdy frazeologizován</a:t>
            </a:r>
            <a:r>
              <a:rPr lang="de-CH" altLang="de-DE" sz="2800">
                <a:latin typeface="Times New Roman" panose="02020603050405020304" pitchFamily="18" charset="0"/>
              </a:rPr>
              <a:t> </a:t>
            </a:r>
            <a:r>
              <a:rPr lang="ru-RU" altLang="de-DE" sz="2800" i="1">
                <a:latin typeface="Times New Roman" panose="02020603050405020304" pitchFamily="18" charset="0"/>
              </a:rPr>
              <a:t>(Она работала не покладая рук)</a:t>
            </a:r>
            <a:r>
              <a:rPr lang="ru-RU" altLang="de-DE" sz="2800">
                <a:latin typeface="Times New Roman" panose="02020603050405020304" pitchFamily="18" charset="0"/>
              </a:rPr>
              <a:t>.</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de-DE" sz="2800">
                <a:latin typeface="Times New Roman" panose="02020603050405020304" pitchFamily="18" charset="0"/>
              </a:rPr>
              <a:t>Situace je v ruštině i zde jak zajímavá, tak i složitá ve srovnání s jinými slovanskými jazyky, kde záporový genitiv je buď variabilní, ale silně stylisticky příznakový (čeština, slovenština) anebo více méně formálně povinný (polština, slovinština).</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de-DE" sz="2800">
                <a:latin typeface="Times New Roman" panose="02020603050405020304" pitchFamily="18" charset="0"/>
              </a:rPr>
              <a:t>RG (1980, §2667) konstatuje v úvodu k tematice: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14B549D9-AC89-0D39-4154-5D67BE016453}"/>
              </a:ext>
            </a:extLst>
          </p:cNvPr>
          <p:cNvSpPr>
            <a:spLocks noGrp="1" noChangeArrowheads="1"/>
          </p:cNvSpPr>
          <p:nvPr>
            <p:ph type="body"/>
          </p:nvPr>
        </p:nvSpPr>
        <p:spPr>
          <a:xfrm>
            <a:off x="360363" y="431800"/>
            <a:ext cx="9359900" cy="69119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a:latin typeface="Times New Roman" panose="02020603050405020304" pitchFamily="18" charset="0"/>
              </a:rPr>
              <a:t>«Единая старая норма обязательного род. п. при глаголах с отрицанием в современном языке под влиянием разговорной речи не выдерживается: во многих случаях употребление вин. п. не только предпочитается, но и является единственно правильным.»</a:t>
            </a:r>
          </a:p>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еще</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прочитал</a:t>
            </a:r>
            <a:r>
              <a:rPr lang="ru-RU" altLang="de-DE" sz="2800">
                <a:latin typeface="Times New Roman" panose="02020603050405020304" pitchFamily="18" charset="0"/>
              </a:rPr>
              <a:t>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a:t>
            </a:r>
            <a:r>
              <a:rPr lang="ru-RU" altLang="de-DE" sz="2800" i="1">
                <a:latin typeface="Times New Roman" panose="02020603050405020304" pitchFamily="18" charset="0"/>
              </a:rPr>
              <a:t>этой</a:t>
            </a:r>
            <a:r>
              <a:rPr lang="ru-RU" altLang="de-DE" sz="2800">
                <a:latin typeface="Times New Roman" panose="02020603050405020304" pitchFamily="18" charset="0"/>
              </a:rPr>
              <a:t> </a:t>
            </a:r>
            <a:r>
              <a:rPr lang="ru-RU" altLang="de-DE" sz="2800" i="1">
                <a:latin typeface="Times New Roman" panose="02020603050405020304" pitchFamily="18" charset="0"/>
              </a:rPr>
              <a:t>статьи</a:t>
            </a:r>
            <a:r>
              <a:rPr lang="ru-RU" altLang="de-DE" sz="2800">
                <a:latin typeface="Times New Roman" panose="02020603050405020304" pitchFamily="18" charset="0"/>
              </a:rPr>
              <a:t>; </a:t>
            </a:r>
            <a:r>
              <a:rPr lang="ru-RU" altLang="de-DE" sz="2800" i="1">
                <a:latin typeface="Times New Roman" panose="02020603050405020304" pitchFamily="18" charset="0"/>
              </a:rPr>
              <a:t>Он</a:t>
            </a:r>
            <a:r>
              <a:rPr lang="ru-RU" altLang="de-DE" sz="2800">
                <a:latin typeface="Times New Roman" panose="02020603050405020304" pitchFamily="18" charset="0"/>
              </a:rPr>
              <a:t> </a:t>
            </a:r>
            <a:r>
              <a:rPr lang="ru-RU" altLang="de-DE" sz="2800" i="1">
                <a:latin typeface="Times New Roman" panose="02020603050405020304" pitchFamily="18" charset="0"/>
              </a:rPr>
              <a:t>просил</a:t>
            </a:r>
            <a:r>
              <a:rPr lang="ru-RU" altLang="de-DE" sz="2800">
                <a:latin typeface="Times New Roman" panose="02020603050405020304" pitchFamily="18" charset="0"/>
              </a:rPr>
              <a:t> </a:t>
            </a:r>
            <a:r>
              <a:rPr lang="ru-RU" altLang="de-DE" sz="2800" i="1">
                <a:latin typeface="Times New Roman" panose="02020603050405020304" pitchFamily="18" charset="0"/>
              </a:rPr>
              <a:t>без</a:t>
            </a:r>
            <a:r>
              <a:rPr lang="ru-RU" altLang="de-DE" sz="2800">
                <a:latin typeface="Times New Roman" panose="02020603050405020304" pitchFamily="18" charset="0"/>
              </a:rPr>
              <a:t> </a:t>
            </a:r>
            <a:r>
              <a:rPr lang="ru-RU" altLang="de-DE" sz="2800" i="1">
                <a:latin typeface="Times New Roman" panose="02020603050405020304" pitchFamily="18" charset="0"/>
              </a:rPr>
              <a:t>него</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читать</a:t>
            </a:r>
            <a:r>
              <a:rPr lang="ru-RU" altLang="de-DE" sz="2800">
                <a:latin typeface="Times New Roman" panose="02020603050405020304" pitchFamily="18" charset="0"/>
              </a:rPr>
              <a:t> </a:t>
            </a:r>
            <a:r>
              <a:rPr lang="ru-RU" altLang="de-DE" sz="2800" i="1">
                <a:latin typeface="Times New Roman" panose="02020603050405020304" pitchFamily="18" charset="0"/>
              </a:rPr>
              <a:t>эту</a:t>
            </a:r>
            <a:r>
              <a:rPr lang="ru-RU" altLang="de-DE" sz="2800">
                <a:latin typeface="Times New Roman" panose="02020603050405020304" pitchFamily="18" charset="0"/>
              </a:rPr>
              <a:t> </a:t>
            </a:r>
            <a:r>
              <a:rPr lang="ru-RU" altLang="de-DE" sz="2800" i="1">
                <a:latin typeface="Times New Roman" panose="02020603050405020304" pitchFamily="18" charset="0"/>
              </a:rPr>
              <a:t>статью</a:t>
            </a:r>
            <a:r>
              <a:rPr lang="ru-RU" altLang="de-DE" sz="2800">
                <a:latin typeface="Times New Roman" panose="02020603050405020304" pitchFamily="18" charset="0"/>
              </a:rPr>
              <a:t>/</a:t>
            </a:r>
            <a:r>
              <a:rPr lang="ru-RU" altLang="de-DE" sz="2800" i="1">
                <a:latin typeface="Times New Roman" panose="02020603050405020304" pitchFamily="18" charset="0"/>
              </a:rPr>
              <a:t>этой</a:t>
            </a:r>
            <a:r>
              <a:rPr lang="ru-RU" altLang="de-DE" sz="2800">
                <a:latin typeface="Times New Roman" panose="02020603050405020304" pitchFamily="18" charset="0"/>
              </a:rPr>
              <a:t> </a:t>
            </a:r>
            <a:r>
              <a:rPr lang="ru-RU" altLang="de-DE" sz="2800" i="1">
                <a:latin typeface="Times New Roman" panose="02020603050405020304" pitchFamily="18" charset="0"/>
              </a:rPr>
              <a:t>статьи</a:t>
            </a:r>
            <a:r>
              <a:rPr lang="ru-RU" altLang="de-DE" sz="2800">
                <a:latin typeface="Times New Roman" panose="02020603050405020304" pitchFamily="18" charset="0"/>
              </a:rPr>
              <a:t>; </a:t>
            </a:r>
            <a:r>
              <a:rPr lang="ru-RU" altLang="de-DE" sz="2800" i="1">
                <a:latin typeface="Times New Roman" panose="02020603050405020304" pitchFamily="18" charset="0"/>
              </a:rPr>
              <a:t>Все</a:t>
            </a:r>
            <a:r>
              <a:rPr lang="ru-RU" altLang="de-DE" sz="2800">
                <a:latin typeface="Times New Roman" panose="02020603050405020304" pitchFamily="18" charset="0"/>
              </a:rPr>
              <a:t> </a:t>
            </a:r>
            <a:r>
              <a:rPr lang="ru-RU" altLang="de-DE" sz="2800" i="1">
                <a:latin typeface="Times New Roman" panose="02020603050405020304" pitchFamily="18" charset="0"/>
              </a:rPr>
              <a:t>дела</a:t>
            </a:r>
            <a:r>
              <a:rPr lang="ru-RU" altLang="de-DE" sz="2800">
                <a:latin typeface="Times New Roman" panose="02020603050405020304" pitchFamily="18" charset="0"/>
              </a:rPr>
              <a:t>/</a:t>
            </a:r>
            <a:r>
              <a:rPr lang="ru-RU" altLang="de-DE" sz="2800" i="1">
                <a:latin typeface="Times New Roman" panose="02020603050405020304" pitchFamily="18" charset="0"/>
              </a:rPr>
              <a:t>всех</a:t>
            </a:r>
            <a:r>
              <a:rPr lang="ru-RU" altLang="de-DE" sz="2800">
                <a:latin typeface="Times New Roman" panose="02020603050405020304" pitchFamily="18" charset="0"/>
              </a:rPr>
              <a:t> </a:t>
            </a:r>
            <a:r>
              <a:rPr lang="ru-RU" altLang="de-DE" sz="2800" i="1">
                <a:latin typeface="Times New Roman" panose="02020603050405020304" pitchFamily="18" charset="0"/>
              </a:rPr>
              <a:t>дел</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переделаешь</a:t>
            </a:r>
            <a:r>
              <a:rPr lang="ru-RU" altLang="de-DE" sz="2800">
                <a:latin typeface="Times New Roman" panose="02020603050405020304" pitchFamily="18" charset="0"/>
              </a:rPr>
              <a:t>; </a:t>
            </a:r>
            <a:r>
              <a:rPr lang="ru-RU" altLang="de-DE" sz="2800" i="1">
                <a:latin typeface="Times New Roman" panose="02020603050405020304" pitchFamily="18" charset="0"/>
              </a:rPr>
              <a:t>Студент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прочитавший</a:t>
            </a:r>
            <a:r>
              <a:rPr lang="ru-RU" altLang="de-DE" sz="2800">
                <a:latin typeface="Times New Roman" panose="02020603050405020304" pitchFamily="18" charset="0"/>
              </a:rPr>
              <a:t> </a:t>
            </a:r>
            <a:r>
              <a:rPr lang="ru-RU" altLang="de-DE" sz="2800" i="1">
                <a:latin typeface="Times New Roman" panose="02020603050405020304" pitchFamily="18" charset="0"/>
              </a:rPr>
              <a:t>эти</a:t>
            </a:r>
            <a:r>
              <a:rPr lang="ru-RU" altLang="de-DE" sz="2800">
                <a:latin typeface="Times New Roman" panose="02020603050405020304" pitchFamily="18" charset="0"/>
              </a:rPr>
              <a:t> </a:t>
            </a:r>
            <a:r>
              <a:rPr lang="ru-RU" altLang="de-DE" sz="2800" i="1">
                <a:latin typeface="Times New Roman" panose="02020603050405020304" pitchFamily="18" charset="0"/>
              </a:rPr>
              <a:t>работы</a:t>
            </a:r>
            <a:r>
              <a:rPr lang="ru-RU" altLang="de-DE" sz="2800">
                <a:latin typeface="Times New Roman" panose="02020603050405020304" pitchFamily="18" charset="0"/>
              </a:rPr>
              <a:t>/</a:t>
            </a:r>
            <a:r>
              <a:rPr lang="ru-RU" altLang="de-DE" sz="2800" i="1">
                <a:latin typeface="Times New Roman" panose="02020603050405020304" pitchFamily="18" charset="0"/>
              </a:rPr>
              <a:t>этих</a:t>
            </a:r>
            <a:r>
              <a:rPr lang="ru-RU" altLang="de-DE" sz="2800">
                <a:latin typeface="Times New Roman" panose="02020603050405020304" pitchFamily="18" charset="0"/>
              </a:rPr>
              <a:t> </a:t>
            </a:r>
            <a:r>
              <a:rPr lang="ru-RU" altLang="de-DE" sz="2800" i="1">
                <a:latin typeface="Times New Roman" panose="02020603050405020304" pitchFamily="18" charset="0"/>
              </a:rPr>
              <a:t>работ</a:t>
            </a:r>
            <a:r>
              <a:rPr lang="ru-RU" altLang="de-DE" sz="2800">
                <a:latin typeface="Times New Roman" panose="02020603050405020304" pitchFamily="18" charset="0"/>
              </a:rPr>
              <a:t>, </a:t>
            </a:r>
            <a:r>
              <a:rPr lang="ru-RU" altLang="de-DE" sz="2800" i="1">
                <a:latin typeface="Times New Roman" panose="02020603050405020304" pitchFamily="18" charset="0"/>
              </a:rPr>
              <a:t>не</a:t>
            </a:r>
            <a:r>
              <a:rPr lang="ru-RU" altLang="de-DE" sz="2800">
                <a:latin typeface="Times New Roman" panose="02020603050405020304" pitchFamily="18" charset="0"/>
              </a:rPr>
              <a:t> </a:t>
            </a:r>
            <a:r>
              <a:rPr lang="ru-RU" altLang="de-DE" sz="2800" i="1">
                <a:latin typeface="Times New Roman" panose="02020603050405020304" pitchFamily="18" charset="0"/>
              </a:rPr>
              <a:t>допускается</a:t>
            </a:r>
            <a:r>
              <a:rPr lang="ru-RU" altLang="de-DE" sz="2800">
                <a:latin typeface="Times New Roman" panose="02020603050405020304" pitchFamily="18" charset="0"/>
              </a:rPr>
              <a:t> </a:t>
            </a:r>
            <a:r>
              <a:rPr lang="ru-RU" altLang="de-DE" sz="2800" i="1">
                <a:latin typeface="Times New Roman" panose="02020603050405020304" pitchFamily="18" charset="0"/>
              </a:rPr>
              <a:t>к</a:t>
            </a:r>
            <a:r>
              <a:rPr lang="ru-RU" altLang="de-DE" sz="2800">
                <a:latin typeface="Times New Roman" panose="02020603050405020304" pitchFamily="18" charset="0"/>
              </a:rPr>
              <a:t> </a:t>
            </a:r>
            <a:r>
              <a:rPr lang="ru-RU" altLang="de-DE" sz="2800" i="1">
                <a:latin typeface="Times New Roman" panose="02020603050405020304" pitchFamily="18" charset="0"/>
              </a:rPr>
              <a:t>зачету; Он не может понять (не хочет понимать) эти проблемы/этих проблем; Не следует (не надо, не положено) читать чужие письма/чужих писем; Некому прочитать роман/романа</a:t>
            </a:r>
          </a:p>
          <a:p>
            <a:pPr marL="342900" indent="-341313" algn="l" eaLnBrk="1">
              <a:spcAft>
                <a:spcPts val="1425"/>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ru-RU" altLang="de-DE" sz="2800" i="1">
                <a:latin typeface="Times New Roman" panose="02020603050405020304" pitchFamily="18" charset="0"/>
              </a:rPr>
              <a:t>  </a:t>
            </a:r>
            <a:r>
              <a:rPr lang="ru-RU" altLang="de-DE" sz="2800">
                <a:latin typeface="Times New Roman" panose="02020603050405020304" pitchFamily="18" charset="0"/>
              </a:rPr>
              <a:t> «Во всех перечисленных случаях отрицание влияет на падеж сильноуправляемого </a:t>
            </a:r>
            <a:r>
              <a:rPr lang="cs-CZ" altLang="de-DE" sz="2800">
                <a:latin typeface="Times New Roman" panose="02020603050405020304" pitchFamily="18" charset="0"/>
              </a:rPr>
              <a:t>(tedy valenčního, MG) </a:t>
            </a:r>
            <a:r>
              <a:rPr lang="ru-RU" altLang="de-DE" sz="2800">
                <a:latin typeface="Times New Roman" panose="02020603050405020304" pitchFamily="18" charset="0"/>
              </a:rPr>
              <a:t>имени со знач. объекта:</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CD9AA1F2-D93A-2B5C-7927-3687CA762E49}"/>
              </a:ext>
            </a:extLst>
          </p:cNvPr>
          <p:cNvSpPr>
            <a:spLocks noGrp="1" noChangeArrowheads="1"/>
          </p:cNvSpPr>
          <p:nvPr>
            <p:ph type="body"/>
          </p:nvPr>
        </p:nvSpPr>
        <p:spPr>
          <a:xfrm>
            <a:off x="311150" y="287338"/>
            <a:ext cx="9551988" cy="6911975"/>
          </a:xfrm>
        </p:spPr>
        <p:txBody>
          <a:bodyPr tIns="28080" anchor="t"/>
          <a:lstStyle/>
          <a:p>
            <a:pPr marL="342900" indent="-341313" algn="l" eaLnBrk="1">
              <a:spcAft>
                <a:spcPts val="1425"/>
              </a:spcAft>
              <a:buSzPct val="45000"/>
              <a:buFont typeface="Wingdings"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pPr>
            <a:r>
              <a:rPr lang="ru-RU" altLang="de-DE" sz="2800">
                <a:latin typeface="Times New Roman" panose="02020603050405020304" pitchFamily="18" charset="0"/>
              </a:rPr>
              <a:t>возникает возможность замены вин. падежа род. падежом.</a:t>
            </a:r>
            <a:r>
              <a:rPr lang="cs-CZ" altLang="de-DE" sz="2800">
                <a:latin typeface="Times New Roman" panose="02020603050405020304" pitchFamily="18" charset="0"/>
              </a:rPr>
              <a:t> </a:t>
            </a:r>
            <a:r>
              <a:rPr lang="ru-RU" altLang="de-DE" sz="2800">
                <a:latin typeface="Times New Roman" panose="02020603050405020304" pitchFamily="18" charset="0"/>
              </a:rPr>
              <a:t>Однако эта возможность реализуется не всегда. Выбор падежа при отрицании предопределяется рядом факторов </a:t>
            </a:r>
            <a:r>
              <a:rPr lang="ru-RU" altLang="de-DE" sz="2800" u="sng">
                <a:latin typeface="Times New Roman" panose="02020603050405020304" pitchFamily="18" charset="0"/>
              </a:rPr>
              <a:t>грамматического, семантического и стилистического характера</a:t>
            </a:r>
            <a:r>
              <a:rPr lang="ru-RU" altLang="de-DE" sz="2800">
                <a:latin typeface="Times New Roman" panose="02020603050405020304" pitchFamily="18" charset="0"/>
              </a:rPr>
              <a:t>. Сюда относятся </a:t>
            </a:r>
            <a:r>
              <a:rPr lang="ru-RU" altLang="de-DE" sz="2800" u="sng">
                <a:latin typeface="Times New Roman" panose="02020603050405020304" pitchFamily="18" charset="0"/>
              </a:rPr>
              <a:t>особенности синтаксической конструкции, устойчивость глагольного словосочетания, лексическая семантика глагола и имени, наличие или отсутствие отрицательно-усилительных средств</a:t>
            </a:r>
            <a:r>
              <a:rPr lang="ru-RU" altLang="de-DE" sz="2800">
                <a:latin typeface="Times New Roman" panose="02020603050405020304" pitchFamily="18" charset="0"/>
              </a:rPr>
              <a:t> и другие факторы. На выбор падежа оказывает влияние также </a:t>
            </a:r>
            <a:r>
              <a:rPr lang="ru-RU" altLang="de-DE" sz="2800" u="sng">
                <a:latin typeface="Times New Roman" panose="02020603050405020304" pitchFamily="18" charset="0"/>
              </a:rPr>
              <a:t>определенность или неопределенность объекта</a:t>
            </a:r>
            <a:r>
              <a:rPr lang="ru-RU" altLang="de-DE" sz="2800">
                <a:latin typeface="Times New Roman" panose="02020603050405020304" pitchFamily="18" charset="0"/>
              </a:rPr>
              <a:t>. При этом </a:t>
            </a:r>
            <a:r>
              <a:rPr lang="ru-RU" altLang="de-DE" sz="2800" u="sng">
                <a:latin typeface="Times New Roman" panose="02020603050405020304" pitchFamily="18" charset="0"/>
              </a:rPr>
              <a:t>одни факторы диктуют обязательное употребление только вин. или только род. п., другие предопределяют лишь предпочтительное употребление того или другого падежа</a:t>
            </a:r>
            <a:r>
              <a:rPr lang="ru-RU" altLang="de-DE" sz="2800">
                <a:latin typeface="Times New Roman" panose="02020603050405020304" pitchFamily="18" charset="0"/>
              </a:rPr>
              <a:t>. Взаимодействие разнообразных факторов усложняет выбор формы и в ряде случаев создает равную возможность употребления как вин., так и род. п.» </a:t>
            </a:r>
            <a:r>
              <a:rPr lang="de-CH" altLang="de-DE" sz="2800">
                <a:latin typeface="Times New Roman" panose="02020603050405020304" pitchFamily="18" charset="0"/>
              </a:rPr>
              <a:t>(zvýraznění MG)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3258</Words>
  <Application>Microsoft Macintosh PowerPoint</Application>
  <PresentationFormat>Benutzerdefiniert</PresentationFormat>
  <Paragraphs>77</Paragraphs>
  <Slides>23</Slides>
  <Notes>23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23</vt:i4>
      </vt:variant>
    </vt:vector>
  </HeadingPairs>
  <TitlesOfParts>
    <vt:vector size="27" baseType="lpstr">
      <vt:lpstr>Arial</vt:lpstr>
      <vt:lpstr>Times New Roman</vt:lpstr>
      <vt:lpstr>Wingdings</vt:lpstr>
      <vt:lpstr>Office-Design</vt:lpstr>
      <vt:lpstr>Syntax ruštiny</vt:lpstr>
      <vt:lpstr>Jednoduchá věta: předmět (objekt)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Markus Giger</cp:lastModifiedBy>
  <cp:revision>66</cp:revision>
  <cp:lastPrinted>1601-01-01T00:00:00Z</cp:lastPrinted>
  <dcterms:created xsi:type="dcterms:W3CDTF">2012-10-11T18:59:19Z</dcterms:created>
  <dcterms:modified xsi:type="dcterms:W3CDTF">2024-11-05T21:08:55Z</dcterms:modified>
</cp:coreProperties>
</file>