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661" autoAdjust="0"/>
  </p:normalViewPr>
  <p:slideViewPr>
    <p:cSldViewPr snapToGrid="0"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99BE9-416B-40F4-90A6-FBF135D43BEE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C42BA-F71E-4A44-A57F-72667890C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1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C42BA-F71E-4A44-A57F-72667890CFA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19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VÍCE ZDE:</a:t>
            </a:r>
          </a:p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http://taaladvies.net/taal/advies/vraag/386/hoeven_moeten_in_ontkennende_zin/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pPr lvl="0"/>
            <a:r>
              <a:rPr lang="nl-NL" dirty="0" smtClean="0"/>
              <a:t>Je ……. de plastic bakjes niet in de magnetron doen.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Vandaag ….. je niets mee nemen. Wij zorgen voor het eten en drank.  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Wim ……. niets zeggen want het is een geheim.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De bloemen ….. niet te lang zonder water liggen, anders gaan ze dood.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Vandaag …… we niet lang op school blijven omdat de leraren gaan staken.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Waarom …… je vandaag niet werken? Is het niet verplicht?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Je .......... niet op tijd zijn, ze zijn heel flexibel. 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Ze ...... hem vooral niet vertrouwen!</a:t>
            </a:r>
            <a:endParaRPr lang="en-GB" dirty="0" smtClean="0"/>
          </a:p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C42BA-F71E-4A44-A57F-72667890CF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70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VÍCE ZDE:</a:t>
            </a:r>
          </a:p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http://taaladvies.net/taal/advies/vraag/386/hoeven_moeten_in_ontkennende_zin/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pPr lvl="0"/>
            <a:r>
              <a:rPr lang="nl-NL" dirty="0" smtClean="0"/>
              <a:t>Je ……. de plastic bakjes niet in de magnetron doen.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Vandaag ….. je niets mee nemen. Wij zorgen voor het eten en drank.  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Wim ……. niets zeggen want het is een geheim.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De bloemen ….. niet te lang zonder water liggen, anders gaan ze dood.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Vandaag …… we niet lang op school blijven omdat de leraren gaan staken.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Waarom …… je vandaag niet werken? Is het niet verplicht?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Je .......... niet op tijd zijn, ze zijn heel flexibel. </a:t>
            </a:r>
            <a:endParaRPr lang="en-GB" dirty="0" smtClean="0"/>
          </a:p>
          <a:p>
            <a:r>
              <a:rPr lang="nl-NL" dirty="0" smtClean="0"/>
              <a:t> </a:t>
            </a:r>
            <a:endParaRPr lang="en-GB" dirty="0" smtClean="0"/>
          </a:p>
          <a:p>
            <a:pPr lvl="0"/>
            <a:r>
              <a:rPr lang="nl-NL" dirty="0" smtClean="0"/>
              <a:t>Ze ...... hem vooral niet vertrouwen!</a:t>
            </a:r>
            <a:endParaRPr lang="en-GB" dirty="0" smtClean="0"/>
          </a:p>
          <a:p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C42BA-F71E-4A44-A57F-72667890CFA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07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Modální slovesa: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/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kunnen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zullen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moeten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kladných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větách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student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používají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bez </a:t>
            </a:r>
            <a:r>
              <a:rPr lang="en-GB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problému</a:t>
            </a: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Moeten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GB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niet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</a:t>
            </a:r>
            <a:r>
              <a:rPr lang="en-GB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Mogen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GB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Hoeven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GB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problematické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0" lang="en-GB" altLang="en-US" sz="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C42BA-F71E-4A44-A57F-72667890CF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8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9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8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7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15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9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23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6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05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E949-78E1-4E73-B108-0933638755C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AEBD-00E2-4AF8-A39C-C58728231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8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49700" y="1122363"/>
            <a:ext cx="6718300" cy="2636837"/>
          </a:xfrm>
        </p:spPr>
        <p:txBody>
          <a:bodyPr>
            <a:normAutofit fontScale="90000"/>
          </a:bodyPr>
          <a:lstStyle/>
          <a:p>
            <a:r>
              <a:rPr lang="cs-CZ" sz="8000" b="1" dirty="0" smtClean="0">
                <a:solidFill>
                  <a:srgbClr val="C00000"/>
                </a:solidFill>
              </a:rPr>
              <a:t>MODALE</a:t>
            </a:r>
            <a:r>
              <a:rPr lang="en-GB" sz="8000" b="1" dirty="0" smtClean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WERKWOORDEN</a:t>
            </a:r>
            <a:endParaRPr lang="en-GB" sz="80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36850" y="4579938"/>
            <a:ext cx="9144000" cy="1655762"/>
          </a:xfrm>
        </p:spPr>
        <p:txBody>
          <a:bodyPr/>
          <a:lstStyle/>
          <a:p>
            <a:r>
              <a:rPr lang="en-GB" dirty="0"/>
              <a:t>TAALVERWERVING, 1STE JAAR</a:t>
            </a: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8" r="18957"/>
          <a:stretch/>
        </p:blipFill>
        <p:spPr>
          <a:xfrm>
            <a:off x="241300" y="1706563"/>
            <a:ext cx="35687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6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MOETEN NIET   X  HOEVEN NIET (TE)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90688"/>
            <a:ext cx="11215255" cy="4486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i="1" dirty="0" smtClean="0"/>
              <a:t>NIET HOEVEN   </a:t>
            </a:r>
            <a:r>
              <a:rPr lang="nl-NL" dirty="0" smtClean="0"/>
              <a:t>→  </a:t>
            </a:r>
            <a:r>
              <a:rPr lang="nl-NL" dirty="0"/>
              <a:t>iets is niet noodzakelijk of wenselijk </a:t>
            </a:r>
            <a:r>
              <a:rPr lang="nl-NL" dirty="0" smtClean="0"/>
              <a:t>is</a:t>
            </a:r>
          </a:p>
          <a:p>
            <a:pPr marL="0" indent="0">
              <a:buNone/>
            </a:pPr>
            <a:r>
              <a:rPr lang="nl-NL" dirty="0" smtClean="0"/>
              <a:t> = </a:t>
            </a:r>
            <a:r>
              <a:rPr lang="nl-NL" b="1" i="1" dirty="0" smtClean="0"/>
              <a:t>NEMUSÍŠ</a:t>
            </a:r>
            <a:r>
              <a:rPr lang="nl-NL" dirty="0" smtClean="0"/>
              <a:t>  / </a:t>
            </a:r>
            <a:r>
              <a:rPr lang="nl-NL" i="1" dirty="0" smtClean="0"/>
              <a:t>you don´t have to...</a:t>
            </a:r>
            <a:endParaRPr lang="nl-NL" i="1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sz="3900" i="1" dirty="0" err="1" smtClean="0">
                <a:solidFill>
                  <a:srgbClr val="FF0000"/>
                </a:solidFill>
              </a:rPr>
              <a:t>Vandaag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hoef</a:t>
            </a:r>
            <a:r>
              <a:rPr lang="en-GB" sz="3900" i="1" dirty="0" smtClean="0">
                <a:solidFill>
                  <a:srgbClr val="FF0000"/>
                </a:solidFill>
              </a:rPr>
              <a:t> je </a:t>
            </a:r>
            <a:r>
              <a:rPr lang="en-GB" sz="3900" i="1" dirty="0" err="1" smtClean="0">
                <a:solidFill>
                  <a:srgbClr val="FF0000"/>
                </a:solidFill>
              </a:rPr>
              <a:t>niet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te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werken</a:t>
            </a:r>
            <a:r>
              <a:rPr lang="en-GB" sz="3900" i="1" dirty="0" smtClean="0">
                <a:solidFill>
                  <a:srgbClr val="FF0000"/>
                </a:solidFill>
              </a:rPr>
              <a:t>, het is </a:t>
            </a:r>
            <a:r>
              <a:rPr lang="en-GB" sz="3900" i="1" dirty="0" err="1" smtClean="0">
                <a:solidFill>
                  <a:srgbClr val="FF0000"/>
                </a:solidFill>
              </a:rPr>
              <a:t>zaterdag</a:t>
            </a:r>
            <a:r>
              <a:rPr lang="en-GB" sz="3900" i="1" dirty="0" smtClean="0">
                <a:solidFill>
                  <a:srgbClr val="FF0000"/>
                </a:solidFill>
              </a:rPr>
              <a:t>!</a:t>
            </a:r>
          </a:p>
          <a:p>
            <a:endParaRPr lang="en-GB" sz="3900" i="1" dirty="0" smtClean="0">
              <a:solidFill>
                <a:srgbClr val="FF0000"/>
              </a:solidFill>
            </a:endParaRPr>
          </a:p>
          <a:p>
            <a:r>
              <a:rPr lang="en-GB" sz="3900" i="1" dirty="0" smtClean="0">
                <a:solidFill>
                  <a:srgbClr val="FF0000"/>
                </a:solidFill>
              </a:rPr>
              <a:t>We </a:t>
            </a:r>
            <a:r>
              <a:rPr lang="en-GB" sz="3900" i="1" dirty="0" err="1" smtClean="0">
                <a:solidFill>
                  <a:srgbClr val="FF0000"/>
                </a:solidFill>
              </a:rPr>
              <a:t>hoeven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niets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te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doen</a:t>
            </a:r>
            <a:r>
              <a:rPr lang="en-GB" sz="3900" i="1" dirty="0" smtClean="0">
                <a:solidFill>
                  <a:srgbClr val="FF0000"/>
                </a:solidFill>
              </a:rPr>
              <a:t>, we </a:t>
            </a:r>
            <a:r>
              <a:rPr lang="en-GB" sz="3900" i="1" dirty="0" err="1" smtClean="0">
                <a:solidFill>
                  <a:srgbClr val="FF0000"/>
                </a:solidFill>
              </a:rPr>
              <a:t>zijn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gasten</a:t>
            </a:r>
            <a:r>
              <a:rPr lang="en-GB" sz="3900" i="1" dirty="0" smtClean="0">
                <a:solidFill>
                  <a:srgbClr val="FF0000"/>
                </a:solidFill>
              </a:rPr>
              <a:t>. </a:t>
            </a:r>
          </a:p>
          <a:p>
            <a:endParaRPr lang="en-GB" sz="3900" i="1" dirty="0">
              <a:solidFill>
                <a:srgbClr val="FF0000"/>
              </a:solidFill>
            </a:endParaRPr>
          </a:p>
          <a:p>
            <a:r>
              <a:rPr lang="en-GB" sz="3900" i="1" dirty="0" smtClean="0">
                <a:solidFill>
                  <a:srgbClr val="FF0000"/>
                </a:solidFill>
              </a:rPr>
              <a:t>Je </a:t>
            </a:r>
            <a:r>
              <a:rPr lang="en-GB" sz="3900" i="1" dirty="0" err="1" smtClean="0">
                <a:solidFill>
                  <a:srgbClr val="FF0000"/>
                </a:solidFill>
              </a:rPr>
              <a:t>hoeft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niet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zorgen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te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maken</a:t>
            </a:r>
            <a:r>
              <a:rPr lang="en-GB" sz="3900" i="1" dirty="0" smtClean="0">
                <a:solidFill>
                  <a:srgbClr val="FF0000"/>
                </a:solidFill>
              </a:rPr>
              <a:t>, het </a:t>
            </a:r>
            <a:r>
              <a:rPr lang="en-GB" sz="3900" i="1" dirty="0" err="1" smtClean="0">
                <a:solidFill>
                  <a:srgbClr val="FF0000"/>
                </a:solidFill>
              </a:rPr>
              <a:t>komt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goed</a:t>
            </a:r>
            <a:r>
              <a:rPr lang="en-GB" sz="3900" i="1" dirty="0" smtClean="0">
                <a:solidFill>
                  <a:srgbClr val="FF0000"/>
                </a:solidFill>
              </a:rPr>
              <a:t>. </a:t>
            </a:r>
          </a:p>
          <a:p>
            <a:endParaRPr lang="en-GB" sz="3900" i="1" dirty="0">
              <a:solidFill>
                <a:srgbClr val="FF0000"/>
              </a:solidFill>
            </a:endParaRPr>
          </a:p>
          <a:p>
            <a:r>
              <a:rPr lang="en-GB" sz="3900" i="1" dirty="0" err="1" smtClean="0">
                <a:solidFill>
                  <a:srgbClr val="FF0000"/>
                </a:solidFill>
              </a:rPr>
              <a:t>Jullie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hoeven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niets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mee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te</a:t>
            </a:r>
            <a:r>
              <a:rPr lang="en-GB" sz="3900" i="1" dirty="0" smtClean="0">
                <a:solidFill>
                  <a:srgbClr val="FF0000"/>
                </a:solidFill>
              </a:rPr>
              <a:t> </a:t>
            </a:r>
            <a:r>
              <a:rPr lang="en-GB" sz="3900" i="1" dirty="0" err="1" smtClean="0">
                <a:solidFill>
                  <a:srgbClr val="FF0000"/>
                </a:solidFill>
              </a:rPr>
              <a:t>nemen</a:t>
            </a:r>
            <a:r>
              <a:rPr lang="en-GB" sz="3900" i="1" dirty="0">
                <a:solidFill>
                  <a:srgbClr val="FF0000"/>
                </a:solidFill>
              </a:rPr>
              <a:t>.</a:t>
            </a:r>
            <a:endParaRPr lang="en-GB" sz="39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2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6" y="1401288"/>
            <a:ext cx="11776364" cy="53201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= </a:t>
            </a:r>
            <a:r>
              <a:rPr lang="nl-NL" b="1" dirty="0" smtClean="0"/>
              <a:t>NESM</a:t>
            </a:r>
            <a:r>
              <a:rPr lang="cs-CZ" b="1" dirty="0" smtClean="0"/>
              <a:t>ĚT 	1. </a:t>
            </a:r>
            <a:r>
              <a:rPr lang="cs-CZ" b="1" dirty="0" smtClean="0">
                <a:solidFill>
                  <a:srgbClr val="FF0000"/>
                </a:solidFill>
              </a:rPr>
              <a:t>MOGEN NIET </a:t>
            </a:r>
            <a:r>
              <a:rPr lang="cs-CZ" i="1" dirty="0" smtClean="0"/>
              <a:t>(formální přísný zákaz)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2. </a:t>
            </a:r>
            <a:r>
              <a:rPr lang="cs-CZ" b="1" dirty="0" smtClean="0">
                <a:solidFill>
                  <a:srgbClr val="7030A0"/>
                </a:solidFill>
              </a:rPr>
              <a:t>KUNNEN NIET </a:t>
            </a:r>
            <a:r>
              <a:rPr lang="cs-CZ" i="1" dirty="0" smtClean="0"/>
              <a:t>(stejný význam, méně formální)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3. </a:t>
            </a:r>
            <a:r>
              <a:rPr lang="cs-CZ" b="1" dirty="0" smtClean="0">
                <a:solidFill>
                  <a:srgbClr val="C00000"/>
                </a:solidFill>
              </a:rPr>
              <a:t>MOETEN NIET	 </a:t>
            </a:r>
            <a:r>
              <a:rPr lang="cs-CZ" dirty="0" smtClean="0"/>
              <a:t>(posun významu „</a:t>
            </a:r>
            <a:r>
              <a:rPr lang="cs-CZ" i="1" dirty="0" smtClean="0"/>
              <a:t>hlavně to nedělej</a:t>
            </a:r>
            <a:r>
              <a:rPr lang="cs-CZ" dirty="0" smtClean="0"/>
              <a:t>“, 							nebo regionálně jako nemusíš/</a:t>
            </a:r>
            <a:r>
              <a:rPr lang="cs-CZ" i="1" dirty="0" err="1" smtClean="0"/>
              <a:t>niet</a:t>
            </a:r>
            <a:r>
              <a:rPr lang="cs-CZ" i="1" dirty="0" smtClean="0"/>
              <a:t> </a:t>
            </a:r>
            <a:r>
              <a:rPr lang="cs-CZ" i="1" dirty="0" err="1" smtClean="0"/>
              <a:t>hoeven</a:t>
            </a:r>
            <a:r>
              <a:rPr lang="cs-CZ" i="1" dirty="0" smtClean="0"/>
              <a:t> </a:t>
            </a:r>
            <a:r>
              <a:rPr lang="cs-CZ" dirty="0" smtClean="0"/>
              <a:t>;)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cs-CZ" sz="3200" i="1" dirty="0" smtClean="0">
                <a:solidFill>
                  <a:srgbClr val="FF0000"/>
                </a:solidFill>
              </a:rPr>
              <a:t>Je </a:t>
            </a:r>
            <a:r>
              <a:rPr lang="cs-CZ" sz="3200" i="1" dirty="0" err="1" smtClean="0">
                <a:solidFill>
                  <a:srgbClr val="FF0000"/>
                </a:solidFill>
              </a:rPr>
              <a:t>mag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hier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niet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roken</a:t>
            </a:r>
            <a:r>
              <a:rPr lang="cs-CZ" sz="3200" i="1" dirty="0" smtClean="0">
                <a:solidFill>
                  <a:srgbClr val="FF0000"/>
                </a:solidFill>
              </a:rPr>
              <a:t>. </a:t>
            </a:r>
            <a:r>
              <a:rPr lang="nl-NL" sz="3200" i="1" dirty="0" smtClean="0">
                <a:solidFill>
                  <a:srgbClr val="FF0000"/>
                </a:solidFill>
              </a:rPr>
              <a:t> </a:t>
            </a:r>
            <a:endParaRPr lang="cs-CZ" sz="3200" i="1" dirty="0" smtClean="0">
              <a:solidFill>
                <a:srgbClr val="FF0000"/>
              </a:solidFill>
            </a:endParaRPr>
          </a:p>
          <a:p>
            <a:r>
              <a:rPr lang="cs-CZ" sz="3200" i="1" dirty="0" err="1" smtClean="0">
                <a:solidFill>
                  <a:srgbClr val="FF0000"/>
                </a:solidFill>
              </a:rPr>
              <a:t>Kinderen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mogen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geen</a:t>
            </a:r>
            <a:r>
              <a:rPr lang="cs-CZ" sz="3200" i="1" dirty="0" smtClean="0">
                <a:solidFill>
                  <a:srgbClr val="FF0000"/>
                </a:solidFill>
              </a:rPr>
              <a:t> alkohol </a:t>
            </a:r>
            <a:r>
              <a:rPr lang="cs-CZ" sz="3200" i="1" dirty="0" err="1" smtClean="0">
                <a:solidFill>
                  <a:srgbClr val="FF0000"/>
                </a:solidFill>
              </a:rPr>
              <a:t>drinken</a:t>
            </a:r>
            <a:r>
              <a:rPr lang="cs-CZ" sz="3200" i="1" dirty="0" smtClean="0">
                <a:solidFill>
                  <a:srgbClr val="FF0000"/>
                </a:solidFill>
              </a:rPr>
              <a:t>.</a:t>
            </a:r>
          </a:p>
          <a:p>
            <a:endParaRPr lang="cs-CZ" sz="3200" i="1" dirty="0">
              <a:solidFill>
                <a:srgbClr val="FF0000"/>
              </a:solidFill>
            </a:endParaRPr>
          </a:p>
          <a:p>
            <a:r>
              <a:rPr lang="cs-CZ" sz="3200" i="1" dirty="0" err="1" smtClean="0">
                <a:solidFill>
                  <a:srgbClr val="7030A0"/>
                </a:solidFill>
              </a:rPr>
              <a:t>Ik</a:t>
            </a:r>
            <a:r>
              <a:rPr lang="cs-CZ" sz="3200" i="1" dirty="0" smtClean="0">
                <a:solidFill>
                  <a:srgbClr val="7030A0"/>
                </a:solidFill>
              </a:rPr>
              <a:t> kan </a:t>
            </a:r>
            <a:r>
              <a:rPr lang="cs-CZ" sz="3200" i="1" dirty="0" err="1" smtClean="0">
                <a:solidFill>
                  <a:srgbClr val="7030A0"/>
                </a:solidFill>
              </a:rPr>
              <a:t>niet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naar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het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feestje</a:t>
            </a:r>
            <a:r>
              <a:rPr lang="cs-CZ" sz="3200" i="1" dirty="0" smtClean="0">
                <a:solidFill>
                  <a:srgbClr val="7030A0"/>
                </a:solidFill>
              </a:rPr>
              <a:t>, </a:t>
            </a:r>
            <a:r>
              <a:rPr lang="cs-CZ" sz="3200" i="1" dirty="0" err="1" smtClean="0">
                <a:solidFill>
                  <a:srgbClr val="7030A0"/>
                </a:solidFill>
              </a:rPr>
              <a:t>mijn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ouders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willen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het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niet</a:t>
            </a:r>
            <a:r>
              <a:rPr lang="cs-CZ" sz="3200" i="1" dirty="0" smtClean="0">
                <a:solidFill>
                  <a:srgbClr val="7030A0"/>
                </a:solidFill>
              </a:rPr>
              <a:t>. </a:t>
            </a:r>
          </a:p>
          <a:p>
            <a:r>
              <a:rPr lang="cs-CZ" sz="3200" i="1" dirty="0" err="1" smtClean="0">
                <a:solidFill>
                  <a:srgbClr val="7030A0"/>
                </a:solidFill>
              </a:rPr>
              <a:t>Waarom</a:t>
            </a:r>
            <a:r>
              <a:rPr lang="cs-CZ" sz="3200" i="1" dirty="0" smtClean="0">
                <a:solidFill>
                  <a:srgbClr val="7030A0"/>
                </a:solidFill>
              </a:rPr>
              <a:t> kan je </a:t>
            </a:r>
            <a:r>
              <a:rPr lang="cs-CZ" sz="3200" i="1" dirty="0" err="1" smtClean="0">
                <a:solidFill>
                  <a:srgbClr val="7030A0"/>
                </a:solidFill>
              </a:rPr>
              <a:t>geen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chocolade</a:t>
            </a:r>
            <a:r>
              <a:rPr lang="cs-CZ" sz="3200" i="1" dirty="0" smtClean="0">
                <a:solidFill>
                  <a:srgbClr val="7030A0"/>
                </a:solidFill>
              </a:rPr>
              <a:t> </a:t>
            </a:r>
            <a:r>
              <a:rPr lang="cs-CZ" sz="3200" i="1" dirty="0" err="1" smtClean="0">
                <a:solidFill>
                  <a:srgbClr val="7030A0"/>
                </a:solidFill>
              </a:rPr>
              <a:t>eten</a:t>
            </a:r>
            <a:r>
              <a:rPr lang="cs-CZ" sz="3200" i="1" dirty="0" smtClean="0">
                <a:solidFill>
                  <a:srgbClr val="7030A0"/>
                </a:solidFill>
              </a:rPr>
              <a:t>? </a:t>
            </a:r>
          </a:p>
          <a:p>
            <a:pPr marL="0" indent="0">
              <a:buNone/>
            </a:pPr>
            <a:endParaRPr lang="nl-NL" sz="3200" i="1" dirty="0">
              <a:solidFill>
                <a:srgbClr val="FF0000"/>
              </a:solidFill>
            </a:endParaRPr>
          </a:p>
          <a:p>
            <a:r>
              <a:rPr lang="nl-NL" sz="3200" i="1" dirty="0" smtClean="0">
                <a:solidFill>
                  <a:srgbClr val="C00000"/>
                </a:solidFill>
              </a:rPr>
              <a:t>Je moet het niet </a:t>
            </a:r>
            <a:r>
              <a:rPr lang="cs-CZ" sz="3200" i="1" dirty="0" err="1" smtClean="0">
                <a:solidFill>
                  <a:srgbClr val="C00000"/>
                </a:solidFill>
              </a:rPr>
              <a:t>doen</a:t>
            </a:r>
            <a:r>
              <a:rPr lang="nl-NL" sz="3200" i="1" dirty="0" smtClean="0">
                <a:solidFill>
                  <a:srgbClr val="C00000"/>
                </a:solidFill>
              </a:rPr>
              <a:t>, het is </a:t>
            </a:r>
            <a:r>
              <a:rPr lang="cs-CZ" sz="3200" i="1" dirty="0" err="1" smtClean="0">
                <a:solidFill>
                  <a:srgbClr val="C00000"/>
                </a:solidFill>
              </a:rPr>
              <a:t>gevaarlijk</a:t>
            </a:r>
            <a:r>
              <a:rPr lang="nl-NL" sz="3200" i="1" dirty="0" smtClean="0">
                <a:solidFill>
                  <a:srgbClr val="C00000"/>
                </a:solidFill>
              </a:rPr>
              <a:t>!</a:t>
            </a:r>
            <a:endParaRPr lang="cs-CZ" sz="3200" i="1" dirty="0" smtClean="0">
              <a:solidFill>
                <a:srgbClr val="C00000"/>
              </a:solidFill>
            </a:endParaRPr>
          </a:p>
          <a:p>
            <a:r>
              <a:rPr lang="cs-CZ" sz="3200" i="1" dirty="0" err="1" smtClean="0">
                <a:solidFill>
                  <a:srgbClr val="C00000"/>
                </a:solidFill>
              </a:rPr>
              <a:t>Psst</a:t>
            </a:r>
            <a:r>
              <a:rPr lang="cs-CZ" sz="3200" i="1" dirty="0" smtClean="0">
                <a:solidFill>
                  <a:srgbClr val="C00000"/>
                </a:solidFill>
              </a:rPr>
              <a:t>, </a:t>
            </a:r>
            <a:r>
              <a:rPr lang="cs-CZ" sz="3200" i="1" dirty="0" err="1" smtClean="0">
                <a:solidFill>
                  <a:srgbClr val="C00000"/>
                </a:solidFill>
              </a:rPr>
              <a:t>niet</a:t>
            </a:r>
            <a:r>
              <a:rPr lang="cs-CZ" sz="3200" i="1" dirty="0" smtClean="0">
                <a:solidFill>
                  <a:srgbClr val="C00000"/>
                </a:solidFill>
              </a:rPr>
              <a:t> </a:t>
            </a:r>
            <a:r>
              <a:rPr lang="cs-CZ" sz="3200" i="1" dirty="0" err="1" smtClean="0">
                <a:solidFill>
                  <a:srgbClr val="C00000"/>
                </a:solidFill>
              </a:rPr>
              <a:t>verder</a:t>
            </a:r>
            <a:r>
              <a:rPr lang="cs-CZ" sz="3200" i="1" dirty="0" smtClean="0">
                <a:solidFill>
                  <a:srgbClr val="C00000"/>
                </a:solidFill>
              </a:rPr>
              <a:t> </a:t>
            </a:r>
            <a:r>
              <a:rPr lang="cs-CZ" sz="3200" i="1" dirty="0" err="1" smtClean="0">
                <a:solidFill>
                  <a:srgbClr val="C00000"/>
                </a:solidFill>
              </a:rPr>
              <a:t>vertellen</a:t>
            </a:r>
            <a:r>
              <a:rPr lang="cs-CZ" sz="3200" i="1" dirty="0" smtClean="0">
                <a:solidFill>
                  <a:srgbClr val="C00000"/>
                </a:solidFill>
              </a:rPr>
              <a:t>;)</a:t>
            </a:r>
            <a:endParaRPr lang="nl-NL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036163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/>
              <a:t>MOGEN</a:t>
            </a:r>
            <a:r>
              <a:rPr lang="en-GB" b="1" dirty="0" smtClean="0"/>
              <a:t> NIET  </a:t>
            </a:r>
            <a:r>
              <a:rPr lang="cs-CZ" b="1" dirty="0" smtClean="0"/>
              <a:t>/ KUNNEN NIET / MOETEN </a:t>
            </a:r>
            <a:r>
              <a:rPr lang="en-GB" b="1" dirty="0" smtClean="0"/>
              <a:t>NIE</a:t>
            </a:r>
            <a:r>
              <a:rPr lang="cs-CZ" b="1" dirty="0" smtClean="0"/>
              <a:t>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62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636" y="1825625"/>
            <a:ext cx="11776364" cy="46701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NIET MOETEN </a:t>
            </a:r>
            <a:r>
              <a:rPr lang="nl-NL" dirty="0" smtClean="0"/>
              <a:t>=  het is noodzakelijk of wenselijk dat iets niet gebeurt</a:t>
            </a:r>
          </a:p>
          <a:p>
            <a:pPr marL="0" indent="0">
              <a:buNone/>
            </a:pPr>
            <a:r>
              <a:rPr lang="nl-NL" dirty="0" smtClean="0"/>
              <a:t>= </a:t>
            </a:r>
            <a:r>
              <a:rPr lang="nl-NL" b="1" dirty="0" smtClean="0"/>
              <a:t>NESMÍŠ / HLAVNĚ TO NEDĚLEJ</a:t>
            </a:r>
            <a:r>
              <a:rPr lang="nl-NL" dirty="0" smtClean="0"/>
              <a:t> / you mustn´t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sz="3200" i="1" dirty="0" smtClean="0">
                <a:solidFill>
                  <a:srgbClr val="FF0000"/>
                </a:solidFill>
              </a:rPr>
              <a:t>Zij moet hem niet vertrouwen!</a:t>
            </a:r>
          </a:p>
          <a:p>
            <a:endParaRPr lang="nl-NL" sz="3200" i="1" dirty="0">
              <a:solidFill>
                <a:srgbClr val="FF0000"/>
              </a:solidFill>
            </a:endParaRPr>
          </a:p>
          <a:p>
            <a:r>
              <a:rPr lang="nl-NL" sz="3200" i="1" dirty="0" smtClean="0">
                <a:solidFill>
                  <a:srgbClr val="FF0000"/>
                </a:solidFill>
              </a:rPr>
              <a:t>Je moet het hem niet vertellen, het is een geheim!</a:t>
            </a:r>
          </a:p>
          <a:p>
            <a:pPr marL="0" indent="0">
              <a:buNone/>
            </a:pPr>
            <a:endParaRPr lang="en-GB" sz="3200" i="1" dirty="0" smtClean="0">
              <a:solidFill>
                <a:srgbClr val="FF0000"/>
              </a:solidFill>
            </a:endParaRPr>
          </a:p>
          <a:p>
            <a:pPr lvl="0"/>
            <a:r>
              <a:rPr lang="nl-NL" sz="3200" i="1" dirty="0" smtClean="0">
                <a:solidFill>
                  <a:srgbClr val="FF0000"/>
                </a:solidFill>
              </a:rPr>
              <a:t>De bloemen moete niet te lang zonder water liggen, anders gaan ze dood.</a:t>
            </a:r>
            <a:endParaRPr lang="en-GB" sz="32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MOETEN NIET   X  HOEVEN NIET (TE)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9551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LET OP ! / POZOR!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377538"/>
            <a:ext cx="11215255" cy="5343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1. 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Ze </a:t>
            </a:r>
            <a:r>
              <a:rPr lang="nl-NL" b="1" i="1" u="sng" dirty="0" smtClean="0">
                <a:solidFill>
                  <a:srgbClr val="FF0000"/>
                </a:solidFill>
              </a:rPr>
              <a:t>hoeft</a:t>
            </a:r>
            <a:r>
              <a:rPr lang="nl-NL" i="1" dirty="0" smtClean="0">
                <a:solidFill>
                  <a:srgbClr val="FF0000"/>
                </a:solidFill>
              </a:rPr>
              <a:t> </a:t>
            </a:r>
            <a:r>
              <a:rPr lang="nl-NL" b="1" i="1" u="sng" dirty="0" smtClean="0">
                <a:solidFill>
                  <a:srgbClr val="FF0000"/>
                </a:solidFill>
              </a:rPr>
              <a:t>niet</a:t>
            </a:r>
            <a:r>
              <a:rPr lang="nl-NL" i="1" dirty="0" smtClean="0">
                <a:solidFill>
                  <a:srgbClr val="FF0000"/>
                </a:solidFill>
              </a:rPr>
              <a:t> met ons mee te gaan</a:t>
            </a:r>
            <a:r>
              <a:rPr lang="nl-NL" dirty="0" smtClean="0"/>
              <a:t>. (nemusí)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x</a:t>
            </a:r>
          </a:p>
          <a:p>
            <a:r>
              <a:rPr lang="nl-NL" i="1" dirty="0" smtClean="0">
                <a:solidFill>
                  <a:srgbClr val="FF0000"/>
                </a:solidFill>
              </a:rPr>
              <a:t>Ze </a:t>
            </a:r>
            <a:r>
              <a:rPr lang="nl-NL" b="1" i="1" dirty="0" smtClean="0">
                <a:solidFill>
                  <a:srgbClr val="FF0000"/>
                </a:solidFill>
              </a:rPr>
              <a:t>moet</a:t>
            </a:r>
            <a:r>
              <a:rPr lang="nl-NL" i="1" dirty="0" smtClean="0">
                <a:solidFill>
                  <a:srgbClr val="FF0000"/>
                </a:solidFill>
              </a:rPr>
              <a:t> vooral niet met hem meegaan</a:t>
            </a:r>
            <a:r>
              <a:rPr lang="nl-NL" dirty="0" smtClean="0">
                <a:solidFill>
                  <a:srgbClr val="FF0000"/>
                </a:solidFill>
              </a:rPr>
              <a:t>!</a:t>
            </a:r>
            <a:r>
              <a:rPr lang="nl-NL" dirty="0" smtClean="0"/>
              <a:t> (Hlavně ať s ním nechodí...)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2.</a:t>
            </a:r>
            <a:endParaRPr lang="en-GB" dirty="0"/>
          </a:p>
          <a:p>
            <a:r>
              <a:rPr lang="nl-NL" i="1" dirty="0" smtClean="0">
                <a:solidFill>
                  <a:srgbClr val="FF0000"/>
                </a:solidFill>
              </a:rPr>
              <a:t>Je </a:t>
            </a:r>
            <a:r>
              <a:rPr lang="nl-NL" b="1" i="1" dirty="0" smtClean="0">
                <a:solidFill>
                  <a:srgbClr val="FF0000"/>
                </a:solidFill>
              </a:rPr>
              <a:t>hoeft niets </a:t>
            </a:r>
            <a:r>
              <a:rPr lang="nl-NL" i="1" dirty="0" smtClean="0">
                <a:solidFill>
                  <a:srgbClr val="FF0000"/>
                </a:solidFill>
              </a:rPr>
              <a:t>mee te nemen, wij zorgen voor eten en drinken</a:t>
            </a:r>
            <a:r>
              <a:rPr lang="nl-NL" dirty="0" smtClean="0"/>
              <a:t>. (nemusíš)</a:t>
            </a:r>
          </a:p>
          <a:p>
            <a:pPr marL="0" indent="0">
              <a:buNone/>
            </a:pPr>
            <a:r>
              <a:rPr lang="nl-NL" dirty="0"/>
              <a:t>x</a:t>
            </a:r>
            <a:endParaRPr lang="nl-NL" dirty="0" smtClean="0"/>
          </a:p>
          <a:p>
            <a:r>
              <a:rPr lang="nl-NL" i="1" dirty="0" smtClean="0">
                <a:solidFill>
                  <a:srgbClr val="FF0000"/>
                </a:solidFill>
              </a:rPr>
              <a:t>Je </a:t>
            </a:r>
            <a:r>
              <a:rPr lang="nl-NL" b="1" i="1" dirty="0" smtClean="0">
                <a:solidFill>
                  <a:srgbClr val="FF0000"/>
                </a:solidFill>
              </a:rPr>
              <a:t>moet niets </a:t>
            </a:r>
            <a:r>
              <a:rPr lang="nl-NL" i="1" dirty="0" smtClean="0">
                <a:solidFill>
                  <a:srgbClr val="FF0000"/>
                </a:solidFill>
              </a:rPr>
              <a:t>meenemen wat te zwaar is, want de tocht is erg lang</a:t>
            </a:r>
            <a:r>
              <a:rPr lang="nl-NL" dirty="0" smtClean="0"/>
              <a:t>. (Hlavně nesmíte brát nic těžkého...)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07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0070C0"/>
                </a:solidFill>
              </a:rPr>
              <a:t>Přeložte</a:t>
            </a:r>
            <a:r>
              <a:rPr lang="en-GB" b="1" dirty="0" smtClean="0">
                <a:solidFill>
                  <a:srgbClr val="0070C0"/>
                </a:solidFill>
              </a:rPr>
              <a:t> / </a:t>
            </a:r>
            <a:r>
              <a:rPr lang="en-GB" b="1" dirty="0" err="1" smtClean="0">
                <a:solidFill>
                  <a:srgbClr val="0070C0"/>
                </a:solidFill>
              </a:rPr>
              <a:t>vetaal</a:t>
            </a:r>
            <a:r>
              <a:rPr lang="en-GB" b="1" dirty="0" smtClean="0">
                <a:solidFill>
                  <a:srgbClr val="0070C0"/>
                </a:solidFill>
              </a:rPr>
              <a:t> de </a:t>
            </a:r>
            <a:r>
              <a:rPr lang="en-GB" b="1" dirty="0" err="1" smtClean="0">
                <a:solidFill>
                  <a:srgbClr val="0070C0"/>
                </a:solidFill>
              </a:rPr>
              <a:t>volgende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err="1" smtClean="0">
                <a:solidFill>
                  <a:srgbClr val="0070C0"/>
                </a:solidFill>
              </a:rPr>
              <a:t>zinnen</a:t>
            </a:r>
            <a:r>
              <a:rPr lang="en-GB" b="1" dirty="0" smtClean="0">
                <a:solidFill>
                  <a:srgbClr val="0070C0"/>
                </a:solidFill>
              </a:rPr>
              <a:t>: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0042"/>
            <a:ext cx="10515600" cy="5248893"/>
          </a:xfrm>
        </p:spPr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Musíš</a:t>
            </a:r>
            <a:r>
              <a:rPr lang="en-GB" dirty="0" smtClean="0">
                <a:solidFill>
                  <a:srgbClr val="FF0000"/>
                </a:solidFill>
              </a:rPr>
              <a:t> mu to </a:t>
            </a:r>
            <a:r>
              <a:rPr lang="en-GB" dirty="0" err="1" smtClean="0">
                <a:solidFill>
                  <a:srgbClr val="FF0000"/>
                </a:solidFill>
              </a:rPr>
              <a:t>říct</a:t>
            </a:r>
            <a:r>
              <a:rPr lang="en-GB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Nesmíš</a:t>
            </a:r>
            <a:r>
              <a:rPr lang="en-GB" dirty="0" smtClean="0">
                <a:solidFill>
                  <a:srgbClr val="FF0000"/>
                </a:solidFill>
              </a:rPr>
              <a:t> mu to </a:t>
            </a:r>
            <a:r>
              <a:rPr lang="en-GB" dirty="0" err="1" smtClean="0">
                <a:solidFill>
                  <a:srgbClr val="FF0000"/>
                </a:solidFill>
              </a:rPr>
              <a:t>říct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Nemusíš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nic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říkat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vše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vím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Musíme</a:t>
            </a:r>
            <a:r>
              <a:rPr lang="en-GB" dirty="0" smtClean="0">
                <a:solidFill>
                  <a:srgbClr val="FF0000"/>
                </a:solidFill>
              </a:rPr>
              <a:t> mi </a:t>
            </a:r>
            <a:r>
              <a:rPr lang="en-GB" dirty="0" err="1" smtClean="0">
                <a:solidFill>
                  <a:srgbClr val="FF0000"/>
                </a:solidFill>
              </a:rPr>
              <a:t>pomoci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Rodiče</a:t>
            </a:r>
            <a:r>
              <a:rPr lang="en-GB" dirty="0" smtClean="0">
                <a:solidFill>
                  <a:srgbClr val="FF0000"/>
                </a:solidFill>
              </a:rPr>
              <a:t> mi </a:t>
            </a:r>
            <a:r>
              <a:rPr lang="en-GB" dirty="0" err="1" smtClean="0">
                <a:solidFill>
                  <a:srgbClr val="FF0000"/>
                </a:solidFill>
              </a:rPr>
              <a:t>nemusí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pomáhat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zvládnu</a:t>
            </a:r>
            <a:r>
              <a:rPr lang="en-GB" dirty="0" smtClean="0">
                <a:solidFill>
                  <a:srgbClr val="FF0000"/>
                </a:solidFill>
              </a:rPr>
              <a:t> to </a:t>
            </a:r>
            <a:r>
              <a:rPr lang="en-GB" dirty="0" err="1" smtClean="0">
                <a:solidFill>
                  <a:srgbClr val="FF0000"/>
                </a:solidFill>
              </a:rPr>
              <a:t>sama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Děti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nesmí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moc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mlsat</a:t>
            </a:r>
            <a:r>
              <a:rPr lang="en-GB" dirty="0" smtClean="0">
                <a:solidFill>
                  <a:srgbClr val="FF0000"/>
                </a:solidFill>
              </a:rPr>
              <a:t> a </a:t>
            </a:r>
            <a:r>
              <a:rPr lang="en-GB" dirty="0" err="1" smtClean="0">
                <a:solidFill>
                  <a:srgbClr val="FF0000"/>
                </a:solidFill>
              </a:rPr>
              <a:t>musí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víc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sportovat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Nemusíš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večer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vařit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musím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zůstat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dlouho</a:t>
            </a:r>
            <a:r>
              <a:rPr lang="en-GB" dirty="0" smtClean="0">
                <a:solidFill>
                  <a:srgbClr val="FF0000"/>
                </a:solidFill>
              </a:rPr>
              <a:t> v </a:t>
            </a:r>
            <a:r>
              <a:rPr lang="en-GB" dirty="0" err="1" smtClean="0">
                <a:solidFill>
                  <a:srgbClr val="FF0000"/>
                </a:solidFill>
              </a:rPr>
              <a:t>práci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Nesmíš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přijít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pozdě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Nemusíš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spěchat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alt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Moeten</a:t>
            </a:r>
            <a:r>
              <a:rPr lang="en-GB" alt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Mogen</a:t>
            </a:r>
            <a:r>
              <a:rPr lang="en-GB" alt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alt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Hoeven</a:t>
            </a:r>
            <a:r>
              <a:rPr lang="en-GB" altLang="en-US" sz="1200" dirty="0"/>
              <a:t/>
            </a:r>
            <a:br>
              <a:rPr lang="en-GB" altLang="en-US" sz="1200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391398"/>
          </a:xfrm>
        </p:spPr>
        <p:txBody>
          <a:bodyPr>
            <a:normAutofit fontScale="85000" lnSpcReduction="20000"/>
          </a:bodyPr>
          <a:lstStyle/>
          <a:p>
            <a:r>
              <a:rPr lang="cs-CZ" sz="4300" b="1" i="1" dirty="0">
                <a:solidFill>
                  <a:srgbClr val="FF0000"/>
                </a:solidFill>
              </a:rPr>
              <a:t>Dat </a:t>
            </a:r>
            <a:r>
              <a:rPr lang="cs-CZ" sz="4300" b="1" i="1" dirty="0" err="1">
                <a:solidFill>
                  <a:srgbClr val="FF0000"/>
                </a:solidFill>
              </a:rPr>
              <a:t>mag</a:t>
            </a:r>
            <a:r>
              <a:rPr lang="cs-CZ" sz="4300" b="1" i="1" dirty="0">
                <a:solidFill>
                  <a:srgbClr val="FF0000"/>
                </a:solidFill>
              </a:rPr>
              <a:t> </a:t>
            </a:r>
            <a:r>
              <a:rPr lang="cs-CZ" sz="4300" b="1" i="1" dirty="0" err="1">
                <a:solidFill>
                  <a:srgbClr val="FF0000"/>
                </a:solidFill>
              </a:rPr>
              <a:t>niet</a:t>
            </a:r>
            <a:r>
              <a:rPr lang="cs-CZ" sz="4300" b="1" i="1" dirty="0">
                <a:solidFill>
                  <a:srgbClr val="FF0000"/>
                </a:solidFill>
              </a:rPr>
              <a:t>!        </a:t>
            </a:r>
            <a:r>
              <a:rPr lang="en-GB" sz="4300" dirty="0" smtClean="0"/>
              <a:t>x</a:t>
            </a:r>
            <a:r>
              <a:rPr lang="cs-CZ" sz="4300" dirty="0" smtClean="0"/>
              <a:t>     </a:t>
            </a:r>
            <a:r>
              <a:rPr lang="cs-CZ" sz="4300" b="1" i="1" dirty="0">
                <a:solidFill>
                  <a:srgbClr val="FF0000"/>
                </a:solidFill>
              </a:rPr>
              <a:t>Dat </a:t>
            </a:r>
            <a:r>
              <a:rPr lang="cs-CZ" sz="4300" b="1" i="1" dirty="0" err="1">
                <a:solidFill>
                  <a:srgbClr val="FF0000"/>
                </a:solidFill>
              </a:rPr>
              <a:t>hoeft</a:t>
            </a:r>
            <a:r>
              <a:rPr lang="cs-CZ" sz="4300" b="1" i="1" dirty="0">
                <a:solidFill>
                  <a:srgbClr val="FF0000"/>
                </a:solidFill>
              </a:rPr>
              <a:t> </a:t>
            </a:r>
            <a:r>
              <a:rPr lang="cs-CZ" sz="4300" b="1" i="1" dirty="0" err="1">
                <a:solidFill>
                  <a:srgbClr val="FF0000"/>
                </a:solidFill>
              </a:rPr>
              <a:t>niet</a:t>
            </a:r>
            <a:r>
              <a:rPr lang="cs-CZ" sz="4300" b="1" i="1" dirty="0">
                <a:solidFill>
                  <a:srgbClr val="FF0000"/>
                </a:solidFill>
              </a:rPr>
              <a:t>!</a:t>
            </a:r>
            <a:endParaRPr lang="en-GB" sz="4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r>
              <a:rPr lang="cs-CZ" sz="3500" dirty="0"/>
              <a:t>Dat </a:t>
            </a:r>
            <a:r>
              <a:rPr lang="cs-CZ" sz="3500" dirty="0" err="1"/>
              <a:t>mag</a:t>
            </a:r>
            <a:r>
              <a:rPr lang="cs-CZ" sz="3500" dirty="0"/>
              <a:t> je </a:t>
            </a:r>
            <a:r>
              <a:rPr lang="cs-CZ" sz="3500" dirty="0" err="1"/>
              <a:t>niet</a:t>
            </a:r>
            <a:r>
              <a:rPr lang="cs-CZ" sz="3500" dirty="0"/>
              <a:t> </a:t>
            </a:r>
            <a:r>
              <a:rPr lang="cs-CZ" sz="3500" dirty="0" err="1"/>
              <a:t>doen</a:t>
            </a:r>
            <a:r>
              <a:rPr lang="cs-CZ" sz="3500" dirty="0"/>
              <a:t>.</a:t>
            </a:r>
            <a:endParaRPr lang="en-GB" sz="3500" dirty="0"/>
          </a:p>
          <a:p>
            <a:r>
              <a:rPr lang="cs-CZ" sz="3500" dirty="0"/>
              <a:t>Dat </a:t>
            </a:r>
            <a:r>
              <a:rPr lang="cs-CZ" sz="3500" dirty="0" err="1"/>
              <a:t>moet</a:t>
            </a:r>
            <a:r>
              <a:rPr lang="cs-CZ" sz="3500" dirty="0"/>
              <a:t> je </a:t>
            </a:r>
            <a:r>
              <a:rPr lang="cs-CZ" sz="3500" dirty="0" err="1"/>
              <a:t>niet</a:t>
            </a:r>
            <a:r>
              <a:rPr lang="cs-CZ" sz="3500" dirty="0"/>
              <a:t> </a:t>
            </a:r>
            <a:r>
              <a:rPr lang="cs-CZ" sz="3500" dirty="0" err="1"/>
              <a:t>doen</a:t>
            </a:r>
            <a:r>
              <a:rPr lang="cs-CZ" sz="3500" dirty="0"/>
              <a:t>.</a:t>
            </a:r>
            <a:endParaRPr lang="en-GB" sz="3500" dirty="0"/>
          </a:p>
          <a:p>
            <a:r>
              <a:rPr lang="cs-CZ" sz="3500" dirty="0"/>
              <a:t>Dat </a:t>
            </a:r>
            <a:r>
              <a:rPr lang="cs-CZ" sz="3500" dirty="0" err="1"/>
              <a:t>hoeft</a:t>
            </a:r>
            <a:r>
              <a:rPr lang="cs-CZ" sz="3500" dirty="0"/>
              <a:t> je </a:t>
            </a:r>
            <a:r>
              <a:rPr lang="cs-CZ" sz="3500" dirty="0" err="1"/>
              <a:t>niet</a:t>
            </a:r>
            <a:r>
              <a:rPr lang="cs-CZ" sz="3500" dirty="0"/>
              <a:t> </a:t>
            </a:r>
            <a:r>
              <a:rPr lang="cs-CZ" sz="3500" dirty="0" err="1"/>
              <a:t>te</a:t>
            </a:r>
            <a:r>
              <a:rPr lang="cs-CZ" sz="3500" dirty="0"/>
              <a:t> </a:t>
            </a:r>
            <a:r>
              <a:rPr lang="cs-CZ" sz="3500" dirty="0" err="1"/>
              <a:t>doen</a:t>
            </a:r>
            <a:r>
              <a:rPr lang="cs-CZ" sz="3500" dirty="0"/>
              <a:t>.</a:t>
            </a:r>
            <a:endParaRPr lang="en-GB" sz="3500" dirty="0"/>
          </a:p>
          <a:p>
            <a:endParaRPr lang="en-GB" sz="3500" dirty="0" smtClean="0"/>
          </a:p>
          <a:p>
            <a:endParaRPr lang="en-GB" sz="3500" dirty="0"/>
          </a:p>
          <a:p>
            <a:r>
              <a:rPr lang="cs-CZ" sz="3500" dirty="0"/>
              <a:t>Musíte zůstat doma?</a:t>
            </a:r>
            <a:endParaRPr lang="en-GB" sz="3500" dirty="0"/>
          </a:p>
          <a:p>
            <a:r>
              <a:rPr lang="cs-CZ" sz="3500" dirty="0"/>
              <a:t>Smíte jít do kaváren?</a:t>
            </a:r>
            <a:endParaRPr lang="en-GB" sz="3500" dirty="0"/>
          </a:p>
          <a:p>
            <a:r>
              <a:rPr lang="cs-CZ" sz="3500" dirty="0"/>
              <a:t>Tohle nesmíš dělat, je to zakázáno. </a:t>
            </a:r>
            <a:endParaRPr lang="en-GB" sz="3500" dirty="0"/>
          </a:p>
          <a:p>
            <a:r>
              <a:rPr lang="cs-CZ" sz="3500" dirty="0"/>
              <a:t>Tohle nesmíš dělat, není to rozumné.</a:t>
            </a:r>
            <a:endParaRPr lang="en-GB" sz="3500" dirty="0"/>
          </a:p>
          <a:p>
            <a:r>
              <a:rPr lang="cs-CZ" sz="3500" dirty="0"/>
              <a:t>Tohle nemusíš dělat, udělám to já.</a:t>
            </a:r>
            <a:endParaRPr lang="en-GB" sz="3500" dirty="0"/>
          </a:p>
          <a:p>
            <a:endParaRPr lang="en-GB" dirty="0"/>
          </a:p>
        </p:txBody>
      </p:sp>
      <p:pic>
        <p:nvPicPr>
          <p:cNvPr id="1025" name="Obrázek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7" t="44910" r="64326" b="16486"/>
          <a:stretch>
            <a:fillRect/>
          </a:stretch>
        </p:blipFill>
        <p:spPr bwMode="auto">
          <a:xfrm>
            <a:off x="8763990" y="41131"/>
            <a:ext cx="142875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74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255" y="365125"/>
            <a:ext cx="11910949" cy="104803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Break-out rooms: </a:t>
            </a:r>
            <a:br>
              <a:rPr lang="en-GB" dirty="0" smtClean="0"/>
            </a:br>
            <a:r>
              <a:rPr lang="en-GB" dirty="0" err="1" smtClean="0"/>
              <a:t>Vraag</a:t>
            </a:r>
            <a:r>
              <a:rPr lang="en-GB" dirty="0" smtClean="0"/>
              <a:t> je </a:t>
            </a:r>
            <a:r>
              <a:rPr lang="en-GB" dirty="0" err="1" smtClean="0"/>
              <a:t>collega´s</a:t>
            </a:r>
            <a:r>
              <a:rPr lang="en-GB" dirty="0" smtClean="0"/>
              <a:t> over </a:t>
            </a:r>
            <a:r>
              <a:rPr lang="en-GB" dirty="0" err="1" smtClean="0"/>
              <a:t>hun</a:t>
            </a:r>
            <a:r>
              <a:rPr lang="en-GB" dirty="0" smtClean="0"/>
              <a:t> taken /</a:t>
            </a:r>
            <a:r>
              <a:rPr lang="en-GB" dirty="0" err="1" smtClean="0"/>
              <a:t>mogelijkheden</a:t>
            </a:r>
            <a:r>
              <a:rPr lang="en-GB" dirty="0" smtClean="0"/>
              <a:t> </a:t>
            </a:r>
            <a:r>
              <a:rPr lang="en-GB" dirty="0" err="1" smtClean="0"/>
              <a:t>thuis</a:t>
            </a:r>
            <a:r>
              <a:rPr lang="en-GB" dirty="0" smtClean="0"/>
              <a:t>….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6296"/>
            <a:ext cx="10515600" cy="4490667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Wat </a:t>
            </a:r>
            <a:r>
              <a:rPr lang="en-GB" sz="3200" b="1" dirty="0" err="1" smtClean="0"/>
              <a:t>moet</a:t>
            </a:r>
            <a:r>
              <a:rPr lang="en-GB" sz="3200" b="1" dirty="0" smtClean="0"/>
              <a:t> je </a:t>
            </a:r>
            <a:r>
              <a:rPr lang="en-GB" sz="3200" b="1" dirty="0" err="1" smtClean="0"/>
              <a:t>doen</a:t>
            </a:r>
            <a:r>
              <a:rPr lang="en-GB" sz="3200" b="1" dirty="0" smtClean="0"/>
              <a:t>? </a:t>
            </a:r>
            <a:r>
              <a:rPr lang="en-GB" sz="3200" dirty="0" smtClean="0"/>
              <a:t>– Moet je </a:t>
            </a:r>
            <a:r>
              <a:rPr lang="en-GB" sz="3200" dirty="0" err="1" smtClean="0"/>
              <a:t>regelmatig</a:t>
            </a:r>
            <a:r>
              <a:rPr lang="en-GB" sz="3200" dirty="0" smtClean="0"/>
              <a:t> </a:t>
            </a:r>
            <a:r>
              <a:rPr lang="en-GB" sz="3200" dirty="0" err="1" smtClean="0"/>
              <a:t>schoonmaken</a:t>
            </a:r>
            <a:r>
              <a:rPr lang="en-GB" sz="3200" dirty="0" smtClean="0"/>
              <a:t>? – Moet je </a:t>
            </a:r>
            <a:r>
              <a:rPr lang="en-GB" sz="3200" dirty="0" err="1" smtClean="0"/>
              <a:t>huur</a:t>
            </a:r>
            <a:r>
              <a:rPr lang="en-GB" sz="3200" dirty="0" smtClean="0"/>
              <a:t> </a:t>
            </a:r>
            <a:r>
              <a:rPr lang="en-GB" sz="3200" dirty="0" err="1" smtClean="0"/>
              <a:t>betalen</a:t>
            </a:r>
            <a:r>
              <a:rPr lang="en-GB" sz="3200" dirty="0" smtClean="0"/>
              <a:t>? – Moet je </a:t>
            </a:r>
            <a:r>
              <a:rPr lang="en-GB" sz="3200" dirty="0" err="1" smtClean="0"/>
              <a:t>voor</a:t>
            </a:r>
            <a:r>
              <a:rPr lang="en-GB" sz="3200" dirty="0" smtClean="0"/>
              <a:t> </a:t>
            </a:r>
            <a:r>
              <a:rPr lang="en-GB" sz="3200" dirty="0" err="1" smtClean="0"/>
              <a:t>iemand</a:t>
            </a:r>
            <a:r>
              <a:rPr lang="en-GB" sz="3200" dirty="0" smtClean="0"/>
              <a:t> </a:t>
            </a:r>
            <a:r>
              <a:rPr lang="en-GB" sz="3200" dirty="0" err="1" smtClean="0"/>
              <a:t>koken</a:t>
            </a:r>
            <a:r>
              <a:rPr lang="en-GB" sz="3200" dirty="0" smtClean="0"/>
              <a:t>? – Moet je …?</a:t>
            </a:r>
          </a:p>
          <a:p>
            <a:endParaRPr lang="en-GB" sz="3200" dirty="0"/>
          </a:p>
          <a:p>
            <a:r>
              <a:rPr lang="en-GB" sz="3200" b="1" dirty="0" smtClean="0"/>
              <a:t>Wat mag je </a:t>
            </a:r>
            <a:r>
              <a:rPr lang="en-GB" sz="3200" b="1" dirty="0" err="1" smtClean="0"/>
              <a:t>wel</a:t>
            </a:r>
            <a:r>
              <a:rPr lang="en-GB" sz="3200" b="1" dirty="0" smtClean="0"/>
              <a:t> / </a:t>
            </a:r>
            <a:r>
              <a:rPr lang="en-GB" sz="3200" b="1" dirty="0" err="1" smtClean="0"/>
              <a:t>niet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doen</a:t>
            </a:r>
            <a:r>
              <a:rPr lang="en-GB" sz="3200" b="1" dirty="0" smtClean="0"/>
              <a:t>? </a:t>
            </a:r>
            <a:r>
              <a:rPr lang="en-GB" sz="3200" dirty="0" smtClean="0"/>
              <a:t>– Mag je in je </a:t>
            </a:r>
            <a:r>
              <a:rPr lang="en-GB" sz="3200" dirty="0" err="1" smtClean="0"/>
              <a:t>kamer</a:t>
            </a:r>
            <a:r>
              <a:rPr lang="en-GB" sz="3200" dirty="0" smtClean="0"/>
              <a:t> </a:t>
            </a:r>
            <a:r>
              <a:rPr lang="en-GB" sz="3200" dirty="0" err="1" smtClean="0"/>
              <a:t>roken</a:t>
            </a:r>
            <a:r>
              <a:rPr lang="en-GB" sz="3200" dirty="0" smtClean="0"/>
              <a:t>? – </a:t>
            </a:r>
            <a:r>
              <a:rPr lang="en-GB" sz="3200" dirty="0" err="1" smtClean="0"/>
              <a:t>Kan</a:t>
            </a:r>
            <a:r>
              <a:rPr lang="en-GB" sz="3200" dirty="0" smtClean="0"/>
              <a:t> je met je </a:t>
            </a:r>
            <a:r>
              <a:rPr lang="en-GB" sz="3200" dirty="0" err="1" smtClean="0"/>
              <a:t>ouders</a:t>
            </a:r>
            <a:r>
              <a:rPr lang="en-GB" sz="3200" dirty="0" smtClean="0"/>
              <a:t> alcohol </a:t>
            </a:r>
            <a:r>
              <a:rPr lang="en-GB" sz="3200" dirty="0" err="1" smtClean="0"/>
              <a:t>drinken</a:t>
            </a:r>
            <a:r>
              <a:rPr lang="en-GB" sz="3200" dirty="0" smtClean="0"/>
              <a:t>? – </a:t>
            </a:r>
            <a:r>
              <a:rPr lang="en-GB" sz="3200" dirty="0"/>
              <a:t> </a:t>
            </a:r>
            <a:r>
              <a:rPr lang="en-GB" sz="3200" dirty="0" err="1" smtClean="0"/>
              <a:t>Kan</a:t>
            </a:r>
            <a:r>
              <a:rPr lang="en-GB" sz="3200" dirty="0" smtClean="0"/>
              <a:t>/ Mag je </a:t>
            </a:r>
            <a:r>
              <a:rPr lang="en-GB" sz="3200" dirty="0" err="1" smtClean="0"/>
              <a:t>vrienden</a:t>
            </a:r>
            <a:r>
              <a:rPr lang="en-GB" sz="3200" dirty="0" smtClean="0"/>
              <a:t> </a:t>
            </a:r>
            <a:r>
              <a:rPr lang="en-GB" sz="3200" dirty="0" err="1" smtClean="0"/>
              <a:t>uitnodigen</a:t>
            </a:r>
            <a:r>
              <a:rPr lang="en-GB" sz="3200" dirty="0" smtClean="0"/>
              <a:t>?</a:t>
            </a:r>
          </a:p>
          <a:p>
            <a:endParaRPr lang="en-GB" sz="3200" dirty="0"/>
          </a:p>
          <a:p>
            <a:r>
              <a:rPr lang="en-GB" sz="3200" b="1" dirty="0" smtClean="0"/>
              <a:t>Wat </a:t>
            </a:r>
            <a:r>
              <a:rPr lang="en-GB" sz="3200" b="1" dirty="0" err="1" smtClean="0"/>
              <a:t>hoef</a:t>
            </a:r>
            <a:r>
              <a:rPr lang="en-GB" sz="3200" b="1" dirty="0" smtClean="0"/>
              <a:t> je </a:t>
            </a:r>
            <a:r>
              <a:rPr lang="en-GB" sz="3200" b="1" dirty="0" err="1" smtClean="0"/>
              <a:t>niet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te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doen</a:t>
            </a:r>
            <a:r>
              <a:rPr lang="en-GB" sz="3200" b="1" dirty="0" smtClean="0"/>
              <a:t>? </a:t>
            </a:r>
            <a:r>
              <a:rPr lang="en-GB" sz="3200" dirty="0" smtClean="0"/>
              <a:t>( ? </a:t>
            </a:r>
            <a:r>
              <a:rPr lang="en-GB" sz="3200" dirty="0" err="1" smtClean="0"/>
              <a:t>afwassen</a:t>
            </a:r>
            <a:r>
              <a:rPr lang="en-GB" sz="3200" dirty="0" smtClean="0"/>
              <a:t>, </a:t>
            </a:r>
            <a:r>
              <a:rPr lang="en-GB" sz="3200" dirty="0" err="1" smtClean="0"/>
              <a:t>koken</a:t>
            </a:r>
            <a:r>
              <a:rPr lang="en-GB" sz="3200" dirty="0" smtClean="0"/>
              <a:t>, </a:t>
            </a:r>
            <a:r>
              <a:rPr lang="en-GB" sz="3200" dirty="0" err="1" smtClean="0"/>
              <a:t>huur</a:t>
            </a:r>
            <a:r>
              <a:rPr lang="en-GB" sz="3200" dirty="0" smtClean="0"/>
              <a:t> </a:t>
            </a:r>
            <a:r>
              <a:rPr lang="en-GB" sz="3200" dirty="0" err="1" smtClean="0"/>
              <a:t>betalen</a:t>
            </a:r>
            <a:r>
              <a:rPr lang="en-GB" sz="3200" dirty="0" smtClean="0"/>
              <a:t>, de was </a:t>
            </a:r>
            <a:r>
              <a:rPr lang="en-GB" sz="3200" dirty="0" err="1" smtClean="0"/>
              <a:t>doen</a:t>
            </a:r>
            <a:r>
              <a:rPr lang="en-GB" sz="3200" dirty="0" smtClean="0"/>
              <a:t>, </a:t>
            </a:r>
            <a:r>
              <a:rPr lang="en-GB" sz="3200" dirty="0" err="1" smtClean="0"/>
              <a:t>schoonmaken</a:t>
            </a:r>
            <a:r>
              <a:rPr lang="en-GB" sz="3200" dirty="0" smtClean="0"/>
              <a:t>, </a:t>
            </a:r>
            <a:r>
              <a:rPr lang="en-GB" sz="3200" dirty="0" err="1" smtClean="0"/>
              <a:t>boodschappen</a:t>
            </a:r>
            <a:r>
              <a:rPr lang="en-GB" sz="3200" dirty="0" smtClean="0"/>
              <a:t> </a:t>
            </a:r>
            <a:r>
              <a:rPr lang="en-GB" sz="3200" dirty="0" err="1" smtClean="0"/>
              <a:t>doen</a:t>
            </a:r>
            <a:r>
              <a:rPr lang="en-GB" sz="3200" dirty="0" smtClean="0"/>
              <a:t>… ? )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34116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813</Words>
  <Application>Microsoft Office PowerPoint</Application>
  <PresentationFormat>Širokoúhlá obrazovka</PresentationFormat>
  <Paragraphs>132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MODALE WERKWOORDEN</vt:lpstr>
      <vt:lpstr>MOETEN NIET   X  HOEVEN NIET (TE)</vt:lpstr>
      <vt:lpstr>MOGEN NIET  / KUNNEN NIET / MOETEN NIET</vt:lpstr>
      <vt:lpstr>MOETEN NIET   X  HOEVEN NIET (TE)</vt:lpstr>
      <vt:lpstr>LET OP ! / POZOR! </vt:lpstr>
      <vt:lpstr>Přeložte / vetaal de volgende zinnen:</vt:lpstr>
      <vt:lpstr>Moeten – Mogen – Hoeven </vt:lpstr>
      <vt:lpstr>Break-out rooms:  Vraag je collega´s over hun taken /mogelijkheden thuis….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Modale werkwoorden</dc:title>
  <dc:creator>ivare</dc:creator>
  <cp:lastModifiedBy>Rezková, Iva</cp:lastModifiedBy>
  <cp:revision>12</cp:revision>
  <dcterms:created xsi:type="dcterms:W3CDTF">2020-11-25T11:22:33Z</dcterms:created>
  <dcterms:modified xsi:type="dcterms:W3CDTF">2023-12-11T11:23:11Z</dcterms:modified>
</cp:coreProperties>
</file>