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3"/>
  </p:notesMasterIdLst>
  <p:handoutMasterIdLst>
    <p:handoutMasterId r:id="rId14"/>
  </p:handout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33" autoAdjust="0"/>
  </p:normalViewPr>
  <p:slideViewPr>
    <p:cSldViewPr snapToGrid="0">
      <p:cViewPr>
        <p:scale>
          <a:sx n="65" d="100"/>
          <a:sy n="65" d="100"/>
        </p:scale>
        <p:origin x="724" y="100"/>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11F6E82-E4FE-4DF5-90BE-341CFE4019A3}" type="datetime1">
              <a:rPr lang="cs-CZ" smtClean="0"/>
              <a:t>07.10.2020</a:t>
            </a:fld>
            <a:endParaRPr lang="en-US"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AF60672-C8C4-4DCF-B877-02C0D340BCEB}" type="datetime1">
              <a:rPr lang="cs-CZ" smtClean="0"/>
              <a:t>07.10.2020</a:t>
            </a:fld>
            <a:endParaRPr lang="en-US"/>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
              <a:t>Kliknutím můžete upravit styly předlohy textu.</a:t>
            </a:r>
            <a:endParaRPr lang="en-US"/>
          </a:p>
          <a:p>
            <a:pPr lvl="1" rtl="0"/>
            <a:r>
              <a:rPr lang="cs"/>
              <a:t>Druhá úroveň</a:t>
            </a:r>
          </a:p>
          <a:p>
            <a:pPr lvl="2" rtl="0"/>
            <a:r>
              <a:rPr lang="cs"/>
              <a:t>Třetí úroveň</a:t>
            </a:r>
          </a:p>
          <a:p>
            <a:pPr lvl="3" rtl="0"/>
            <a:r>
              <a:rPr lang="cs"/>
              <a:t>Čtvrtá úroveň</a:t>
            </a:r>
          </a:p>
          <a:p>
            <a:pPr lvl="4" rtl="0"/>
            <a:r>
              <a:rPr lang="cs"/>
              <a:t>Pátá úroveň</a:t>
            </a:r>
            <a:endParaRPr lang="en-US"/>
          </a:p>
        </p:txBody>
      </p:sp>
      <p:sp>
        <p:nvSpPr>
          <p:cNvPr id="6" name="Zástupné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datum 3"/>
          <p:cNvSpPr>
            <a:spLocks noGrp="1"/>
          </p:cNvSpPr>
          <p:nvPr>
            <p:ph type="dt" idx="1"/>
          </p:nvPr>
        </p:nvSpPr>
        <p:spPr/>
        <p:txBody>
          <a:bodyPr/>
          <a:lstStyle/>
          <a:p>
            <a:pPr rtl="0"/>
            <a:fld id="{3AF60672-C8C4-4DCF-B877-02C0D340BCEB}" type="datetime1">
              <a:rPr lang="cs-CZ" smtClean="0"/>
              <a:t>07.10.2020</a:t>
            </a:fld>
            <a:endParaRPr lang="en-US"/>
          </a:p>
        </p:txBody>
      </p:sp>
      <p:sp>
        <p:nvSpPr>
          <p:cNvPr id="5" name="Zástupný symbol pro číslo snímku 4"/>
          <p:cNvSpPr>
            <a:spLocks noGrp="1"/>
          </p:cNvSpPr>
          <p:nvPr>
            <p:ph type="sldNum" sz="quarter" idx="5"/>
          </p:nvPr>
        </p:nvSpPr>
        <p:spPr/>
        <p:txBody>
          <a:bodyPr/>
          <a:lstStyle/>
          <a:p>
            <a:pPr rtl="0"/>
            <a:fld id="{98E40627-AA7D-471F-B5F2-0BF9E4C68EB6}" type="slidenum">
              <a:rPr lang="en-US" smtClean="0"/>
              <a:t>2</a:t>
            </a:fld>
            <a:endParaRPr lang="en-US"/>
          </a:p>
        </p:txBody>
      </p:sp>
    </p:spTree>
    <p:extLst>
      <p:ext uri="{BB962C8B-B14F-4D97-AF65-F5344CB8AC3E}">
        <p14:creationId xmlns:p14="http://schemas.microsoft.com/office/powerpoint/2010/main" val="116373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Obdélník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Obdélník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Obdélník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Skupina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Přímá spojnice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Nadpis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000" b="0" kern="1200" cap="all" spc="-100" baseline="0" dirty="0">
                <a:solidFill>
                  <a:schemeClr val="tx1">
                    <a:lumMod val="85000"/>
                    <a:lumOff val="15000"/>
                  </a:schemeClr>
                </a:solidFill>
                <a:effectLst/>
                <a:latin typeface="+mj-lt"/>
                <a:ea typeface="+mn-ea"/>
                <a:cs typeface="+mn-cs"/>
              </a:defRPr>
            </a:lvl1pPr>
          </a:lstStyle>
          <a:p>
            <a:pPr rtl="0"/>
            <a:r>
              <a:rPr lang="cs-CZ"/>
              <a:t>Kliknutím lze upravit styl.</a:t>
            </a:r>
            <a:endParaRPr lang="en-US" dirty="0"/>
          </a:p>
        </p:txBody>
      </p:sp>
      <p:sp>
        <p:nvSpPr>
          <p:cNvPr id="3" name="Podnadpis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můžete upravit styl předlohy.</a:t>
            </a:r>
            <a:endParaRPr lang="en-US" dirty="0"/>
          </a:p>
        </p:txBody>
      </p:sp>
      <p:sp>
        <p:nvSpPr>
          <p:cNvPr id="20" name="Zástupný symbol pro datum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B757A148-3510-4E72-9938-6FB6C73F01AC}" type="datetime1">
              <a:rPr lang="cs-CZ" smtClean="0"/>
              <a:t>07.10.2020</a:t>
            </a:fld>
            <a:endParaRPr lang="en-US" dirty="0"/>
          </a:p>
        </p:txBody>
      </p:sp>
      <p:sp>
        <p:nvSpPr>
          <p:cNvPr id="21" name="Zástupný symbol pro zápatí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Zástupný symbol pro číslo snímku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svislý text 2"/>
          <p:cNvSpPr>
            <a:spLocks noGrp="1"/>
          </p:cNvSpPr>
          <p:nvPr>
            <p:ph type="body" orient="vert" idx="1"/>
          </p:nvPr>
        </p:nvSpPr>
        <p:spPr/>
        <p:txBody>
          <a:bodyPr vert="eaVert"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datum 3"/>
          <p:cNvSpPr>
            <a:spLocks noGrp="1"/>
          </p:cNvSpPr>
          <p:nvPr>
            <p:ph type="dt" sz="half" idx="10"/>
          </p:nvPr>
        </p:nvSpPr>
        <p:spPr/>
        <p:txBody>
          <a:bodyPr rtlCol="0"/>
          <a:lstStyle/>
          <a:p>
            <a:pPr rtl="0"/>
            <a:fld id="{17E6C2A9-410E-448A-954E-0040863DDA94}" type="datetime1">
              <a:rPr lang="cs-CZ" smtClean="0"/>
              <a:t>07.10.2020</a:t>
            </a:fld>
            <a:endParaRPr lang="en-US"/>
          </a:p>
        </p:txBody>
      </p:sp>
      <p:sp>
        <p:nvSpPr>
          <p:cNvPr id="5" name="Zástupný symbol pro zápatí 4"/>
          <p:cNvSpPr>
            <a:spLocks noGrp="1"/>
          </p:cNvSpPr>
          <p:nvPr>
            <p:ph type="ftr" sz="quarter" idx="11"/>
          </p:nvPr>
        </p:nvSpPr>
        <p:spPr/>
        <p:txBody>
          <a:bodyPr rtlCol="0"/>
          <a:lstStyle/>
          <a:p>
            <a:pPr rtl="0"/>
            <a:endParaRPr lang="en-US"/>
          </a:p>
        </p:txBody>
      </p:sp>
      <p:sp>
        <p:nvSpPr>
          <p:cNvPr id="6" name="Zástupný symbol pro číslo snímku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991600" y="762000"/>
            <a:ext cx="2362200" cy="5257800"/>
          </a:xfrm>
        </p:spPr>
        <p:txBody>
          <a:bodyPr vert="eaVert" rtlCol="0"/>
          <a:lstStyle/>
          <a:p>
            <a:pPr rtl="0"/>
            <a:r>
              <a:rPr lang="cs-CZ"/>
              <a:t>Kliknutím lze upravit styl.</a:t>
            </a:r>
            <a:endParaRPr lang="en-US" dirty="0"/>
          </a:p>
        </p:txBody>
      </p:sp>
      <p:sp>
        <p:nvSpPr>
          <p:cNvPr id="3" name="Zástupný symbol pro svislý text 2"/>
          <p:cNvSpPr>
            <a:spLocks noGrp="1"/>
          </p:cNvSpPr>
          <p:nvPr>
            <p:ph type="body" orient="vert" idx="1"/>
          </p:nvPr>
        </p:nvSpPr>
        <p:spPr>
          <a:xfrm>
            <a:off x="838200" y="762000"/>
            <a:ext cx="8077200" cy="5257800"/>
          </a:xfrm>
        </p:spPr>
        <p:txBody>
          <a:bodyPr vert="eaVert"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datum 3"/>
          <p:cNvSpPr>
            <a:spLocks noGrp="1"/>
          </p:cNvSpPr>
          <p:nvPr>
            <p:ph type="dt" sz="half" idx="10"/>
          </p:nvPr>
        </p:nvSpPr>
        <p:spPr/>
        <p:txBody>
          <a:bodyPr rtlCol="0"/>
          <a:lstStyle/>
          <a:p>
            <a:pPr rtl="0"/>
            <a:fld id="{F6186496-C224-4F0F-BC29-D327824892BA}" type="datetime1">
              <a:rPr lang="cs-CZ" smtClean="0"/>
              <a:t>07.10.2020</a:t>
            </a:fld>
            <a:endParaRPr lang="en-US"/>
          </a:p>
        </p:txBody>
      </p:sp>
      <p:sp>
        <p:nvSpPr>
          <p:cNvPr id="5" name="Zástupný symbol pro zápatí 4"/>
          <p:cNvSpPr>
            <a:spLocks noGrp="1"/>
          </p:cNvSpPr>
          <p:nvPr>
            <p:ph type="ftr" sz="quarter" idx="11"/>
          </p:nvPr>
        </p:nvSpPr>
        <p:spPr/>
        <p:txBody>
          <a:bodyPr rtlCol="0"/>
          <a:lstStyle/>
          <a:p>
            <a:pPr rtl="0"/>
            <a:endParaRPr lang="en-US"/>
          </a:p>
        </p:txBody>
      </p:sp>
      <p:sp>
        <p:nvSpPr>
          <p:cNvPr id="6" name="Zástupný symbol pro číslo snímku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obsah 2"/>
          <p:cNvSpPr>
            <a:spLocks noGrp="1"/>
          </p:cNvSpPr>
          <p:nvPr>
            <p:ph idx="1"/>
          </p:nvPr>
        </p:nvSpPr>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datum 3"/>
          <p:cNvSpPr>
            <a:spLocks noGrp="1"/>
          </p:cNvSpPr>
          <p:nvPr>
            <p:ph type="dt" sz="half" idx="10"/>
          </p:nvPr>
        </p:nvSpPr>
        <p:spPr/>
        <p:txBody>
          <a:bodyPr rtlCol="0"/>
          <a:lstStyle/>
          <a:p>
            <a:pPr rtl="0"/>
            <a:fld id="{C2783BFF-2158-4E0B-955F-F81B2C6829E3}" type="datetime1">
              <a:rPr lang="cs-CZ" smtClean="0"/>
              <a:t>07.10.2020</a:t>
            </a:fld>
            <a:endParaRPr lang="en-US"/>
          </a:p>
        </p:txBody>
      </p:sp>
      <p:sp>
        <p:nvSpPr>
          <p:cNvPr id="5" name="Zástupný symbol pro zápatí 4"/>
          <p:cNvSpPr>
            <a:spLocks noGrp="1"/>
          </p:cNvSpPr>
          <p:nvPr>
            <p:ph type="ftr" sz="quarter" idx="11"/>
          </p:nvPr>
        </p:nvSpPr>
        <p:spPr/>
        <p:txBody>
          <a:bodyPr rtlCol="0"/>
          <a:lstStyle/>
          <a:p>
            <a:pPr rtl="0"/>
            <a:endParaRPr lang="en-US"/>
          </a:p>
        </p:txBody>
      </p:sp>
      <p:sp>
        <p:nvSpPr>
          <p:cNvPr id="6" name="Zástupný symbol pro číslo snímku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15" name="Obdélník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Obdélník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Obdélník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Obdélník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1629156" y="2275165"/>
            <a:ext cx="8933688" cy="2406895"/>
          </a:xfrm>
        </p:spPr>
        <p:txBody>
          <a:bodyPr rtlCol="0" anchor="ctr">
            <a:normAutofit/>
          </a:bodyPr>
          <a:lstStyle>
            <a:lvl1pPr algn="ctr">
              <a:lnSpc>
                <a:spcPct val="83000"/>
              </a:lnSpc>
              <a:defRPr lang="en-US" sz="6000" kern="1200" cap="all" spc="-100" baseline="0" dirty="0">
                <a:solidFill>
                  <a:schemeClr val="tx1">
                    <a:lumMod val="85000"/>
                    <a:lumOff val="15000"/>
                  </a:schemeClr>
                </a:solidFill>
                <a:effectLst/>
                <a:latin typeface="+mj-lt"/>
                <a:ea typeface="+mn-ea"/>
                <a:cs typeface="+mn-cs"/>
              </a:defRPr>
            </a:lvl1pPr>
          </a:lstStyle>
          <a:p>
            <a:pPr rtl="0"/>
            <a:r>
              <a:rPr lang="cs-CZ"/>
              <a:t>Kliknutím lze upravit styl.</a:t>
            </a:r>
            <a:endParaRPr lang="en-US" dirty="0"/>
          </a:p>
        </p:txBody>
      </p:sp>
      <p:grpSp>
        <p:nvGrpSpPr>
          <p:cNvPr id="16" name="Skupina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Přímá spojnice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Zástupný symbol pro text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a:t>Po kliknutí můžete upravovat styly textu v předloze.</a:t>
            </a:r>
          </a:p>
        </p:txBody>
      </p:sp>
      <p:sp>
        <p:nvSpPr>
          <p:cNvPr id="4" name="Zástupný symbol pro datum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271FC348-A95B-4D9B-BC81-C3F6E322B261}" type="datetime1">
              <a:rPr lang="cs-CZ" smtClean="0"/>
              <a:t>07.10.2020</a:t>
            </a:fld>
            <a:endParaRPr lang="en-US" dirty="0"/>
          </a:p>
        </p:txBody>
      </p:sp>
      <p:sp>
        <p:nvSpPr>
          <p:cNvPr id="5" name="Zástupný symbol pro zápatí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Zástupný symbol pro číslo snímku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8" name="Nadpis 7"/>
          <p:cNvSpPr>
            <a:spLocks noGrp="1"/>
          </p:cNvSpPr>
          <p:nvPr>
            <p:ph type="title"/>
          </p:nvPr>
        </p:nvSpPr>
        <p:spPr/>
        <p:txBody>
          <a:bodyPr rtlCol="0"/>
          <a:lstStyle/>
          <a:p>
            <a:pPr rtl="0"/>
            <a:r>
              <a:rPr lang="cs-CZ"/>
              <a:t>Kliknutím lze upravit styl.</a:t>
            </a:r>
            <a:endParaRPr lang="en-US" dirty="0"/>
          </a:p>
        </p:txBody>
      </p:sp>
      <p:sp>
        <p:nvSpPr>
          <p:cNvPr id="3" name="Zástupný symbol pro obsah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obsah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5" name="Zástupný symbol pro datum 4"/>
          <p:cNvSpPr>
            <a:spLocks noGrp="1"/>
          </p:cNvSpPr>
          <p:nvPr>
            <p:ph type="dt" sz="half" idx="10"/>
          </p:nvPr>
        </p:nvSpPr>
        <p:spPr/>
        <p:txBody>
          <a:bodyPr rtlCol="0"/>
          <a:lstStyle/>
          <a:p>
            <a:pPr rtl="0"/>
            <a:fld id="{25BDC50C-9840-4518-A15D-DE61D385DE31}" type="datetime1">
              <a:rPr lang="cs-CZ" smtClean="0"/>
              <a:t>07.10.2020</a:t>
            </a:fld>
            <a:endParaRPr lang="en-US"/>
          </a:p>
        </p:txBody>
      </p:sp>
      <p:sp>
        <p:nvSpPr>
          <p:cNvPr id="6" name="Zástupný symbol pro zápatí 5"/>
          <p:cNvSpPr>
            <a:spLocks noGrp="1"/>
          </p:cNvSpPr>
          <p:nvPr>
            <p:ph type="ftr" sz="quarter" idx="11"/>
          </p:nvPr>
        </p:nvSpPr>
        <p:spPr/>
        <p:txBody>
          <a:bodyPr rtlCol="0"/>
          <a:lstStyle/>
          <a:p>
            <a:pPr rtl="0"/>
            <a:endParaRPr lang="en-US"/>
          </a:p>
        </p:txBody>
      </p:sp>
      <p:sp>
        <p:nvSpPr>
          <p:cNvPr id="7" name="Zástupný symbol pro číslo snímku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text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4" name="Zástupný symbol pro obsah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cs"/>
          </a:p>
        </p:txBody>
      </p:sp>
      <p:sp>
        <p:nvSpPr>
          <p:cNvPr id="5" name="Zástupný symbol pro text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6" name="Zástupný symbol pro obsah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cs"/>
          </a:p>
        </p:txBody>
      </p:sp>
      <p:sp>
        <p:nvSpPr>
          <p:cNvPr id="7" name="Zástupný symbol pro datum 6"/>
          <p:cNvSpPr>
            <a:spLocks noGrp="1"/>
          </p:cNvSpPr>
          <p:nvPr>
            <p:ph type="dt" sz="half" idx="10"/>
          </p:nvPr>
        </p:nvSpPr>
        <p:spPr/>
        <p:txBody>
          <a:bodyPr rtlCol="0"/>
          <a:lstStyle/>
          <a:p>
            <a:pPr rtl="0"/>
            <a:fld id="{F12BF9D8-50CB-422B-BC87-9B56A47F9A28}" type="datetime1">
              <a:rPr lang="cs-CZ" smtClean="0"/>
              <a:t>07.10.2020</a:t>
            </a:fld>
            <a:endParaRPr lang="en-US"/>
          </a:p>
        </p:txBody>
      </p:sp>
      <p:sp>
        <p:nvSpPr>
          <p:cNvPr id="8" name="Zástupný symbol pro zápatí 7"/>
          <p:cNvSpPr>
            <a:spLocks noGrp="1"/>
          </p:cNvSpPr>
          <p:nvPr>
            <p:ph type="ftr" sz="quarter" idx="11"/>
          </p:nvPr>
        </p:nvSpPr>
        <p:spPr/>
        <p:txBody>
          <a:bodyPr rtlCol="0"/>
          <a:lstStyle/>
          <a:p>
            <a:pPr rtl="0"/>
            <a:endParaRPr lang="en-US"/>
          </a:p>
        </p:txBody>
      </p:sp>
      <p:sp>
        <p:nvSpPr>
          <p:cNvPr id="9" name="Zástupný symbol pro číslo snímku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datum 2"/>
          <p:cNvSpPr>
            <a:spLocks noGrp="1"/>
          </p:cNvSpPr>
          <p:nvPr>
            <p:ph type="dt" sz="half" idx="10"/>
          </p:nvPr>
        </p:nvSpPr>
        <p:spPr/>
        <p:txBody>
          <a:bodyPr rtlCol="0"/>
          <a:lstStyle/>
          <a:p>
            <a:pPr rtl="0"/>
            <a:fld id="{964B211D-397E-49F0-987A-37031B73686F}" type="datetime1">
              <a:rPr lang="cs-CZ" smtClean="0"/>
              <a:t>07.10.2020</a:t>
            </a:fld>
            <a:endParaRPr lang="en-US"/>
          </a:p>
        </p:txBody>
      </p:sp>
      <p:sp>
        <p:nvSpPr>
          <p:cNvPr id="4" name="Zástupný symbol pro zápatí 3"/>
          <p:cNvSpPr>
            <a:spLocks noGrp="1"/>
          </p:cNvSpPr>
          <p:nvPr>
            <p:ph type="ftr" sz="quarter" idx="11"/>
          </p:nvPr>
        </p:nvSpPr>
        <p:spPr/>
        <p:txBody>
          <a:bodyPr rtlCol="0"/>
          <a:lstStyle/>
          <a:p>
            <a:pPr rtl="0"/>
            <a:endParaRPr lang="en-US"/>
          </a:p>
        </p:txBody>
      </p:sp>
      <p:sp>
        <p:nvSpPr>
          <p:cNvPr id="5" name="Zástupný symbol pro číslo snímku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p>
            <a:pPr rtl="0"/>
            <a:fld id="{3E34C11A-E9E6-4EAB-A5B4-F531E006532C}" type="datetime1">
              <a:rPr lang="cs-CZ" smtClean="0"/>
              <a:t>07.10.2020</a:t>
            </a:fld>
            <a:endParaRPr lang="en-US"/>
          </a:p>
        </p:txBody>
      </p:sp>
      <p:sp>
        <p:nvSpPr>
          <p:cNvPr id="3" name="Zástupný symbol pro zápatí 2"/>
          <p:cNvSpPr>
            <a:spLocks noGrp="1"/>
          </p:cNvSpPr>
          <p:nvPr>
            <p:ph type="ftr" sz="quarter" idx="11"/>
          </p:nvPr>
        </p:nvSpPr>
        <p:spPr/>
        <p:txBody>
          <a:bodyPr rtlCol="0"/>
          <a:lstStyle/>
          <a:p>
            <a:pPr rtl="0"/>
            <a:endParaRPr lang="en-US"/>
          </a:p>
        </p:txBody>
      </p:sp>
      <p:sp>
        <p:nvSpPr>
          <p:cNvPr id="4" name="Zástupný symbol pro číslo snímku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0" name="Obdélník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bdélník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cs-CZ"/>
              <a:t>Kliknutím lze upravit styl.</a:t>
            </a:r>
            <a:endParaRPr lang="en-US" dirty="0"/>
          </a:p>
        </p:txBody>
      </p:sp>
      <p:sp>
        <p:nvSpPr>
          <p:cNvPr id="3" name="Zástupný symbol pro obsah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text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Po kliknutí můžete upravovat styly textu v předloze.</a:t>
            </a:r>
          </a:p>
        </p:txBody>
      </p:sp>
      <p:sp>
        <p:nvSpPr>
          <p:cNvPr id="8" name="Zástupný symbol pro datum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99B5957E-EBD5-4B87-9533-1B323153FD8F}" type="datetime1">
              <a:rPr lang="cs-CZ" smtClean="0"/>
              <a:t>07.10.2020</a:t>
            </a:fld>
            <a:endParaRPr lang="en-US"/>
          </a:p>
        </p:txBody>
      </p:sp>
      <p:sp>
        <p:nvSpPr>
          <p:cNvPr id="9" name="Zástupný symbol pro zápatí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Zástupný symbol pro číslo snímku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1" name="Obdélník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Zástupný symbol obrázku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a:t>Kliknutím na ikonu přidáte obrázek.</a:t>
            </a:r>
            <a:endParaRPr lang="en-US" dirty="0"/>
          </a:p>
        </p:txBody>
      </p:sp>
      <p:sp>
        <p:nvSpPr>
          <p:cNvPr id="5" name="Zástupný symbol pro datum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4F885618-289D-4BD4-B88D-CDA7C867FA3E}" type="datetime1">
              <a:rPr lang="cs-CZ" smtClean="0"/>
              <a:t>07.10.2020</a:t>
            </a:fld>
            <a:endParaRPr lang="en-US" dirty="0"/>
          </a:p>
        </p:txBody>
      </p:sp>
      <p:sp>
        <p:nvSpPr>
          <p:cNvPr id="6" name="Zástupný symbol pro zápatí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Zástupný symbol pro číslo snímku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Obdélník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cs-CZ"/>
              <a:t>Kliknutím lze upravit styl.</a:t>
            </a:r>
            <a:endParaRPr lang="en-US" dirty="0"/>
          </a:p>
        </p:txBody>
      </p:sp>
      <p:sp>
        <p:nvSpPr>
          <p:cNvPr id="4" name="Zástupný symbol pro text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Po kliknutí můžete upravovat styly textu v předloze.</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Obdélník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Obdélník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Obdélník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Zástupný symbol pro nadpis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cs"/>
              <a:t>Kliknutím můžete upravit styl předlohy nadpisů.</a:t>
            </a:r>
            <a:endParaRPr lang="en-US" dirty="0"/>
          </a:p>
        </p:txBody>
      </p:sp>
      <p:sp>
        <p:nvSpPr>
          <p:cNvPr id="3" name="Zástupný symbol pro text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cs"/>
              <a:t>Kliknutím můžete upravit styly předlohy textu.</a:t>
            </a:r>
          </a:p>
          <a:p>
            <a:pPr lvl="1" rtl="0"/>
            <a:r>
              <a:rPr lang="cs"/>
              <a:t>Druhá úroveň</a:t>
            </a:r>
          </a:p>
          <a:p>
            <a:pPr lvl="2" rtl="0"/>
            <a:r>
              <a:rPr lang="cs"/>
              <a:t>Třetí úroveň</a:t>
            </a:r>
          </a:p>
          <a:p>
            <a:pPr lvl="3" rtl="0"/>
            <a:r>
              <a:rPr lang="cs"/>
              <a:t>Čtvrtá úroveň</a:t>
            </a:r>
          </a:p>
          <a:p>
            <a:pPr lvl="4" rtl="0"/>
            <a:r>
              <a:rPr lang="cs"/>
              <a:t>Pátá úroveň</a:t>
            </a:r>
            <a:endParaRPr lang="en-US" dirty="0"/>
          </a:p>
        </p:txBody>
      </p:sp>
      <p:sp>
        <p:nvSpPr>
          <p:cNvPr id="4" name="Zástupný symbol pro datum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8016DE02-4111-4D63-947B-220D0222A625}" type="datetime1">
              <a:rPr lang="cs-CZ" smtClean="0"/>
              <a:t>07.10.2020</a:t>
            </a:fld>
            <a:endParaRPr lang="en-US" dirty="0"/>
          </a:p>
        </p:txBody>
      </p:sp>
      <p:sp>
        <p:nvSpPr>
          <p:cNvPr id="5" name="Zástupné zápatí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Zástupný symbol pro číslo snímku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Obrázek s látkou, zakrytým stolem a červenou barvu&#10;&#10;Automaticky generovaný popis">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Obdélník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Obdélník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Nadpis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rtlCol="0">
            <a:normAutofit/>
          </a:bodyPr>
          <a:lstStyle/>
          <a:p>
            <a:pPr rtl="0"/>
            <a:r>
              <a:rPr lang="cs" sz="4400" dirty="0">
                <a:solidFill>
                  <a:schemeClr val="tx1"/>
                </a:solidFill>
              </a:rPr>
              <a:t>SYMBOLISME</a:t>
            </a:r>
            <a:br>
              <a:rPr lang="cs" sz="4400" dirty="0">
                <a:solidFill>
                  <a:schemeClr val="tx1"/>
                </a:solidFill>
              </a:rPr>
            </a:br>
            <a:r>
              <a:rPr lang="cs" sz="4400" dirty="0">
                <a:solidFill>
                  <a:schemeClr val="tx1"/>
                </a:solidFill>
              </a:rPr>
              <a:t>- DÉCADENCE</a:t>
            </a:r>
          </a:p>
        </p:txBody>
      </p:sp>
      <p:sp>
        <p:nvSpPr>
          <p:cNvPr id="3" name="Podnadpis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rmAutofit/>
          </a:bodyPr>
          <a:lstStyle/>
          <a:p>
            <a:pPr rtl="0"/>
            <a:r>
              <a:rPr lang="fr-FR" dirty="0">
                <a:solidFill>
                  <a:schemeClr val="tx1"/>
                </a:solidFill>
              </a:rPr>
              <a:t>e</a:t>
            </a:r>
            <a:r>
              <a:rPr lang="cs" dirty="0">
                <a:solidFill>
                  <a:schemeClr val="tx1"/>
                </a:solidFill>
              </a:rPr>
              <a:t>sth</a:t>
            </a:r>
            <a:r>
              <a:rPr lang="fr-FR" dirty="0">
                <a:solidFill>
                  <a:schemeClr val="tx1"/>
                </a:solidFill>
              </a:rPr>
              <a:t>é</a:t>
            </a:r>
            <a:r>
              <a:rPr lang="cs" dirty="0">
                <a:solidFill>
                  <a:schemeClr val="tx1"/>
                </a:solidFill>
              </a:rPr>
              <a:t>tique</a:t>
            </a:r>
            <a:r>
              <a:rPr lang="fr-FR" dirty="0">
                <a:solidFill>
                  <a:schemeClr val="tx1"/>
                </a:solidFill>
              </a:rPr>
              <a:t> fin-de-siècle</a:t>
            </a:r>
            <a:r>
              <a:rPr lang="cs" dirty="0">
                <a:solidFill>
                  <a:schemeClr val="tx1"/>
                </a:solidFill>
              </a:rPr>
              <a:t> </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rázek s látkou, zakrytým stolem a červenou barvu&#10;&#10;Automaticky generovaný popis">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 name="TextovéPole 1">
            <a:extLst>
              <a:ext uri="{FF2B5EF4-FFF2-40B4-BE49-F238E27FC236}">
                <a16:creationId xmlns:a16="http://schemas.microsoft.com/office/drawing/2014/main" id="{1CFF6B66-FCF7-4C43-8065-AF97A22E4BBA}"/>
              </a:ext>
            </a:extLst>
          </p:cNvPr>
          <p:cNvSpPr txBox="1"/>
          <p:nvPr/>
        </p:nvSpPr>
        <p:spPr>
          <a:xfrm>
            <a:off x="294967" y="324464"/>
            <a:ext cx="11602065" cy="5909310"/>
          </a:xfrm>
          <a:prstGeom prst="rect">
            <a:avLst/>
          </a:prstGeom>
          <a:solidFill>
            <a:schemeClr val="bg1"/>
          </a:solidFill>
        </p:spPr>
        <p:txBody>
          <a:bodyPr wrap="square" rtlCol="0">
            <a:spAutoFit/>
          </a:bodyPr>
          <a:lstStyle/>
          <a:p>
            <a:pPr lvl="0" algn="just">
              <a:spcAft>
                <a:spcPts val="0"/>
              </a:spcAft>
              <a:tabLst>
                <a:tab pos="457200" algn="l"/>
              </a:tabLst>
            </a:pPr>
            <a:r>
              <a:rPr lang="fr-FR" dirty="0">
                <a:latin typeface="Verdana" panose="020B0604030504040204" pitchFamily="34" charset="0"/>
                <a:ea typeface="Verdana" panose="020B0604030504040204" pitchFamily="34" charset="0"/>
              </a:rPr>
              <a:t>L</a:t>
            </a:r>
            <a:r>
              <a:rPr lang="fr-FR" sz="1800" dirty="0">
                <a:effectLst/>
                <a:latin typeface="Verdana" panose="020B0604030504040204" pitchFamily="34" charset="0"/>
                <a:ea typeface="Verdana" panose="020B0604030504040204" pitchFamily="34" charset="0"/>
              </a:rPr>
              <a:t>e 10 avril 1886, </a:t>
            </a:r>
            <a:r>
              <a:rPr lang="fr-FR" sz="1800" b="1" dirty="0">
                <a:effectLst/>
                <a:latin typeface="Verdana" panose="020B0604030504040204" pitchFamily="34" charset="0"/>
                <a:ea typeface="Verdana" panose="020B0604030504040204" pitchFamily="34" charset="0"/>
              </a:rPr>
              <a:t>Anatole Baju</a:t>
            </a:r>
            <a:r>
              <a:rPr lang="fr-FR" sz="1800" dirty="0">
                <a:effectLst/>
                <a:latin typeface="Verdana" panose="020B0604030504040204" pitchFamily="34" charset="0"/>
                <a:ea typeface="Verdana" panose="020B0604030504040204" pitchFamily="34" charset="0"/>
              </a:rPr>
              <a:t> fonde sa revue </a:t>
            </a:r>
            <a:r>
              <a:rPr lang="fr-FR" sz="1800" i="1" dirty="0">
                <a:effectLst/>
                <a:latin typeface="Verdana" panose="020B0604030504040204" pitchFamily="34" charset="0"/>
                <a:ea typeface="Verdana" panose="020B0604030504040204" pitchFamily="34" charset="0"/>
              </a:rPr>
              <a:t>Le Décadent littéraire et artistique</a:t>
            </a:r>
            <a:r>
              <a:rPr lang="fr-FR" sz="1800" dirty="0">
                <a:effectLst/>
                <a:latin typeface="Verdana" panose="020B0604030504040204" pitchFamily="34" charset="0"/>
                <a:ea typeface="Verdana" panose="020B0604030504040204" pitchFamily="34" charset="0"/>
              </a:rPr>
              <a:t> qui existera jusqu’en 1889.</a:t>
            </a:r>
            <a:endParaRPr lang="fr-FR" dirty="0">
              <a:latin typeface="Verdana" panose="020B0604030504040204" pitchFamily="34" charset="0"/>
              <a:ea typeface="Verdana" panose="020B0604030504040204" pitchFamily="34" charset="0"/>
            </a:endParaRPr>
          </a:p>
          <a:p>
            <a:pPr lvl="0" algn="just">
              <a:spcAft>
                <a:spcPts val="0"/>
              </a:spcAft>
              <a:tabLst>
                <a:tab pos="457200" algn="l"/>
              </a:tabLst>
            </a:pPr>
            <a:r>
              <a:rPr lang="fr-FR" sz="1800" dirty="0">
                <a:effectLst/>
                <a:latin typeface="Verdana" panose="020B0604030504040204" pitchFamily="34" charset="0"/>
                <a:ea typeface="Verdana" panose="020B0604030504040204" pitchFamily="34" charset="0"/>
              </a:rPr>
              <a:t>Baju s’autoproclame porte-parole des décadents et développe un discours extrêmement élitiste : </a:t>
            </a:r>
            <a:r>
              <a:rPr lang="fr-FR" sz="1800" i="1" dirty="0">
                <a:effectLst/>
                <a:latin typeface="Verdana" panose="020B0604030504040204" pitchFamily="34" charset="0"/>
                <a:ea typeface="Verdana" panose="020B0604030504040204" pitchFamily="34" charset="0"/>
              </a:rPr>
              <a:t>« L’art, pour se soustraire aux pollutions démocratiques, se quintessenciera, deviendra de jour en jour plus subtil, plus impalpable, et finira par être le privilège exclusif de l’aristocratie et de la classe des lettrés. »</a:t>
            </a:r>
          </a:p>
          <a:p>
            <a:pPr lvl="0" algn="just">
              <a:spcAft>
                <a:spcPts val="0"/>
              </a:spcAft>
              <a:tabLst>
                <a:tab pos="457200" algn="l"/>
              </a:tabLst>
            </a:pPr>
            <a:endParaRPr lang="fr-FR" dirty="0">
              <a:latin typeface="Verdana" panose="020B0604030504040204" pitchFamily="34" charset="0"/>
              <a:ea typeface="Verdana" panose="020B0604030504040204" pitchFamily="34" charset="0"/>
            </a:endParaRPr>
          </a:p>
          <a:p>
            <a:pPr lvl="0" algn="just">
              <a:spcAft>
                <a:spcPts val="0"/>
              </a:spcAft>
              <a:tabLst>
                <a:tab pos="457200" algn="l"/>
              </a:tabLst>
            </a:pPr>
            <a:endParaRPr lang="fr-FR" sz="1800" dirty="0">
              <a:effectLst/>
              <a:latin typeface="Verdana" panose="020B0604030504040204" pitchFamily="34" charset="0"/>
              <a:ea typeface="Verdana" panose="020B0604030504040204" pitchFamily="34" charset="0"/>
            </a:endParaRPr>
          </a:p>
          <a:p>
            <a:pPr lvl="0" algn="just">
              <a:spcAft>
                <a:spcPts val="0"/>
              </a:spcAft>
              <a:tabLst>
                <a:tab pos="457200" algn="l"/>
              </a:tabLst>
            </a:pPr>
            <a:endParaRPr lang="fr-FR" dirty="0">
              <a:latin typeface="Verdana" panose="020B0604030504040204" pitchFamily="34" charset="0"/>
              <a:ea typeface="Verdana" panose="020B0604030504040204" pitchFamily="34" charset="0"/>
            </a:endParaRPr>
          </a:p>
          <a:p>
            <a:pPr lvl="0" algn="just">
              <a:spcAft>
                <a:spcPts val="0"/>
              </a:spcAft>
              <a:tabLst>
                <a:tab pos="457200" algn="l"/>
              </a:tabLst>
            </a:pPr>
            <a:endParaRPr lang="fr-FR" sz="1800" dirty="0">
              <a:effectLst/>
              <a:latin typeface="Verdana" panose="020B0604030504040204" pitchFamily="34" charset="0"/>
              <a:ea typeface="Verdana" panose="020B0604030504040204" pitchFamily="34" charset="0"/>
            </a:endParaRPr>
          </a:p>
          <a:p>
            <a:pPr lvl="0" algn="just">
              <a:spcAft>
                <a:spcPts val="0"/>
              </a:spcAft>
              <a:tabLst>
                <a:tab pos="457200" algn="l"/>
              </a:tabLst>
            </a:pPr>
            <a:endParaRPr lang="fr-FR" dirty="0">
              <a:latin typeface="Verdana" panose="020B0604030504040204" pitchFamily="34" charset="0"/>
              <a:ea typeface="Verdana" panose="020B0604030504040204" pitchFamily="34" charset="0"/>
            </a:endParaRPr>
          </a:p>
          <a:p>
            <a:pPr lvl="0" algn="just">
              <a:spcAft>
                <a:spcPts val="0"/>
              </a:spcAft>
              <a:tabLst>
                <a:tab pos="457200" algn="l"/>
              </a:tabLst>
            </a:pPr>
            <a:endParaRPr lang="fr-FR" sz="1800" dirty="0">
              <a:effectLst/>
              <a:latin typeface="Verdana" panose="020B0604030504040204" pitchFamily="34" charset="0"/>
              <a:ea typeface="Verdana" panose="020B0604030504040204" pitchFamily="34" charset="0"/>
            </a:endParaRPr>
          </a:p>
          <a:p>
            <a:pPr lvl="0" algn="just">
              <a:spcAft>
                <a:spcPts val="0"/>
              </a:spcAft>
              <a:tabLst>
                <a:tab pos="457200" algn="l"/>
              </a:tabLst>
            </a:pPr>
            <a:r>
              <a:rPr lang="fr-FR" dirty="0">
                <a:latin typeface="Verdana" panose="020B0604030504040204" pitchFamily="34" charset="0"/>
                <a:ea typeface="Times New Roman" panose="02020603050405020304" pitchFamily="18" charset="0"/>
              </a:rPr>
              <a:t>L</a:t>
            </a:r>
            <a:r>
              <a:rPr lang="fr-FR" sz="1800" dirty="0">
                <a:effectLst/>
                <a:latin typeface="Verdana" panose="020B0604030504040204" pitchFamily="34" charset="0"/>
                <a:ea typeface="Times New Roman" panose="02020603050405020304" pitchFamily="18" charset="0"/>
              </a:rPr>
              <a:t>e mouvement symboliste est officiellement lancé par </a:t>
            </a:r>
            <a:r>
              <a:rPr lang="fr-FR" sz="1800" b="1" dirty="0">
                <a:effectLst/>
                <a:latin typeface="Verdana" panose="020B0604030504040204" pitchFamily="34" charset="0"/>
                <a:ea typeface="Times New Roman" panose="02020603050405020304" pitchFamily="18" charset="0"/>
              </a:rPr>
              <a:t>Jean Moréas </a:t>
            </a:r>
            <a:r>
              <a:rPr lang="fr-FR" sz="1800" dirty="0">
                <a:effectLst/>
                <a:latin typeface="Verdana" panose="020B0604030504040204" pitchFamily="34" charset="0"/>
                <a:ea typeface="Times New Roman" panose="02020603050405020304" pitchFamily="18" charset="0"/>
              </a:rPr>
              <a:t>(1856-1910), un Français d’origine grecque (Ioannis </a:t>
            </a:r>
            <a:r>
              <a:rPr lang="fr-FR" sz="1800" dirty="0" err="1">
                <a:effectLst/>
                <a:latin typeface="Verdana" panose="020B0604030504040204" pitchFamily="34" charset="0"/>
                <a:ea typeface="Times New Roman" panose="02020603050405020304" pitchFamily="18" charset="0"/>
              </a:rPr>
              <a:t>Papadiamantopoulos</a:t>
            </a:r>
            <a:r>
              <a:rPr lang="fr-FR" sz="1800" dirty="0">
                <a:effectLst/>
                <a:latin typeface="Verdana" panose="020B0604030504040204" pitchFamily="34" charset="0"/>
                <a:ea typeface="Times New Roman" panose="02020603050405020304" pitchFamily="18" charset="0"/>
              </a:rPr>
              <a:t>).</a:t>
            </a:r>
            <a:r>
              <a:rPr lang="fr-FR" dirty="0">
                <a:latin typeface="Symbol" panose="05050102010706020507" pitchFamily="18" charset="2"/>
                <a:ea typeface="Times New Roman" panose="02020603050405020304" pitchFamily="18" charset="0"/>
              </a:rPr>
              <a:t> </a:t>
            </a:r>
            <a:r>
              <a:rPr lang="fr-FR" sz="1800" dirty="0">
                <a:effectLst/>
                <a:latin typeface="Verdana" panose="020B0604030504040204" pitchFamily="34" charset="0"/>
                <a:ea typeface="Times New Roman" panose="02020603050405020304" pitchFamily="18" charset="0"/>
              </a:rPr>
              <a:t>Il publie dans </a:t>
            </a:r>
            <a:r>
              <a:rPr lang="fr-FR" sz="1800" i="1" dirty="0">
                <a:effectLst/>
                <a:latin typeface="Verdana" panose="020B0604030504040204" pitchFamily="34" charset="0"/>
                <a:ea typeface="Times New Roman" panose="02020603050405020304" pitchFamily="18" charset="0"/>
              </a:rPr>
              <a:t>Le Figaro</a:t>
            </a:r>
            <a:r>
              <a:rPr lang="fr-FR" sz="1800" dirty="0">
                <a:effectLst/>
                <a:latin typeface="Verdana" panose="020B0604030504040204" pitchFamily="34" charset="0"/>
                <a:ea typeface="Times New Roman" panose="02020603050405020304" pitchFamily="18" charset="0"/>
              </a:rPr>
              <a:t> du 18 septembre 1886 son </a:t>
            </a:r>
            <a:r>
              <a:rPr lang="fr-FR" sz="1800" b="1" dirty="0">
                <a:effectLst/>
                <a:latin typeface="Verdana" panose="020B0604030504040204" pitchFamily="34" charset="0"/>
                <a:ea typeface="Times New Roman" panose="02020603050405020304" pitchFamily="18" charset="0"/>
              </a:rPr>
              <a:t>Manifeste du Symbolisme</a:t>
            </a:r>
            <a:r>
              <a:rPr lang="fr-FR" sz="1800" dirty="0">
                <a:effectLst/>
                <a:latin typeface="Verdana" panose="020B0604030504040204" pitchFamily="34" charset="0"/>
                <a:ea typeface="Times New Roman" panose="02020603050405020304" pitchFamily="18" charset="0"/>
              </a:rPr>
              <a:t>.</a:t>
            </a:r>
            <a:endParaRPr lang="fr-FR" dirty="0">
              <a:latin typeface="Times New Roman" panose="02020603050405020304" pitchFamily="18" charset="0"/>
              <a:ea typeface="Times New Roman" panose="02020603050405020304" pitchFamily="18" charset="0"/>
            </a:endParaRPr>
          </a:p>
          <a:p>
            <a:pPr lvl="0" algn="just">
              <a:spcAft>
                <a:spcPts val="0"/>
              </a:spcAft>
              <a:tabLst>
                <a:tab pos="457200" algn="l"/>
              </a:tabLst>
            </a:pPr>
            <a:r>
              <a:rPr lang="fr-FR" sz="1800" dirty="0">
                <a:effectLst/>
                <a:latin typeface="Verdana" panose="020B0604030504040204" pitchFamily="34" charset="0"/>
                <a:ea typeface="Times New Roman" panose="02020603050405020304" pitchFamily="18" charset="0"/>
              </a:rPr>
              <a:t>C’est lui qui propose d’unir tous les petits groupes (Décadents, Zutistes, Hirsutes, Hydropathes, </a:t>
            </a:r>
            <a:r>
              <a:rPr lang="fr-FR" sz="1800" dirty="0" err="1">
                <a:effectLst/>
                <a:latin typeface="Verdana" panose="020B0604030504040204" pitchFamily="34" charset="0"/>
                <a:ea typeface="Times New Roman" panose="02020603050405020304" pitchFamily="18" charset="0"/>
              </a:rPr>
              <a:t>Jemenfoutistes</a:t>
            </a:r>
            <a:r>
              <a:rPr lang="fr-FR" sz="1800" dirty="0">
                <a:effectLst/>
                <a:latin typeface="Verdana" panose="020B0604030504040204" pitchFamily="34" charset="0"/>
                <a:ea typeface="Times New Roman" panose="02020603050405020304" pitchFamily="18" charset="0"/>
              </a:rPr>
              <a:t>...) en un seul groupe de symbolistes.</a:t>
            </a:r>
          </a:p>
          <a:p>
            <a:pPr lvl="0" algn="just">
              <a:spcAft>
                <a:spcPts val="0"/>
              </a:spcAft>
              <a:tabLst>
                <a:tab pos="457200" algn="l"/>
              </a:tabLst>
            </a:pPr>
            <a:endParaRPr lang="fr-FR" dirty="0">
              <a:latin typeface="Verdana" panose="020B0604030504040204" pitchFamily="34" charset="0"/>
              <a:ea typeface="Times New Roman" panose="02020603050405020304" pitchFamily="18" charset="0"/>
            </a:endParaRPr>
          </a:p>
          <a:p>
            <a:pPr lvl="0" algn="just">
              <a:spcAft>
                <a:spcPts val="0"/>
              </a:spcAft>
              <a:tabLst>
                <a:tab pos="457200" algn="l"/>
              </a:tabLst>
            </a:pPr>
            <a:endParaRPr lang="fr-FR" sz="1800" dirty="0">
              <a:effectLst/>
              <a:latin typeface="Verdana" panose="020B0604030504040204" pitchFamily="34" charset="0"/>
              <a:ea typeface="Times New Roman" panose="02020603050405020304" pitchFamily="18" charset="0"/>
            </a:endParaRPr>
          </a:p>
          <a:p>
            <a:pPr lvl="0" algn="just">
              <a:spcAft>
                <a:spcPts val="0"/>
              </a:spcAft>
              <a:tabLst>
                <a:tab pos="457200" algn="l"/>
              </a:tabLst>
            </a:pPr>
            <a:endParaRPr lang="fr-FR" sz="1800" dirty="0">
              <a:effectLst/>
              <a:latin typeface="Times New Roman" panose="02020603050405020304" pitchFamily="18" charset="0"/>
              <a:ea typeface="Times New Roman" panose="02020603050405020304" pitchFamily="18" charset="0"/>
            </a:endParaRPr>
          </a:p>
          <a:p>
            <a:pPr algn="just">
              <a:spcAft>
                <a:spcPts val="0"/>
              </a:spcAft>
            </a:pPr>
            <a:endParaRPr lang="fr-FR" sz="1800" dirty="0">
              <a:effectLst/>
              <a:latin typeface="Verdana" panose="020B0604030504040204" pitchFamily="34" charset="0"/>
              <a:ea typeface="Verdana" panose="020B0604030504040204" pitchFamily="34" charset="0"/>
            </a:endParaRPr>
          </a:p>
        </p:txBody>
      </p:sp>
      <p:pic>
        <p:nvPicPr>
          <p:cNvPr id="4" name="Obrázek 3">
            <a:extLst>
              <a:ext uri="{FF2B5EF4-FFF2-40B4-BE49-F238E27FC236}">
                <a16:creationId xmlns:a16="http://schemas.microsoft.com/office/drawing/2014/main" id="{DE8C35F4-B2A5-4D1A-A8F4-BC3B24E38544}"/>
              </a:ext>
            </a:extLst>
          </p:cNvPr>
          <p:cNvPicPr>
            <a:picLocks noChangeAspect="1"/>
          </p:cNvPicPr>
          <p:nvPr/>
        </p:nvPicPr>
        <p:blipFill>
          <a:blip r:embed="rId3"/>
          <a:stretch>
            <a:fillRect/>
          </a:stretch>
        </p:blipFill>
        <p:spPr>
          <a:xfrm>
            <a:off x="2821603" y="1848464"/>
            <a:ext cx="2049522" cy="1689765"/>
          </a:xfrm>
          <a:prstGeom prst="rect">
            <a:avLst/>
          </a:prstGeom>
        </p:spPr>
      </p:pic>
      <p:pic>
        <p:nvPicPr>
          <p:cNvPr id="7" name="Obrázek 6">
            <a:extLst>
              <a:ext uri="{FF2B5EF4-FFF2-40B4-BE49-F238E27FC236}">
                <a16:creationId xmlns:a16="http://schemas.microsoft.com/office/drawing/2014/main" id="{53F4EE80-F1B0-4741-8830-6C7EA1777B15}"/>
              </a:ext>
            </a:extLst>
          </p:cNvPr>
          <p:cNvPicPr>
            <a:picLocks noChangeAspect="1"/>
          </p:cNvPicPr>
          <p:nvPr/>
        </p:nvPicPr>
        <p:blipFill>
          <a:blip r:embed="rId4"/>
          <a:stretch>
            <a:fillRect/>
          </a:stretch>
        </p:blipFill>
        <p:spPr>
          <a:xfrm>
            <a:off x="6711870" y="4892184"/>
            <a:ext cx="1507897" cy="1754644"/>
          </a:xfrm>
          <a:prstGeom prst="rect">
            <a:avLst/>
          </a:prstGeom>
        </p:spPr>
      </p:pic>
    </p:spTree>
    <p:extLst>
      <p:ext uri="{BB962C8B-B14F-4D97-AF65-F5344CB8AC3E}">
        <p14:creationId xmlns:p14="http://schemas.microsoft.com/office/powerpoint/2010/main" val="1851783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rázek s látkou, zakrytým stolem a červenou barvu&#10;&#10;Automaticky generovaný popis">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 name="TextovéPole 1">
            <a:extLst>
              <a:ext uri="{FF2B5EF4-FFF2-40B4-BE49-F238E27FC236}">
                <a16:creationId xmlns:a16="http://schemas.microsoft.com/office/drawing/2014/main" id="{1CFF6B66-FCF7-4C43-8065-AF97A22E4BBA}"/>
              </a:ext>
            </a:extLst>
          </p:cNvPr>
          <p:cNvSpPr txBox="1"/>
          <p:nvPr/>
        </p:nvSpPr>
        <p:spPr>
          <a:xfrm>
            <a:off x="294967" y="550606"/>
            <a:ext cx="11602065" cy="5632311"/>
          </a:xfrm>
          <a:prstGeom prst="rect">
            <a:avLst/>
          </a:prstGeom>
          <a:solidFill>
            <a:schemeClr val="bg1"/>
          </a:solidFill>
        </p:spPr>
        <p:txBody>
          <a:bodyPr wrap="square" rtlCol="0">
            <a:spAutoFit/>
          </a:bodyPr>
          <a:lstStyle/>
          <a:p>
            <a:pPr algn="just"/>
            <a:r>
              <a:rPr lang="fr-FR" sz="1800" dirty="0">
                <a:effectLst/>
                <a:latin typeface="Verdana" panose="020B0604030504040204" pitchFamily="34" charset="0"/>
                <a:ea typeface="Times New Roman" panose="02020603050405020304" pitchFamily="18" charset="0"/>
              </a:rPr>
              <a:t>Tâche du symbolisme = réunir les fragments dispersés du monde pour reconstituer son unité originelle et accéder ainsi à une réalité supérieure.</a:t>
            </a:r>
          </a:p>
          <a:p>
            <a:pPr algn="just"/>
            <a:endParaRPr lang="fr-FR" dirty="0">
              <a:latin typeface="Verdana" panose="020B0604030504040204" pitchFamily="34" charset="0"/>
              <a:ea typeface="Times New Roman" panose="02020603050405020304" pitchFamily="18" charset="0"/>
            </a:endParaRPr>
          </a:p>
          <a:p>
            <a:pPr algn="just"/>
            <a:r>
              <a:rPr lang="fr-FR" sz="1800" b="1" dirty="0">
                <a:effectLst/>
                <a:latin typeface="Verdana" panose="020B0604030504040204" pitchFamily="34" charset="0"/>
                <a:ea typeface="Times New Roman" panose="02020603050405020304" pitchFamily="18" charset="0"/>
              </a:rPr>
              <a:t>Prédécesseurs</a:t>
            </a:r>
          </a:p>
          <a:p>
            <a:pPr algn="just"/>
            <a:endParaRPr lang="fr-FR" dirty="0">
              <a:latin typeface="Verdana" panose="020B0604030504040204" pitchFamily="34" charset="0"/>
              <a:ea typeface="Times New Roman" panose="02020603050405020304" pitchFamily="18" charset="0"/>
            </a:endParaRPr>
          </a:p>
          <a:p>
            <a:pPr marL="285750" indent="-285750" algn="just">
              <a:buFont typeface="Wingdings" panose="05000000000000000000" pitchFamily="2" charset="2"/>
              <a:buChar char="ü"/>
            </a:pPr>
            <a:r>
              <a:rPr lang="fr-FR" sz="1800" dirty="0">
                <a:effectLst/>
                <a:latin typeface="Verdana" panose="020B0604030504040204" pitchFamily="34" charset="0"/>
                <a:ea typeface="Times New Roman" panose="02020603050405020304" pitchFamily="18" charset="0"/>
              </a:rPr>
              <a:t>Romantiques allemands (</a:t>
            </a:r>
            <a:r>
              <a:rPr lang="fr-FR" sz="1800" dirty="0">
                <a:effectLst/>
                <a:latin typeface="Verdana" panose="020B0604030504040204" pitchFamily="34" charset="0"/>
                <a:ea typeface="Times New Roman" panose="02020603050405020304" pitchFamily="18" charset="0"/>
                <a:cs typeface="Times New Roman" panose="02020603050405020304" pitchFamily="18" charset="0"/>
              </a:rPr>
              <a:t>la nature est un vaste texte à déchiffrer et le monde est un système de correspondances, sons parfums, couleurs).</a:t>
            </a:r>
          </a:p>
          <a:p>
            <a:pPr marL="285750" indent="-285750" algn="just">
              <a:buFont typeface="Wingdings" panose="05000000000000000000" pitchFamily="2" charset="2"/>
              <a:buChar char="ü"/>
            </a:pPr>
            <a:r>
              <a:rPr lang="fr-FR" dirty="0">
                <a:latin typeface="Verdana" panose="020B0604030504040204" pitchFamily="34" charset="0"/>
                <a:ea typeface="Times New Roman" panose="02020603050405020304" pitchFamily="18" charset="0"/>
                <a:cs typeface="Times New Roman" panose="02020603050405020304" pitchFamily="18" charset="0"/>
              </a:rPr>
              <a:t>Baudelaire</a:t>
            </a:r>
          </a:p>
          <a:p>
            <a:pPr marL="285750" indent="-285750" algn="just">
              <a:buFont typeface="Wingdings" panose="05000000000000000000" pitchFamily="2" charset="2"/>
              <a:buChar char="ü"/>
            </a:pPr>
            <a:endParaRPr lang="fr-FR" sz="1800" dirty="0">
              <a:effectLst/>
              <a:latin typeface="Verdana" panose="020B0604030504040204" pitchFamily="34" charset="0"/>
              <a:ea typeface="Times New Roman" panose="02020603050405020304" pitchFamily="18" charset="0"/>
              <a:cs typeface="Times New Roman" panose="02020603050405020304" pitchFamily="18" charset="0"/>
            </a:endParaRPr>
          </a:p>
          <a:p>
            <a:pPr algn="just">
              <a:spcAft>
                <a:spcPts val="0"/>
              </a:spcAft>
            </a:pPr>
            <a:r>
              <a:rPr lang="fr-FR" sz="1800" i="1" dirty="0">
                <a:effectLst/>
                <a:latin typeface="Verdana" panose="020B0604030504040204" pitchFamily="34" charset="0"/>
                <a:ea typeface="Times New Roman" panose="02020603050405020304" pitchFamily="18" charset="0"/>
              </a:rPr>
              <a:t>La Nature est un temple où de vivants piliers</a:t>
            </a:r>
            <a:endParaRPr lang="fr-FR" sz="1800" dirty="0">
              <a:effectLst/>
              <a:latin typeface="Times New Roman" panose="02020603050405020304" pitchFamily="18" charset="0"/>
              <a:ea typeface="Times New Roman" panose="02020603050405020304" pitchFamily="18" charset="0"/>
            </a:endParaRPr>
          </a:p>
          <a:p>
            <a:pPr algn="just">
              <a:spcAft>
                <a:spcPts val="0"/>
              </a:spcAft>
            </a:pPr>
            <a:r>
              <a:rPr lang="fr-FR" sz="1800" i="1" dirty="0">
                <a:effectLst/>
                <a:latin typeface="Verdana" panose="020B0604030504040204" pitchFamily="34" charset="0"/>
                <a:ea typeface="Times New Roman" panose="02020603050405020304" pitchFamily="18" charset="0"/>
              </a:rPr>
              <a:t>Laissent parfois sortir de confuses paroles ;</a:t>
            </a:r>
            <a:endParaRPr lang="fr-FR" sz="1800" dirty="0">
              <a:effectLst/>
              <a:latin typeface="Times New Roman" panose="02020603050405020304" pitchFamily="18" charset="0"/>
              <a:ea typeface="Times New Roman" panose="02020603050405020304" pitchFamily="18" charset="0"/>
            </a:endParaRPr>
          </a:p>
          <a:p>
            <a:pPr algn="just">
              <a:spcAft>
                <a:spcPts val="0"/>
              </a:spcAft>
            </a:pPr>
            <a:r>
              <a:rPr lang="fr-FR" sz="1800" i="1" dirty="0">
                <a:effectLst/>
                <a:latin typeface="Verdana" panose="020B0604030504040204" pitchFamily="34" charset="0"/>
                <a:ea typeface="Times New Roman" panose="02020603050405020304" pitchFamily="18" charset="0"/>
              </a:rPr>
              <a:t>L’homme y passe à travers des forêts de symboles</a:t>
            </a:r>
            <a:endParaRPr lang="fr-FR" sz="1800" dirty="0">
              <a:effectLst/>
              <a:latin typeface="Times New Roman" panose="02020603050405020304" pitchFamily="18" charset="0"/>
              <a:ea typeface="Times New Roman" panose="02020603050405020304" pitchFamily="18" charset="0"/>
            </a:endParaRPr>
          </a:p>
          <a:p>
            <a:pPr algn="just">
              <a:spcAft>
                <a:spcPts val="0"/>
              </a:spcAft>
            </a:pPr>
            <a:r>
              <a:rPr lang="fr-FR" sz="1800" i="1" dirty="0">
                <a:effectLst/>
                <a:latin typeface="Verdana" panose="020B0604030504040204" pitchFamily="34" charset="0"/>
                <a:ea typeface="Times New Roman" panose="02020603050405020304" pitchFamily="18" charset="0"/>
              </a:rPr>
              <a:t>Qui l’observent avec des regards familiers.</a:t>
            </a:r>
            <a:endParaRPr lang="fr-FR" sz="1800" dirty="0">
              <a:effectLst/>
              <a:latin typeface="Times New Roman" panose="02020603050405020304" pitchFamily="18" charset="0"/>
              <a:ea typeface="Times New Roman" panose="02020603050405020304" pitchFamily="18" charset="0"/>
            </a:endParaRPr>
          </a:p>
          <a:p>
            <a:pPr algn="just">
              <a:spcAft>
                <a:spcPts val="0"/>
              </a:spcAft>
            </a:pPr>
            <a:r>
              <a:rPr lang="fr-FR" sz="1800" dirty="0">
                <a:effectLst/>
                <a:latin typeface="Verdana" panose="020B0604030504040204" pitchFamily="34" charset="0"/>
                <a:ea typeface="Times New Roman" panose="02020603050405020304" pitchFamily="18" charset="0"/>
              </a:rPr>
              <a:t>(1857 : « Correspondances », </a:t>
            </a:r>
            <a:r>
              <a:rPr lang="fr-FR" sz="1800" i="1" dirty="0">
                <a:effectLst/>
                <a:latin typeface="Verdana" panose="020B0604030504040204" pitchFamily="34" charset="0"/>
                <a:ea typeface="Times New Roman" panose="02020603050405020304" pitchFamily="18" charset="0"/>
              </a:rPr>
              <a:t>Les Fleurs du mal</a:t>
            </a:r>
            <a:r>
              <a:rPr lang="fr-FR" sz="1800" dirty="0">
                <a:effectLst/>
                <a:latin typeface="Verdana" panose="020B0604030504040204" pitchFamily="34" charset="0"/>
                <a:ea typeface="Times New Roman" panose="02020603050405020304" pitchFamily="18" charset="0"/>
              </a:rPr>
              <a:t>)</a:t>
            </a:r>
          </a:p>
          <a:p>
            <a:pPr algn="just">
              <a:spcAft>
                <a:spcPts val="0"/>
              </a:spcAft>
            </a:pPr>
            <a:endParaRPr lang="fr-FR" dirty="0">
              <a:latin typeface="Verdana" panose="020B0604030504040204" pitchFamily="34" charset="0"/>
              <a:ea typeface="Times New Roman" panose="02020603050405020304" pitchFamily="18" charset="0"/>
            </a:endParaRPr>
          </a:p>
          <a:p>
            <a:pPr marL="285750" indent="-285750" algn="just">
              <a:spcAft>
                <a:spcPts val="0"/>
              </a:spcAft>
              <a:buFont typeface="Wingdings" panose="05000000000000000000" pitchFamily="2" charset="2"/>
              <a:buChar char="ü"/>
            </a:pPr>
            <a:r>
              <a:rPr lang="fr-FR" sz="1800" dirty="0">
                <a:effectLst/>
                <a:latin typeface="Verdana" panose="020B0604030504040204" pitchFamily="34" charset="0"/>
                <a:ea typeface="Times New Roman" panose="02020603050405020304" pitchFamily="18" charset="0"/>
              </a:rPr>
              <a:t>Edgar Allan Poe</a:t>
            </a:r>
          </a:p>
          <a:p>
            <a:pPr marL="285750" indent="-285750" algn="just">
              <a:spcAft>
                <a:spcPts val="0"/>
              </a:spcAft>
              <a:buFont typeface="Wingdings" panose="05000000000000000000" pitchFamily="2" charset="2"/>
              <a:buChar char="ü"/>
            </a:pPr>
            <a:r>
              <a:rPr lang="fr-FR" dirty="0">
                <a:latin typeface="Verdana" panose="020B0604030504040204" pitchFamily="34" charset="0"/>
                <a:ea typeface="Times New Roman" panose="02020603050405020304" pitchFamily="18" charset="0"/>
              </a:rPr>
              <a:t>Verlaine et Rimbaud (synesthésie)</a:t>
            </a:r>
          </a:p>
          <a:p>
            <a:pPr marL="285750" indent="-285750" algn="just">
              <a:spcAft>
                <a:spcPts val="0"/>
              </a:spcAft>
              <a:buFont typeface="Wingdings" panose="05000000000000000000" pitchFamily="2" charset="2"/>
              <a:buChar char="ü"/>
            </a:pPr>
            <a:r>
              <a:rPr lang="fr-FR" dirty="0">
                <a:latin typeface="Verdana" panose="020B0604030504040204" pitchFamily="34" charset="0"/>
                <a:ea typeface="Times New Roman" panose="02020603050405020304" pitchFamily="18" charset="0"/>
              </a:rPr>
              <a:t>Mallarmé (il faut suggérer plutôt que de nommer directement)</a:t>
            </a:r>
            <a:endParaRPr lang="fr-FR" sz="1800" dirty="0">
              <a:effectLst/>
              <a:latin typeface="Times New Roman" panose="02020603050405020304" pitchFamily="18" charset="0"/>
              <a:ea typeface="Times New Roman" panose="02020603050405020304" pitchFamily="18" charset="0"/>
            </a:endParaRPr>
          </a:p>
          <a:p>
            <a:pPr algn="just"/>
            <a:endParaRPr lang="fr-FR" sz="1800" dirty="0">
              <a:effectLst/>
              <a:latin typeface="Times New Roman" panose="02020603050405020304" pitchFamily="18" charset="0"/>
              <a:ea typeface="Times New Roman" panose="02020603050405020304" pitchFamily="18" charset="0"/>
            </a:endParaRPr>
          </a:p>
          <a:p>
            <a:pPr algn="just">
              <a:spcAft>
                <a:spcPts val="0"/>
              </a:spcAft>
            </a:pPr>
            <a:endParaRPr lang="fr-FR" sz="1800" dirty="0">
              <a:effectLst/>
              <a:latin typeface="Verdana" panose="020B0604030504040204" pitchFamily="34" charset="0"/>
              <a:ea typeface="Verdana" panose="020B0604030504040204" pitchFamily="34" charset="0"/>
            </a:endParaRPr>
          </a:p>
        </p:txBody>
      </p:sp>
      <p:pic>
        <p:nvPicPr>
          <p:cNvPr id="4" name="Obrázek 3">
            <a:extLst>
              <a:ext uri="{FF2B5EF4-FFF2-40B4-BE49-F238E27FC236}">
                <a16:creationId xmlns:a16="http://schemas.microsoft.com/office/drawing/2014/main" id="{1D0B3DC5-5950-4F0D-B4D8-1DA84332C0CB}"/>
              </a:ext>
            </a:extLst>
          </p:cNvPr>
          <p:cNvPicPr>
            <a:picLocks noChangeAspect="1"/>
          </p:cNvPicPr>
          <p:nvPr/>
        </p:nvPicPr>
        <p:blipFill>
          <a:blip r:embed="rId3"/>
          <a:stretch>
            <a:fillRect/>
          </a:stretch>
        </p:blipFill>
        <p:spPr>
          <a:xfrm>
            <a:off x="6788122" y="2529621"/>
            <a:ext cx="1500471" cy="1798758"/>
          </a:xfrm>
          <a:prstGeom prst="rect">
            <a:avLst/>
          </a:prstGeom>
        </p:spPr>
      </p:pic>
      <p:pic>
        <p:nvPicPr>
          <p:cNvPr id="7" name="Obrázek 6">
            <a:extLst>
              <a:ext uri="{FF2B5EF4-FFF2-40B4-BE49-F238E27FC236}">
                <a16:creationId xmlns:a16="http://schemas.microsoft.com/office/drawing/2014/main" id="{9E934480-1542-4245-A3BA-066575A0DBC8}"/>
              </a:ext>
            </a:extLst>
          </p:cNvPr>
          <p:cNvPicPr>
            <a:picLocks noChangeAspect="1"/>
          </p:cNvPicPr>
          <p:nvPr/>
        </p:nvPicPr>
        <p:blipFill>
          <a:blip r:embed="rId4"/>
          <a:stretch>
            <a:fillRect/>
          </a:stretch>
        </p:blipFill>
        <p:spPr>
          <a:xfrm>
            <a:off x="8423759" y="2973509"/>
            <a:ext cx="1451344" cy="1667317"/>
          </a:xfrm>
          <a:prstGeom prst="rect">
            <a:avLst/>
          </a:prstGeom>
        </p:spPr>
      </p:pic>
      <p:pic>
        <p:nvPicPr>
          <p:cNvPr id="9" name="Obrázek 8">
            <a:extLst>
              <a:ext uri="{FF2B5EF4-FFF2-40B4-BE49-F238E27FC236}">
                <a16:creationId xmlns:a16="http://schemas.microsoft.com/office/drawing/2014/main" id="{72E65F52-3366-491A-A0AF-80E7AD6AEFC2}"/>
              </a:ext>
            </a:extLst>
          </p:cNvPr>
          <p:cNvPicPr>
            <a:picLocks noChangeAspect="1"/>
          </p:cNvPicPr>
          <p:nvPr/>
        </p:nvPicPr>
        <p:blipFill>
          <a:blip r:embed="rId5"/>
          <a:stretch>
            <a:fillRect/>
          </a:stretch>
        </p:blipFill>
        <p:spPr>
          <a:xfrm>
            <a:off x="10010268" y="3366761"/>
            <a:ext cx="1394101" cy="1667316"/>
          </a:xfrm>
          <a:prstGeom prst="rect">
            <a:avLst/>
          </a:prstGeom>
        </p:spPr>
      </p:pic>
      <p:pic>
        <p:nvPicPr>
          <p:cNvPr id="11" name="Obrázek 10">
            <a:extLst>
              <a:ext uri="{FF2B5EF4-FFF2-40B4-BE49-F238E27FC236}">
                <a16:creationId xmlns:a16="http://schemas.microsoft.com/office/drawing/2014/main" id="{15AFAD41-6B9C-4E53-B4EE-0AF174B1A1C6}"/>
              </a:ext>
            </a:extLst>
          </p:cNvPr>
          <p:cNvPicPr>
            <a:picLocks noChangeAspect="1"/>
          </p:cNvPicPr>
          <p:nvPr/>
        </p:nvPicPr>
        <p:blipFill>
          <a:blip r:embed="rId6"/>
          <a:stretch>
            <a:fillRect/>
          </a:stretch>
        </p:blipFill>
        <p:spPr>
          <a:xfrm>
            <a:off x="8374632" y="4895639"/>
            <a:ext cx="1500471" cy="1624820"/>
          </a:xfrm>
          <a:prstGeom prst="rect">
            <a:avLst/>
          </a:prstGeom>
        </p:spPr>
      </p:pic>
    </p:spTree>
    <p:extLst>
      <p:ext uri="{BB962C8B-B14F-4D97-AF65-F5344CB8AC3E}">
        <p14:creationId xmlns:p14="http://schemas.microsoft.com/office/powerpoint/2010/main" val="306344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descr="Obrázek s látkou, zakrytým stolem a červenou barvu&#10;&#10;Automaticky generovaný popis">
            <a:extLst>
              <a:ext uri="{FF2B5EF4-FFF2-40B4-BE49-F238E27FC236}">
                <a16:creationId xmlns:a16="http://schemas.microsoft.com/office/drawing/2014/main" id="{5C002EE5-E4FF-463C-8DAA-9AC0B6D407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Obdélník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Obdélník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3" name="TextovéPole 2">
            <a:extLst>
              <a:ext uri="{FF2B5EF4-FFF2-40B4-BE49-F238E27FC236}">
                <a16:creationId xmlns:a16="http://schemas.microsoft.com/office/drawing/2014/main" id="{4AAEBD35-D060-49D3-88FB-B91125310973}"/>
              </a:ext>
            </a:extLst>
          </p:cNvPr>
          <p:cNvSpPr txBox="1"/>
          <p:nvPr/>
        </p:nvSpPr>
        <p:spPr>
          <a:xfrm>
            <a:off x="4740751" y="656536"/>
            <a:ext cx="2499402" cy="461665"/>
          </a:xfrm>
          <a:prstGeom prst="rect">
            <a:avLst/>
          </a:prstGeom>
          <a:noFill/>
        </p:spPr>
        <p:txBody>
          <a:bodyPr wrap="none" rtlCol="0">
            <a:spAutoFit/>
          </a:bodyPr>
          <a:lstStyle/>
          <a:p>
            <a:r>
              <a:rPr lang="fr-FR" sz="2400" b="1" dirty="0">
                <a:latin typeface="Verdana" panose="020B0604030504040204" pitchFamily="34" charset="0"/>
                <a:ea typeface="Verdana" panose="020B0604030504040204" pitchFamily="34" charset="0"/>
              </a:rPr>
              <a:t>SYMBOLISME</a:t>
            </a:r>
            <a:endParaRPr lang="cs-CZ" sz="2400" b="1" dirty="0">
              <a:latin typeface="Verdana" panose="020B0604030504040204" pitchFamily="34" charset="0"/>
              <a:ea typeface="Verdana" panose="020B0604030504040204" pitchFamily="34" charset="0"/>
            </a:endParaRPr>
          </a:p>
        </p:txBody>
      </p:sp>
      <p:sp>
        <p:nvSpPr>
          <p:cNvPr id="7" name="TextovéPole 6">
            <a:extLst>
              <a:ext uri="{FF2B5EF4-FFF2-40B4-BE49-F238E27FC236}">
                <a16:creationId xmlns:a16="http://schemas.microsoft.com/office/drawing/2014/main" id="{E902E4A5-94D0-4D0B-935F-9DC0927E0E97}"/>
              </a:ext>
            </a:extLst>
          </p:cNvPr>
          <p:cNvSpPr txBox="1"/>
          <p:nvPr/>
        </p:nvSpPr>
        <p:spPr>
          <a:xfrm>
            <a:off x="259081" y="237744"/>
            <a:ext cx="11673840" cy="6463308"/>
          </a:xfrm>
          <a:prstGeom prst="rect">
            <a:avLst/>
          </a:prstGeom>
          <a:solidFill>
            <a:schemeClr val="bg1"/>
          </a:solidFill>
        </p:spPr>
        <p:txBody>
          <a:bodyPr wrap="square" rtlCol="0">
            <a:spAutoFit/>
          </a:bodyPr>
          <a:lstStyle/>
          <a:p>
            <a:pPr algn="just">
              <a:spcAft>
                <a:spcPts val="0"/>
              </a:spcAft>
            </a:pPr>
            <a:endParaRPr lang="fr-FR" sz="1800" dirty="0">
              <a:effectLst/>
              <a:latin typeface="Verdana" panose="020B0604030504040204" pitchFamily="34" charset="0"/>
              <a:ea typeface="Times New Roman" panose="02020603050405020304" pitchFamily="18" charset="0"/>
            </a:endParaRPr>
          </a:p>
          <a:p>
            <a:pPr algn="just">
              <a:spcAft>
                <a:spcPts val="0"/>
              </a:spcAft>
            </a:pPr>
            <a:r>
              <a:rPr lang="fr-FR" sz="2400" b="1" dirty="0">
                <a:latin typeface="Verdana" panose="020B0604030504040204" pitchFamily="34" charset="0"/>
                <a:ea typeface="Times New Roman" panose="02020603050405020304" pitchFamily="18" charset="0"/>
              </a:rPr>
              <a:t>SYMBOLISME – définitions de l’époque (critique endogène)</a:t>
            </a:r>
          </a:p>
          <a:p>
            <a:pPr algn="just">
              <a:spcAft>
                <a:spcPts val="0"/>
              </a:spcAft>
            </a:pPr>
            <a:endParaRPr lang="fr-FR" sz="1800" dirty="0">
              <a:effectLst/>
              <a:latin typeface="Verdana" panose="020B0604030504040204" pitchFamily="34" charset="0"/>
              <a:ea typeface="Times New Roman" panose="02020603050405020304" pitchFamily="18" charset="0"/>
            </a:endParaRPr>
          </a:p>
          <a:p>
            <a:pPr algn="just">
              <a:spcAft>
                <a:spcPts val="0"/>
              </a:spcAft>
            </a:pPr>
            <a:r>
              <a:rPr lang="fr-FR" sz="1600" dirty="0">
                <a:effectLst/>
                <a:latin typeface="Verdana" panose="020B0604030504040204" pitchFamily="34" charset="0"/>
                <a:ea typeface="Times New Roman" panose="02020603050405020304" pitchFamily="18" charset="0"/>
              </a:rPr>
              <a:t>Datation restrictive : de 1885 à 1905.</a:t>
            </a:r>
            <a:endParaRPr lang="fr-FR" sz="1600" dirty="0">
              <a:effectLst/>
              <a:latin typeface="Times New Roman" panose="02020603050405020304" pitchFamily="18" charset="0"/>
              <a:ea typeface="Times New Roman" panose="02020603050405020304" pitchFamily="18" charset="0"/>
            </a:endParaRPr>
          </a:p>
          <a:p>
            <a:pPr algn="just">
              <a:spcAft>
                <a:spcPts val="0"/>
              </a:spcAft>
            </a:pPr>
            <a:r>
              <a:rPr lang="fr-FR" sz="1600" dirty="0">
                <a:effectLst/>
                <a:latin typeface="Verdana" panose="020B0604030504040204" pitchFamily="34" charset="0"/>
                <a:ea typeface="Times New Roman" panose="02020603050405020304" pitchFamily="18" charset="0"/>
                <a:cs typeface="Times New Roman" panose="02020603050405020304" pitchFamily="18" charset="0"/>
              </a:rPr>
              <a:t>Datation plus large : mouvement considéré comme un chaînon entre le Parnasse et le Surréalisme </a:t>
            </a:r>
            <a:r>
              <a:rPr lang="cs-CZ" sz="1600" dirty="0">
                <a:effectLst/>
                <a:latin typeface="Times New Roman" panose="02020603050405020304" pitchFamily="18" charset="0"/>
                <a:ea typeface="Times New Roman" panose="02020603050405020304" pitchFamily="18" charset="0"/>
              </a:rPr>
              <a:t>	</a:t>
            </a:r>
            <a:endParaRPr lang="fr-FR" sz="1600" dirty="0">
              <a:effectLst/>
              <a:latin typeface="Times New Roman" panose="02020603050405020304" pitchFamily="18" charset="0"/>
              <a:ea typeface="Times New Roman" panose="02020603050405020304" pitchFamily="18" charset="0"/>
            </a:endParaRPr>
          </a:p>
          <a:p>
            <a:pPr algn="just">
              <a:spcAft>
                <a:spcPts val="0"/>
              </a:spcAft>
            </a:pPr>
            <a:endParaRPr lang="fr-FR" sz="1600" dirty="0">
              <a:effectLst/>
              <a:latin typeface="Verdana" panose="020B0604030504040204" pitchFamily="34" charset="0"/>
              <a:ea typeface="Verdana" panose="020B0604030504040204" pitchFamily="34" charset="0"/>
            </a:endParaRPr>
          </a:p>
          <a:p>
            <a:pPr algn="just">
              <a:spcAft>
                <a:spcPts val="0"/>
              </a:spcAft>
            </a:pPr>
            <a:r>
              <a:rPr lang="fr-FR" sz="1600" dirty="0">
                <a:effectLst/>
                <a:latin typeface="Verdana" panose="020B0604030504040204" pitchFamily="34" charset="0"/>
                <a:ea typeface="Verdana" panose="020B0604030504040204" pitchFamily="34" charset="0"/>
              </a:rPr>
              <a:t>Gustave Kahn (article dans </a:t>
            </a:r>
            <a:r>
              <a:rPr lang="fr-FR" sz="1600" i="1" dirty="0">
                <a:effectLst/>
                <a:latin typeface="Verdana" panose="020B0604030504040204" pitchFamily="34" charset="0"/>
                <a:ea typeface="Verdana" panose="020B0604030504040204" pitchFamily="34" charset="0"/>
              </a:rPr>
              <a:t>La Société nouvelle</a:t>
            </a:r>
            <a:r>
              <a:rPr lang="fr-FR" sz="1600" dirty="0">
                <a:effectLst/>
                <a:latin typeface="Verdana" panose="020B0604030504040204" pitchFamily="34" charset="0"/>
                <a:ea typeface="Verdana" panose="020B0604030504040204" pitchFamily="34" charset="0"/>
              </a:rPr>
              <a:t>, avril 1894) : </a:t>
            </a:r>
            <a:r>
              <a:rPr lang="fr-FR" sz="1600" i="1" dirty="0">
                <a:effectLst/>
                <a:latin typeface="Verdana" panose="020B0604030504040204" pitchFamily="34" charset="0"/>
                <a:ea typeface="Verdana" panose="020B0604030504040204" pitchFamily="34" charset="0"/>
              </a:rPr>
              <a:t>« Mettons que le symbolisme ait surtout voulu dire à un certain moment antinaturalisme, </a:t>
            </a:r>
            <a:r>
              <a:rPr lang="fr-FR" sz="1600" i="1" dirty="0" err="1">
                <a:effectLst/>
                <a:latin typeface="Verdana" panose="020B0604030504040204" pitchFamily="34" charset="0"/>
                <a:ea typeface="Verdana" panose="020B0604030504040204" pitchFamily="34" charset="0"/>
              </a:rPr>
              <a:t>antiprosaïsme</a:t>
            </a:r>
            <a:r>
              <a:rPr lang="fr-FR" sz="1600" i="1" dirty="0">
                <a:effectLst/>
                <a:latin typeface="Verdana" panose="020B0604030504040204" pitchFamily="34" charset="0"/>
                <a:ea typeface="Verdana" panose="020B0604030504040204" pitchFamily="34" charset="0"/>
              </a:rPr>
              <a:t> de la poésie, recherche de la liberté dans les efforts d’art, en réaction contre l’</a:t>
            </a:r>
            <a:r>
              <a:rPr lang="fr-FR" sz="1600" i="1" dirty="0" err="1">
                <a:effectLst/>
                <a:latin typeface="Verdana" panose="020B0604030504040204" pitchFamily="34" charset="0"/>
                <a:ea typeface="Verdana" panose="020B0604030504040204" pitchFamily="34" charset="0"/>
              </a:rPr>
              <a:t>enrégimentation</a:t>
            </a:r>
            <a:r>
              <a:rPr lang="fr-FR" sz="1600" i="1" dirty="0">
                <a:effectLst/>
                <a:latin typeface="Verdana" panose="020B0604030504040204" pitchFamily="34" charset="0"/>
                <a:ea typeface="Verdana" panose="020B0604030504040204" pitchFamily="34" charset="0"/>
              </a:rPr>
              <a:t> parnassienne ou naturaliste. »</a:t>
            </a:r>
            <a:endParaRPr lang="fr-FR" sz="1600" dirty="0">
              <a:effectLst/>
              <a:latin typeface="Verdana" panose="020B0604030504040204" pitchFamily="34" charset="0"/>
              <a:ea typeface="Verdana" panose="020B0604030504040204" pitchFamily="34" charset="0"/>
            </a:endParaRPr>
          </a:p>
          <a:p>
            <a:pPr algn="just">
              <a:spcAft>
                <a:spcPts val="0"/>
              </a:spcAft>
            </a:pPr>
            <a:r>
              <a:rPr lang="fr-FR" sz="1600" dirty="0">
                <a:effectLst/>
                <a:latin typeface="Verdana" panose="020B0604030504040204" pitchFamily="34" charset="0"/>
                <a:ea typeface="Verdana" panose="020B0604030504040204" pitchFamily="34" charset="0"/>
              </a:rPr>
              <a:t>= </a:t>
            </a:r>
            <a:r>
              <a:rPr lang="fr-FR" sz="1600" b="1" dirty="0">
                <a:effectLst/>
                <a:latin typeface="Verdana" panose="020B0604030504040204" pitchFamily="34" charset="0"/>
                <a:ea typeface="Verdana" panose="020B0604030504040204" pitchFamily="34" charset="0"/>
              </a:rPr>
              <a:t>réaction critique contre le naturalisme et le </a:t>
            </a:r>
            <a:r>
              <a:rPr lang="fr-FR" sz="1600" b="1" dirty="0" err="1">
                <a:effectLst/>
                <a:latin typeface="Verdana" panose="020B0604030504040204" pitchFamily="34" charset="0"/>
                <a:ea typeface="Verdana" panose="020B0604030504040204" pitchFamily="34" charset="0"/>
              </a:rPr>
              <a:t>parnassisme</a:t>
            </a:r>
            <a:endParaRPr lang="fr-FR" sz="1600" b="1" dirty="0">
              <a:effectLst/>
              <a:latin typeface="Verdana" panose="020B0604030504040204" pitchFamily="34" charset="0"/>
              <a:ea typeface="Verdana" panose="020B0604030504040204" pitchFamily="34" charset="0"/>
            </a:endParaRPr>
          </a:p>
          <a:p>
            <a:pPr algn="just">
              <a:spcAft>
                <a:spcPts val="0"/>
              </a:spcAft>
            </a:pPr>
            <a:endParaRPr lang="fr-FR" sz="1600" b="1" dirty="0">
              <a:latin typeface="Verdana" panose="020B0604030504040204" pitchFamily="34" charset="0"/>
              <a:ea typeface="Verdana" panose="020B0604030504040204" pitchFamily="34" charset="0"/>
            </a:endParaRPr>
          </a:p>
          <a:p>
            <a:pPr algn="just">
              <a:spcAft>
                <a:spcPts val="0"/>
              </a:spcAft>
            </a:pPr>
            <a:r>
              <a:rPr lang="fr-FR" sz="1600" dirty="0">
                <a:effectLst/>
                <a:latin typeface="Verdana" panose="020B0604030504040204" pitchFamily="34" charset="0"/>
                <a:ea typeface="Times New Roman" panose="02020603050405020304" pitchFamily="18" charset="0"/>
              </a:rPr>
              <a:t>Remy de Gourmont (</a:t>
            </a:r>
            <a:r>
              <a:rPr lang="fr-FR" sz="1600" i="1" dirty="0">
                <a:effectLst/>
                <a:latin typeface="Verdana" panose="020B0604030504040204" pitchFamily="34" charset="0"/>
                <a:ea typeface="Times New Roman" panose="02020603050405020304" pitchFamily="18" charset="0"/>
              </a:rPr>
              <a:t>Le Livre des Masques</a:t>
            </a:r>
            <a:r>
              <a:rPr lang="fr-FR" sz="1600" dirty="0">
                <a:effectLst/>
                <a:latin typeface="Verdana" panose="020B0604030504040204" pitchFamily="34" charset="0"/>
                <a:ea typeface="Times New Roman" panose="02020603050405020304" pitchFamily="18" charset="0"/>
              </a:rPr>
              <a:t>) : </a:t>
            </a:r>
            <a:r>
              <a:rPr lang="fr-FR" sz="1600" i="1" dirty="0">
                <a:effectLst/>
                <a:latin typeface="Verdana" panose="020B0604030504040204" pitchFamily="34" charset="0"/>
                <a:ea typeface="Times New Roman" panose="02020603050405020304" pitchFamily="18" charset="0"/>
              </a:rPr>
              <a:t>« Admettons donc que le symbolisme, c’est, même excessive, même intempestive, même prétentieuse, l’expression de l’individualisme dans l’art. »</a:t>
            </a:r>
            <a:endParaRPr lang="fr-FR" sz="1600" dirty="0">
              <a:effectLst/>
              <a:latin typeface="Times New Roman" panose="02020603050405020304" pitchFamily="18" charset="0"/>
              <a:ea typeface="Times New Roman" panose="02020603050405020304" pitchFamily="18" charset="0"/>
            </a:endParaRPr>
          </a:p>
          <a:p>
            <a:pPr algn="just">
              <a:spcAft>
                <a:spcPts val="0"/>
              </a:spcAft>
            </a:pPr>
            <a:r>
              <a:rPr lang="fr-FR" sz="1600" b="1" dirty="0">
                <a:effectLst/>
                <a:latin typeface="Verdana" panose="020B0604030504040204" pitchFamily="34" charset="0"/>
                <a:ea typeface="Times New Roman" panose="02020603050405020304" pitchFamily="18" charset="0"/>
              </a:rPr>
              <a:t>= individualisme, refus des embrigadements collectifs</a:t>
            </a:r>
            <a:endParaRPr lang="fr-FR" sz="1600" dirty="0">
              <a:effectLst/>
              <a:latin typeface="Times New Roman" panose="02020603050405020304" pitchFamily="18" charset="0"/>
              <a:ea typeface="Times New Roman" panose="02020603050405020304" pitchFamily="18" charset="0"/>
            </a:endParaRPr>
          </a:p>
          <a:p>
            <a:pPr algn="just">
              <a:spcAft>
                <a:spcPts val="0"/>
              </a:spcAft>
            </a:pPr>
            <a:endParaRPr lang="fr-FR" sz="1600" b="1" dirty="0">
              <a:effectLst/>
              <a:latin typeface="Verdana" panose="020B0604030504040204" pitchFamily="34" charset="0"/>
              <a:ea typeface="Verdana" panose="020B0604030504040204" pitchFamily="34" charset="0"/>
            </a:endParaRPr>
          </a:p>
          <a:p>
            <a:pPr algn="just">
              <a:spcAft>
                <a:spcPts val="0"/>
              </a:spcAft>
            </a:pPr>
            <a:r>
              <a:rPr lang="fr-FR" sz="1600" dirty="0">
                <a:effectLst/>
                <a:latin typeface="Verdana" panose="020B0604030504040204" pitchFamily="34" charset="0"/>
                <a:ea typeface="Times New Roman" panose="02020603050405020304" pitchFamily="18" charset="0"/>
              </a:rPr>
              <a:t>Paul Valéry (avant-propos à la </a:t>
            </a:r>
            <a:r>
              <a:rPr lang="fr-FR" sz="1600" i="1" dirty="0">
                <a:effectLst/>
                <a:latin typeface="Verdana" panose="020B0604030504040204" pitchFamily="34" charset="0"/>
                <a:ea typeface="Times New Roman" panose="02020603050405020304" pitchFamily="18" charset="0"/>
              </a:rPr>
              <a:t>Connaissance de la Déesse</a:t>
            </a:r>
            <a:r>
              <a:rPr lang="fr-FR" sz="1600" dirty="0">
                <a:effectLst/>
                <a:latin typeface="Verdana" panose="020B0604030504040204" pitchFamily="34" charset="0"/>
                <a:ea typeface="Times New Roman" panose="02020603050405020304" pitchFamily="18" charset="0"/>
              </a:rPr>
              <a:t> de Lucien Fabre) : </a:t>
            </a:r>
            <a:r>
              <a:rPr lang="fr-FR" sz="1600" i="1" dirty="0">
                <a:effectLst/>
                <a:latin typeface="Verdana" panose="020B0604030504040204" pitchFamily="34" charset="0"/>
                <a:ea typeface="Times New Roman" panose="02020603050405020304" pitchFamily="18" charset="0"/>
              </a:rPr>
              <a:t>« Ce qui fut baptisé le Symbolisme se résume très simplement dans l’intention commune à plusieurs familles de poètes (d’ailleurs ennemies entre elles) de reprendre à la Musique leur bien. »</a:t>
            </a:r>
            <a:endParaRPr lang="fr-FR" sz="1600" dirty="0">
              <a:effectLst/>
              <a:latin typeface="Times New Roman" panose="02020603050405020304" pitchFamily="18" charset="0"/>
              <a:ea typeface="Times New Roman" panose="02020603050405020304" pitchFamily="18" charset="0"/>
            </a:endParaRPr>
          </a:p>
          <a:p>
            <a:pPr algn="just">
              <a:spcAft>
                <a:spcPts val="0"/>
              </a:spcAft>
            </a:pPr>
            <a:r>
              <a:rPr lang="fr-FR" sz="1600" b="1" dirty="0">
                <a:effectLst/>
                <a:latin typeface="Verdana" panose="020B0604030504040204" pitchFamily="34" charset="0"/>
                <a:ea typeface="Times New Roman" panose="02020603050405020304" pitchFamily="18" charset="0"/>
              </a:rPr>
              <a:t>= pluralisme d’écoles  x  une grande musicalité de la poésie </a:t>
            </a:r>
            <a:r>
              <a:rPr lang="fr-FR" sz="1600" dirty="0">
                <a:effectLst/>
                <a:latin typeface="Verdana" panose="020B0604030504040204" pitchFamily="34" charset="0"/>
                <a:ea typeface="Times New Roman" panose="02020603050405020304" pitchFamily="18" charset="0"/>
              </a:rPr>
              <a:t>(Verlaine)</a:t>
            </a:r>
            <a:endParaRPr lang="fr-FR" sz="1600" dirty="0">
              <a:effectLst/>
              <a:latin typeface="Times New Roman" panose="02020603050405020304" pitchFamily="18" charset="0"/>
              <a:ea typeface="Times New Roman" panose="02020603050405020304" pitchFamily="18" charset="0"/>
            </a:endParaRPr>
          </a:p>
          <a:p>
            <a:pPr algn="just">
              <a:spcAft>
                <a:spcPts val="0"/>
              </a:spcAft>
            </a:pPr>
            <a:endParaRPr lang="fr-FR" sz="1600" dirty="0">
              <a:latin typeface="Times New Roman" panose="02020603050405020304" pitchFamily="18" charset="0"/>
              <a:ea typeface="Verdana" panose="020B0604030504040204" pitchFamily="34" charset="0"/>
            </a:endParaRPr>
          </a:p>
          <a:p>
            <a:pPr algn="just">
              <a:spcAft>
                <a:spcPts val="0"/>
              </a:spcAft>
            </a:pPr>
            <a:r>
              <a:rPr lang="fr-FR" sz="1600" dirty="0">
                <a:effectLst/>
                <a:latin typeface="Verdana" panose="020B0604030504040204" pitchFamily="34" charset="0"/>
                <a:ea typeface="Times New Roman" panose="02020603050405020304" pitchFamily="18" charset="0"/>
              </a:rPr>
              <a:t>1881 : Paul Bourget définit dans ses </a:t>
            </a:r>
            <a:r>
              <a:rPr lang="fr-FR" sz="1600" i="1" dirty="0">
                <a:effectLst/>
                <a:latin typeface="Verdana" panose="020B0604030504040204" pitchFamily="34" charset="0"/>
                <a:ea typeface="Times New Roman" panose="02020603050405020304" pitchFamily="18" charset="0"/>
              </a:rPr>
              <a:t>Essais de psychologie contemporaine</a:t>
            </a:r>
            <a:r>
              <a:rPr lang="fr-FR" sz="1600" dirty="0">
                <a:effectLst/>
                <a:latin typeface="Verdana" panose="020B0604030504040204" pitchFamily="34" charset="0"/>
                <a:ea typeface="Times New Roman" panose="02020603050405020304" pitchFamily="18" charset="0"/>
              </a:rPr>
              <a:t> une « théorie de la décadence ». Les décadents sont selon lui convaincus d’être « venus trop tard dans un monde trop vieux ». Ils souffrent d’une « mortelle fatigue de vivre ».</a:t>
            </a:r>
            <a:endParaRPr lang="fr-FR" sz="1600" dirty="0">
              <a:effectLst/>
              <a:latin typeface="Times New Roman" panose="02020603050405020304" pitchFamily="18" charset="0"/>
              <a:ea typeface="Times New Roman" panose="02020603050405020304" pitchFamily="18" charset="0"/>
            </a:endParaRPr>
          </a:p>
          <a:p>
            <a:pPr algn="just">
              <a:spcAft>
                <a:spcPts val="0"/>
              </a:spcAft>
            </a:pPr>
            <a:r>
              <a:rPr lang="fr-FR" sz="1600" dirty="0">
                <a:effectLst/>
                <a:latin typeface="Verdana" panose="020B0604030504040204" pitchFamily="34" charset="0"/>
                <a:ea typeface="Times New Roman" panose="02020603050405020304" pitchFamily="18" charset="0"/>
              </a:rPr>
              <a:t>= </a:t>
            </a:r>
            <a:r>
              <a:rPr lang="fr-FR" sz="1600" b="1" dirty="0">
                <a:effectLst/>
                <a:latin typeface="Verdana" panose="020B0604030504040204" pitchFamily="34" charset="0"/>
                <a:ea typeface="Times New Roman" panose="02020603050405020304" pitchFamily="18" charset="0"/>
              </a:rPr>
              <a:t>spleen, nostalgie des temps anciens</a:t>
            </a:r>
            <a:endParaRPr lang="fr-FR" dirty="0">
              <a:latin typeface="Times New Roman" panose="02020603050405020304" pitchFamily="18" charset="0"/>
              <a:ea typeface="Times New Roman" panose="02020603050405020304" pitchFamily="18" charset="0"/>
            </a:endParaRPr>
          </a:p>
          <a:p>
            <a:pPr algn="just">
              <a:spcAft>
                <a:spcPts val="0"/>
              </a:spcAft>
            </a:pPr>
            <a:endParaRPr lang="fr-F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rázek s látkou, zakrytým stolem a červenou barvu&#10;&#10;Automaticky generovaný popis">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9" name="TextovéPole 8">
            <a:extLst>
              <a:ext uri="{FF2B5EF4-FFF2-40B4-BE49-F238E27FC236}">
                <a16:creationId xmlns:a16="http://schemas.microsoft.com/office/drawing/2014/main" id="{5C82649D-7FB9-4081-A45F-76BFD6C3776C}"/>
              </a:ext>
            </a:extLst>
          </p:cNvPr>
          <p:cNvSpPr txBox="1"/>
          <p:nvPr/>
        </p:nvSpPr>
        <p:spPr>
          <a:xfrm>
            <a:off x="3510116" y="287114"/>
            <a:ext cx="8356409" cy="6283771"/>
          </a:xfrm>
          <a:prstGeom prst="rect">
            <a:avLst/>
          </a:prstGeom>
          <a:solidFill>
            <a:schemeClr val="bg1"/>
          </a:solidFill>
        </p:spPr>
        <p:txBody>
          <a:bodyPr wrap="square" rtlCol="0">
            <a:spAutoFit/>
          </a:bodyPr>
          <a:lstStyle/>
          <a:p>
            <a:pPr lvl="2" algn="ctr">
              <a:spcBef>
                <a:spcPts val="1400"/>
              </a:spcBef>
              <a:spcAft>
                <a:spcPts val="600"/>
              </a:spcAft>
            </a:pPr>
            <a:endParaRPr lang="fr-FR" b="1" dirty="0">
              <a:effectLst/>
              <a:latin typeface="Verdana" panose="020B0604030504040204" pitchFamily="34" charset="0"/>
              <a:ea typeface="Verdana" panose="020B0604030504040204" pitchFamily="34" charset="0"/>
            </a:endParaRPr>
          </a:p>
          <a:p>
            <a:pPr lvl="2" algn="ctr">
              <a:spcBef>
                <a:spcPts val="1400"/>
              </a:spcBef>
              <a:spcAft>
                <a:spcPts val="600"/>
              </a:spcAft>
            </a:pPr>
            <a:r>
              <a:rPr lang="fr-FR" b="1" dirty="0">
                <a:latin typeface="Verdana" panose="020B0604030504040204" pitchFamily="34" charset="0"/>
                <a:ea typeface="Verdana" panose="020B0604030504040204" pitchFamily="34" charset="0"/>
              </a:rPr>
              <a:t>LANGUEUR </a:t>
            </a:r>
            <a:r>
              <a:rPr lang="fr-FR" dirty="0">
                <a:latin typeface="Verdana" panose="020B0604030504040204" pitchFamily="34" charset="0"/>
                <a:ea typeface="Verdana" panose="020B0604030504040204" pitchFamily="34" charset="0"/>
              </a:rPr>
              <a:t>(1883)</a:t>
            </a:r>
          </a:p>
          <a:p>
            <a:pPr lvl="2" algn="ctr">
              <a:spcBef>
                <a:spcPts val="1400"/>
              </a:spcBef>
              <a:spcAft>
                <a:spcPts val="600"/>
              </a:spcAft>
            </a:pPr>
            <a:r>
              <a:rPr lang="cs-CZ" b="1" dirty="0">
                <a:effectLst/>
                <a:latin typeface="Verdana" panose="020B0604030504040204" pitchFamily="34" charset="0"/>
                <a:ea typeface="Verdana" panose="020B0604030504040204" pitchFamily="34" charset="0"/>
              </a:rPr>
              <a:t>Je </a:t>
            </a:r>
            <a:r>
              <a:rPr lang="cs-CZ" b="1" dirty="0" err="1">
                <a:effectLst/>
                <a:latin typeface="Verdana" panose="020B0604030504040204" pitchFamily="34" charset="0"/>
                <a:ea typeface="Verdana" panose="020B0604030504040204" pitchFamily="34" charset="0"/>
              </a:rPr>
              <a:t>suis</a:t>
            </a:r>
            <a:r>
              <a:rPr lang="cs-CZ" b="1" dirty="0">
                <a:effectLst/>
                <a:latin typeface="Verdana" panose="020B0604030504040204" pitchFamily="34" charset="0"/>
                <a:ea typeface="Verdana" panose="020B0604030504040204" pitchFamily="34" charset="0"/>
              </a:rPr>
              <a:t> </a:t>
            </a:r>
            <a:r>
              <a:rPr lang="cs-CZ" b="1" dirty="0" err="1">
                <a:effectLst/>
                <a:latin typeface="Verdana" panose="020B0604030504040204" pitchFamily="34" charset="0"/>
                <a:ea typeface="Verdana" panose="020B0604030504040204" pitchFamily="34" charset="0"/>
              </a:rPr>
              <a:t>l’Empire</a:t>
            </a:r>
            <a:r>
              <a:rPr lang="cs-CZ" b="1" dirty="0">
                <a:effectLst/>
                <a:latin typeface="Verdana" panose="020B0604030504040204" pitchFamily="34" charset="0"/>
                <a:ea typeface="Verdana" panose="020B0604030504040204" pitchFamily="34" charset="0"/>
              </a:rPr>
              <a:t> à la </a:t>
            </a:r>
            <a:r>
              <a:rPr lang="cs-CZ" b="1" dirty="0" err="1">
                <a:effectLst/>
                <a:latin typeface="Verdana" panose="020B0604030504040204" pitchFamily="34" charset="0"/>
                <a:ea typeface="Verdana" panose="020B0604030504040204" pitchFamily="34" charset="0"/>
              </a:rPr>
              <a:t>fin</a:t>
            </a:r>
            <a:r>
              <a:rPr lang="cs-CZ" b="1" dirty="0">
                <a:effectLst/>
                <a:latin typeface="Verdana" panose="020B0604030504040204" pitchFamily="34" charset="0"/>
                <a:ea typeface="Verdana" panose="020B0604030504040204" pitchFamily="34" charset="0"/>
              </a:rPr>
              <a:t> de la </a:t>
            </a:r>
            <a:r>
              <a:rPr lang="cs-CZ" b="1" dirty="0" err="1">
                <a:effectLst/>
                <a:latin typeface="Verdana" panose="020B0604030504040204" pitchFamily="34" charset="0"/>
                <a:ea typeface="Verdana" panose="020B0604030504040204" pitchFamily="34" charset="0"/>
              </a:rPr>
              <a:t>décadence</a:t>
            </a:r>
            <a:r>
              <a:rPr lang="cs-CZ" b="1" dirty="0">
                <a:effectLst/>
                <a:latin typeface="Verdana" panose="020B0604030504040204" pitchFamily="34" charset="0"/>
                <a:ea typeface="Verdana" panose="020B0604030504040204" pitchFamily="34" charset="0"/>
              </a:rPr>
              <a:t>,</a:t>
            </a:r>
            <a:br>
              <a:rPr lang="cs-CZ" b="0" dirty="0">
                <a:effectLst/>
                <a:latin typeface="Verdana" panose="020B0604030504040204" pitchFamily="34" charset="0"/>
                <a:ea typeface="Verdana" panose="020B0604030504040204" pitchFamily="34" charset="0"/>
              </a:rPr>
            </a:br>
            <a:r>
              <a:rPr lang="cs-CZ" b="0" dirty="0">
                <a:effectLst/>
                <a:latin typeface="Verdana" panose="020B0604030504040204" pitchFamily="34" charset="0"/>
                <a:ea typeface="Verdana" panose="020B0604030504040204" pitchFamily="34" charset="0"/>
              </a:rPr>
              <a:t>Qui </a:t>
            </a:r>
            <a:r>
              <a:rPr lang="cs-CZ" b="0" dirty="0" err="1">
                <a:effectLst/>
                <a:latin typeface="Verdana" panose="020B0604030504040204" pitchFamily="34" charset="0"/>
                <a:ea typeface="Verdana" panose="020B0604030504040204" pitchFamily="34" charset="0"/>
              </a:rPr>
              <a:t>regarde</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passer</a:t>
            </a:r>
            <a:r>
              <a:rPr lang="cs-CZ" b="0" dirty="0">
                <a:effectLst/>
                <a:latin typeface="Verdana" panose="020B0604030504040204" pitchFamily="34" charset="0"/>
                <a:ea typeface="Verdana" panose="020B0604030504040204" pitchFamily="34" charset="0"/>
              </a:rPr>
              <a:t> les </a:t>
            </a:r>
            <a:r>
              <a:rPr lang="cs-CZ" b="0" dirty="0" err="1">
                <a:effectLst/>
                <a:latin typeface="Verdana" panose="020B0604030504040204" pitchFamily="34" charset="0"/>
                <a:ea typeface="Verdana" panose="020B0604030504040204" pitchFamily="34" charset="0"/>
              </a:rPr>
              <a:t>grands</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Barbares</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blancs</a:t>
            </a:r>
            <a:br>
              <a:rPr lang="cs-CZ" b="0" dirty="0">
                <a:effectLst/>
                <a:latin typeface="Verdana" panose="020B0604030504040204" pitchFamily="34" charset="0"/>
                <a:ea typeface="Verdana" panose="020B0604030504040204" pitchFamily="34" charset="0"/>
              </a:rPr>
            </a:br>
            <a:r>
              <a:rPr lang="cs-CZ" b="0" dirty="0">
                <a:effectLst/>
                <a:latin typeface="Verdana" panose="020B0604030504040204" pitchFamily="34" charset="0"/>
                <a:ea typeface="Verdana" panose="020B0604030504040204" pitchFamily="34" charset="0"/>
              </a:rPr>
              <a:t>En </a:t>
            </a:r>
            <a:r>
              <a:rPr lang="cs-CZ" b="0" dirty="0" err="1">
                <a:effectLst/>
                <a:latin typeface="Verdana" panose="020B0604030504040204" pitchFamily="34" charset="0"/>
                <a:ea typeface="Verdana" panose="020B0604030504040204" pitchFamily="34" charset="0"/>
              </a:rPr>
              <a:t>composant</a:t>
            </a:r>
            <a:r>
              <a:rPr lang="cs-CZ" b="0" dirty="0">
                <a:effectLst/>
                <a:latin typeface="Verdana" panose="020B0604030504040204" pitchFamily="34" charset="0"/>
                <a:ea typeface="Verdana" panose="020B0604030504040204" pitchFamily="34" charset="0"/>
              </a:rPr>
              <a:t> des </a:t>
            </a:r>
            <a:r>
              <a:rPr lang="cs-CZ" b="0" dirty="0" err="1">
                <a:effectLst/>
                <a:latin typeface="Verdana" panose="020B0604030504040204" pitchFamily="34" charset="0"/>
                <a:ea typeface="Verdana" panose="020B0604030504040204" pitchFamily="34" charset="0"/>
              </a:rPr>
              <a:t>acrostiches</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indolents</a:t>
            </a:r>
            <a:br>
              <a:rPr lang="cs-CZ" b="0" dirty="0">
                <a:effectLst/>
                <a:latin typeface="Verdana" panose="020B0604030504040204" pitchFamily="34" charset="0"/>
                <a:ea typeface="Verdana" panose="020B0604030504040204" pitchFamily="34" charset="0"/>
              </a:rPr>
            </a:br>
            <a:r>
              <a:rPr lang="cs-CZ" b="0" dirty="0" err="1">
                <a:effectLst/>
                <a:latin typeface="Verdana" panose="020B0604030504040204" pitchFamily="34" charset="0"/>
                <a:ea typeface="Verdana" panose="020B0604030504040204" pitchFamily="34" charset="0"/>
              </a:rPr>
              <a:t>D’un</a:t>
            </a:r>
            <a:r>
              <a:rPr lang="cs-CZ" b="0" dirty="0">
                <a:effectLst/>
                <a:latin typeface="Verdana" panose="020B0604030504040204" pitchFamily="34" charset="0"/>
                <a:ea typeface="Verdana" panose="020B0604030504040204" pitchFamily="34" charset="0"/>
              </a:rPr>
              <a:t> style </a:t>
            </a:r>
            <a:r>
              <a:rPr lang="cs-CZ" b="0" dirty="0" err="1">
                <a:effectLst/>
                <a:latin typeface="Verdana" panose="020B0604030504040204" pitchFamily="34" charset="0"/>
                <a:ea typeface="Verdana" panose="020B0604030504040204" pitchFamily="34" charset="0"/>
              </a:rPr>
              <a:t>d’or</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où</a:t>
            </a:r>
            <a:r>
              <a:rPr lang="cs-CZ" b="0" dirty="0">
                <a:effectLst/>
                <a:latin typeface="Verdana" panose="020B0604030504040204" pitchFamily="34" charset="0"/>
                <a:ea typeface="Verdana" panose="020B0604030504040204" pitchFamily="34" charset="0"/>
              </a:rPr>
              <a:t> la </a:t>
            </a:r>
            <a:r>
              <a:rPr lang="cs-CZ" b="0" dirty="0" err="1">
                <a:effectLst/>
                <a:latin typeface="Verdana" panose="020B0604030504040204" pitchFamily="34" charset="0"/>
                <a:ea typeface="Verdana" panose="020B0604030504040204" pitchFamily="34" charset="0"/>
              </a:rPr>
              <a:t>langueur</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du</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soleil</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danse</a:t>
            </a:r>
            <a:r>
              <a:rPr lang="cs-CZ" b="0" dirty="0">
                <a:effectLst/>
                <a:latin typeface="Verdana" panose="020B0604030504040204" pitchFamily="34" charset="0"/>
                <a:ea typeface="Verdana" panose="020B0604030504040204" pitchFamily="34" charset="0"/>
              </a:rPr>
              <a:t>.</a:t>
            </a:r>
            <a:br>
              <a:rPr lang="cs-CZ" b="0" dirty="0">
                <a:effectLst/>
                <a:latin typeface="Verdana" panose="020B0604030504040204" pitchFamily="34" charset="0"/>
                <a:ea typeface="Verdana" panose="020B0604030504040204" pitchFamily="34" charset="0"/>
              </a:rPr>
            </a:br>
            <a:r>
              <a:rPr lang="cs-CZ" b="0" dirty="0">
                <a:effectLst/>
                <a:latin typeface="Verdana" panose="020B0604030504040204" pitchFamily="34" charset="0"/>
                <a:ea typeface="Verdana" panose="020B0604030504040204" pitchFamily="34" charset="0"/>
              </a:rPr>
              <a:t> </a:t>
            </a:r>
            <a:br>
              <a:rPr lang="cs-CZ" b="0" dirty="0">
                <a:effectLst/>
                <a:latin typeface="Verdana" panose="020B0604030504040204" pitchFamily="34" charset="0"/>
                <a:ea typeface="Verdana" panose="020B0604030504040204" pitchFamily="34" charset="0"/>
              </a:rPr>
            </a:br>
            <a:r>
              <a:rPr lang="cs-CZ" b="0" dirty="0" err="1">
                <a:effectLst/>
                <a:latin typeface="Verdana" panose="020B0604030504040204" pitchFamily="34" charset="0"/>
                <a:ea typeface="Verdana" panose="020B0604030504040204" pitchFamily="34" charset="0"/>
              </a:rPr>
              <a:t>L’âme</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seulette</a:t>
            </a:r>
            <a:r>
              <a:rPr lang="cs-CZ" b="0" dirty="0">
                <a:effectLst/>
                <a:latin typeface="Verdana" panose="020B0604030504040204" pitchFamily="34" charset="0"/>
                <a:ea typeface="Verdana" panose="020B0604030504040204" pitchFamily="34" charset="0"/>
              </a:rPr>
              <a:t> a </a:t>
            </a:r>
            <a:r>
              <a:rPr lang="cs-CZ" b="0" dirty="0" err="1">
                <a:effectLst/>
                <a:latin typeface="Verdana" panose="020B0604030504040204" pitchFamily="34" charset="0"/>
                <a:ea typeface="Verdana" panose="020B0604030504040204" pitchFamily="34" charset="0"/>
              </a:rPr>
              <a:t>mal</a:t>
            </a:r>
            <a:r>
              <a:rPr lang="cs-CZ" b="0" dirty="0">
                <a:effectLst/>
                <a:latin typeface="Verdana" panose="020B0604030504040204" pitchFamily="34" charset="0"/>
                <a:ea typeface="Verdana" panose="020B0604030504040204" pitchFamily="34" charset="0"/>
              </a:rPr>
              <a:t> au </a:t>
            </a:r>
            <a:r>
              <a:rPr lang="cs-CZ" b="0" dirty="0" err="1">
                <a:effectLst/>
                <a:latin typeface="Verdana" panose="020B0604030504040204" pitchFamily="34" charset="0"/>
                <a:ea typeface="Verdana" panose="020B0604030504040204" pitchFamily="34" charset="0"/>
              </a:rPr>
              <a:t>cœur</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d’un</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ennui</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dense</a:t>
            </a:r>
            <a:r>
              <a:rPr lang="cs-CZ" b="0" dirty="0">
                <a:effectLst/>
                <a:latin typeface="Verdana" panose="020B0604030504040204" pitchFamily="34" charset="0"/>
                <a:ea typeface="Verdana" panose="020B0604030504040204" pitchFamily="34" charset="0"/>
              </a:rPr>
              <a:t>,</a:t>
            </a:r>
            <a:br>
              <a:rPr lang="cs-CZ" b="0" dirty="0">
                <a:effectLst/>
                <a:latin typeface="Verdana" panose="020B0604030504040204" pitchFamily="34" charset="0"/>
                <a:ea typeface="Verdana" panose="020B0604030504040204" pitchFamily="34" charset="0"/>
              </a:rPr>
            </a:br>
            <a:r>
              <a:rPr lang="cs-CZ" b="0" dirty="0" err="1">
                <a:effectLst/>
                <a:latin typeface="Verdana" panose="020B0604030504040204" pitchFamily="34" charset="0"/>
                <a:ea typeface="Verdana" panose="020B0604030504040204" pitchFamily="34" charset="0"/>
              </a:rPr>
              <a:t>Là</a:t>
            </a:r>
            <a:r>
              <a:rPr lang="cs-CZ" b="0" dirty="0">
                <a:effectLst/>
                <a:latin typeface="Verdana" panose="020B0604030504040204" pitchFamily="34" charset="0"/>
                <a:ea typeface="Verdana" panose="020B0604030504040204" pitchFamily="34" charset="0"/>
              </a:rPr>
              <a:t>-bas on </a:t>
            </a:r>
            <a:r>
              <a:rPr lang="cs-CZ" b="0" dirty="0" err="1">
                <a:effectLst/>
                <a:latin typeface="Verdana" panose="020B0604030504040204" pitchFamily="34" charset="0"/>
                <a:ea typeface="Verdana" panose="020B0604030504040204" pitchFamily="34" charset="0"/>
              </a:rPr>
              <a:t>dit</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qu’il</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est</a:t>
            </a:r>
            <a:r>
              <a:rPr lang="cs-CZ" b="0" dirty="0">
                <a:effectLst/>
                <a:latin typeface="Verdana" panose="020B0604030504040204" pitchFamily="34" charset="0"/>
                <a:ea typeface="Verdana" panose="020B0604030504040204" pitchFamily="34" charset="0"/>
              </a:rPr>
              <a:t> de </a:t>
            </a:r>
            <a:r>
              <a:rPr lang="cs-CZ" b="0" dirty="0" err="1">
                <a:effectLst/>
                <a:latin typeface="Verdana" panose="020B0604030504040204" pitchFamily="34" charset="0"/>
                <a:ea typeface="Verdana" panose="020B0604030504040204" pitchFamily="34" charset="0"/>
              </a:rPr>
              <a:t>longs</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combats</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sanglants</a:t>
            </a:r>
            <a:r>
              <a:rPr lang="cs-CZ" b="0" dirty="0">
                <a:effectLst/>
                <a:latin typeface="Verdana" panose="020B0604030504040204" pitchFamily="34" charset="0"/>
                <a:ea typeface="Verdana" panose="020B0604030504040204" pitchFamily="34" charset="0"/>
              </a:rPr>
              <a:t>.</a:t>
            </a:r>
            <a:br>
              <a:rPr lang="cs-CZ" b="0" dirty="0">
                <a:effectLst/>
                <a:latin typeface="Verdana" panose="020B0604030504040204" pitchFamily="34" charset="0"/>
                <a:ea typeface="Verdana" panose="020B0604030504040204" pitchFamily="34" charset="0"/>
              </a:rPr>
            </a:br>
            <a:r>
              <a:rPr lang="cs-CZ" b="0" dirty="0">
                <a:effectLst/>
                <a:latin typeface="Verdana" panose="020B0604030504040204" pitchFamily="34" charset="0"/>
                <a:ea typeface="Verdana" panose="020B0604030504040204" pitchFamily="34" charset="0"/>
              </a:rPr>
              <a:t>Ô </a:t>
            </a:r>
            <a:r>
              <a:rPr lang="cs-CZ" b="0" dirty="0" err="1">
                <a:effectLst/>
                <a:latin typeface="Verdana" panose="020B0604030504040204" pitchFamily="34" charset="0"/>
                <a:ea typeface="Verdana" panose="020B0604030504040204" pitchFamily="34" charset="0"/>
              </a:rPr>
              <a:t>n’y</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pouvoir</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étant</a:t>
            </a:r>
            <a:r>
              <a:rPr lang="cs-CZ" b="0" dirty="0">
                <a:effectLst/>
                <a:latin typeface="Verdana" panose="020B0604030504040204" pitchFamily="34" charset="0"/>
                <a:ea typeface="Verdana" panose="020B0604030504040204" pitchFamily="34" charset="0"/>
              </a:rPr>
              <a:t> si </a:t>
            </a:r>
            <a:r>
              <a:rPr lang="cs-CZ" b="0" dirty="0" err="1">
                <a:effectLst/>
                <a:latin typeface="Verdana" panose="020B0604030504040204" pitchFamily="34" charset="0"/>
                <a:ea typeface="Verdana" panose="020B0604030504040204" pitchFamily="34" charset="0"/>
              </a:rPr>
              <a:t>faible</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aux</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vœux</a:t>
            </a:r>
            <a:r>
              <a:rPr lang="cs-CZ" b="0" dirty="0">
                <a:effectLst/>
                <a:latin typeface="Verdana" panose="020B0604030504040204" pitchFamily="34" charset="0"/>
                <a:ea typeface="Verdana" panose="020B0604030504040204" pitchFamily="34" charset="0"/>
              </a:rPr>
              <a:t> si </a:t>
            </a:r>
            <a:r>
              <a:rPr lang="cs-CZ" b="0" dirty="0" err="1">
                <a:effectLst/>
                <a:latin typeface="Verdana" panose="020B0604030504040204" pitchFamily="34" charset="0"/>
                <a:ea typeface="Verdana" panose="020B0604030504040204" pitchFamily="34" charset="0"/>
              </a:rPr>
              <a:t>lents</a:t>
            </a:r>
            <a:r>
              <a:rPr lang="cs-CZ" b="0" dirty="0">
                <a:effectLst/>
                <a:latin typeface="Verdana" panose="020B0604030504040204" pitchFamily="34" charset="0"/>
                <a:ea typeface="Verdana" panose="020B0604030504040204" pitchFamily="34" charset="0"/>
              </a:rPr>
              <a:t>,</a:t>
            </a:r>
            <a:br>
              <a:rPr lang="cs-CZ" b="0" dirty="0">
                <a:effectLst/>
                <a:latin typeface="Verdana" panose="020B0604030504040204" pitchFamily="34" charset="0"/>
                <a:ea typeface="Verdana" panose="020B0604030504040204" pitchFamily="34" charset="0"/>
              </a:rPr>
            </a:br>
            <a:r>
              <a:rPr lang="cs-CZ" b="0" dirty="0">
                <a:effectLst/>
                <a:latin typeface="Verdana" panose="020B0604030504040204" pitchFamily="34" charset="0"/>
                <a:ea typeface="Verdana" panose="020B0604030504040204" pitchFamily="34" charset="0"/>
              </a:rPr>
              <a:t>Ô </a:t>
            </a:r>
            <a:r>
              <a:rPr lang="cs-CZ" b="0" dirty="0" err="1">
                <a:effectLst/>
                <a:latin typeface="Verdana" panose="020B0604030504040204" pitchFamily="34" charset="0"/>
                <a:ea typeface="Verdana" panose="020B0604030504040204" pitchFamily="34" charset="0"/>
              </a:rPr>
              <a:t>n’y</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vouloir</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fleurir</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un</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peu</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cette</a:t>
            </a:r>
            <a:r>
              <a:rPr lang="cs-CZ" b="0" dirty="0">
                <a:effectLst/>
                <a:latin typeface="Verdana" panose="020B0604030504040204" pitchFamily="34" charset="0"/>
                <a:ea typeface="Verdana" panose="020B0604030504040204" pitchFamily="34" charset="0"/>
              </a:rPr>
              <a:t> existence !</a:t>
            </a:r>
            <a:br>
              <a:rPr lang="cs-CZ" b="0" dirty="0">
                <a:effectLst/>
                <a:latin typeface="Verdana" panose="020B0604030504040204" pitchFamily="34" charset="0"/>
                <a:ea typeface="Verdana" panose="020B0604030504040204" pitchFamily="34" charset="0"/>
              </a:rPr>
            </a:br>
            <a:r>
              <a:rPr lang="cs-CZ" b="0" dirty="0">
                <a:effectLst/>
                <a:latin typeface="Verdana" panose="020B0604030504040204" pitchFamily="34" charset="0"/>
                <a:ea typeface="Verdana" panose="020B0604030504040204" pitchFamily="34" charset="0"/>
              </a:rPr>
              <a:t> </a:t>
            </a:r>
            <a:br>
              <a:rPr lang="cs-CZ" b="0" dirty="0">
                <a:effectLst/>
                <a:latin typeface="Verdana" panose="020B0604030504040204" pitchFamily="34" charset="0"/>
                <a:ea typeface="Verdana" panose="020B0604030504040204" pitchFamily="34" charset="0"/>
              </a:rPr>
            </a:br>
            <a:r>
              <a:rPr lang="cs-CZ" b="0" dirty="0">
                <a:effectLst/>
                <a:latin typeface="Verdana" panose="020B0604030504040204" pitchFamily="34" charset="0"/>
                <a:ea typeface="Verdana" panose="020B0604030504040204" pitchFamily="34" charset="0"/>
              </a:rPr>
              <a:t>Ô </a:t>
            </a:r>
            <a:r>
              <a:rPr lang="cs-CZ" b="0" dirty="0" err="1">
                <a:effectLst/>
                <a:latin typeface="Verdana" panose="020B0604030504040204" pitchFamily="34" charset="0"/>
                <a:ea typeface="Verdana" panose="020B0604030504040204" pitchFamily="34" charset="0"/>
              </a:rPr>
              <a:t>n’y</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vouloir</a:t>
            </a:r>
            <a:r>
              <a:rPr lang="cs-CZ" b="0" dirty="0">
                <a:effectLst/>
                <a:latin typeface="Verdana" panose="020B0604030504040204" pitchFamily="34" charset="0"/>
                <a:ea typeface="Verdana" panose="020B0604030504040204" pitchFamily="34" charset="0"/>
              </a:rPr>
              <a:t>, ô </a:t>
            </a:r>
            <a:r>
              <a:rPr lang="cs-CZ" b="0" dirty="0" err="1">
                <a:effectLst/>
                <a:latin typeface="Verdana" panose="020B0604030504040204" pitchFamily="34" charset="0"/>
                <a:ea typeface="Verdana" panose="020B0604030504040204" pitchFamily="34" charset="0"/>
              </a:rPr>
              <a:t>n’y</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pouvoir</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mourir</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un</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peu</a:t>
            </a:r>
            <a:r>
              <a:rPr lang="cs-CZ" b="0" dirty="0">
                <a:effectLst/>
                <a:latin typeface="Verdana" panose="020B0604030504040204" pitchFamily="34" charset="0"/>
                <a:ea typeface="Verdana" panose="020B0604030504040204" pitchFamily="34" charset="0"/>
              </a:rPr>
              <a:t> !</a:t>
            </a:r>
            <a:br>
              <a:rPr lang="cs-CZ" b="0" dirty="0">
                <a:effectLst/>
                <a:latin typeface="Verdana" panose="020B0604030504040204" pitchFamily="34" charset="0"/>
                <a:ea typeface="Verdana" panose="020B0604030504040204" pitchFamily="34" charset="0"/>
              </a:rPr>
            </a:br>
            <a:r>
              <a:rPr lang="cs-CZ" b="0" dirty="0" err="1">
                <a:effectLst/>
                <a:latin typeface="Verdana" panose="020B0604030504040204" pitchFamily="34" charset="0"/>
                <a:ea typeface="Verdana" panose="020B0604030504040204" pitchFamily="34" charset="0"/>
              </a:rPr>
              <a:t>Ah</a:t>
            </a:r>
            <a:r>
              <a:rPr lang="cs-CZ" b="0" dirty="0">
                <a:effectLst/>
                <a:latin typeface="Verdana" panose="020B0604030504040204" pitchFamily="34" charset="0"/>
                <a:ea typeface="Verdana" panose="020B0604030504040204" pitchFamily="34" charset="0"/>
              </a:rPr>
              <a:t> ! </a:t>
            </a:r>
            <a:r>
              <a:rPr lang="cs-CZ" b="0" dirty="0" err="1">
                <a:effectLst/>
                <a:latin typeface="Verdana" panose="020B0604030504040204" pitchFamily="34" charset="0"/>
                <a:ea typeface="Verdana" panose="020B0604030504040204" pitchFamily="34" charset="0"/>
              </a:rPr>
              <a:t>tout</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est</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bu</a:t>
            </a:r>
            <a:r>
              <a:rPr lang="cs-CZ" b="0" dirty="0">
                <a:effectLst/>
                <a:latin typeface="Verdana" panose="020B0604030504040204" pitchFamily="34" charset="0"/>
                <a:ea typeface="Verdana" panose="020B0604030504040204" pitchFamily="34" charset="0"/>
              </a:rPr>
              <a:t> ! </a:t>
            </a:r>
            <a:r>
              <a:rPr lang="cs-CZ" b="0" dirty="0" err="1">
                <a:effectLst/>
                <a:latin typeface="Verdana" panose="020B0604030504040204" pitchFamily="34" charset="0"/>
                <a:ea typeface="Verdana" panose="020B0604030504040204" pitchFamily="34" charset="0"/>
              </a:rPr>
              <a:t>Bathylle</a:t>
            </a:r>
            <a:r>
              <a:rPr lang="cs-CZ" b="0" dirty="0">
                <a:effectLst/>
                <a:latin typeface="Verdana" panose="020B0604030504040204" pitchFamily="34" charset="0"/>
                <a:ea typeface="Verdana" panose="020B0604030504040204" pitchFamily="34" charset="0"/>
              </a:rPr>
              <a:t>, as-tu </a:t>
            </a:r>
            <a:r>
              <a:rPr lang="cs-CZ" b="0" dirty="0" err="1">
                <a:effectLst/>
                <a:latin typeface="Verdana" panose="020B0604030504040204" pitchFamily="34" charset="0"/>
                <a:ea typeface="Verdana" panose="020B0604030504040204" pitchFamily="34" charset="0"/>
              </a:rPr>
              <a:t>fini</a:t>
            </a:r>
            <a:r>
              <a:rPr lang="cs-CZ" b="0" dirty="0">
                <a:effectLst/>
                <a:latin typeface="Verdana" panose="020B0604030504040204" pitchFamily="34" charset="0"/>
                <a:ea typeface="Verdana" panose="020B0604030504040204" pitchFamily="34" charset="0"/>
              </a:rPr>
              <a:t> de </a:t>
            </a:r>
            <a:r>
              <a:rPr lang="cs-CZ" b="0" dirty="0" err="1">
                <a:effectLst/>
                <a:latin typeface="Verdana" panose="020B0604030504040204" pitchFamily="34" charset="0"/>
                <a:ea typeface="Verdana" panose="020B0604030504040204" pitchFamily="34" charset="0"/>
              </a:rPr>
              <a:t>rire</a:t>
            </a:r>
            <a:r>
              <a:rPr lang="cs-CZ" b="0" dirty="0">
                <a:effectLst/>
                <a:latin typeface="Verdana" panose="020B0604030504040204" pitchFamily="34" charset="0"/>
                <a:ea typeface="Verdana" panose="020B0604030504040204" pitchFamily="34" charset="0"/>
              </a:rPr>
              <a:t> ?</a:t>
            </a:r>
            <a:br>
              <a:rPr lang="cs-CZ" b="0" dirty="0">
                <a:effectLst/>
                <a:latin typeface="Verdana" panose="020B0604030504040204" pitchFamily="34" charset="0"/>
                <a:ea typeface="Verdana" panose="020B0604030504040204" pitchFamily="34" charset="0"/>
              </a:rPr>
            </a:br>
            <a:r>
              <a:rPr lang="cs-CZ" b="0" dirty="0" err="1">
                <a:effectLst/>
                <a:latin typeface="Verdana" panose="020B0604030504040204" pitchFamily="34" charset="0"/>
                <a:ea typeface="Verdana" panose="020B0604030504040204" pitchFamily="34" charset="0"/>
              </a:rPr>
              <a:t>Ah</a:t>
            </a:r>
            <a:r>
              <a:rPr lang="cs-CZ" b="0" dirty="0">
                <a:effectLst/>
                <a:latin typeface="Verdana" panose="020B0604030504040204" pitchFamily="34" charset="0"/>
                <a:ea typeface="Verdana" panose="020B0604030504040204" pitchFamily="34" charset="0"/>
              </a:rPr>
              <a:t> ! </a:t>
            </a:r>
            <a:r>
              <a:rPr lang="cs-CZ" b="0" dirty="0" err="1">
                <a:effectLst/>
                <a:latin typeface="Verdana" panose="020B0604030504040204" pitchFamily="34" charset="0"/>
                <a:ea typeface="Verdana" panose="020B0604030504040204" pitchFamily="34" charset="0"/>
              </a:rPr>
              <a:t>tout</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est</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bu</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tout</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est</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mangé</a:t>
            </a:r>
            <a:r>
              <a:rPr lang="cs-CZ" b="0" dirty="0">
                <a:effectLst/>
                <a:latin typeface="Verdana" panose="020B0604030504040204" pitchFamily="34" charset="0"/>
                <a:ea typeface="Verdana" panose="020B0604030504040204" pitchFamily="34" charset="0"/>
              </a:rPr>
              <a:t> ! Plus </a:t>
            </a:r>
            <a:r>
              <a:rPr lang="cs-CZ" b="0" dirty="0" err="1">
                <a:effectLst/>
                <a:latin typeface="Verdana" panose="020B0604030504040204" pitchFamily="34" charset="0"/>
                <a:ea typeface="Verdana" panose="020B0604030504040204" pitchFamily="34" charset="0"/>
              </a:rPr>
              <a:t>rien</a:t>
            </a:r>
            <a:r>
              <a:rPr lang="cs-CZ" b="0" dirty="0">
                <a:effectLst/>
                <a:latin typeface="Verdana" panose="020B0604030504040204" pitchFamily="34" charset="0"/>
                <a:ea typeface="Verdana" panose="020B0604030504040204" pitchFamily="34" charset="0"/>
              </a:rPr>
              <a:t> à </a:t>
            </a:r>
            <a:r>
              <a:rPr lang="cs-CZ" b="0" dirty="0" err="1">
                <a:effectLst/>
                <a:latin typeface="Verdana" panose="020B0604030504040204" pitchFamily="34" charset="0"/>
                <a:ea typeface="Verdana" panose="020B0604030504040204" pitchFamily="34" charset="0"/>
              </a:rPr>
              <a:t>dire</a:t>
            </a:r>
            <a:r>
              <a:rPr lang="cs-CZ" b="0" dirty="0">
                <a:effectLst/>
                <a:latin typeface="Verdana" panose="020B0604030504040204" pitchFamily="34" charset="0"/>
                <a:ea typeface="Verdana" panose="020B0604030504040204" pitchFamily="34" charset="0"/>
              </a:rPr>
              <a:t> !</a:t>
            </a:r>
            <a:br>
              <a:rPr lang="cs-CZ" b="0" dirty="0">
                <a:effectLst/>
                <a:latin typeface="Verdana" panose="020B0604030504040204" pitchFamily="34" charset="0"/>
                <a:ea typeface="Verdana" panose="020B0604030504040204" pitchFamily="34" charset="0"/>
              </a:rPr>
            </a:br>
            <a:r>
              <a:rPr lang="cs-CZ" b="0" dirty="0">
                <a:effectLst/>
                <a:latin typeface="Verdana" panose="020B0604030504040204" pitchFamily="34" charset="0"/>
                <a:ea typeface="Verdana" panose="020B0604030504040204" pitchFamily="34" charset="0"/>
              </a:rPr>
              <a:t> </a:t>
            </a:r>
            <a:br>
              <a:rPr lang="cs-CZ" b="0" dirty="0">
                <a:effectLst/>
                <a:latin typeface="Verdana" panose="020B0604030504040204" pitchFamily="34" charset="0"/>
                <a:ea typeface="Verdana" panose="020B0604030504040204" pitchFamily="34" charset="0"/>
              </a:rPr>
            </a:br>
            <a:r>
              <a:rPr lang="cs-CZ" b="0" dirty="0" err="1">
                <a:effectLst/>
                <a:latin typeface="Verdana" panose="020B0604030504040204" pitchFamily="34" charset="0"/>
                <a:ea typeface="Verdana" panose="020B0604030504040204" pitchFamily="34" charset="0"/>
              </a:rPr>
              <a:t>Seul</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un</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poème</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un</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peu</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niais</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qu’on</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jette</a:t>
            </a:r>
            <a:r>
              <a:rPr lang="cs-CZ" b="0" dirty="0">
                <a:effectLst/>
                <a:latin typeface="Verdana" panose="020B0604030504040204" pitchFamily="34" charset="0"/>
                <a:ea typeface="Verdana" panose="020B0604030504040204" pitchFamily="34" charset="0"/>
              </a:rPr>
              <a:t> au </a:t>
            </a:r>
            <a:r>
              <a:rPr lang="cs-CZ" b="0" dirty="0" err="1">
                <a:effectLst/>
                <a:latin typeface="Verdana" panose="020B0604030504040204" pitchFamily="34" charset="0"/>
                <a:ea typeface="Verdana" panose="020B0604030504040204" pitchFamily="34" charset="0"/>
              </a:rPr>
              <a:t>feu</a:t>
            </a:r>
            <a:r>
              <a:rPr lang="cs-CZ" b="0" dirty="0">
                <a:effectLst/>
                <a:latin typeface="Verdana" panose="020B0604030504040204" pitchFamily="34" charset="0"/>
                <a:ea typeface="Verdana" panose="020B0604030504040204" pitchFamily="34" charset="0"/>
              </a:rPr>
              <a:t>,</a:t>
            </a:r>
            <a:br>
              <a:rPr lang="cs-CZ" b="0" dirty="0">
                <a:effectLst/>
                <a:latin typeface="Verdana" panose="020B0604030504040204" pitchFamily="34" charset="0"/>
                <a:ea typeface="Verdana" panose="020B0604030504040204" pitchFamily="34" charset="0"/>
              </a:rPr>
            </a:br>
            <a:r>
              <a:rPr lang="cs-CZ" b="0" dirty="0" err="1">
                <a:effectLst/>
                <a:latin typeface="Verdana" panose="020B0604030504040204" pitchFamily="34" charset="0"/>
                <a:ea typeface="Verdana" panose="020B0604030504040204" pitchFamily="34" charset="0"/>
              </a:rPr>
              <a:t>Seul</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un</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esclave</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un</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peu</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coureur</a:t>
            </a:r>
            <a:r>
              <a:rPr lang="cs-CZ" b="0" dirty="0">
                <a:effectLst/>
                <a:latin typeface="Verdana" panose="020B0604030504040204" pitchFamily="34" charset="0"/>
                <a:ea typeface="Verdana" panose="020B0604030504040204" pitchFamily="34" charset="0"/>
              </a:rPr>
              <a:t> qui vous </a:t>
            </a:r>
            <a:r>
              <a:rPr lang="cs-CZ" b="0" dirty="0" err="1">
                <a:effectLst/>
                <a:latin typeface="Verdana" panose="020B0604030504040204" pitchFamily="34" charset="0"/>
                <a:ea typeface="Verdana" panose="020B0604030504040204" pitchFamily="34" charset="0"/>
              </a:rPr>
              <a:t>néglige</a:t>
            </a:r>
            <a:r>
              <a:rPr lang="cs-CZ" b="0" dirty="0">
                <a:effectLst/>
                <a:latin typeface="Verdana" panose="020B0604030504040204" pitchFamily="34" charset="0"/>
                <a:ea typeface="Verdana" panose="020B0604030504040204" pitchFamily="34" charset="0"/>
              </a:rPr>
              <a:t>,</a:t>
            </a:r>
            <a:br>
              <a:rPr lang="cs-CZ" b="0" dirty="0">
                <a:effectLst/>
                <a:latin typeface="Verdana" panose="020B0604030504040204" pitchFamily="34" charset="0"/>
                <a:ea typeface="Verdana" panose="020B0604030504040204" pitchFamily="34" charset="0"/>
              </a:rPr>
            </a:br>
            <a:r>
              <a:rPr lang="cs-CZ" b="0" dirty="0" err="1">
                <a:effectLst/>
                <a:latin typeface="Verdana" panose="020B0604030504040204" pitchFamily="34" charset="0"/>
                <a:ea typeface="Verdana" panose="020B0604030504040204" pitchFamily="34" charset="0"/>
              </a:rPr>
              <a:t>Seul</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un</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ennui</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d’on</a:t>
            </a:r>
            <a:r>
              <a:rPr lang="cs-CZ" b="0" dirty="0">
                <a:effectLst/>
                <a:latin typeface="Verdana" panose="020B0604030504040204" pitchFamily="34" charset="0"/>
                <a:ea typeface="Verdana" panose="020B0604030504040204" pitchFamily="34" charset="0"/>
              </a:rPr>
              <a:t> ne </a:t>
            </a:r>
            <a:r>
              <a:rPr lang="cs-CZ" b="0" dirty="0" err="1">
                <a:effectLst/>
                <a:latin typeface="Verdana" panose="020B0604030504040204" pitchFamily="34" charset="0"/>
                <a:ea typeface="Verdana" panose="020B0604030504040204" pitchFamily="34" charset="0"/>
              </a:rPr>
              <a:t>sait</a:t>
            </a:r>
            <a:r>
              <a:rPr lang="cs-CZ" b="0" dirty="0">
                <a:effectLst/>
                <a:latin typeface="Verdana" panose="020B0604030504040204" pitchFamily="34" charset="0"/>
                <a:ea typeface="Verdana" panose="020B0604030504040204" pitchFamily="34" charset="0"/>
              </a:rPr>
              <a:t> </a:t>
            </a:r>
            <a:r>
              <a:rPr lang="cs-CZ" b="0" dirty="0" err="1">
                <a:effectLst/>
                <a:latin typeface="Verdana" panose="020B0604030504040204" pitchFamily="34" charset="0"/>
                <a:ea typeface="Verdana" panose="020B0604030504040204" pitchFamily="34" charset="0"/>
              </a:rPr>
              <a:t>quoi</a:t>
            </a:r>
            <a:r>
              <a:rPr lang="cs-CZ" b="0" dirty="0">
                <a:effectLst/>
                <a:latin typeface="Verdana" panose="020B0604030504040204" pitchFamily="34" charset="0"/>
                <a:ea typeface="Verdana" panose="020B0604030504040204" pitchFamily="34" charset="0"/>
              </a:rPr>
              <a:t> qui vous </a:t>
            </a:r>
            <a:r>
              <a:rPr lang="cs-CZ" b="0" dirty="0" err="1">
                <a:effectLst/>
                <a:latin typeface="Verdana" panose="020B0604030504040204" pitchFamily="34" charset="0"/>
                <a:ea typeface="Verdana" panose="020B0604030504040204" pitchFamily="34" charset="0"/>
              </a:rPr>
              <a:t>afflige</a:t>
            </a:r>
            <a:r>
              <a:rPr lang="cs-CZ" b="0" dirty="0">
                <a:effectLst/>
                <a:latin typeface="Verdana" panose="020B0604030504040204" pitchFamily="34" charset="0"/>
                <a:ea typeface="Verdana" panose="020B0604030504040204" pitchFamily="34" charset="0"/>
              </a:rPr>
              <a:t> !</a:t>
            </a:r>
            <a:r>
              <a:rPr lang="cs-CZ" b="1" dirty="0">
                <a:effectLst/>
                <a:latin typeface="Verdana" panose="020B0604030504040204" pitchFamily="34" charset="0"/>
                <a:ea typeface="Verdana" panose="020B0604030504040204" pitchFamily="34" charset="0"/>
              </a:rPr>
              <a:t> </a:t>
            </a:r>
            <a:endParaRPr lang="fr-FR" b="1" dirty="0">
              <a:effectLst/>
              <a:latin typeface="Verdana" panose="020B0604030504040204" pitchFamily="34" charset="0"/>
              <a:ea typeface="Verdana" panose="020B0604030504040204" pitchFamily="34" charset="0"/>
            </a:endParaRPr>
          </a:p>
          <a:p>
            <a:pPr>
              <a:spcAft>
                <a:spcPts val="0"/>
              </a:spcAft>
            </a:pPr>
            <a:r>
              <a:rPr lang="cs-CZ" sz="1200" dirty="0">
                <a:effectLst/>
                <a:latin typeface="Palatino Linotype" panose="0204050205050503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just">
              <a:spcAft>
                <a:spcPts val="0"/>
              </a:spcAft>
            </a:pPr>
            <a:r>
              <a:rPr lang="cs-CZ" sz="1000" dirty="0">
                <a:effectLst/>
                <a:latin typeface="Verdana" panose="020B060403050404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pic>
        <p:nvPicPr>
          <p:cNvPr id="11" name="Obrázek 10">
            <a:extLst>
              <a:ext uri="{FF2B5EF4-FFF2-40B4-BE49-F238E27FC236}">
                <a16:creationId xmlns:a16="http://schemas.microsoft.com/office/drawing/2014/main" id="{6820B6D1-4F05-4C69-BBC1-34F229431AB3}"/>
              </a:ext>
            </a:extLst>
          </p:cNvPr>
          <p:cNvPicPr>
            <a:picLocks noChangeAspect="1"/>
          </p:cNvPicPr>
          <p:nvPr/>
        </p:nvPicPr>
        <p:blipFill>
          <a:blip r:embed="rId3"/>
          <a:stretch>
            <a:fillRect/>
          </a:stretch>
        </p:blipFill>
        <p:spPr>
          <a:xfrm>
            <a:off x="1109420" y="922040"/>
            <a:ext cx="2712399" cy="2873212"/>
          </a:xfrm>
          <a:prstGeom prst="rect">
            <a:avLst/>
          </a:prstGeom>
        </p:spPr>
      </p:pic>
      <p:sp>
        <p:nvSpPr>
          <p:cNvPr id="12" name="TextovéPole 11">
            <a:extLst>
              <a:ext uri="{FF2B5EF4-FFF2-40B4-BE49-F238E27FC236}">
                <a16:creationId xmlns:a16="http://schemas.microsoft.com/office/drawing/2014/main" id="{159A23B9-8015-44D4-8DFF-41B408DBD629}"/>
              </a:ext>
            </a:extLst>
          </p:cNvPr>
          <p:cNvSpPr txBox="1"/>
          <p:nvPr/>
        </p:nvSpPr>
        <p:spPr>
          <a:xfrm>
            <a:off x="1655505" y="3913238"/>
            <a:ext cx="1529137" cy="646331"/>
          </a:xfrm>
          <a:prstGeom prst="rect">
            <a:avLst/>
          </a:prstGeom>
          <a:solidFill>
            <a:schemeClr val="bg1"/>
          </a:solidFill>
        </p:spPr>
        <p:txBody>
          <a:bodyPr wrap="none" rtlCol="0">
            <a:spAutoFit/>
          </a:bodyPr>
          <a:lstStyle/>
          <a:p>
            <a:r>
              <a:rPr lang="fr-FR" dirty="0"/>
              <a:t>Paul Verlaine</a:t>
            </a:r>
          </a:p>
          <a:p>
            <a:r>
              <a:rPr lang="fr-FR" dirty="0"/>
              <a:t>(1844-1896)</a:t>
            </a:r>
            <a:endParaRPr lang="cs-CZ" dirty="0"/>
          </a:p>
        </p:txBody>
      </p:sp>
      <p:pic>
        <p:nvPicPr>
          <p:cNvPr id="14" name="Obrázek 13">
            <a:extLst>
              <a:ext uri="{FF2B5EF4-FFF2-40B4-BE49-F238E27FC236}">
                <a16:creationId xmlns:a16="http://schemas.microsoft.com/office/drawing/2014/main" id="{6BB19C96-E45B-42A3-BF6B-4089B0F4CBBD}"/>
              </a:ext>
            </a:extLst>
          </p:cNvPr>
          <p:cNvPicPr>
            <a:picLocks noChangeAspect="1"/>
          </p:cNvPicPr>
          <p:nvPr/>
        </p:nvPicPr>
        <p:blipFill>
          <a:blip r:embed="rId4"/>
          <a:stretch>
            <a:fillRect/>
          </a:stretch>
        </p:blipFill>
        <p:spPr>
          <a:xfrm>
            <a:off x="126368" y="4559569"/>
            <a:ext cx="1529137" cy="2148251"/>
          </a:xfrm>
          <a:prstGeom prst="rect">
            <a:avLst/>
          </a:prstGeom>
        </p:spPr>
      </p:pic>
    </p:spTree>
    <p:extLst>
      <p:ext uri="{BB962C8B-B14F-4D97-AF65-F5344CB8AC3E}">
        <p14:creationId xmlns:p14="http://schemas.microsoft.com/office/powerpoint/2010/main" val="416610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rázek s látkou, zakrytým stolem a červenou barvu&#10;&#10;Automaticky generovaný popis">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pic>
        <p:nvPicPr>
          <p:cNvPr id="10" name="Obrázek 9">
            <a:extLst>
              <a:ext uri="{FF2B5EF4-FFF2-40B4-BE49-F238E27FC236}">
                <a16:creationId xmlns:a16="http://schemas.microsoft.com/office/drawing/2014/main" id="{481D7BA9-9857-42C4-9E11-AF6E160B6A46}"/>
              </a:ext>
            </a:extLst>
          </p:cNvPr>
          <p:cNvPicPr>
            <a:picLocks noChangeAspect="1"/>
          </p:cNvPicPr>
          <p:nvPr/>
        </p:nvPicPr>
        <p:blipFill>
          <a:blip r:embed="rId3"/>
          <a:stretch>
            <a:fillRect/>
          </a:stretch>
        </p:blipFill>
        <p:spPr>
          <a:xfrm>
            <a:off x="1963594" y="757083"/>
            <a:ext cx="8424796" cy="5028807"/>
          </a:xfrm>
          <a:prstGeom prst="rect">
            <a:avLst/>
          </a:prstGeom>
          <a:ln w="76200">
            <a:solidFill>
              <a:schemeClr val="tx1"/>
            </a:solidFill>
          </a:ln>
        </p:spPr>
      </p:pic>
      <p:sp>
        <p:nvSpPr>
          <p:cNvPr id="11" name="TextovéPole 10">
            <a:extLst>
              <a:ext uri="{FF2B5EF4-FFF2-40B4-BE49-F238E27FC236}">
                <a16:creationId xmlns:a16="http://schemas.microsoft.com/office/drawing/2014/main" id="{F76FC6E5-C8BC-4C07-9AB1-9C26DA6B2A4C}"/>
              </a:ext>
            </a:extLst>
          </p:cNvPr>
          <p:cNvSpPr txBox="1"/>
          <p:nvPr/>
        </p:nvSpPr>
        <p:spPr>
          <a:xfrm>
            <a:off x="2804716" y="6026147"/>
            <a:ext cx="6742551" cy="369332"/>
          </a:xfrm>
          <a:prstGeom prst="rect">
            <a:avLst/>
          </a:prstGeom>
          <a:solidFill>
            <a:schemeClr val="bg1"/>
          </a:solidFill>
        </p:spPr>
        <p:txBody>
          <a:bodyPr wrap="none" rtlCol="0">
            <a:spAutoFit/>
          </a:bodyPr>
          <a:lstStyle/>
          <a:p>
            <a:r>
              <a:rPr lang="fr-FR" sz="1800" dirty="0">
                <a:effectLst/>
                <a:latin typeface="Verdana" panose="020B0604030504040204" pitchFamily="34" charset="0"/>
                <a:ea typeface="Times New Roman" panose="02020603050405020304" pitchFamily="18" charset="0"/>
                <a:cs typeface="Times New Roman" panose="02020603050405020304" pitchFamily="18" charset="0"/>
              </a:rPr>
              <a:t>Thomas Couture </a:t>
            </a:r>
            <a:r>
              <a:rPr lang="fr-FR" dirty="0">
                <a:latin typeface="Verdana" panose="020B0604030504040204" pitchFamily="34" charset="0"/>
                <a:ea typeface="Times New Roman" panose="02020603050405020304" pitchFamily="18" charset="0"/>
                <a:cs typeface="Times New Roman" panose="02020603050405020304" pitchFamily="18" charset="0"/>
              </a:rPr>
              <a:t>: </a:t>
            </a:r>
            <a:r>
              <a:rPr lang="fr-FR" sz="1800" i="1" dirty="0">
                <a:effectLst/>
                <a:latin typeface="Verdana" panose="020B0604030504040204" pitchFamily="34" charset="0"/>
                <a:ea typeface="Times New Roman" panose="02020603050405020304" pitchFamily="18" charset="0"/>
                <a:cs typeface="Times New Roman" panose="02020603050405020304" pitchFamily="18" charset="0"/>
              </a:rPr>
              <a:t>Les Romains de la décadence </a:t>
            </a:r>
            <a:r>
              <a:rPr lang="fr-FR" sz="1800" dirty="0">
                <a:effectLst/>
                <a:latin typeface="Verdana" panose="020B0604030504040204" pitchFamily="34" charset="0"/>
                <a:ea typeface="Times New Roman" panose="02020603050405020304" pitchFamily="18" charset="0"/>
                <a:cs typeface="Times New Roman" panose="02020603050405020304" pitchFamily="18" charset="0"/>
              </a:rPr>
              <a:t>(1847) </a:t>
            </a:r>
            <a:endParaRPr lang="cs-CZ" dirty="0"/>
          </a:p>
        </p:txBody>
      </p:sp>
    </p:spTree>
    <p:extLst>
      <p:ext uri="{BB962C8B-B14F-4D97-AF65-F5344CB8AC3E}">
        <p14:creationId xmlns:p14="http://schemas.microsoft.com/office/powerpoint/2010/main" val="9499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rázek s látkou, zakrytým stolem a červenou barvu&#10;&#10;Automaticky generovaný popis">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 name="TextovéPole 1">
            <a:extLst>
              <a:ext uri="{FF2B5EF4-FFF2-40B4-BE49-F238E27FC236}">
                <a16:creationId xmlns:a16="http://schemas.microsoft.com/office/drawing/2014/main" id="{1CFF6B66-FCF7-4C43-8065-AF97A22E4BBA}"/>
              </a:ext>
            </a:extLst>
          </p:cNvPr>
          <p:cNvSpPr txBox="1"/>
          <p:nvPr/>
        </p:nvSpPr>
        <p:spPr>
          <a:xfrm>
            <a:off x="294967" y="550606"/>
            <a:ext cx="11602065" cy="5909310"/>
          </a:xfrm>
          <a:prstGeom prst="rect">
            <a:avLst/>
          </a:prstGeom>
          <a:solidFill>
            <a:schemeClr val="bg1"/>
          </a:solidFill>
        </p:spPr>
        <p:txBody>
          <a:bodyPr wrap="square" rtlCol="0">
            <a:spAutoFit/>
          </a:bodyPr>
          <a:lstStyle/>
          <a:p>
            <a:pPr algn="just">
              <a:spcAft>
                <a:spcPts val="0"/>
              </a:spcAft>
            </a:pPr>
            <a:r>
              <a:rPr lang="fr-FR" sz="1800" dirty="0">
                <a:effectLst/>
                <a:latin typeface="Verdana" panose="020B0604030504040204" pitchFamily="34" charset="0"/>
                <a:ea typeface="Verdana" panose="020B0604030504040204" pitchFamily="34" charset="0"/>
              </a:rPr>
              <a:t>Verlaine joue sur </a:t>
            </a:r>
            <a:r>
              <a:rPr lang="fr-FR" sz="1800" b="1" dirty="0">
                <a:effectLst/>
                <a:latin typeface="Verdana" panose="020B0604030504040204" pitchFamily="34" charset="0"/>
                <a:ea typeface="Verdana" panose="020B0604030504040204" pitchFamily="34" charset="0"/>
              </a:rPr>
              <a:t>le rapprochement entre la décadence romaine et la décadence du Second Empire </a:t>
            </a:r>
            <a:r>
              <a:rPr lang="fr-FR" sz="1800" dirty="0">
                <a:effectLst/>
                <a:latin typeface="Verdana" panose="020B0604030504040204" pitchFamily="34" charset="0"/>
                <a:ea typeface="Verdana" panose="020B0604030504040204" pitchFamily="34" charset="0"/>
              </a:rPr>
              <a:t>(1852-1870) qui chute, lui aussi, après la défaite de Sedan.  </a:t>
            </a:r>
          </a:p>
          <a:p>
            <a:pPr algn="just">
              <a:spcAft>
                <a:spcPts val="0"/>
              </a:spcAft>
            </a:pPr>
            <a:r>
              <a:rPr lang="fr-FR" dirty="0">
                <a:latin typeface="Verdana" panose="020B0604030504040204" pitchFamily="34" charset="0"/>
                <a:ea typeface="Verdana" panose="020B0604030504040204" pitchFamily="34" charset="0"/>
              </a:rPr>
              <a:t>Décadence = </a:t>
            </a:r>
            <a:r>
              <a:rPr lang="fr-FR" sz="1800" dirty="0">
                <a:effectLst/>
                <a:latin typeface="Verdana" panose="020B0604030504040204" pitchFamily="34" charset="0"/>
                <a:ea typeface="Verdana" panose="020B0604030504040204" pitchFamily="34" charset="0"/>
              </a:rPr>
              <a:t>l’approche de la fin : dislocation, désordre, déchéance...</a:t>
            </a:r>
          </a:p>
          <a:p>
            <a:pPr algn="just">
              <a:spcAft>
                <a:spcPts val="0"/>
              </a:spcAft>
            </a:pPr>
            <a:r>
              <a:rPr lang="fr-FR" sz="1800" dirty="0">
                <a:effectLst/>
                <a:latin typeface="Verdana" panose="020B0604030504040204" pitchFamily="34" charset="0"/>
                <a:ea typeface="Verdana" panose="020B0604030504040204" pitchFamily="34" charset="0"/>
              </a:rPr>
              <a:t> x</a:t>
            </a:r>
          </a:p>
          <a:p>
            <a:pPr algn="just">
              <a:spcAft>
                <a:spcPts val="0"/>
              </a:spcAft>
            </a:pPr>
            <a:r>
              <a:rPr lang="fr-FR" sz="1800" dirty="0">
                <a:effectLst/>
                <a:latin typeface="Verdana" panose="020B0604030504040204" pitchFamily="34" charset="0"/>
                <a:ea typeface="Verdana" panose="020B0604030504040204" pitchFamily="34" charset="0"/>
              </a:rPr>
              <a:t>Or, une année plus tard (recueil </a:t>
            </a:r>
            <a:r>
              <a:rPr lang="fr-FR" sz="1800" i="1" dirty="0">
                <a:effectLst/>
                <a:latin typeface="Verdana" panose="020B0604030504040204" pitchFamily="34" charset="0"/>
                <a:ea typeface="Verdana" panose="020B0604030504040204" pitchFamily="34" charset="0"/>
              </a:rPr>
              <a:t>Les Poètes maudits</a:t>
            </a:r>
            <a:r>
              <a:rPr lang="fr-FR" sz="1800" dirty="0">
                <a:effectLst/>
                <a:latin typeface="Verdana" panose="020B0604030504040204" pitchFamily="34" charset="0"/>
                <a:ea typeface="Verdana" panose="020B0604030504040204" pitchFamily="34" charset="0"/>
              </a:rPr>
              <a:t>), Verlaine revient sur son sonnet et donne à la décadence une explication positive :</a:t>
            </a:r>
          </a:p>
          <a:p>
            <a:pPr algn="just">
              <a:spcAft>
                <a:spcPts val="0"/>
              </a:spcAft>
            </a:pPr>
            <a:r>
              <a:rPr lang="fr-FR" sz="1800" i="1" dirty="0">
                <a:effectLst/>
                <a:latin typeface="Verdana" panose="020B0604030504040204" pitchFamily="34" charset="0"/>
                <a:ea typeface="Verdana" panose="020B0604030504040204" pitchFamily="34" charset="0"/>
              </a:rPr>
              <a:t>« J’aime le mot de décadence tout miroitant de pourpre et d’ors. J’en révoque, bien entendu, toute imputation injurieuse et toute idée de déchéance. Ce mot suppose au contraire des pensées raffinées d’extrême civilisation, une haute culture littéraire, une âme capable d’intensives voluptés... C’est d’ailleurs ce sentiment qui m’a dicté le sonnet que vous connaissez... Même s’il était impossible de laver complètement le mot décadent de son mauvais sens, cette injure pittoresque, très automne, très soleil couchant, serait encore à ramasser, en somme ! »</a:t>
            </a:r>
          </a:p>
          <a:p>
            <a:pPr algn="just">
              <a:spcAft>
                <a:spcPts val="0"/>
              </a:spcAft>
            </a:pPr>
            <a:r>
              <a:rPr lang="fr-FR" sz="1800" dirty="0">
                <a:effectLst/>
                <a:latin typeface="Verdana" panose="020B0604030504040204" pitchFamily="34" charset="0"/>
                <a:ea typeface="Verdana" panose="020B0604030504040204" pitchFamily="34" charset="0"/>
              </a:rPr>
              <a:t>Donc, </a:t>
            </a:r>
            <a:r>
              <a:rPr lang="fr-FR" sz="1800" b="1" dirty="0">
                <a:effectLst/>
                <a:latin typeface="Verdana" panose="020B0604030504040204" pitchFamily="34" charset="0"/>
                <a:ea typeface="Verdana" panose="020B0604030504040204" pitchFamily="34" charset="0"/>
              </a:rPr>
              <a:t>revalorisation</a:t>
            </a:r>
            <a:r>
              <a:rPr lang="fr-FR" sz="1800" dirty="0">
                <a:effectLst/>
                <a:latin typeface="Verdana" panose="020B0604030504040204" pitchFamily="34" charset="0"/>
                <a:ea typeface="Verdana" panose="020B0604030504040204" pitchFamily="34" charset="0"/>
              </a:rPr>
              <a:t> du mot : synonyme de raffinement, de haute culture, de volupté.</a:t>
            </a:r>
          </a:p>
          <a:p>
            <a:pPr algn="just">
              <a:spcAft>
                <a:spcPts val="0"/>
              </a:spcAft>
            </a:pPr>
            <a:endParaRPr lang="fr-FR" sz="1800" dirty="0">
              <a:effectLst/>
              <a:latin typeface="Verdana" panose="020B0604030504040204" pitchFamily="34" charset="0"/>
              <a:ea typeface="Verdana" panose="020B0604030504040204" pitchFamily="34" charset="0"/>
            </a:endParaRPr>
          </a:p>
          <a:p>
            <a:pPr algn="just">
              <a:spcAft>
                <a:spcPts val="0"/>
              </a:spcAft>
            </a:pPr>
            <a:r>
              <a:rPr lang="fr-FR" sz="1800" dirty="0">
                <a:effectLst/>
                <a:latin typeface="Verdana" panose="020B0604030504040204" pitchFamily="34" charset="0"/>
                <a:ea typeface="Verdana" panose="020B0604030504040204" pitchFamily="34" charset="0"/>
              </a:rPr>
              <a:t>Baudelaire : </a:t>
            </a:r>
            <a:r>
              <a:rPr lang="fr-FR" sz="1800" i="1" dirty="0">
                <a:effectLst/>
                <a:latin typeface="Verdana" panose="020B0604030504040204" pitchFamily="34" charset="0"/>
                <a:ea typeface="Verdana" panose="020B0604030504040204" pitchFamily="34" charset="0"/>
              </a:rPr>
              <a:t>« Dans les jeux de ce soleil agonisant, certains esprits poétiques trouveront des délices nouveaux ; ils y découvriront des colonnades éblouissantes, des cascades de métal fondu, des paradis de feu, une splendeur triste, la volupté du regret, toutes les magies du rêve, tous les souvenirs de l’opium. Et le coucher de soleil leur apparaîtra en effet comme la merveilleuse allégorie d’une âme chargée de vie, qui descend derrière l’horizon avec une magnifique provision de pensées et de rêves.»</a:t>
            </a:r>
            <a:r>
              <a:rPr lang="fr-FR" i="1" dirty="0">
                <a:latin typeface="Verdana" panose="020B0604030504040204" pitchFamily="34" charset="0"/>
                <a:ea typeface="Verdana" panose="020B0604030504040204" pitchFamily="34" charset="0"/>
              </a:rPr>
              <a:t> </a:t>
            </a:r>
          </a:p>
          <a:p>
            <a:pPr algn="just">
              <a:spcAft>
                <a:spcPts val="0"/>
              </a:spcAft>
            </a:pPr>
            <a:r>
              <a:rPr lang="fr-FR" sz="1800" dirty="0">
                <a:effectLst/>
                <a:latin typeface="Verdana" panose="020B0604030504040204" pitchFamily="34" charset="0"/>
                <a:ea typeface="Verdana" panose="020B0604030504040204" pitchFamily="34" charset="0"/>
              </a:rPr>
              <a:t>(« Notes nouvelles sur Edgar Poe », in </a:t>
            </a:r>
            <a:r>
              <a:rPr lang="fr-FR" sz="1800" i="1" dirty="0">
                <a:effectLst/>
                <a:latin typeface="Verdana" panose="020B0604030504040204" pitchFamily="34" charset="0"/>
                <a:ea typeface="Verdana" panose="020B0604030504040204" pitchFamily="34" charset="0"/>
              </a:rPr>
              <a:t>L’Art romantique</a:t>
            </a:r>
            <a:r>
              <a:rPr lang="fr-FR" sz="1800" dirty="0">
                <a:effectLst/>
                <a:latin typeface="Verdana" panose="020B0604030504040204" pitchFamily="34" charset="0"/>
                <a:ea typeface="Verdana" panose="020B0604030504040204" pitchFamily="34" charset="0"/>
              </a:rPr>
              <a:t>, XI, Edgar Poe, III</a:t>
            </a:r>
            <a:r>
              <a:rPr lang="fr-FR" sz="1800" baseline="30000" dirty="0">
                <a:effectLst/>
                <a:latin typeface="Verdana" panose="020B0604030504040204" pitchFamily="34" charset="0"/>
                <a:ea typeface="Verdana" panose="020B0604030504040204" pitchFamily="34" charset="0"/>
              </a:rPr>
              <a:t>e</a:t>
            </a:r>
            <a:r>
              <a:rPr lang="fr-FR" sz="1800" dirty="0">
                <a:effectLst/>
                <a:latin typeface="Verdana" panose="020B0604030504040204" pitchFamily="34" charset="0"/>
                <a:ea typeface="Verdana" panose="020B0604030504040204" pitchFamily="34" charset="0"/>
              </a:rPr>
              <a:t> partie, 1.)</a:t>
            </a:r>
          </a:p>
        </p:txBody>
      </p:sp>
    </p:spTree>
    <p:extLst>
      <p:ext uri="{BB962C8B-B14F-4D97-AF65-F5344CB8AC3E}">
        <p14:creationId xmlns:p14="http://schemas.microsoft.com/office/powerpoint/2010/main" val="105156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rázek s látkou, zakrytým stolem a červenou barvu&#10;&#10;Automaticky generovaný popis">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 name="TextovéPole 1">
            <a:extLst>
              <a:ext uri="{FF2B5EF4-FFF2-40B4-BE49-F238E27FC236}">
                <a16:creationId xmlns:a16="http://schemas.microsoft.com/office/drawing/2014/main" id="{1CFF6B66-FCF7-4C43-8065-AF97A22E4BBA}"/>
              </a:ext>
            </a:extLst>
          </p:cNvPr>
          <p:cNvSpPr txBox="1"/>
          <p:nvPr/>
        </p:nvSpPr>
        <p:spPr>
          <a:xfrm>
            <a:off x="294967" y="550606"/>
            <a:ext cx="11602065" cy="2862322"/>
          </a:xfrm>
          <a:prstGeom prst="rect">
            <a:avLst/>
          </a:prstGeom>
          <a:solidFill>
            <a:schemeClr val="bg1"/>
          </a:solidFill>
        </p:spPr>
        <p:txBody>
          <a:bodyPr wrap="square" rtlCol="0">
            <a:spAutoFit/>
          </a:bodyPr>
          <a:lstStyle/>
          <a:p>
            <a:pPr algn="just">
              <a:spcAft>
                <a:spcPts val="0"/>
              </a:spcAft>
            </a:pPr>
            <a:r>
              <a:rPr lang="fr-FR" sz="1800" dirty="0">
                <a:effectLst/>
                <a:latin typeface="Verdana" panose="020B0604030504040204" pitchFamily="34" charset="0"/>
                <a:ea typeface="Times New Roman" panose="02020603050405020304" pitchFamily="18" charset="0"/>
              </a:rPr>
              <a:t>Revues : </a:t>
            </a:r>
            <a:r>
              <a:rPr lang="fr-FR" sz="1800" i="1" dirty="0">
                <a:effectLst/>
                <a:latin typeface="Verdana" panose="020B0604030504040204" pitchFamily="34" charset="0"/>
                <a:ea typeface="Times New Roman" panose="02020603050405020304" pitchFamily="18" charset="0"/>
              </a:rPr>
              <a:t>La Plume</a:t>
            </a:r>
            <a:r>
              <a:rPr lang="fr-FR" sz="1800" dirty="0">
                <a:effectLst/>
                <a:latin typeface="Verdana" panose="020B0604030504040204" pitchFamily="34" charset="0"/>
                <a:ea typeface="Times New Roman" panose="02020603050405020304" pitchFamily="18" charset="0"/>
              </a:rPr>
              <a:t>,</a:t>
            </a:r>
            <a:r>
              <a:rPr lang="fr-FR" sz="1800" i="1" dirty="0">
                <a:effectLst/>
                <a:latin typeface="Verdana" panose="020B0604030504040204" pitchFamily="34" charset="0"/>
                <a:ea typeface="Times New Roman" panose="02020603050405020304" pitchFamily="18" charset="0"/>
              </a:rPr>
              <a:t> La Vogue</a:t>
            </a:r>
            <a:r>
              <a:rPr lang="fr-FR" sz="1800" dirty="0">
                <a:effectLst/>
                <a:latin typeface="Verdana" panose="020B0604030504040204" pitchFamily="34" charset="0"/>
                <a:ea typeface="Times New Roman" panose="02020603050405020304" pitchFamily="18" charset="0"/>
              </a:rPr>
              <a:t>,</a:t>
            </a:r>
            <a:r>
              <a:rPr lang="fr-FR" sz="1800" i="1" dirty="0">
                <a:effectLst/>
                <a:latin typeface="Verdana" panose="020B0604030504040204" pitchFamily="34" charset="0"/>
                <a:ea typeface="Times New Roman" panose="02020603050405020304" pitchFamily="18" charset="0"/>
              </a:rPr>
              <a:t> </a:t>
            </a:r>
            <a:r>
              <a:rPr lang="fr-FR" sz="1800" b="1" i="1" dirty="0">
                <a:effectLst/>
                <a:latin typeface="Verdana" panose="020B0604030504040204" pitchFamily="34" charset="0"/>
                <a:ea typeface="Times New Roman" panose="02020603050405020304" pitchFamily="18" charset="0"/>
              </a:rPr>
              <a:t>Le Mercure de France</a:t>
            </a:r>
            <a:r>
              <a:rPr lang="fr-FR" sz="1800" dirty="0">
                <a:effectLst/>
                <a:latin typeface="Verdana" panose="020B0604030504040204" pitchFamily="34" charset="0"/>
                <a:ea typeface="Times New Roman" panose="02020603050405020304" pitchFamily="18" charset="0"/>
              </a:rPr>
              <a:t> (1890 : principal organe du mouvement),</a:t>
            </a:r>
            <a:r>
              <a:rPr lang="fr-FR" sz="1800" i="1" dirty="0">
                <a:effectLst/>
                <a:latin typeface="Verdana" panose="020B0604030504040204" pitchFamily="34" charset="0"/>
                <a:ea typeface="Times New Roman" panose="02020603050405020304" pitchFamily="18" charset="0"/>
              </a:rPr>
              <a:t> La Revue blanche, La Revue wagnérienne…</a:t>
            </a:r>
          </a:p>
          <a:p>
            <a:pPr algn="just">
              <a:spcAft>
                <a:spcPts val="0"/>
              </a:spcAft>
            </a:pPr>
            <a:r>
              <a:rPr lang="fr-FR" dirty="0">
                <a:latin typeface="Verdana" panose="020B0604030504040204" pitchFamily="34" charset="0"/>
                <a:ea typeface="Times New Roman" panose="02020603050405020304" pitchFamily="18" charset="0"/>
              </a:rPr>
              <a:t>Cabarets : </a:t>
            </a:r>
            <a:r>
              <a:rPr lang="fr-FR" i="1" dirty="0">
                <a:latin typeface="Verdana" panose="020B0604030504040204" pitchFamily="34" charset="0"/>
                <a:ea typeface="Times New Roman" panose="02020603050405020304" pitchFamily="18" charset="0"/>
              </a:rPr>
              <a:t>Le Chat Noir</a:t>
            </a:r>
            <a:endParaRPr lang="fr-FR" sz="1800" dirty="0">
              <a:effectLst/>
              <a:latin typeface="Times New Roman" panose="02020603050405020304" pitchFamily="18" charset="0"/>
              <a:ea typeface="Times New Roman" panose="02020603050405020304" pitchFamily="18" charset="0"/>
            </a:endParaRPr>
          </a:p>
          <a:p>
            <a:pPr algn="just">
              <a:spcAft>
                <a:spcPts val="0"/>
              </a:spcAft>
            </a:pPr>
            <a:r>
              <a:rPr lang="fr-FR" dirty="0">
                <a:latin typeface="Verdana" panose="020B0604030504040204" pitchFamily="34" charset="0"/>
                <a:ea typeface="Times New Roman" panose="02020603050405020304" pitchFamily="18" charset="0"/>
              </a:rPr>
              <a:t>S</a:t>
            </a:r>
            <a:r>
              <a:rPr lang="fr-FR" sz="1800" dirty="0">
                <a:effectLst/>
                <a:latin typeface="Verdana" panose="020B0604030504040204" pitchFamily="34" charset="0"/>
                <a:ea typeface="Times New Roman" panose="02020603050405020304" pitchFamily="18" charset="0"/>
              </a:rPr>
              <a:t>alons littéraires : celui de Mallarmé, rue de Rome… </a:t>
            </a:r>
            <a:endParaRPr lang="fr-FR" sz="1800" dirty="0">
              <a:effectLst/>
              <a:latin typeface="Times New Roman" panose="02020603050405020304" pitchFamily="18" charset="0"/>
              <a:ea typeface="Times New Roman" panose="02020603050405020304" pitchFamily="18" charset="0"/>
            </a:endParaRPr>
          </a:p>
          <a:p>
            <a:pPr algn="just">
              <a:spcAft>
                <a:spcPts val="0"/>
              </a:spcAft>
            </a:pPr>
            <a:r>
              <a:rPr lang="fr-FR" sz="1800" dirty="0">
                <a:effectLst/>
                <a:latin typeface="Verdana" panose="020B0604030504040204" pitchFamily="34" charset="0"/>
                <a:ea typeface="Times New Roman" panose="02020603050405020304" pitchFamily="18" charset="0"/>
              </a:rPr>
              <a:t>Prédécesseurs admirés : Baudelaire, Verlaine, Villiers de l’Isle-Adam, Mallarmé…</a:t>
            </a:r>
            <a:endParaRPr lang="fr-FR" sz="1800" dirty="0">
              <a:effectLst/>
              <a:latin typeface="Times New Roman" panose="02020603050405020304" pitchFamily="18" charset="0"/>
              <a:ea typeface="Times New Roman" panose="02020603050405020304" pitchFamily="18" charset="0"/>
            </a:endParaRPr>
          </a:p>
          <a:p>
            <a:pPr algn="just">
              <a:spcAft>
                <a:spcPts val="0"/>
              </a:spcAft>
            </a:pPr>
            <a:r>
              <a:rPr lang="fr-FR" sz="1800" dirty="0">
                <a:effectLst/>
                <a:latin typeface="Verdana" panose="020B0604030504040204" pitchFamily="34"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algn="just">
              <a:spcAft>
                <a:spcPts val="0"/>
              </a:spcAft>
            </a:pPr>
            <a:r>
              <a:rPr lang="fr-FR" sz="1800" dirty="0">
                <a:effectLst/>
                <a:latin typeface="Verdana" panose="020B0604030504040204" pitchFamily="34" charset="0"/>
                <a:ea typeface="Times New Roman" panose="02020603050405020304" pitchFamily="18" charset="0"/>
              </a:rPr>
              <a:t>3 jeunes poètes (Charles Cros, René Ghil et Jules Laforgue) se donnent le nom officiel de « Décadents » pour saluer Verlaine  x  par la suite, ils s’appelleront « symbolistes ». De nombreux groupes se font et défont...</a:t>
            </a:r>
            <a:endParaRPr lang="fr-FR" sz="1800" dirty="0">
              <a:effectLst/>
              <a:latin typeface="Times New Roman" panose="02020603050405020304" pitchFamily="18" charset="0"/>
              <a:ea typeface="Times New Roman" panose="02020603050405020304" pitchFamily="18" charset="0"/>
            </a:endParaRPr>
          </a:p>
          <a:p>
            <a:pPr algn="just">
              <a:spcAft>
                <a:spcPts val="0"/>
              </a:spcAft>
            </a:pPr>
            <a:endParaRPr lang="fr-FR" sz="1800" dirty="0">
              <a:effectLst/>
              <a:latin typeface="Verdana" panose="020B0604030504040204" pitchFamily="34" charset="0"/>
              <a:ea typeface="Verdana" panose="020B0604030504040204" pitchFamily="34" charset="0"/>
            </a:endParaRPr>
          </a:p>
        </p:txBody>
      </p:sp>
      <p:pic>
        <p:nvPicPr>
          <p:cNvPr id="4" name="Obrázek 3">
            <a:extLst>
              <a:ext uri="{FF2B5EF4-FFF2-40B4-BE49-F238E27FC236}">
                <a16:creationId xmlns:a16="http://schemas.microsoft.com/office/drawing/2014/main" id="{30B60970-815C-4A49-8CF1-C53612DA1069}"/>
              </a:ext>
            </a:extLst>
          </p:cNvPr>
          <p:cNvPicPr>
            <a:picLocks noChangeAspect="1"/>
          </p:cNvPicPr>
          <p:nvPr/>
        </p:nvPicPr>
        <p:blipFill>
          <a:blip r:embed="rId3"/>
          <a:stretch>
            <a:fillRect/>
          </a:stretch>
        </p:blipFill>
        <p:spPr>
          <a:xfrm>
            <a:off x="3679330" y="3040740"/>
            <a:ext cx="2457576" cy="3568883"/>
          </a:xfrm>
          <a:prstGeom prst="rect">
            <a:avLst/>
          </a:prstGeom>
          <a:ln w="57150">
            <a:solidFill>
              <a:schemeClr val="tx1"/>
            </a:solidFill>
          </a:ln>
        </p:spPr>
      </p:pic>
      <p:pic>
        <p:nvPicPr>
          <p:cNvPr id="7" name="Obrázek 6">
            <a:extLst>
              <a:ext uri="{FF2B5EF4-FFF2-40B4-BE49-F238E27FC236}">
                <a16:creationId xmlns:a16="http://schemas.microsoft.com/office/drawing/2014/main" id="{4E9020E1-0F79-45FF-81FE-B0CF0CD75E06}"/>
              </a:ext>
            </a:extLst>
          </p:cNvPr>
          <p:cNvPicPr>
            <a:picLocks noChangeAspect="1"/>
          </p:cNvPicPr>
          <p:nvPr/>
        </p:nvPicPr>
        <p:blipFill>
          <a:blip r:embed="rId4"/>
          <a:stretch>
            <a:fillRect/>
          </a:stretch>
        </p:blipFill>
        <p:spPr>
          <a:xfrm>
            <a:off x="6281189" y="2991672"/>
            <a:ext cx="2828562" cy="3675206"/>
          </a:xfrm>
          <a:prstGeom prst="rect">
            <a:avLst/>
          </a:prstGeom>
        </p:spPr>
      </p:pic>
      <p:pic>
        <p:nvPicPr>
          <p:cNvPr id="9" name="Obrázek 8">
            <a:extLst>
              <a:ext uri="{FF2B5EF4-FFF2-40B4-BE49-F238E27FC236}">
                <a16:creationId xmlns:a16="http://schemas.microsoft.com/office/drawing/2014/main" id="{B8D8E846-447E-4728-91C0-B2CDF4403E89}"/>
              </a:ext>
            </a:extLst>
          </p:cNvPr>
          <p:cNvPicPr>
            <a:picLocks noChangeAspect="1"/>
          </p:cNvPicPr>
          <p:nvPr/>
        </p:nvPicPr>
        <p:blipFill>
          <a:blip r:embed="rId5"/>
          <a:stretch>
            <a:fillRect/>
          </a:stretch>
        </p:blipFill>
        <p:spPr>
          <a:xfrm>
            <a:off x="9254034" y="3000789"/>
            <a:ext cx="2642998" cy="3608834"/>
          </a:xfrm>
          <a:prstGeom prst="rect">
            <a:avLst/>
          </a:prstGeom>
          <a:ln w="57150">
            <a:solidFill>
              <a:schemeClr val="tx1"/>
            </a:solidFill>
          </a:ln>
        </p:spPr>
      </p:pic>
    </p:spTree>
    <p:extLst>
      <p:ext uri="{BB962C8B-B14F-4D97-AF65-F5344CB8AC3E}">
        <p14:creationId xmlns:p14="http://schemas.microsoft.com/office/powerpoint/2010/main" val="124568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rázek s látkou, zakrytým stolem a červenou barvu&#10;&#10;Automaticky generovaný popis">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 name="TextovéPole 1">
            <a:extLst>
              <a:ext uri="{FF2B5EF4-FFF2-40B4-BE49-F238E27FC236}">
                <a16:creationId xmlns:a16="http://schemas.microsoft.com/office/drawing/2014/main" id="{1CFF6B66-FCF7-4C43-8065-AF97A22E4BBA}"/>
              </a:ext>
            </a:extLst>
          </p:cNvPr>
          <p:cNvSpPr txBox="1"/>
          <p:nvPr/>
        </p:nvSpPr>
        <p:spPr>
          <a:xfrm>
            <a:off x="294967" y="580102"/>
            <a:ext cx="11602065" cy="369332"/>
          </a:xfrm>
          <a:prstGeom prst="rect">
            <a:avLst/>
          </a:prstGeom>
          <a:solidFill>
            <a:schemeClr val="bg1"/>
          </a:solidFill>
        </p:spPr>
        <p:txBody>
          <a:bodyPr wrap="square" rtlCol="0">
            <a:spAutoFit/>
          </a:bodyPr>
          <a:lstStyle/>
          <a:p>
            <a:pPr algn="just"/>
            <a:r>
              <a:rPr lang="fr-FR" sz="1800" dirty="0">
                <a:effectLst/>
                <a:latin typeface="Verdana" panose="020B0604030504040204" pitchFamily="34" charset="0"/>
                <a:ea typeface="Times New Roman" panose="02020603050405020304" pitchFamily="18" charset="0"/>
              </a:rPr>
              <a:t>1884 : Joris-Karl Huysmans publie le roman </a:t>
            </a:r>
            <a:r>
              <a:rPr lang="fr-FR" sz="1800" b="1" i="1" dirty="0">
                <a:effectLst/>
                <a:latin typeface="Verdana" panose="020B0604030504040204" pitchFamily="34" charset="0"/>
                <a:ea typeface="Times New Roman" panose="02020603050405020304" pitchFamily="18" charset="0"/>
              </a:rPr>
              <a:t>À rebours</a:t>
            </a:r>
            <a:r>
              <a:rPr lang="fr-FR" sz="1800" dirty="0">
                <a:effectLst/>
                <a:latin typeface="Verdana" panose="020B0604030504040204" pitchFamily="34" charset="0"/>
                <a:ea typeface="Times New Roman" panose="02020603050405020304" pitchFamily="18" charset="0"/>
              </a:rPr>
              <a:t> (bréviaire de la décadence)</a:t>
            </a:r>
            <a:endParaRPr lang="fr-FR" sz="1800" dirty="0">
              <a:effectLst/>
              <a:latin typeface="Times New Roman" panose="02020603050405020304" pitchFamily="18" charset="0"/>
              <a:ea typeface="Times New Roman" panose="02020603050405020304" pitchFamily="18" charset="0"/>
            </a:endParaRPr>
          </a:p>
        </p:txBody>
      </p:sp>
      <p:pic>
        <p:nvPicPr>
          <p:cNvPr id="4" name="Obrázek 3">
            <a:extLst>
              <a:ext uri="{FF2B5EF4-FFF2-40B4-BE49-F238E27FC236}">
                <a16:creationId xmlns:a16="http://schemas.microsoft.com/office/drawing/2014/main" id="{5765BFC3-E5F4-4FAE-BA82-9C599CE302DD}"/>
              </a:ext>
            </a:extLst>
          </p:cNvPr>
          <p:cNvPicPr>
            <a:picLocks noChangeAspect="1"/>
          </p:cNvPicPr>
          <p:nvPr/>
        </p:nvPicPr>
        <p:blipFill>
          <a:blip r:embed="rId3"/>
          <a:stretch>
            <a:fillRect/>
          </a:stretch>
        </p:blipFill>
        <p:spPr>
          <a:xfrm>
            <a:off x="4660874" y="1444494"/>
            <a:ext cx="3047999" cy="5050335"/>
          </a:xfrm>
          <a:prstGeom prst="rect">
            <a:avLst/>
          </a:prstGeom>
          <a:ln w="76200">
            <a:solidFill>
              <a:schemeClr val="bg1"/>
            </a:solidFill>
          </a:ln>
        </p:spPr>
      </p:pic>
      <p:pic>
        <p:nvPicPr>
          <p:cNvPr id="7" name="Obrázek 6">
            <a:extLst>
              <a:ext uri="{FF2B5EF4-FFF2-40B4-BE49-F238E27FC236}">
                <a16:creationId xmlns:a16="http://schemas.microsoft.com/office/drawing/2014/main" id="{A15F4B8E-08E9-43F5-8FE7-FD6CC9D31DFE}"/>
              </a:ext>
            </a:extLst>
          </p:cNvPr>
          <p:cNvPicPr>
            <a:picLocks noChangeAspect="1"/>
          </p:cNvPicPr>
          <p:nvPr/>
        </p:nvPicPr>
        <p:blipFill>
          <a:blip r:embed="rId4"/>
          <a:stretch>
            <a:fillRect/>
          </a:stretch>
        </p:blipFill>
        <p:spPr>
          <a:xfrm>
            <a:off x="771674" y="1811745"/>
            <a:ext cx="2926023" cy="4608720"/>
          </a:xfrm>
          <a:prstGeom prst="rect">
            <a:avLst/>
          </a:prstGeom>
          <a:ln w="57150">
            <a:solidFill>
              <a:schemeClr val="bg1"/>
            </a:solidFill>
          </a:ln>
        </p:spPr>
      </p:pic>
      <p:pic>
        <p:nvPicPr>
          <p:cNvPr id="9" name="Obrázek 8">
            <a:extLst>
              <a:ext uri="{FF2B5EF4-FFF2-40B4-BE49-F238E27FC236}">
                <a16:creationId xmlns:a16="http://schemas.microsoft.com/office/drawing/2014/main" id="{A6159504-4E0B-4B56-83AF-D616E45B44EA}"/>
              </a:ext>
            </a:extLst>
          </p:cNvPr>
          <p:cNvPicPr>
            <a:picLocks noChangeAspect="1"/>
          </p:cNvPicPr>
          <p:nvPr/>
        </p:nvPicPr>
        <p:blipFill>
          <a:blip r:embed="rId5"/>
          <a:stretch>
            <a:fillRect/>
          </a:stretch>
        </p:blipFill>
        <p:spPr>
          <a:xfrm>
            <a:off x="8583250" y="1811745"/>
            <a:ext cx="2927704" cy="4608720"/>
          </a:xfrm>
          <a:prstGeom prst="rect">
            <a:avLst/>
          </a:prstGeom>
          <a:ln w="76200">
            <a:solidFill>
              <a:schemeClr val="bg1"/>
            </a:solidFill>
          </a:ln>
        </p:spPr>
      </p:pic>
    </p:spTree>
    <p:extLst>
      <p:ext uri="{BB962C8B-B14F-4D97-AF65-F5344CB8AC3E}">
        <p14:creationId xmlns:p14="http://schemas.microsoft.com/office/powerpoint/2010/main" val="195710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rázek s látkou, zakrytým stolem a červenou barvu&#10;&#10;Automaticky generovaný popis">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 name="TextovéPole 1">
            <a:extLst>
              <a:ext uri="{FF2B5EF4-FFF2-40B4-BE49-F238E27FC236}">
                <a16:creationId xmlns:a16="http://schemas.microsoft.com/office/drawing/2014/main" id="{1CFF6B66-FCF7-4C43-8065-AF97A22E4BBA}"/>
              </a:ext>
            </a:extLst>
          </p:cNvPr>
          <p:cNvSpPr txBox="1"/>
          <p:nvPr/>
        </p:nvSpPr>
        <p:spPr>
          <a:xfrm>
            <a:off x="294967" y="550606"/>
            <a:ext cx="11602065" cy="5847755"/>
          </a:xfrm>
          <a:prstGeom prst="rect">
            <a:avLst/>
          </a:prstGeom>
          <a:solidFill>
            <a:schemeClr val="bg1"/>
          </a:solidFill>
        </p:spPr>
        <p:txBody>
          <a:bodyPr wrap="square" rtlCol="0">
            <a:spAutoFit/>
          </a:bodyPr>
          <a:lstStyle/>
          <a:p>
            <a:pPr algn="just">
              <a:spcAft>
                <a:spcPts val="0"/>
              </a:spcAft>
            </a:pPr>
            <a:r>
              <a:rPr lang="cs-CZ" sz="2400" b="1" dirty="0">
                <a:effectLst/>
                <a:latin typeface="Verdana" panose="020B0604030504040204" pitchFamily="34" charset="0"/>
                <a:ea typeface="Verdana" panose="020B0604030504040204" pitchFamily="34" charset="0"/>
              </a:rPr>
              <a:t>C</a:t>
            </a:r>
            <a:r>
              <a:rPr lang="fr-FR" sz="2400" b="1" dirty="0" err="1">
                <a:effectLst/>
                <a:latin typeface="Verdana" panose="020B0604030504040204" pitchFamily="34" charset="0"/>
                <a:ea typeface="Verdana" panose="020B0604030504040204" pitchFamily="34" charset="0"/>
              </a:rPr>
              <a:t>aractéristiques</a:t>
            </a:r>
            <a:r>
              <a:rPr lang="fr-FR" sz="2400" b="1" dirty="0">
                <a:effectLst/>
                <a:latin typeface="Verdana" panose="020B0604030504040204" pitchFamily="34" charset="0"/>
                <a:ea typeface="Verdana" panose="020B0604030504040204" pitchFamily="34" charset="0"/>
              </a:rPr>
              <a:t> du dandy décadent </a:t>
            </a:r>
          </a:p>
          <a:p>
            <a:pPr algn="just">
              <a:spcAft>
                <a:spcPts val="0"/>
              </a:spcAft>
            </a:pPr>
            <a:r>
              <a:rPr lang="fr-FR" sz="1800" dirty="0">
                <a:effectLst/>
                <a:latin typeface="Verdana" panose="020B0604030504040204" pitchFamily="34" charset="0"/>
                <a:ea typeface="Verdana" panose="020B0604030504040204" pitchFamily="34" charset="0"/>
              </a:rPr>
              <a:t>(duc Des Esseintes)</a:t>
            </a:r>
          </a:p>
          <a:p>
            <a:pPr algn="just">
              <a:spcAft>
                <a:spcPts val="0"/>
              </a:spcAft>
            </a:pPr>
            <a:endParaRPr lang="fr-FR" sz="1800" dirty="0">
              <a:effectLst/>
              <a:latin typeface="Verdana" panose="020B0604030504040204" pitchFamily="34" charset="0"/>
              <a:ea typeface="Verdana" panose="020B0604030504040204" pitchFamily="34" charset="0"/>
            </a:endParaRPr>
          </a:p>
          <a:p>
            <a:pPr algn="just">
              <a:spcAft>
                <a:spcPts val="0"/>
              </a:spcAft>
            </a:pPr>
            <a:endParaRPr lang="fr-FR" dirty="0">
              <a:latin typeface="Verdana" panose="020B0604030504040204" pitchFamily="34" charset="0"/>
              <a:ea typeface="Verdana" panose="020B0604030504040204" pitchFamily="34" charset="0"/>
            </a:endParaRPr>
          </a:p>
          <a:p>
            <a:pPr marL="285750" indent="-285750" algn="just">
              <a:spcAft>
                <a:spcPts val="0"/>
              </a:spcAft>
              <a:buFont typeface="Wingdings" panose="05000000000000000000" pitchFamily="2" charset="2"/>
              <a:buChar char="Ø"/>
            </a:pPr>
            <a:r>
              <a:rPr lang="fr-FR" sz="2000" dirty="0">
                <a:effectLst/>
                <a:latin typeface="Verdana" panose="020B0604030504040204" pitchFamily="34" charset="0"/>
                <a:ea typeface="Verdana" panose="020B0604030504040204" pitchFamily="34" charset="0"/>
              </a:rPr>
              <a:t>Solitude</a:t>
            </a:r>
          </a:p>
          <a:p>
            <a:pPr marL="285750" indent="-285750" algn="just">
              <a:spcAft>
                <a:spcPts val="0"/>
              </a:spcAft>
              <a:buFont typeface="Wingdings" panose="05000000000000000000" pitchFamily="2" charset="2"/>
              <a:buChar char="Ø"/>
            </a:pPr>
            <a:r>
              <a:rPr lang="fr-FR" sz="2000" dirty="0">
                <a:latin typeface="Verdana" panose="020B0604030504040204" pitchFamily="34" charset="0"/>
                <a:ea typeface="Verdana" panose="020B0604030504040204" pitchFamily="34" charset="0"/>
              </a:rPr>
              <a:t>Non-conformisme</a:t>
            </a:r>
          </a:p>
          <a:p>
            <a:pPr marL="285750" indent="-285750" algn="just">
              <a:spcAft>
                <a:spcPts val="0"/>
              </a:spcAft>
              <a:buFont typeface="Wingdings" panose="05000000000000000000" pitchFamily="2" charset="2"/>
              <a:buChar char="Ø"/>
            </a:pPr>
            <a:r>
              <a:rPr lang="fr-FR" sz="2000" dirty="0">
                <a:effectLst/>
                <a:latin typeface="Verdana" panose="020B0604030504040204" pitchFamily="34" charset="0"/>
                <a:ea typeface="Verdana" panose="020B0604030504040204" pitchFamily="34" charset="0"/>
              </a:rPr>
              <a:t>Élitisme</a:t>
            </a:r>
          </a:p>
          <a:p>
            <a:pPr marL="285750" indent="-285750" algn="just">
              <a:spcAft>
                <a:spcPts val="0"/>
              </a:spcAft>
              <a:buFont typeface="Wingdings" panose="05000000000000000000" pitchFamily="2" charset="2"/>
              <a:buChar char="Ø"/>
            </a:pPr>
            <a:r>
              <a:rPr lang="fr-FR" sz="2000" dirty="0">
                <a:latin typeface="Verdana" panose="020B0604030504040204" pitchFamily="34" charset="0"/>
                <a:ea typeface="Verdana" panose="020B0604030504040204" pitchFamily="34" charset="0"/>
              </a:rPr>
              <a:t>Raffinement extrême, snobisme, luxe</a:t>
            </a:r>
          </a:p>
          <a:p>
            <a:pPr marL="285750" indent="-285750" algn="just">
              <a:spcAft>
                <a:spcPts val="0"/>
              </a:spcAft>
              <a:buFont typeface="Wingdings" panose="05000000000000000000" pitchFamily="2" charset="2"/>
              <a:buChar char="Ø"/>
            </a:pPr>
            <a:r>
              <a:rPr lang="fr-FR" sz="2000" dirty="0">
                <a:effectLst/>
                <a:latin typeface="Verdana" panose="020B0604030504040204" pitchFamily="34" charset="0"/>
                <a:ea typeface="Verdana" panose="020B0604030504040204" pitchFamily="34" charset="0"/>
              </a:rPr>
              <a:t>Dilettantisme</a:t>
            </a:r>
          </a:p>
          <a:p>
            <a:pPr marL="285750" indent="-285750" algn="just">
              <a:spcAft>
                <a:spcPts val="0"/>
              </a:spcAft>
              <a:buFont typeface="Wingdings" panose="05000000000000000000" pitchFamily="2" charset="2"/>
              <a:buChar char="Ø"/>
            </a:pPr>
            <a:r>
              <a:rPr lang="fr-FR" sz="2000" dirty="0">
                <a:latin typeface="Verdana" panose="020B0604030504040204" pitchFamily="34" charset="0"/>
                <a:ea typeface="Verdana" panose="020B0604030504040204" pitchFamily="34" charset="0"/>
              </a:rPr>
              <a:t>Amour de l’artificiel</a:t>
            </a:r>
          </a:p>
          <a:p>
            <a:pPr marL="285750" indent="-285750" algn="just">
              <a:spcAft>
                <a:spcPts val="0"/>
              </a:spcAft>
              <a:buFont typeface="Wingdings" panose="05000000000000000000" pitchFamily="2" charset="2"/>
              <a:buChar char="Ø"/>
            </a:pPr>
            <a:r>
              <a:rPr lang="fr-FR" sz="2000" dirty="0">
                <a:effectLst/>
                <a:latin typeface="Verdana" panose="020B0604030504040204" pitchFamily="34" charset="0"/>
                <a:ea typeface="Verdana" panose="020B0604030504040204" pitchFamily="34" charset="0"/>
              </a:rPr>
              <a:t>Ennui permanent</a:t>
            </a:r>
            <a:endParaRPr lang="cs-CZ" sz="2000" dirty="0">
              <a:effectLst/>
              <a:latin typeface="Verdana" panose="020B0604030504040204" pitchFamily="34" charset="0"/>
              <a:ea typeface="Verdana" panose="020B0604030504040204" pitchFamily="34" charset="0"/>
            </a:endParaRPr>
          </a:p>
          <a:p>
            <a:pPr marL="285750" indent="-285750" algn="just">
              <a:spcAft>
                <a:spcPts val="0"/>
              </a:spcAft>
              <a:buFont typeface="Wingdings" panose="05000000000000000000" pitchFamily="2" charset="2"/>
              <a:buChar char="Ø"/>
            </a:pPr>
            <a:r>
              <a:rPr lang="cs-CZ" sz="2000" dirty="0" err="1">
                <a:latin typeface="Verdana" panose="020B0604030504040204" pitchFamily="34" charset="0"/>
                <a:ea typeface="Verdana" panose="020B0604030504040204" pitchFamily="34" charset="0"/>
              </a:rPr>
              <a:t>Perversion</a:t>
            </a:r>
            <a:r>
              <a:rPr lang="cs-CZ" sz="2000" dirty="0">
                <a:latin typeface="Verdana" panose="020B0604030504040204" pitchFamily="34" charset="0"/>
                <a:ea typeface="Verdana" panose="020B0604030504040204" pitchFamily="34" charset="0"/>
              </a:rPr>
              <a:t> par </a:t>
            </a:r>
            <a:r>
              <a:rPr lang="cs-CZ" sz="2000" dirty="0" err="1">
                <a:latin typeface="Verdana" panose="020B0604030504040204" pitchFamily="34" charset="0"/>
                <a:ea typeface="Verdana" panose="020B0604030504040204" pitchFamily="34" charset="0"/>
              </a:rPr>
              <a:t>ennui</a:t>
            </a:r>
            <a:endParaRPr lang="cs-CZ" sz="2000" dirty="0">
              <a:latin typeface="Verdana" panose="020B0604030504040204" pitchFamily="34" charset="0"/>
              <a:ea typeface="Verdana" panose="020B0604030504040204" pitchFamily="34" charset="0"/>
            </a:endParaRPr>
          </a:p>
          <a:p>
            <a:pPr marL="285750" indent="-285750" algn="just">
              <a:spcAft>
                <a:spcPts val="0"/>
              </a:spcAft>
              <a:buFont typeface="Wingdings" panose="05000000000000000000" pitchFamily="2" charset="2"/>
              <a:buChar char="Ø"/>
            </a:pPr>
            <a:r>
              <a:rPr lang="cs-CZ" sz="2000" dirty="0" err="1">
                <a:latin typeface="Verdana" panose="020B0604030504040204" pitchFamily="34" charset="0"/>
                <a:ea typeface="Verdana" panose="020B0604030504040204" pitchFamily="34" charset="0"/>
              </a:rPr>
              <a:t>Maladie</a:t>
            </a:r>
            <a:r>
              <a:rPr lang="cs-CZ" sz="2000" dirty="0">
                <a:latin typeface="Verdana" panose="020B0604030504040204" pitchFamily="34" charset="0"/>
                <a:ea typeface="Verdana" panose="020B0604030504040204" pitchFamily="34" charset="0"/>
              </a:rPr>
              <a:t>, </a:t>
            </a:r>
            <a:r>
              <a:rPr lang="cs-CZ" sz="2000" dirty="0" err="1">
                <a:latin typeface="Verdana" panose="020B0604030504040204" pitchFamily="34" charset="0"/>
                <a:ea typeface="Verdana" panose="020B0604030504040204" pitchFamily="34" charset="0"/>
              </a:rPr>
              <a:t>érotisme</a:t>
            </a:r>
            <a:r>
              <a:rPr lang="cs-CZ" sz="2000" dirty="0">
                <a:latin typeface="Verdana" panose="020B0604030504040204" pitchFamily="34" charset="0"/>
                <a:ea typeface="Verdana" panose="020B0604030504040204" pitchFamily="34" charset="0"/>
              </a:rPr>
              <a:t> </a:t>
            </a:r>
            <a:r>
              <a:rPr lang="cs-CZ" sz="2000" dirty="0" err="1">
                <a:latin typeface="Verdana" panose="020B0604030504040204" pitchFamily="34" charset="0"/>
                <a:ea typeface="Verdana" panose="020B0604030504040204" pitchFamily="34" charset="0"/>
              </a:rPr>
              <a:t>morbide</a:t>
            </a:r>
            <a:endParaRPr lang="cs-CZ" sz="2000" dirty="0">
              <a:latin typeface="Verdana" panose="020B0604030504040204" pitchFamily="34" charset="0"/>
              <a:ea typeface="Verdana" panose="020B0604030504040204" pitchFamily="34" charset="0"/>
            </a:endParaRPr>
          </a:p>
          <a:p>
            <a:pPr marL="285750" indent="-285750" algn="just">
              <a:spcAft>
                <a:spcPts val="0"/>
              </a:spcAft>
              <a:buFont typeface="Wingdings" panose="05000000000000000000" pitchFamily="2" charset="2"/>
              <a:buChar char="Ø"/>
            </a:pPr>
            <a:r>
              <a:rPr lang="cs-CZ" sz="2000" dirty="0">
                <a:latin typeface="Verdana" panose="020B0604030504040204" pitchFamily="34" charset="0"/>
                <a:ea typeface="Verdana" panose="020B0604030504040204" pitchFamily="34" charset="0"/>
              </a:rPr>
              <a:t>H</a:t>
            </a:r>
            <a:r>
              <a:rPr lang="fr-FR" sz="2000" dirty="0" err="1">
                <a:latin typeface="Verdana" panose="020B0604030504040204" pitchFamily="34" charset="0"/>
                <a:ea typeface="Verdana" panose="020B0604030504040204" pitchFamily="34" charset="0"/>
              </a:rPr>
              <a:t>allucinations</a:t>
            </a:r>
            <a:r>
              <a:rPr lang="fr-FR" sz="2000" dirty="0">
                <a:latin typeface="Verdana" panose="020B0604030504040204" pitchFamily="34" charset="0"/>
                <a:ea typeface="Verdana" panose="020B0604030504040204" pitchFamily="34" charset="0"/>
              </a:rPr>
              <a:t>, </a:t>
            </a:r>
            <a:r>
              <a:rPr lang="fr-FR" sz="2000" dirty="0" err="1">
                <a:latin typeface="Verdana" panose="020B0604030504040204" pitchFamily="34" charset="0"/>
                <a:ea typeface="Verdana" panose="020B0604030504040204" pitchFamily="34" charset="0"/>
              </a:rPr>
              <a:t>frotière</a:t>
            </a:r>
            <a:r>
              <a:rPr lang="fr-FR" sz="2000" dirty="0">
                <a:latin typeface="Verdana" panose="020B0604030504040204" pitchFamily="34" charset="0"/>
                <a:ea typeface="Verdana" panose="020B0604030504040204" pitchFamily="34" charset="0"/>
              </a:rPr>
              <a:t> fragile entre le réel et le rêve</a:t>
            </a:r>
          </a:p>
          <a:p>
            <a:pPr marL="285750" indent="-285750" algn="just">
              <a:spcAft>
                <a:spcPts val="0"/>
              </a:spcAft>
              <a:buFont typeface="Wingdings" panose="05000000000000000000" pitchFamily="2" charset="2"/>
              <a:buChar char="Ø"/>
            </a:pPr>
            <a:r>
              <a:rPr lang="fr-FR" sz="2000" dirty="0">
                <a:latin typeface="Verdana" panose="020B0604030504040204" pitchFamily="34" charset="0"/>
                <a:ea typeface="Verdana" panose="020B0604030504040204" pitchFamily="34" charset="0"/>
              </a:rPr>
              <a:t>Inaction chronique</a:t>
            </a:r>
          </a:p>
          <a:p>
            <a:pPr marL="285750" indent="-285750" algn="just">
              <a:spcAft>
                <a:spcPts val="0"/>
              </a:spcAft>
              <a:buFont typeface="Wingdings" panose="05000000000000000000" pitchFamily="2" charset="2"/>
              <a:buChar char="Ø"/>
            </a:pPr>
            <a:r>
              <a:rPr lang="fr-FR" sz="2000" dirty="0">
                <a:latin typeface="Verdana" panose="020B0604030504040204" pitchFamily="34" charset="0"/>
                <a:ea typeface="Verdana" panose="020B0604030504040204" pitchFamily="34" charset="0"/>
              </a:rPr>
              <a:t>Intellectualisme, culture livresque</a:t>
            </a:r>
          </a:p>
          <a:p>
            <a:pPr marL="285750" indent="-285750" algn="just">
              <a:spcAft>
                <a:spcPts val="0"/>
              </a:spcAft>
              <a:buFont typeface="Wingdings" panose="05000000000000000000" pitchFamily="2" charset="2"/>
              <a:buChar char="Ø"/>
            </a:pPr>
            <a:r>
              <a:rPr lang="fr-FR" sz="2000" dirty="0">
                <a:latin typeface="Verdana" panose="020B0604030504040204" pitchFamily="34" charset="0"/>
                <a:ea typeface="Verdana" panose="020B0604030504040204" pitchFamily="34" charset="0"/>
              </a:rPr>
              <a:t>Spiritualisme « théâtral »</a:t>
            </a:r>
            <a:endParaRPr lang="fr-FR" dirty="0">
              <a:latin typeface="Verdana" panose="020B0604030504040204" pitchFamily="34" charset="0"/>
              <a:ea typeface="Verdana" panose="020B0604030504040204" pitchFamily="34" charset="0"/>
            </a:endParaRPr>
          </a:p>
          <a:p>
            <a:pPr marL="285750" indent="-285750" algn="just">
              <a:spcAft>
                <a:spcPts val="0"/>
              </a:spcAft>
              <a:buFont typeface="Wingdings" panose="05000000000000000000" pitchFamily="2" charset="2"/>
              <a:buChar char="Ø"/>
            </a:pPr>
            <a:endParaRPr lang="fr-FR" sz="1800" dirty="0">
              <a:effectLst/>
              <a:latin typeface="Verdana" panose="020B0604030504040204" pitchFamily="34" charset="0"/>
              <a:ea typeface="Verdana" panose="020B0604030504040204" pitchFamily="34" charset="0"/>
            </a:endParaRPr>
          </a:p>
          <a:p>
            <a:pPr algn="just">
              <a:spcAft>
                <a:spcPts val="0"/>
              </a:spcAft>
            </a:pPr>
            <a:endParaRPr lang="fr-FR" sz="1800" dirty="0">
              <a:effectLst/>
              <a:latin typeface="Verdana" panose="020B0604030504040204" pitchFamily="34" charset="0"/>
              <a:ea typeface="Verdana" panose="020B0604030504040204" pitchFamily="34" charset="0"/>
            </a:endParaRPr>
          </a:p>
        </p:txBody>
      </p:sp>
      <p:pic>
        <p:nvPicPr>
          <p:cNvPr id="4" name="Obrázek 3">
            <a:extLst>
              <a:ext uri="{FF2B5EF4-FFF2-40B4-BE49-F238E27FC236}">
                <a16:creationId xmlns:a16="http://schemas.microsoft.com/office/drawing/2014/main" id="{1EF6C947-977B-4323-8F4A-74D718807B90}"/>
              </a:ext>
            </a:extLst>
          </p:cNvPr>
          <p:cNvPicPr>
            <a:picLocks noChangeAspect="1"/>
          </p:cNvPicPr>
          <p:nvPr/>
        </p:nvPicPr>
        <p:blipFill>
          <a:blip r:embed="rId3"/>
          <a:stretch>
            <a:fillRect/>
          </a:stretch>
        </p:blipFill>
        <p:spPr>
          <a:xfrm>
            <a:off x="8398506" y="3779442"/>
            <a:ext cx="3162463" cy="2749691"/>
          </a:xfrm>
          <a:prstGeom prst="rect">
            <a:avLst/>
          </a:prstGeom>
          <a:ln w="76200">
            <a:solidFill>
              <a:schemeClr val="tx1"/>
            </a:solidFill>
          </a:ln>
        </p:spPr>
      </p:pic>
      <p:pic>
        <p:nvPicPr>
          <p:cNvPr id="7" name="Obrázek 6">
            <a:extLst>
              <a:ext uri="{FF2B5EF4-FFF2-40B4-BE49-F238E27FC236}">
                <a16:creationId xmlns:a16="http://schemas.microsoft.com/office/drawing/2014/main" id="{33D43E66-A1C7-4599-ADEE-B78A5219FDBF}"/>
              </a:ext>
            </a:extLst>
          </p:cNvPr>
          <p:cNvPicPr>
            <a:picLocks noChangeAspect="1"/>
          </p:cNvPicPr>
          <p:nvPr/>
        </p:nvPicPr>
        <p:blipFill>
          <a:blip r:embed="rId4"/>
          <a:stretch>
            <a:fillRect/>
          </a:stretch>
        </p:blipFill>
        <p:spPr>
          <a:xfrm>
            <a:off x="8903358" y="328867"/>
            <a:ext cx="2152761" cy="3048157"/>
          </a:xfrm>
          <a:prstGeom prst="rect">
            <a:avLst/>
          </a:prstGeom>
          <a:ln w="76200">
            <a:solidFill>
              <a:schemeClr val="tx1"/>
            </a:solidFill>
          </a:ln>
        </p:spPr>
      </p:pic>
    </p:spTree>
    <p:extLst>
      <p:ext uri="{BB962C8B-B14F-4D97-AF65-F5344CB8AC3E}">
        <p14:creationId xmlns:p14="http://schemas.microsoft.com/office/powerpoint/2010/main" val="3676001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rázek s látkou, zakrytým stolem a červenou barvu&#10;&#10;Automaticky generovaný popis">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 name="TextovéPole 1">
            <a:extLst>
              <a:ext uri="{FF2B5EF4-FFF2-40B4-BE49-F238E27FC236}">
                <a16:creationId xmlns:a16="http://schemas.microsoft.com/office/drawing/2014/main" id="{1CFF6B66-FCF7-4C43-8065-AF97A22E4BBA}"/>
              </a:ext>
            </a:extLst>
          </p:cNvPr>
          <p:cNvSpPr txBox="1"/>
          <p:nvPr/>
        </p:nvSpPr>
        <p:spPr>
          <a:xfrm>
            <a:off x="433112" y="698091"/>
            <a:ext cx="7187381" cy="5632311"/>
          </a:xfrm>
          <a:prstGeom prst="rect">
            <a:avLst/>
          </a:prstGeom>
          <a:solidFill>
            <a:schemeClr val="bg1"/>
          </a:solidFill>
        </p:spPr>
        <p:txBody>
          <a:bodyPr wrap="square" rtlCol="0">
            <a:spAutoFit/>
          </a:bodyPr>
          <a:lstStyle/>
          <a:p>
            <a:pPr algn="just">
              <a:spcAft>
                <a:spcPts val="0"/>
              </a:spcAft>
            </a:pPr>
            <a:r>
              <a:rPr lang="fr-FR" sz="1800" dirty="0">
                <a:effectLst/>
                <a:latin typeface="Verdana" panose="020B0604030504040204" pitchFamily="34" charset="0"/>
                <a:ea typeface="Times New Roman" panose="02020603050405020304" pitchFamily="18" charset="0"/>
              </a:rPr>
              <a:t>Ce que les artistes pressentent se répand rapidement dans la société.</a:t>
            </a:r>
            <a:endParaRPr lang="fr-FR" sz="1800" dirty="0">
              <a:effectLst/>
              <a:latin typeface="Times New Roman" panose="02020603050405020304" pitchFamily="18" charset="0"/>
              <a:ea typeface="Times New Roman" panose="02020603050405020304" pitchFamily="18" charset="0"/>
            </a:endParaRPr>
          </a:p>
          <a:p>
            <a:pPr algn="just">
              <a:spcAft>
                <a:spcPts val="0"/>
              </a:spcAft>
            </a:pPr>
            <a:r>
              <a:rPr lang="fr-FR" sz="1800" dirty="0">
                <a:effectLst/>
                <a:latin typeface="Verdana" panose="020B0604030504040204" pitchFamily="34" charset="0"/>
                <a:ea typeface="Times New Roman" panose="02020603050405020304" pitchFamily="18" charset="0"/>
              </a:rPr>
              <a:t>Une </a:t>
            </a:r>
            <a:r>
              <a:rPr lang="fr-FR" sz="1800" b="1" dirty="0">
                <a:effectLst/>
                <a:latin typeface="Verdana" panose="020B0604030504040204" pitchFamily="34" charset="0"/>
                <a:ea typeface="Times New Roman" panose="02020603050405020304" pitchFamily="18" charset="0"/>
              </a:rPr>
              <a:t>époque « fin-de-siècle » </a:t>
            </a:r>
            <a:r>
              <a:rPr lang="fr-FR" sz="1800" dirty="0">
                <a:effectLst/>
                <a:latin typeface="Verdana" panose="020B0604030504040204" pitchFamily="34" charset="0"/>
                <a:ea typeface="Times New Roman" panose="02020603050405020304" pitchFamily="18" charset="0"/>
              </a:rPr>
              <a:t>(impression que le monde va bientôt finir) : </a:t>
            </a:r>
          </a:p>
          <a:p>
            <a:pPr algn="just">
              <a:spcAft>
                <a:spcPts val="0"/>
              </a:spcAft>
            </a:pPr>
            <a:endParaRPr lang="fr-FR" sz="1800" dirty="0">
              <a:effectLst/>
              <a:latin typeface="Times New Roman" panose="02020603050405020304" pitchFamily="18" charset="0"/>
              <a:ea typeface="Times New Roman" panose="02020603050405020304" pitchFamily="18" charset="0"/>
            </a:endParaRPr>
          </a:p>
          <a:p>
            <a:pPr marL="285750" lvl="0" indent="-285750" algn="just">
              <a:spcAft>
                <a:spcPts val="0"/>
              </a:spcAft>
              <a:buFont typeface="Wingdings" panose="05000000000000000000" pitchFamily="2" charset="2"/>
              <a:buChar char="v"/>
              <a:tabLst>
                <a:tab pos="457200" algn="l"/>
              </a:tabLst>
            </a:pPr>
            <a:r>
              <a:rPr lang="fr-FR" sz="1800" dirty="0">
                <a:effectLst/>
                <a:latin typeface="Verdana" panose="020B0604030504040204" pitchFamily="34" charset="0"/>
                <a:ea typeface="Times New Roman" panose="02020603050405020304" pitchFamily="18" charset="0"/>
              </a:rPr>
              <a:t>Intérêt pour les civilisations disparues (Babylone, Rome, Byzance) : voir les peintures de Gustave Moreau.</a:t>
            </a:r>
          </a:p>
          <a:p>
            <a:pPr lvl="0" algn="just">
              <a:spcAft>
                <a:spcPts val="0"/>
              </a:spcAft>
              <a:tabLst>
                <a:tab pos="457200" algn="l"/>
              </a:tabLst>
            </a:pPr>
            <a:endParaRPr lang="fr-FR" dirty="0">
              <a:latin typeface="Symbol" panose="05050102010706020507" pitchFamily="18" charset="2"/>
              <a:ea typeface="Times New Roman" panose="02020603050405020304" pitchFamily="18" charset="0"/>
            </a:endParaRPr>
          </a:p>
          <a:p>
            <a:pPr marL="285750" lvl="0" indent="-285750" algn="just">
              <a:spcAft>
                <a:spcPts val="0"/>
              </a:spcAft>
              <a:buFont typeface="Wingdings" panose="05000000000000000000" pitchFamily="2" charset="2"/>
              <a:buChar char="v"/>
              <a:tabLst>
                <a:tab pos="457200" algn="l"/>
              </a:tabLst>
            </a:pPr>
            <a:r>
              <a:rPr lang="fr-FR" sz="1800" dirty="0">
                <a:effectLst/>
                <a:latin typeface="Verdana" panose="020B0604030504040204" pitchFamily="34" charset="0"/>
                <a:ea typeface="Times New Roman" panose="02020603050405020304" pitchFamily="18" charset="0"/>
              </a:rPr>
              <a:t>Fascination pour les femmes fatales jugées décadentes : Messaline, Salomé, Judith, Cléopâtre, Théodora…</a:t>
            </a:r>
          </a:p>
          <a:p>
            <a:pPr lvl="0" algn="just">
              <a:spcAft>
                <a:spcPts val="0"/>
              </a:spcAft>
              <a:tabLst>
                <a:tab pos="457200" algn="l"/>
              </a:tabLst>
            </a:pPr>
            <a:endParaRPr lang="fr-FR" sz="1800" dirty="0">
              <a:effectLst/>
              <a:latin typeface="Verdana" panose="020B0604030504040204" pitchFamily="34" charset="0"/>
              <a:ea typeface="Times New Roman" panose="02020603050405020304" pitchFamily="18" charset="0"/>
            </a:endParaRPr>
          </a:p>
          <a:p>
            <a:pPr marL="285750" lvl="0" indent="-285750" algn="just">
              <a:spcAft>
                <a:spcPts val="0"/>
              </a:spcAft>
              <a:buFont typeface="Wingdings" panose="05000000000000000000" pitchFamily="2" charset="2"/>
              <a:buChar char="v"/>
              <a:tabLst>
                <a:tab pos="457200" algn="l"/>
              </a:tabLst>
            </a:pPr>
            <a:r>
              <a:rPr lang="fr-FR" sz="1800" dirty="0">
                <a:effectLst/>
                <a:latin typeface="Verdana" panose="020B0604030504040204" pitchFamily="34" charset="0"/>
                <a:ea typeface="Times New Roman" panose="02020603050405020304" pitchFamily="18" charset="0"/>
              </a:rPr>
              <a:t>Nostalgie de la grandeur d’autrefois et peur de l’avenir qui sera barbare. </a:t>
            </a:r>
          </a:p>
          <a:p>
            <a:pPr lvl="0" algn="just">
              <a:spcAft>
                <a:spcPts val="0"/>
              </a:spcAft>
              <a:tabLst>
                <a:tab pos="457200" algn="l"/>
              </a:tabLst>
            </a:pPr>
            <a:endParaRPr lang="fr-FR" sz="1800" dirty="0">
              <a:effectLst/>
              <a:latin typeface="Verdana" panose="020B0604030504040204" pitchFamily="34" charset="0"/>
              <a:ea typeface="Times New Roman" panose="02020603050405020304" pitchFamily="18" charset="0"/>
            </a:endParaRPr>
          </a:p>
          <a:p>
            <a:pPr marL="285750" lvl="0" indent="-285750" algn="just">
              <a:spcAft>
                <a:spcPts val="0"/>
              </a:spcAft>
              <a:buFont typeface="Wingdings" panose="05000000000000000000" pitchFamily="2" charset="2"/>
              <a:buChar char="v"/>
              <a:tabLst>
                <a:tab pos="457200" algn="l"/>
              </a:tabLst>
            </a:pPr>
            <a:r>
              <a:rPr lang="fr-FR" sz="1800" dirty="0">
                <a:effectLst/>
                <a:latin typeface="Verdana" panose="020B0604030504040204" pitchFamily="34" charset="0"/>
                <a:ea typeface="Times New Roman" panose="02020603050405020304" pitchFamily="18" charset="0"/>
              </a:rPr>
              <a:t>Préoccupations métaphysiques </a:t>
            </a:r>
          </a:p>
          <a:p>
            <a:pPr lvl="0" algn="just">
              <a:spcAft>
                <a:spcPts val="0"/>
              </a:spcAft>
              <a:tabLst>
                <a:tab pos="457200" algn="l"/>
              </a:tabLst>
            </a:pPr>
            <a:endParaRPr lang="fr-FR" sz="1800" dirty="0">
              <a:effectLst/>
              <a:latin typeface="Verdana" panose="020B0604030504040204" pitchFamily="34" charset="0"/>
              <a:ea typeface="Times New Roman" panose="02020603050405020304" pitchFamily="18" charset="0"/>
            </a:endParaRPr>
          </a:p>
          <a:p>
            <a:pPr marL="285750" lvl="0" indent="-285750" algn="just">
              <a:spcAft>
                <a:spcPts val="0"/>
              </a:spcAft>
              <a:buFont typeface="Wingdings" panose="05000000000000000000" pitchFamily="2" charset="2"/>
              <a:buChar char="v"/>
              <a:tabLst>
                <a:tab pos="457200" algn="l"/>
              </a:tabLst>
            </a:pPr>
            <a:r>
              <a:rPr lang="fr-FR" sz="1800" dirty="0">
                <a:effectLst/>
                <a:latin typeface="Verdana" panose="020B0604030504040204" pitchFamily="34" charset="0"/>
                <a:ea typeface="Times New Roman" panose="02020603050405020304" pitchFamily="18" charset="0"/>
              </a:rPr>
              <a:t>Le mépris pour la réalité industrielle accompagné de la valorisation de l’art.</a:t>
            </a:r>
          </a:p>
          <a:p>
            <a:pPr lvl="0" algn="just">
              <a:spcAft>
                <a:spcPts val="0"/>
              </a:spcAft>
              <a:tabLst>
                <a:tab pos="457200" algn="l"/>
              </a:tabLst>
            </a:pPr>
            <a:endParaRPr lang="fr-FR" dirty="0">
              <a:latin typeface="Symbol" panose="05050102010706020507" pitchFamily="18" charset="2"/>
              <a:ea typeface="Times New Roman" panose="02020603050405020304" pitchFamily="18" charset="0"/>
            </a:endParaRPr>
          </a:p>
          <a:p>
            <a:pPr marL="285750" lvl="0" indent="-285750" algn="just">
              <a:spcAft>
                <a:spcPts val="0"/>
              </a:spcAft>
              <a:buFont typeface="Wingdings" panose="05000000000000000000" pitchFamily="2" charset="2"/>
              <a:buChar char="v"/>
              <a:tabLst>
                <a:tab pos="457200" algn="l"/>
              </a:tabLst>
            </a:pPr>
            <a:r>
              <a:rPr lang="fr-FR" sz="1800" dirty="0">
                <a:effectLst/>
                <a:latin typeface="Verdana" panose="020B0604030504040204" pitchFamily="34" charset="0"/>
                <a:ea typeface="Times New Roman" panose="02020603050405020304" pitchFamily="18" charset="0"/>
              </a:rPr>
              <a:t>La volonté de se mettre en avant, de monter sur scène. </a:t>
            </a:r>
            <a:endParaRPr lang="fr-FR" sz="1800" dirty="0">
              <a:effectLst/>
              <a:latin typeface="Verdana" panose="020B0604030504040204" pitchFamily="34" charset="0"/>
              <a:ea typeface="Verdana" panose="020B0604030504040204" pitchFamily="34" charset="0"/>
            </a:endParaRPr>
          </a:p>
        </p:txBody>
      </p:sp>
      <p:pic>
        <p:nvPicPr>
          <p:cNvPr id="4" name="Obrázek 3">
            <a:extLst>
              <a:ext uri="{FF2B5EF4-FFF2-40B4-BE49-F238E27FC236}">
                <a16:creationId xmlns:a16="http://schemas.microsoft.com/office/drawing/2014/main" id="{E8768C55-0924-4851-B344-08E6121F572C}"/>
              </a:ext>
            </a:extLst>
          </p:cNvPr>
          <p:cNvPicPr>
            <a:picLocks noChangeAspect="1"/>
          </p:cNvPicPr>
          <p:nvPr/>
        </p:nvPicPr>
        <p:blipFill>
          <a:blip r:embed="rId3"/>
          <a:stretch>
            <a:fillRect/>
          </a:stretch>
        </p:blipFill>
        <p:spPr>
          <a:xfrm>
            <a:off x="7924306" y="730540"/>
            <a:ext cx="3834582" cy="5599862"/>
          </a:xfrm>
          <a:prstGeom prst="rect">
            <a:avLst/>
          </a:prstGeom>
          <a:ln w="76200">
            <a:solidFill>
              <a:schemeClr val="accent5">
                <a:lumMod val="75000"/>
              </a:schemeClr>
            </a:solidFill>
          </a:ln>
        </p:spPr>
      </p:pic>
    </p:spTree>
    <p:extLst>
      <p:ext uri="{BB962C8B-B14F-4D97-AF65-F5344CB8AC3E}">
        <p14:creationId xmlns:p14="http://schemas.microsoft.com/office/powerpoint/2010/main" val="31954650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692_TF56410444" id="{D9A60A82-AEBF-45C2-B5DF-1D3D356FACD2}" vid="{829DC7C5-F515-43FD-BAC4-4E2F13367BF9}"/>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{480B3126-4A12-4E74-BCC4-28E185AD9A60}tf56410444_win32</Template>
  <TotalTime>217</TotalTime>
  <Words>1268</Words>
  <Application>Microsoft Office PowerPoint</Application>
  <PresentationFormat>Širokoúhlá obrazovka</PresentationFormat>
  <Paragraphs>105</Paragraphs>
  <Slides>11</Slides>
  <Notes>1</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11</vt:i4>
      </vt:variant>
    </vt:vector>
  </HeadingPairs>
  <TitlesOfParts>
    <vt:vector size="21" baseType="lpstr">
      <vt:lpstr>Avenir Next LT Pro</vt:lpstr>
      <vt:lpstr>Avenir Next LT Pro Light</vt:lpstr>
      <vt:lpstr>Calibri</vt:lpstr>
      <vt:lpstr>Garamond</vt:lpstr>
      <vt:lpstr>Palatino Linotype</vt:lpstr>
      <vt:lpstr>Symbol</vt:lpstr>
      <vt:lpstr>Times New Roman</vt:lpstr>
      <vt:lpstr>Verdana</vt:lpstr>
      <vt:lpstr>Wingdings</vt:lpstr>
      <vt:lpstr>SavonVTI</vt:lpstr>
      <vt:lpstr>SYMBOLISME - DÉCADENCE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SYMBOLISME - DÉCADENCE</dc:title>
  <dc:creator>Eva Voldřichová Beránková</dc:creator>
  <cp:lastModifiedBy>Eva Voldřichová Beránková</cp:lastModifiedBy>
  <cp:revision>30</cp:revision>
  <dcterms:created xsi:type="dcterms:W3CDTF">2020-10-07T10:33:08Z</dcterms:created>
  <dcterms:modified xsi:type="dcterms:W3CDTF">2020-10-07T14:10:29Z</dcterms:modified>
</cp:coreProperties>
</file>